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80" r:id="rId17"/>
    <p:sldId id="281"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O2pLFMtEk/GKfyMNcAqfQ==" hashData="RNvVcBz/wMZv2U2GQIgb9MUIACz9ik3FK+CZy+O884pg0jyGcBwjSR696QKjFpDvdywGMWA/3yzSK4n7M604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16/02/2019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3897955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7247935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1678716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16/02/2019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16/02/2019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16/02/2019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16/02/2019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16/02/2019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16/02/2019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16/02/2019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16/02/2019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16/02/2019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16/02/2019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16/02/2019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16/02/2019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698269" y="635462"/>
            <a:ext cx="10789919" cy="5590872"/>
          </a:xfrm>
          <a:prstGeom prst="rect">
            <a:avLst/>
          </a:prstGeom>
          <a:effectLst>
            <a:softEdge rad="127000"/>
          </a:effectLst>
        </p:spPr>
      </p:pic>
      <p:sp>
        <p:nvSpPr>
          <p:cNvPr id="4" name="Rectangle à coins arrondis 3"/>
          <p:cNvSpPr/>
          <p:nvPr/>
        </p:nvSpPr>
        <p:spPr>
          <a:xfrm>
            <a:off x="333042" y="336380"/>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38941"/>
            <a:ext cx="5715753"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523674" y="1084208"/>
            <a:ext cx="9026133" cy="4524315"/>
          </a:xfrm>
          <a:prstGeom prst="rect">
            <a:avLst/>
          </a:prstGeom>
        </p:spPr>
        <p:txBody>
          <a:bodyPr wrap="square">
            <a:spAutoFit/>
          </a:bodyPr>
          <a:lstStyle/>
          <a:p>
            <a:r>
              <a:rPr lang="fr-FR" sz="9600" b="1" dirty="0" smtClean="0">
                <a:latin typeface="Brush Script MT" panose="03060802040406070304" pitchFamily="66" charset="0"/>
              </a:rPr>
              <a:t>    </a:t>
            </a:r>
            <a:r>
              <a:rPr lang="fr-FR" sz="9600" b="1" dirty="0" smtClean="0">
                <a:ln>
                  <a:solidFill>
                    <a:srgbClr val="FF0000"/>
                  </a:solidFill>
                </a:ln>
                <a:latin typeface="Brush Script MT" panose="03060802040406070304" pitchFamily="66" charset="0"/>
              </a:rPr>
              <a:t>   </a:t>
            </a:r>
            <a:r>
              <a:rPr lang="fr-FR" sz="9600" b="1" dirty="0" smtClean="0">
                <a:ln>
                  <a:solidFill>
                    <a:srgbClr val="FF0000"/>
                  </a:solidFill>
                </a:ln>
                <a:latin typeface="Brush Script MT" panose="03060802040406070304" pitchFamily="66" charset="0"/>
              </a:rPr>
              <a:t>    </a:t>
            </a:r>
            <a:r>
              <a:rPr lang="fr-FR" sz="9600" b="1" dirty="0" smtClean="0">
                <a:ln>
                  <a:solidFill>
                    <a:srgbClr val="FF0000"/>
                  </a:solidFill>
                </a:ln>
                <a:latin typeface="Brush Script MT" panose="03060802040406070304" pitchFamily="66" charset="0"/>
              </a:rPr>
              <a:t>V</a:t>
            </a:r>
            <a:r>
              <a:rPr lang="fr-FR" sz="9600" b="1" dirty="0" smtClean="0">
                <a:ln>
                  <a:solidFill>
                    <a:srgbClr val="FF0000"/>
                  </a:solidFill>
                </a:ln>
                <a:latin typeface="Brush Script MT" panose="03060802040406070304" pitchFamily="66" charset="0"/>
              </a:rPr>
              <a:t>oyage </a:t>
            </a:r>
            <a:r>
              <a:rPr lang="fr-FR" sz="9600" b="1" dirty="0" err="1" smtClean="0">
                <a:ln>
                  <a:solidFill>
                    <a:srgbClr val="FF0000"/>
                  </a:solidFill>
                </a:ln>
                <a:latin typeface="Brush Script MT" panose="03060802040406070304" pitchFamily="66" charset="0"/>
              </a:rPr>
              <a:t>voyage</a:t>
            </a:r>
            <a:endParaRPr lang="fr-FR" sz="9600" b="1" dirty="0" smtClean="0">
              <a:ln>
                <a:solidFill>
                  <a:srgbClr val="FF0000"/>
                </a:solidFill>
              </a:ln>
              <a:latin typeface="Brush Script MT" panose="03060802040406070304" pitchFamily="66" charset="0"/>
            </a:endParaRPr>
          </a:p>
          <a:p>
            <a:r>
              <a:rPr lang="fr-FR" sz="9600" b="1" dirty="0" smtClean="0">
                <a:ln>
                  <a:solidFill>
                    <a:srgbClr val="FF0000"/>
                  </a:solidFill>
                </a:ln>
                <a:latin typeface="Brush Script MT" panose="03060802040406070304" pitchFamily="66" charset="0"/>
              </a:rPr>
              <a:t>             par Lande</a:t>
            </a:r>
            <a:endParaRPr lang="fr-FR" sz="9600" b="1" dirty="0">
              <a:ln>
                <a:solidFill>
                  <a:srgbClr val="FF0000"/>
                </a:solidFill>
              </a:ln>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EQUINOXE-(-V-)1_001.wav"/>
          </p:stSnd>
        </p:sndAc>
      </p:transition>
    </mc:Choice>
    <mc:Fallback>
      <p:transition spd="slow" advTm="10000">
        <p:circle/>
        <p:sndAc>
          <p:stSnd loop="1">
            <p:snd r:embed="rId3" name="EQUINOXE-(-V-)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331304" y="1184932"/>
            <a:ext cx="11668322" cy="4524315"/>
          </a:xfrm>
          <a:prstGeom prst="rect">
            <a:avLst/>
          </a:prstGeom>
          <a:noFill/>
        </p:spPr>
        <p:txBody>
          <a:bodyPr wrap="none" lIns="91440" tIns="45720" rIns="91440" bIns="45720">
            <a:spAutoFit/>
          </a:bodyPr>
          <a:lstStyle/>
          <a:p>
            <a:pPr algn="ctr"/>
            <a:r>
              <a:rPr lang="fr-FR" sz="9600" b="1" dirty="0">
                <a:ln w="0"/>
                <a:effectLst>
                  <a:outerShdw blurRad="38100" dist="19050" dir="2700000" algn="tl" rotWithShape="0">
                    <a:schemeClr val="dk1">
                      <a:alpha val="40000"/>
                    </a:schemeClr>
                  </a:outerShdw>
                </a:effectLst>
              </a:rPr>
              <a:t>Voici les 10 pays </a:t>
            </a:r>
            <a:endParaRPr lang="fr-FR" sz="9600" b="1" dirty="0" smtClean="0">
              <a:ln w="0"/>
              <a:effectLst>
                <a:outerShdw blurRad="38100" dist="19050" dir="2700000" algn="tl" rotWithShape="0">
                  <a:schemeClr val="dk1">
                    <a:alpha val="40000"/>
                  </a:schemeClr>
                </a:outerShdw>
              </a:effectLst>
            </a:endParaRPr>
          </a:p>
          <a:p>
            <a:pPr algn="ctr"/>
            <a:r>
              <a:rPr lang="fr-FR" sz="9600" b="1" dirty="0" smtClean="0">
                <a:ln w="0"/>
                <a:effectLst>
                  <a:outerShdw blurRad="38100" dist="19050" dir="2700000" algn="tl" rotWithShape="0">
                    <a:schemeClr val="dk1">
                      <a:alpha val="40000"/>
                    </a:schemeClr>
                  </a:outerShdw>
                </a:effectLst>
              </a:rPr>
              <a:t>les </a:t>
            </a:r>
            <a:r>
              <a:rPr lang="fr-FR" sz="9600" b="1" dirty="0">
                <a:ln w="0"/>
                <a:effectLst>
                  <a:outerShdw blurRad="38100" dist="19050" dir="2700000" algn="tl" rotWithShape="0">
                    <a:schemeClr val="dk1">
                      <a:alpha val="40000"/>
                    </a:schemeClr>
                  </a:outerShdw>
                </a:effectLst>
              </a:rPr>
              <a:t>moins touristiques </a:t>
            </a:r>
            <a:endParaRPr lang="fr-FR" sz="9600" b="1" dirty="0" smtClean="0">
              <a:ln w="0"/>
              <a:effectLst>
                <a:outerShdw blurRad="38100" dist="19050" dir="2700000" algn="tl" rotWithShape="0">
                  <a:schemeClr val="dk1">
                    <a:alpha val="40000"/>
                  </a:schemeClr>
                </a:outerShdw>
              </a:effectLst>
            </a:endParaRPr>
          </a:p>
          <a:p>
            <a:pPr algn="ctr"/>
            <a:r>
              <a:rPr lang="fr-FR" sz="9600" b="1" dirty="0" smtClean="0">
                <a:ln w="0"/>
                <a:effectLst>
                  <a:outerShdw blurRad="38100" dist="19050" dir="2700000" algn="tl" rotWithShape="0">
                    <a:schemeClr val="dk1">
                      <a:alpha val="40000"/>
                    </a:schemeClr>
                  </a:outerShdw>
                </a:effectLst>
              </a:rPr>
              <a:t>du </a:t>
            </a:r>
            <a:r>
              <a:rPr lang="fr-FR" sz="9600" b="1" dirty="0">
                <a:ln w="0"/>
                <a:effectLst>
                  <a:outerShdw blurRad="38100" dist="19050" dir="2700000" algn="tl" rotWithShape="0">
                    <a:schemeClr val="dk1">
                      <a:alpha val="40000"/>
                    </a:schemeClr>
                  </a:outerShdw>
                </a:effectLst>
              </a:rPr>
              <a:t>monde</a:t>
            </a:r>
            <a:endParaRPr lang="fr-FR" sz="9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1044841" y="797510"/>
            <a:ext cx="10102317" cy="5262979"/>
          </a:xfrm>
          <a:prstGeom prst="rect">
            <a:avLst/>
          </a:prstGeom>
        </p:spPr>
        <p:txBody>
          <a:bodyPr wrap="square">
            <a:spAutoFit/>
          </a:bodyPr>
          <a:lstStyle/>
          <a:p>
            <a:r>
              <a:rPr lang="fr-FR" sz="2800" b="1" dirty="0">
                <a:latin typeface="Brush Script MT" panose="03060802040406070304" pitchFamily="66" charset="0"/>
              </a:rPr>
              <a:t>Le comparateur de vols </a:t>
            </a:r>
            <a:r>
              <a:rPr lang="fr-FR" sz="2800" b="1" dirty="0" err="1">
                <a:latin typeface="Brush Script MT" panose="03060802040406070304" pitchFamily="66" charset="0"/>
              </a:rPr>
              <a:t>Easyvoyage</a:t>
            </a:r>
            <a:r>
              <a:rPr lang="fr-FR" sz="2800" b="1" dirty="0">
                <a:latin typeface="Brush Script MT" panose="03060802040406070304" pitchFamily="66" charset="0"/>
              </a:rPr>
              <a:t> a établi le classement des destinations les moins touristiques dans le monde. C’est le nombre de visiteurs rapporté à celui des habitants qui sert d’indicateur.</a:t>
            </a:r>
          </a:p>
          <a:p>
            <a:r>
              <a:rPr lang="fr-FR" sz="2800" b="1" dirty="0">
                <a:latin typeface="Brush Script MT" panose="03060802040406070304" pitchFamily="66" charset="0"/>
              </a:rPr>
              <a:t>Où trouve-t-on le moins de touristes au kilomètre carré ? Le comparateur de vols </a:t>
            </a:r>
            <a:r>
              <a:rPr lang="fr-FR" sz="2800" b="1" dirty="0" err="1">
                <a:latin typeface="Brush Script MT" panose="03060802040406070304" pitchFamily="66" charset="0"/>
              </a:rPr>
              <a:t>Easyvoyage</a:t>
            </a:r>
            <a:r>
              <a:rPr lang="fr-FR" sz="2800" b="1" dirty="0">
                <a:latin typeface="Brush Script MT" panose="03060802040406070304" pitchFamily="66" charset="0"/>
              </a:rPr>
              <a:t> s’est basé sur les chiffres de l’Organisation mondiale du tourisme (OMT) et la population de chaque pays, pour calculer un ratio de visiteurs étrangers par rapport au nombre d’habitants.</a:t>
            </a:r>
          </a:p>
          <a:p>
            <a:endParaRPr lang="fr-FR" sz="2800" b="1" dirty="0">
              <a:latin typeface="Brush Script MT" panose="03060802040406070304" pitchFamily="66" charset="0"/>
            </a:endParaRPr>
          </a:p>
          <a:p>
            <a:r>
              <a:rPr lang="fr-FR" sz="2800" b="1" dirty="0">
                <a:latin typeface="Brush Script MT" panose="03060802040406070304" pitchFamily="66" charset="0"/>
              </a:rPr>
              <a:t>Si les pays figurant dans ce classement des « destinations les moins touristiques » méritent d’être explorés, certains sont déconseillés pour des raisons de sécurité. Sur son site, le ministère des Affaires étrangères français fait le point, pays par pays, sur les risques.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3"/>
          <a:stretch>
            <a:fillRect/>
          </a:stretch>
        </p:blipFill>
        <p:spPr>
          <a:xfrm>
            <a:off x="2388421" y="645003"/>
            <a:ext cx="7415158" cy="5561368"/>
          </a:xfrm>
          <a:prstGeom prst="rect">
            <a:avLst/>
          </a:prstGeom>
          <a:effectLst>
            <a:softEdge rad="127000"/>
          </a:effectLst>
        </p:spPr>
      </p:pic>
      <p:sp>
        <p:nvSpPr>
          <p:cNvPr id="3" name="Rectangle 2"/>
          <p:cNvSpPr/>
          <p:nvPr/>
        </p:nvSpPr>
        <p:spPr>
          <a:xfrm>
            <a:off x="5111460" y="5727363"/>
            <a:ext cx="1992853" cy="369332"/>
          </a:xfrm>
          <a:prstGeom prst="rect">
            <a:avLst/>
          </a:prstGeom>
        </p:spPr>
        <p:txBody>
          <a:bodyPr wrap="none">
            <a:spAutoFit/>
          </a:bodyPr>
          <a:lstStyle/>
          <a:p>
            <a:r>
              <a:rPr lang="fr-FR" b="1" dirty="0">
                <a:solidFill>
                  <a:srgbClr val="FF0000"/>
                </a:solidFill>
              </a:rPr>
              <a:t>1er : le Bangladesh</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sp>
        <p:nvSpPr>
          <p:cNvPr id="3" name="Rectangle 2"/>
          <p:cNvSpPr/>
          <p:nvPr/>
        </p:nvSpPr>
        <p:spPr>
          <a:xfrm>
            <a:off x="1044841" y="1575810"/>
            <a:ext cx="10102317" cy="3539430"/>
          </a:xfrm>
          <a:prstGeom prst="rect">
            <a:avLst/>
          </a:prstGeom>
        </p:spPr>
        <p:txBody>
          <a:bodyPr wrap="square">
            <a:spAutoFit/>
          </a:bodyPr>
          <a:lstStyle/>
          <a:p>
            <a:r>
              <a:rPr lang="fr-FR" sz="2800" b="1" dirty="0">
                <a:latin typeface="Brush Script MT" panose="03060802040406070304" pitchFamily="66" charset="0"/>
              </a:rPr>
              <a:t>Jusqu’en 1971, le Bangladesh appartenait au Pakistan. Situé entre l’Inde et la Birmanie, ce pays de 159 millions d’habitants est l’un des plus densément peuplés et l’un des plus pauvres. Sa population se concentre dans les grandes villes et sur les terres cultivables. Sa capitale, Dacca, abrite de beaux monuments, dont la mosquée, le bâtiment de la Cour suprême, ou encore, le temple hindou de </a:t>
            </a:r>
            <a:r>
              <a:rPr lang="fr-FR" sz="2800" b="1" dirty="0" err="1">
                <a:latin typeface="Brush Script MT" panose="03060802040406070304" pitchFamily="66" charset="0"/>
              </a:rPr>
              <a:t>Dhakeshwari</a:t>
            </a:r>
            <a:r>
              <a:rPr lang="fr-FR" sz="2800" b="1" dirty="0">
                <a:latin typeface="Brush Script MT" panose="03060802040406070304" pitchFamily="66" charset="0"/>
              </a:rPr>
              <a:t>,. D’autres points d’intérêt, comme les ruines du Vihara bouddhique de </a:t>
            </a:r>
            <a:r>
              <a:rPr lang="fr-FR" sz="2800" b="1" dirty="0" err="1">
                <a:latin typeface="Brush Script MT" panose="03060802040406070304" pitchFamily="66" charset="0"/>
              </a:rPr>
              <a:t>Paharpur</a:t>
            </a:r>
            <a:r>
              <a:rPr lang="fr-FR" sz="2800" b="1" dirty="0">
                <a:latin typeface="Brush Script MT" panose="03060802040406070304" pitchFamily="66" charset="0"/>
              </a:rPr>
              <a:t>, classées au Patrimoine mondial de l’Unesco, et la ville de pêcheurs de </a:t>
            </a:r>
            <a:r>
              <a:rPr lang="fr-FR" sz="2800" b="1" dirty="0" err="1">
                <a:latin typeface="Brush Script MT" panose="03060802040406070304" pitchFamily="66" charset="0"/>
              </a:rPr>
              <a:t>Rangamati</a:t>
            </a:r>
            <a:r>
              <a:rPr lang="fr-FR" sz="2800" b="1" dirty="0">
                <a:latin typeface="Brush Script MT" panose="03060802040406070304" pitchFamily="66" charset="0"/>
              </a:rPr>
              <a:t>, valent le détour. Le pays possède encore très peu d’infrastructures touristiques</a:t>
            </a:r>
            <a:r>
              <a:rPr lang="fr-FR" dirty="0"/>
              <a:t>.</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
        <p:nvSpPr>
          <p:cNvPr id="2" name="Rectangle 1"/>
          <p:cNvSpPr/>
          <p:nvPr/>
        </p:nvSpPr>
        <p:spPr>
          <a:xfrm>
            <a:off x="1166553" y="1440528"/>
            <a:ext cx="9858894" cy="3539430"/>
          </a:xfrm>
          <a:prstGeom prst="rect">
            <a:avLst/>
          </a:prstGeom>
        </p:spPr>
        <p:txBody>
          <a:bodyPr wrap="square">
            <a:spAutoFit/>
          </a:bodyPr>
          <a:lstStyle/>
          <a:p>
            <a:r>
              <a:rPr lang="fr-FR" sz="2800" b="1" dirty="0">
                <a:solidFill>
                  <a:srgbClr val="FF0000"/>
                </a:solidFill>
                <a:latin typeface="Brush Script MT" panose="03060802040406070304" pitchFamily="66" charset="0"/>
              </a:rPr>
              <a:t>2e : la Guinée</a:t>
            </a:r>
          </a:p>
          <a:p>
            <a:endParaRPr lang="fr-FR" sz="2800" b="1" dirty="0">
              <a:latin typeface="Brush Script MT" panose="03060802040406070304" pitchFamily="66" charset="0"/>
            </a:endParaRPr>
          </a:p>
          <a:p>
            <a:r>
              <a:rPr lang="fr-FR" sz="2800" b="1" dirty="0">
                <a:latin typeface="Brush Script MT" panose="03060802040406070304" pitchFamily="66" charset="0"/>
              </a:rPr>
              <a:t>Ce pays d’Afrique de l’Ouest, qui borde l’Atlantique, est riche en ressources naturelles. Surnommé le « château d’eau de l’Afrique », il regorge de paysages magnifiques, comme les chutes d’eau de </a:t>
            </a:r>
            <a:r>
              <a:rPr lang="fr-FR" sz="2800" b="1" dirty="0" err="1">
                <a:latin typeface="Brush Script MT" panose="03060802040406070304" pitchFamily="66" charset="0"/>
              </a:rPr>
              <a:t>Ditinn</a:t>
            </a:r>
            <a:r>
              <a:rPr lang="fr-FR" sz="2800" b="1" dirty="0">
                <a:latin typeface="Brush Script MT" panose="03060802040406070304" pitchFamily="66" charset="0"/>
              </a:rPr>
              <a:t> et </a:t>
            </a:r>
            <a:r>
              <a:rPr lang="fr-FR" sz="2800" b="1" dirty="0" err="1">
                <a:latin typeface="Brush Script MT" panose="03060802040406070304" pitchFamily="66" charset="0"/>
              </a:rPr>
              <a:t>Kambadaga</a:t>
            </a:r>
            <a:r>
              <a:rPr lang="fr-FR" sz="2800" b="1" dirty="0">
                <a:latin typeface="Brush Script MT" panose="03060802040406070304" pitchFamily="66" charset="0"/>
              </a:rPr>
              <a:t>, les îles de l’archipel de Loos et le massif du </a:t>
            </a:r>
            <a:r>
              <a:rPr lang="fr-FR" sz="2800" b="1" dirty="0" err="1">
                <a:latin typeface="Brush Script MT" panose="03060802040406070304" pitchFamily="66" charset="0"/>
              </a:rPr>
              <a:t>Fouta</a:t>
            </a:r>
            <a:r>
              <a:rPr lang="fr-FR" sz="2800" b="1" dirty="0">
                <a:latin typeface="Brush Script MT" panose="03060802040406070304" pitchFamily="66" charset="0"/>
              </a:rPr>
              <a:t> </a:t>
            </a:r>
            <a:r>
              <a:rPr lang="fr-FR" sz="2800" b="1" dirty="0" err="1">
                <a:latin typeface="Brush Script MT" panose="03060802040406070304" pitchFamily="66" charset="0"/>
              </a:rPr>
              <a:t>Djalon</a:t>
            </a:r>
            <a:r>
              <a:rPr lang="fr-FR" sz="2800" b="1" dirty="0">
                <a:latin typeface="Brush Script MT" panose="03060802040406070304" pitchFamily="66" charset="0"/>
              </a:rPr>
              <a:t>. La Guinée, qui a pris son indépendance de la France en 1958, accueille peu de touristes étrangers. Le pays a été frappé par l’épidémie d’Ebola en 2014-2015.</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3"/>
          <a:stretch>
            <a:fillRect/>
          </a:stretch>
        </p:blipFill>
        <p:spPr>
          <a:xfrm>
            <a:off x="1645919" y="630381"/>
            <a:ext cx="8927869" cy="5579919"/>
          </a:xfrm>
          <a:prstGeom prst="rect">
            <a:avLst/>
          </a:prstGeom>
          <a:effectLst>
            <a:softEdge rad="127000"/>
          </a:effectLst>
        </p:spPr>
      </p:pic>
      <p:sp>
        <p:nvSpPr>
          <p:cNvPr id="3" name="Rectangle 2"/>
          <p:cNvSpPr/>
          <p:nvPr/>
        </p:nvSpPr>
        <p:spPr>
          <a:xfrm>
            <a:off x="5256853" y="5750379"/>
            <a:ext cx="1705852" cy="369332"/>
          </a:xfrm>
          <a:prstGeom prst="rect">
            <a:avLst/>
          </a:prstGeom>
        </p:spPr>
        <p:txBody>
          <a:bodyPr wrap="none">
            <a:spAutoFit/>
          </a:bodyPr>
          <a:lstStyle/>
          <a:p>
            <a:r>
              <a:rPr lang="fr-FR" b="1" dirty="0">
                <a:solidFill>
                  <a:srgbClr val="FF0000"/>
                </a:solidFill>
              </a:rPr>
              <a:t>3e : la Moldavie</a:t>
            </a:r>
          </a:p>
        </p:txBody>
      </p:sp>
      <p:sp>
        <p:nvSpPr>
          <p:cNvPr id="9" name="Rectangle 8"/>
          <p:cNvSpPr/>
          <p:nvPr/>
        </p:nvSpPr>
        <p:spPr>
          <a:xfrm>
            <a:off x="1813207" y="3934497"/>
            <a:ext cx="8562109" cy="1815882"/>
          </a:xfrm>
          <a:prstGeom prst="rect">
            <a:avLst/>
          </a:prstGeom>
        </p:spPr>
        <p:txBody>
          <a:bodyPr wrap="square">
            <a:spAutoFit/>
          </a:bodyPr>
          <a:lstStyle/>
          <a:p>
            <a:r>
              <a:rPr lang="fr-FR" sz="2800" b="1" dirty="0">
                <a:ln>
                  <a:solidFill>
                    <a:schemeClr val="tx1"/>
                  </a:solidFill>
                </a:ln>
                <a:solidFill>
                  <a:srgbClr val="FF0000"/>
                </a:solidFill>
              </a:rPr>
              <a:t>Indépendante depuis 1991, la Moldavie est l’un des pays européens les moins visités. Son intérêt touristique repose sur deux piliers : les châteaux médiévaux et les vignobles.</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3"/>
          <a:stretch>
            <a:fillRect/>
          </a:stretch>
        </p:blipFill>
        <p:spPr>
          <a:xfrm>
            <a:off x="2444974" y="633001"/>
            <a:ext cx="7298575" cy="5591997"/>
          </a:xfrm>
          <a:prstGeom prst="rect">
            <a:avLst/>
          </a:prstGeom>
          <a:effectLst>
            <a:softEdge rad="127000"/>
          </a:effectLst>
        </p:spPr>
      </p:pic>
      <p:sp>
        <p:nvSpPr>
          <p:cNvPr id="3" name="Rectangle 2"/>
          <p:cNvSpPr/>
          <p:nvPr/>
        </p:nvSpPr>
        <p:spPr>
          <a:xfrm>
            <a:off x="5539597" y="5765077"/>
            <a:ext cx="1125629" cy="369332"/>
          </a:xfrm>
          <a:prstGeom prst="rect">
            <a:avLst/>
          </a:prstGeom>
        </p:spPr>
        <p:txBody>
          <a:bodyPr wrap="none">
            <a:spAutoFit/>
          </a:bodyPr>
          <a:lstStyle/>
          <a:p>
            <a:r>
              <a:rPr lang="fr-FR" b="1" dirty="0"/>
              <a:t>4e : l’Inde</a:t>
            </a:r>
          </a:p>
        </p:txBody>
      </p:sp>
      <p:sp>
        <p:nvSpPr>
          <p:cNvPr id="9" name="Rectangle 8"/>
          <p:cNvSpPr/>
          <p:nvPr/>
        </p:nvSpPr>
        <p:spPr>
          <a:xfrm>
            <a:off x="2444973" y="2690336"/>
            <a:ext cx="7298575" cy="3108543"/>
          </a:xfrm>
          <a:prstGeom prst="rect">
            <a:avLst/>
          </a:prstGeom>
        </p:spPr>
        <p:txBody>
          <a:bodyPr wrap="square">
            <a:spAutoFit/>
          </a:bodyPr>
          <a:lstStyle/>
          <a:p>
            <a:r>
              <a:rPr lang="fr-FR" sz="2800" b="1" dirty="0">
                <a:ln>
                  <a:solidFill>
                    <a:srgbClr val="FF0000"/>
                  </a:solidFill>
                </a:ln>
              </a:rPr>
              <a:t>Comme l’Inde est l’un des pays les plus peuplés et les plus vastes du monde, son ratio de touristes est faible. Pourtant, le tourisme y a explosé depuis les années 1990 et représente 6,4 % de son produit intérieur brut. L’Inde attire grâce à ses paysages variés, ses temples magnifiques et ses traditions.</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2" name="Rectangle 1"/>
          <p:cNvSpPr/>
          <p:nvPr/>
        </p:nvSpPr>
        <p:spPr>
          <a:xfrm>
            <a:off x="3048000" y="1149049"/>
            <a:ext cx="6096000" cy="4401205"/>
          </a:xfrm>
          <a:prstGeom prst="rect">
            <a:avLst/>
          </a:prstGeom>
        </p:spPr>
        <p:txBody>
          <a:bodyPr>
            <a:spAutoFit/>
          </a:bodyPr>
          <a:lstStyle/>
          <a:p>
            <a:r>
              <a:rPr lang="fr-FR" sz="2800" b="1" dirty="0">
                <a:solidFill>
                  <a:srgbClr val="FF0000"/>
                </a:solidFill>
                <a:latin typeface="Brush Script MT" panose="03060802040406070304" pitchFamily="66" charset="0"/>
              </a:rPr>
              <a:t>5e : la Sierra Leone</a:t>
            </a:r>
          </a:p>
          <a:p>
            <a:endParaRPr lang="fr-FR" sz="2800" b="1" dirty="0">
              <a:latin typeface="Brush Script MT" panose="03060802040406070304" pitchFamily="66" charset="0"/>
            </a:endParaRPr>
          </a:p>
          <a:p>
            <a:r>
              <a:rPr lang="fr-FR" sz="2800" b="1" dirty="0">
                <a:latin typeface="Brush Script MT" panose="03060802040406070304" pitchFamily="66" charset="0"/>
              </a:rPr>
              <a:t>Ce pays d’Afrique de l’Ouest, situé au sud de la Guinée, sort de dix années d’une guerre civile qui a fait plus de 150 000 morts et 2 millions de déplacés. Comme sa voisine, la Sierra Leone a également souffert de l’épidémie d’Ebola. Ce sont surtout ses plages de sable blanc le long de Freetown, la capitale, qui attirent les rares touristes.</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sp>
        <p:nvSpPr>
          <p:cNvPr id="2" name="Rectangle 1"/>
          <p:cNvSpPr/>
          <p:nvPr/>
        </p:nvSpPr>
        <p:spPr>
          <a:xfrm>
            <a:off x="3048000" y="2086859"/>
            <a:ext cx="6096000" cy="2677656"/>
          </a:xfrm>
          <a:prstGeom prst="rect">
            <a:avLst/>
          </a:prstGeom>
        </p:spPr>
        <p:txBody>
          <a:bodyPr>
            <a:spAutoFit/>
          </a:bodyPr>
          <a:lstStyle/>
          <a:p>
            <a:r>
              <a:rPr lang="fr-FR" sz="2800" b="1" dirty="0">
                <a:solidFill>
                  <a:srgbClr val="FF0000"/>
                </a:solidFill>
                <a:latin typeface="Brush Script MT" panose="03060802040406070304" pitchFamily="66" charset="0"/>
              </a:rPr>
              <a:t>6e : le Niger</a:t>
            </a:r>
          </a:p>
          <a:p>
            <a:endParaRPr lang="fr-FR" sz="2800" b="1" dirty="0">
              <a:latin typeface="Brush Script MT" panose="03060802040406070304" pitchFamily="66" charset="0"/>
            </a:endParaRPr>
          </a:p>
          <a:p>
            <a:r>
              <a:rPr lang="fr-FR" sz="2800" b="1" dirty="0">
                <a:latin typeface="Brush Script MT" panose="03060802040406070304" pitchFamily="66" charset="0"/>
              </a:rPr>
              <a:t>Plus de la moitié du Niger est désertique. Dans ce pays, considéré par les Nations unies comme émergent, 30 % de la population vit en dessous du seuil de pauvreté</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sp>
        <p:nvSpPr>
          <p:cNvPr id="2" name="Rectangle 1"/>
          <p:cNvSpPr/>
          <p:nvPr/>
        </p:nvSpPr>
        <p:spPr>
          <a:xfrm>
            <a:off x="3046262" y="1228397"/>
            <a:ext cx="6096000" cy="4401205"/>
          </a:xfrm>
          <a:prstGeom prst="rect">
            <a:avLst/>
          </a:prstGeom>
        </p:spPr>
        <p:txBody>
          <a:bodyPr>
            <a:spAutoFit/>
          </a:bodyPr>
          <a:lstStyle/>
          <a:p>
            <a:r>
              <a:rPr lang="fr-FR" sz="2800" b="1" dirty="0">
                <a:solidFill>
                  <a:srgbClr val="FF0000"/>
                </a:solidFill>
              </a:rPr>
              <a:t>7e : l’Éthiopie</a:t>
            </a:r>
          </a:p>
          <a:p>
            <a:endParaRPr lang="fr-FR" sz="2800" b="1" dirty="0"/>
          </a:p>
          <a:p>
            <a:r>
              <a:rPr lang="fr-FR" sz="2800" b="1" dirty="0"/>
              <a:t>C’est le deuxième pays d’Afrique le plus peuplé, derrière le Nigeria. L’Éthiopie a des paysages très variés : des régions désertiques, comme le désert du Danakil, des montagnes, comme les monts Simien, des vallées, où coule par exemple le Nil Bleu, des lacs, des volcans et des parcs naturels nationaux.</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3"/>
          <a:stretch>
            <a:fillRect/>
          </a:stretch>
        </p:blipFill>
        <p:spPr>
          <a:xfrm>
            <a:off x="2294313" y="606829"/>
            <a:ext cx="7564582" cy="5673436"/>
          </a:xfrm>
          <a:prstGeom prst="rect">
            <a:avLst/>
          </a:prstGeom>
          <a:effectLst>
            <a:softEdge rad="127000"/>
          </a:effectLst>
        </p:spPr>
      </p:pic>
      <p:sp>
        <p:nvSpPr>
          <p:cNvPr id="3" name="Rectangle 2"/>
          <p:cNvSpPr/>
          <p:nvPr/>
        </p:nvSpPr>
        <p:spPr>
          <a:xfrm>
            <a:off x="637335" y="3241021"/>
            <a:ext cx="1350947" cy="369332"/>
          </a:xfrm>
          <a:prstGeom prst="rect">
            <a:avLst/>
          </a:prstGeom>
        </p:spPr>
        <p:txBody>
          <a:bodyPr wrap="none">
            <a:spAutoFit/>
          </a:bodyPr>
          <a:lstStyle/>
          <a:p>
            <a:r>
              <a:rPr lang="fr-FR" b="1" dirty="0">
                <a:ln>
                  <a:solidFill>
                    <a:schemeClr val="tx1"/>
                  </a:solidFill>
                </a:ln>
                <a:solidFill>
                  <a:srgbClr val="FF0000"/>
                </a:solidFill>
              </a:rPr>
              <a:t>8e : le Tchad</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2" name="Rectangle 1"/>
          <p:cNvSpPr/>
          <p:nvPr/>
        </p:nvSpPr>
        <p:spPr>
          <a:xfrm>
            <a:off x="3046262" y="1964584"/>
            <a:ext cx="6096000" cy="3108543"/>
          </a:xfrm>
          <a:prstGeom prst="rect">
            <a:avLst/>
          </a:prstGeom>
        </p:spPr>
        <p:txBody>
          <a:bodyPr>
            <a:spAutoFit/>
          </a:bodyPr>
          <a:lstStyle/>
          <a:p>
            <a:r>
              <a:rPr lang="fr-FR" sz="2800" b="1" dirty="0">
                <a:latin typeface="Brush Script MT" panose="03060802040406070304" pitchFamily="66" charset="0"/>
              </a:rPr>
              <a:t>Un canyon sur le plateau de l’Ennedi, dans le nord-est du Tchad, où les massifs rocheux se succèdent. (Photo : David Stanley / Flickr)</a:t>
            </a:r>
          </a:p>
          <a:p>
            <a:r>
              <a:rPr lang="fr-FR" sz="2800" b="1" dirty="0">
                <a:latin typeface="Brush Script MT" panose="03060802040406070304" pitchFamily="66" charset="0"/>
              </a:rPr>
              <a:t>Le Tchad est l’un pays exportateurs de pétrole et une cible du groupe terroriste </a:t>
            </a:r>
            <a:r>
              <a:rPr lang="fr-FR" sz="2800" b="1" dirty="0" err="1">
                <a:latin typeface="Brush Script MT" panose="03060802040406070304" pitchFamily="66" charset="0"/>
              </a:rPr>
              <a:t>Boko</a:t>
            </a:r>
            <a:r>
              <a:rPr lang="fr-FR" sz="2800" b="1" dirty="0">
                <a:latin typeface="Brush Script MT" panose="03060802040406070304" pitchFamily="66" charset="0"/>
              </a:rPr>
              <a:t> </a:t>
            </a:r>
            <a:r>
              <a:rPr lang="fr-FR" sz="2800" b="1" dirty="0" err="1">
                <a:latin typeface="Brush Script MT" panose="03060802040406070304" pitchFamily="66" charset="0"/>
              </a:rPr>
              <a:t>Haram</a:t>
            </a:r>
            <a:r>
              <a:rPr lang="fr-FR" sz="2800" b="1" dirty="0">
                <a:latin typeface="Brush Script MT" panose="03060802040406070304" pitchFamily="66" charset="0"/>
              </a:rPr>
              <a:t>. Le tiers nord du pays est occupé par le Sahara et quasiment inhabité.</a:t>
            </a:r>
          </a:p>
        </p:txBody>
      </p:sp>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3"/>
          <a:stretch>
            <a:fillRect/>
          </a:stretch>
        </p:blipFill>
        <p:spPr>
          <a:xfrm>
            <a:off x="1450977" y="611947"/>
            <a:ext cx="9422070" cy="5556250"/>
          </a:xfrm>
          <a:prstGeom prst="rect">
            <a:avLst/>
          </a:prstGeom>
          <a:effectLst>
            <a:softEdge rad="127000"/>
          </a:effectLst>
        </p:spPr>
      </p:pic>
      <p:sp>
        <p:nvSpPr>
          <p:cNvPr id="3" name="Rectangle 2"/>
          <p:cNvSpPr/>
          <p:nvPr/>
        </p:nvSpPr>
        <p:spPr>
          <a:xfrm>
            <a:off x="5225665" y="5772828"/>
            <a:ext cx="1740669" cy="369332"/>
          </a:xfrm>
          <a:prstGeom prst="rect">
            <a:avLst/>
          </a:prstGeom>
        </p:spPr>
        <p:txBody>
          <a:bodyPr wrap="none">
            <a:spAutoFit/>
          </a:bodyPr>
          <a:lstStyle/>
          <a:p>
            <a:r>
              <a:rPr lang="fr-FR" b="1" dirty="0"/>
              <a:t>9e : Madagascar</a:t>
            </a:r>
          </a:p>
        </p:txBody>
      </p:sp>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sp>
        <p:nvSpPr>
          <p:cNvPr id="2" name="Rectangle 1"/>
          <p:cNvSpPr/>
          <p:nvPr/>
        </p:nvSpPr>
        <p:spPr>
          <a:xfrm>
            <a:off x="3048000" y="921155"/>
            <a:ext cx="6096000" cy="4832092"/>
          </a:xfrm>
          <a:prstGeom prst="rect">
            <a:avLst/>
          </a:prstGeom>
        </p:spPr>
        <p:txBody>
          <a:bodyPr>
            <a:spAutoFit/>
          </a:bodyPr>
          <a:lstStyle/>
          <a:p>
            <a:r>
              <a:rPr lang="fr-FR" sz="2800" b="1" dirty="0">
                <a:latin typeface="Brush Script MT" panose="03060802040406070304" pitchFamily="66" charset="0"/>
              </a:rPr>
              <a:t>La fameuse « avenue des baobabs » à Madagascar. (Photo : </a:t>
            </a:r>
            <a:r>
              <a:rPr lang="fr-FR" sz="2800" b="1" dirty="0" err="1">
                <a:latin typeface="Brush Script MT" panose="03060802040406070304" pitchFamily="66" charset="0"/>
              </a:rPr>
              <a:t>Aeroceanaute</a:t>
            </a:r>
            <a:r>
              <a:rPr lang="fr-FR" sz="2800" b="1" dirty="0">
                <a:latin typeface="Brush Script MT" panose="03060802040406070304" pitchFamily="66" charset="0"/>
              </a:rPr>
              <a:t> / Wikimédia Commons)</a:t>
            </a:r>
          </a:p>
          <a:p>
            <a:r>
              <a:rPr lang="fr-FR" sz="2800" b="1" dirty="0">
                <a:latin typeface="Brush Script MT" panose="03060802040406070304" pitchFamily="66" charset="0"/>
              </a:rPr>
              <a:t>Cette île immense, située à 400 kilomètres à l’est du continent africain, a pris son indépendance de la France en 1960. Aujourd’hui, la majorité de ses touristes est française et ils viennent y explorer ses parcs naturels. Depuis quelques années, le pays figure dans les listes des pays à visiter absolument sur les blogs et dans les magazines de voyage.</a:t>
            </a:r>
          </a:p>
        </p:txBody>
      </p:sp>
    </p:spTree>
    <p:extLst>
      <p:ext uri="{BB962C8B-B14F-4D97-AF65-F5344CB8AC3E}">
        <p14:creationId xmlns:p14="http://schemas.microsoft.com/office/powerpoint/2010/main" val="353851090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sp>
        <p:nvSpPr>
          <p:cNvPr id="3" name="Rectangle 2"/>
          <p:cNvSpPr/>
          <p:nvPr/>
        </p:nvSpPr>
        <p:spPr>
          <a:xfrm>
            <a:off x="3046262" y="1228397"/>
            <a:ext cx="6096000" cy="4401205"/>
          </a:xfrm>
          <a:prstGeom prst="rect">
            <a:avLst/>
          </a:prstGeom>
        </p:spPr>
        <p:txBody>
          <a:bodyPr>
            <a:spAutoFit/>
          </a:bodyPr>
          <a:lstStyle/>
          <a:p>
            <a:r>
              <a:rPr lang="fr-FR" sz="2800" b="1" dirty="0">
                <a:solidFill>
                  <a:srgbClr val="FF0000"/>
                </a:solidFill>
                <a:latin typeface="Brush Script MT" panose="03060802040406070304" pitchFamily="66" charset="0"/>
              </a:rPr>
              <a:t>10e : le Mali</a:t>
            </a:r>
          </a:p>
          <a:p>
            <a:endParaRPr lang="fr-FR" sz="2800" b="1" dirty="0">
              <a:latin typeface="Brush Script MT" panose="03060802040406070304" pitchFamily="66" charset="0"/>
            </a:endParaRPr>
          </a:p>
          <a:p>
            <a:r>
              <a:rPr lang="fr-FR" sz="2800" b="1" dirty="0">
                <a:latin typeface="Brush Script MT" panose="03060802040406070304" pitchFamily="66" charset="0"/>
              </a:rPr>
              <a:t>Il y a quelques années, le Mali était une destination touristique prisée en Afrique. Mais depuis le début du conflit armé, en 2012, la fréquentation a drastiquement baissé. L’activité reprend tout doucement. Selon les derniers statistiques de la Banque mondiale, en 2016, 173 200 touristes internationaux se sont rendus sur le territoire contre 134 000 en 2012.</a:t>
            </a:r>
          </a:p>
        </p:txBody>
      </p:sp>
    </p:spTree>
    <p:extLst>
      <p:ext uri="{BB962C8B-B14F-4D97-AF65-F5344CB8AC3E}">
        <p14:creationId xmlns:p14="http://schemas.microsoft.com/office/powerpoint/2010/main" val="368226368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98269" y="635462"/>
            <a:ext cx="10789919" cy="5590872"/>
          </a:xfrm>
          <a:prstGeom prst="rect">
            <a:avLst/>
          </a:prstGeom>
          <a:effectLst>
            <a:softEdge rad="127000"/>
          </a:effectLst>
        </p:spPr>
      </p:pic>
      <p:sp>
        <p:nvSpPr>
          <p:cNvPr id="4" name="Rectangle à coins arrondis 3"/>
          <p:cNvSpPr/>
          <p:nvPr/>
        </p:nvSpPr>
        <p:spPr>
          <a:xfrm>
            <a:off x="333042" y="336380"/>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16/02/2019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38941"/>
            <a:ext cx="5715753"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9" name="Rectangle 8"/>
          <p:cNvSpPr/>
          <p:nvPr/>
        </p:nvSpPr>
        <p:spPr>
          <a:xfrm>
            <a:off x="1523674" y="1084208"/>
            <a:ext cx="9026133" cy="4524315"/>
          </a:xfrm>
          <a:prstGeom prst="rect">
            <a:avLst/>
          </a:prstGeom>
        </p:spPr>
        <p:txBody>
          <a:bodyPr wrap="square">
            <a:spAutoFit/>
          </a:bodyPr>
          <a:lstStyle/>
          <a:p>
            <a:r>
              <a:rPr lang="fr-FR" sz="9600" b="1" dirty="0" smtClean="0">
                <a:latin typeface="Brush Script MT" panose="03060802040406070304" pitchFamily="66" charset="0"/>
              </a:rPr>
              <a:t>   </a:t>
            </a:r>
            <a:r>
              <a:rPr lang="fr-FR" sz="9600" b="1" dirty="0" smtClean="0">
                <a:ln>
                  <a:solidFill>
                    <a:srgbClr val="FF0000"/>
                  </a:solidFill>
                </a:ln>
                <a:latin typeface="Brush Script MT" panose="03060802040406070304" pitchFamily="66" charset="0"/>
              </a:rPr>
              <a:t>C’était  </a:t>
            </a:r>
            <a:r>
              <a:rPr lang="fr-FR" sz="9600" b="1" dirty="0" smtClean="0">
                <a:ln>
                  <a:solidFill>
                    <a:srgbClr val="FF0000"/>
                  </a:solidFill>
                </a:ln>
                <a:latin typeface="Brush Script MT" panose="03060802040406070304" pitchFamily="66" charset="0"/>
              </a:rPr>
              <a:t>V</a:t>
            </a:r>
            <a:r>
              <a:rPr lang="fr-FR" sz="9600" b="1" dirty="0" smtClean="0">
                <a:ln>
                  <a:solidFill>
                    <a:srgbClr val="FF0000"/>
                  </a:solidFill>
                </a:ln>
                <a:latin typeface="Brush Script MT" panose="03060802040406070304" pitchFamily="66" charset="0"/>
              </a:rPr>
              <a:t>oyage voyage</a:t>
            </a:r>
            <a:endParaRPr lang="fr-FR" sz="9600" b="1" dirty="0" smtClean="0">
              <a:ln>
                <a:solidFill>
                  <a:srgbClr val="FF0000"/>
                </a:solidFill>
              </a:ln>
              <a:latin typeface="Brush Script MT" panose="03060802040406070304" pitchFamily="66" charset="0"/>
            </a:endParaRPr>
          </a:p>
          <a:p>
            <a:r>
              <a:rPr lang="fr-FR" sz="9600" b="1" dirty="0" smtClean="0">
                <a:ln>
                  <a:solidFill>
                    <a:srgbClr val="FF0000"/>
                  </a:solidFill>
                </a:ln>
                <a:latin typeface="Brush Script MT" panose="03060802040406070304" pitchFamily="66" charset="0"/>
              </a:rPr>
              <a:t>             par Lande</a:t>
            </a:r>
            <a:endParaRPr lang="fr-FR" sz="9600" b="1" dirty="0">
              <a:ln>
                <a:solidFill>
                  <a:srgbClr val="FF0000"/>
                </a:solidFill>
              </a:ln>
              <a:latin typeface="Brush Script MT" panose="03060802040406070304" pitchFamily="66" charset="0"/>
            </a:endParaRPr>
          </a:p>
        </p:txBody>
      </p:sp>
    </p:spTree>
    <p:extLst>
      <p:ext uri="{BB962C8B-B14F-4D97-AF65-F5344CB8AC3E}">
        <p14:creationId xmlns:p14="http://schemas.microsoft.com/office/powerpoint/2010/main" val="408617051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2000"/>
                                        <p:tgtEl>
                                          <p:spTgt spid="2"/>
                                        </p:tgtEl>
                                      </p:cBhvr>
                                    </p:animEffect>
                                    <p:anim calcmode="lin" valueType="num">
                                      <p:cBhvr>
                                        <p:cTn id="39" dur="2000" fill="hold"/>
                                        <p:tgtEl>
                                          <p:spTgt spid="2"/>
                                        </p:tgtEl>
                                        <p:attrNameLst>
                                          <p:attrName>ppt_w</p:attrName>
                                        </p:attrNameLst>
                                      </p:cBhvr>
                                      <p:tavLst>
                                        <p:tav tm="0" fmla="#ppt_w*sin(2.5*pi*$)">
                                          <p:val>
                                            <p:fltVal val="0"/>
                                          </p:val>
                                        </p:tav>
                                        <p:tav tm="100000">
                                          <p:val>
                                            <p:fltVal val="1"/>
                                          </p:val>
                                        </p:tav>
                                      </p:tavLst>
                                    </p:anim>
                                    <p:anim calcmode="lin" valueType="num">
                                      <p:cBhvr>
                                        <p:cTn id="4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233</TotalTime>
  <Words>1126</Words>
  <Application>Microsoft Office PowerPoint</Application>
  <PresentationFormat>Grand écran</PresentationFormat>
  <Paragraphs>123</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2019-02-01T14:09:57Z</dcterms:created>
  <dcterms:modified xsi:type="dcterms:W3CDTF">2019-02-16T19:37:18Z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