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256"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TAfGTOU5tMGXkMTrnqDNQ==" hashData="QJ1AwaFC5RBFtPcG4TcyiaS+u/cDNiaS8RmHBSNSZNucSoFZUgGVrQZ4fB9eHHd/jKx0HaorreyxbknEurR9s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6" d="100"/>
          <a:sy n="46" d="100"/>
        </p:scale>
        <p:origin x="78" y="59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13/09/2021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531899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0138093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3707470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0919120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988619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338459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1404613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4774488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27720949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13/09/2021</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13/09/2021</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13/09/2021</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13/09/2021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1659881" y="2259437"/>
            <a:ext cx="8872237" cy="2308324"/>
          </a:xfrm>
          <a:prstGeom prst="rect">
            <a:avLst/>
          </a:prstGeom>
        </p:spPr>
        <p:txBody>
          <a:bodyPr wrap="none">
            <a:spAutoFit/>
          </a:bodyPr>
          <a:lstStyle/>
          <a:p>
            <a:r>
              <a:rPr lang="fr-FR" sz="4800" b="1" dirty="0"/>
              <a:t>Toujours plus grosse et polluante, </a:t>
            </a:r>
            <a:endParaRPr lang="fr-FR" sz="4800" b="1" dirty="0" smtClean="0"/>
          </a:p>
          <a:p>
            <a:r>
              <a:rPr lang="fr-FR" sz="4800" b="1" dirty="0" smtClean="0"/>
              <a:t>        l'automobile </a:t>
            </a:r>
            <a:r>
              <a:rPr lang="fr-FR" sz="4800" b="1" dirty="0"/>
              <a:t>selon </a:t>
            </a:r>
            <a:r>
              <a:rPr lang="fr-FR" sz="4800" b="1" dirty="0" err="1" smtClean="0"/>
              <a:t>Trump</a:t>
            </a:r>
            <a:r>
              <a:rPr lang="fr-FR" sz="4800" b="1" dirty="0" smtClean="0"/>
              <a:t> </a:t>
            </a:r>
          </a:p>
          <a:p>
            <a:r>
              <a:rPr lang="fr-FR" sz="4800" b="1" dirty="0" smtClean="0"/>
              <a:t>                     par Lande</a:t>
            </a:r>
            <a:endParaRPr lang="fr-FR" sz="48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sndAc>
          <p:stSnd loop="1">
            <p:snd r:embed="rId3" name="Femme-tatouée_001.wav"/>
          </p:stSnd>
        </p:sndAc>
      </p:transition>
    </mc:Choice>
    <mc:Fallback xmlns="">
      <p:transition spd="slow" advTm="8000">
        <p:fade/>
        <p:sndAc>
          <p:stSnd loop="1">
            <p:snd r:embed="rId5" name="Femme-tatoué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1810601" y="1674661"/>
            <a:ext cx="8570794" cy="3477875"/>
          </a:xfrm>
          <a:prstGeom prst="rect">
            <a:avLst/>
          </a:prstGeom>
        </p:spPr>
        <p:txBody>
          <a:bodyPr wrap="square">
            <a:spAutoFit/>
          </a:bodyPr>
          <a:lstStyle/>
          <a:p>
            <a:r>
              <a:rPr lang="fr-FR" sz="4400" b="1" dirty="0"/>
              <a:t>Aux États-Unis, la désaffection pour les petites voitures en 2018 pèse sur les ventes globales, mais pick-up et 4x4, sur fond d'essence pas chère, s'envolent.</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a:blip r:embed="rId3"/>
          <a:stretch>
            <a:fillRect/>
          </a:stretch>
        </p:blipFill>
        <p:spPr>
          <a:xfrm>
            <a:off x="109684" y="887104"/>
            <a:ext cx="11956604" cy="5090615"/>
          </a:xfrm>
          <a:prstGeom prst="rect">
            <a:avLst/>
          </a:prstGeom>
          <a:effectLst>
            <a:softEdge rad="127000"/>
          </a:effectLst>
        </p:spPr>
      </p:pic>
    </p:spTree>
    <p:extLst>
      <p:ext uri="{BB962C8B-B14F-4D97-AF65-F5344CB8AC3E}">
        <p14:creationId xmlns:p14="http://schemas.microsoft.com/office/powerpoint/2010/main" val="2277122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2" name="Rectangle 1"/>
          <p:cNvSpPr/>
          <p:nvPr/>
        </p:nvSpPr>
        <p:spPr>
          <a:xfrm>
            <a:off x="1283631" y="1428440"/>
            <a:ext cx="9435548" cy="3970318"/>
          </a:xfrm>
          <a:prstGeom prst="rect">
            <a:avLst/>
          </a:prstGeom>
        </p:spPr>
        <p:txBody>
          <a:bodyPr wrap="square">
            <a:spAutoFit/>
          </a:bodyPr>
          <a:lstStyle/>
          <a:p>
            <a:r>
              <a:rPr lang="fr-FR" sz="2800" b="1" dirty="0"/>
              <a:t>Le regain d'intérêt pour les véhicules gros et onéreux aux États-Unis n'a pas permis en 2018 aux principaux constructeurs automobiles de compenser complètement la désaffection pour les plus petites voitures. Les achats des consommateurs américains, qui préfèrent de plus en plus les pick-up et 4x4 aux petites voitures et aux berlines, semblent pâtir de la hausse des taux d'intérêt et des prix des véhicules. Les deux plus gros vendeurs de voitures aux États-Unis, General Motors (GM) et Ford, en sont affectés.</a:t>
            </a:r>
          </a:p>
        </p:txBody>
      </p:sp>
    </p:spTree>
    <p:extLst>
      <p:ext uri="{BB962C8B-B14F-4D97-AF65-F5344CB8AC3E}">
        <p14:creationId xmlns:p14="http://schemas.microsoft.com/office/powerpoint/2010/main" val="28689088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2" name="Rectangle 1"/>
          <p:cNvSpPr/>
          <p:nvPr/>
        </p:nvSpPr>
        <p:spPr>
          <a:xfrm>
            <a:off x="1596885" y="1428440"/>
            <a:ext cx="8998226" cy="3970318"/>
          </a:xfrm>
          <a:prstGeom prst="rect">
            <a:avLst/>
          </a:prstGeom>
        </p:spPr>
        <p:txBody>
          <a:bodyPr wrap="square">
            <a:spAutoFit/>
          </a:bodyPr>
          <a:lstStyle/>
          <a:p>
            <a:r>
              <a:rPr lang="fr-FR" sz="2800" b="1" dirty="0"/>
              <a:t>GM, numéro un dans le pays, a ainsi vu ses ventes reculer de 2,7 % au quatrième trimestre et de 1,6 % sur l'ensemble de l'année. Le groupe a pourtant vendu plus de SUV (4x4 de loisir) qu'en 2017. Ford était encore plus à la peine : ses ventes ont reculé de 8,8 % en décembre, de 3,5 % en 2018. Le constructeur a aussi écoulé plus de pick-up F-</a:t>
            </a:r>
            <a:r>
              <a:rPr lang="fr-FR" sz="2800" b="1" dirty="0" err="1"/>
              <a:t>Series</a:t>
            </a:r>
            <a:r>
              <a:rPr lang="fr-FR" sz="2800" b="1" dirty="0"/>
              <a:t> et de SUV. Le géant automobile japonais Toyota a aussi éprouvé des difficultés, avec des ventes en baisse de 0,9 % en décembre, de 0,3 % sur l'ensemble de l'année.</a:t>
            </a:r>
          </a:p>
        </p:txBody>
      </p:sp>
    </p:spTree>
    <p:extLst>
      <p:ext uri="{BB962C8B-B14F-4D97-AF65-F5344CB8AC3E}">
        <p14:creationId xmlns:p14="http://schemas.microsoft.com/office/powerpoint/2010/main" val="8355729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2" name="Rectangle 1"/>
          <p:cNvSpPr/>
          <p:nvPr/>
        </p:nvSpPr>
        <p:spPr>
          <a:xfrm>
            <a:off x="1762539" y="1463425"/>
            <a:ext cx="8666921" cy="3970318"/>
          </a:xfrm>
          <a:prstGeom prst="rect">
            <a:avLst/>
          </a:prstGeom>
        </p:spPr>
        <p:txBody>
          <a:bodyPr wrap="square">
            <a:spAutoFit/>
          </a:bodyPr>
          <a:lstStyle/>
          <a:p>
            <a:r>
              <a:rPr lang="fr-FR" sz="2800" b="1" dirty="0"/>
              <a:t>Le constructeur américano-italien Fiat Chrysler (FCA) a, en revanche, su tirer son épingle du jeu en se concentrant sur les plus gros véhicules : ses ventes ont progressé de 14 % en décembre, de 9 % sur l'ensemble de l'année. « Cette performance annuelle met en lumière les efforts que nous avons entrepris pour réaligner notre production et apporter aux clients américains plus de Jeep et de pick-up Ram », a commenté Reid </a:t>
            </a:r>
            <a:r>
              <a:rPr lang="fr-FR" sz="2800" b="1" dirty="0" err="1"/>
              <a:t>Bigland</a:t>
            </a:r>
            <a:r>
              <a:rPr lang="fr-FR" sz="2800" b="1" dirty="0"/>
              <a:t>, responsable des ventes aux États-Unis du groupe.</a:t>
            </a:r>
          </a:p>
        </p:txBody>
      </p:sp>
    </p:spTree>
    <p:extLst>
      <p:ext uri="{BB962C8B-B14F-4D97-AF65-F5344CB8AC3E}">
        <p14:creationId xmlns:p14="http://schemas.microsoft.com/office/powerpoint/2010/main" val="7425167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2" name="Rectangle 1"/>
          <p:cNvSpPr/>
          <p:nvPr/>
        </p:nvSpPr>
        <p:spPr>
          <a:xfrm>
            <a:off x="377687" y="337319"/>
            <a:ext cx="11436626" cy="6124754"/>
          </a:xfrm>
          <a:prstGeom prst="rect">
            <a:avLst/>
          </a:prstGeom>
        </p:spPr>
        <p:txBody>
          <a:bodyPr wrap="square">
            <a:spAutoFit/>
          </a:bodyPr>
          <a:lstStyle/>
          <a:p>
            <a:r>
              <a:rPr lang="fr-FR" sz="2800" b="1" dirty="0"/>
              <a:t>Voitures à grosse </a:t>
            </a:r>
            <a:r>
              <a:rPr lang="fr-FR" sz="2800" b="1" dirty="0" smtClean="0"/>
              <a:t>marge</a:t>
            </a:r>
            <a:endParaRPr lang="fr-FR" sz="2800" b="1" dirty="0"/>
          </a:p>
          <a:p>
            <a:r>
              <a:rPr lang="fr-FR" sz="2800" b="1" dirty="0"/>
              <a:t>Le coup de mou des ventes des plus grands constructeurs a coïncidé avec une augmentation des prix à l'achat liée à la taille des véhicules, dégageant de meilleures marges. Selon le site spécialisé Kelley Blue Book, le prix moyen d'une nouvelle voiture a en effet augmenté d'environ 3 % en 2018, à plus de 36 000 dollars. « Malgré le repli des ventes au détail pour le sixième mois consécutif, la croissance continue des prix à l'achat permet aux constructeurs de compenser la baisse des ventes avec un chiffre d'affaires plus élevé », a relevé Thomas King, analyste pour JD Power. GM a ainsi annoncé qu'il misait sur les gros véhicules en augmentant les prix. « Nous entamons 2019 avec confiance, car nous prévoyons plus de lancements importants de pick-up et de SUV au cours de l'année et parce que l'économie américaine est solide », a souligné le responsable des ventes du groupe, Kurt McNeil, dans un communiqué.</a:t>
            </a:r>
          </a:p>
        </p:txBody>
      </p:sp>
    </p:spTree>
    <p:extLst>
      <p:ext uri="{BB962C8B-B14F-4D97-AF65-F5344CB8AC3E}">
        <p14:creationId xmlns:p14="http://schemas.microsoft.com/office/powerpoint/2010/main" val="21864281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2" name="Rectangle 1"/>
          <p:cNvSpPr/>
          <p:nvPr/>
        </p:nvSpPr>
        <p:spPr>
          <a:xfrm>
            <a:off x="477078" y="386207"/>
            <a:ext cx="11436626" cy="6124754"/>
          </a:xfrm>
          <a:prstGeom prst="rect">
            <a:avLst/>
          </a:prstGeom>
        </p:spPr>
        <p:txBody>
          <a:bodyPr wrap="square">
            <a:spAutoFit/>
          </a:bodyPr>
          <a:lstStyle/>
          <a:p>
            <a:r>
              <a:rPr lang="fr-FR" sz="2800" b="1" dirty="0"/>
              <a:t>Plusieurs observateurs mettaient toutefois en garde contre plusieurs facteurs pouvant peser sur les ventes dans les mois à venir, comme la disparition de l'effet entraînant de la grande réforme fiscale mise en œuvre en 2018 par l'administration de Donald </a:t>
            </a:r>
            <a:r>
              <a:rPr lang="fr-FR" sz="2800" b="1" dirty="0" err="1"/>
              <a:t>Trump</a:t>
            </a:r>
            <a:r>
              <a:rPr lang="fr-FR" sz="2800" b="1" dirty="0"/>
              <a:t>. Les entreprises achetant des flottes de voitures, par exemple, ne pourront plus compter sur des baisses d'impôt aussi importantes. « Nous anticipons un affaiblissement des ventes encore plus prononcé en 2019. Pour certains constructeurs, le ralentissement a déjà commencé », a ainsi remarqué Charlie </a:t>
            </a:r>
            <a:r>
              <a:rPr lang="fr-FR" sz="2800" b="1" dirty="0" err="1"/>
              <a:t>Chesbrough</a:t>
            </a:r>
            <a:r>
              <a:rPr lang="fr-FR" sz="2800" b="1" dirty="0"/>
              <a:t>, économiste pour Cox Automotive. Pour le cabinet </a:t>
            </a:r>
            <a:r>
              <a:rPr lang="fr-FR" sz="2800" b="1" dirty="0" err="1"/>
              <a:t>Edmunds</a:t>
            </a:r>
            <a:r>
              <a:rPr lang="fr-FR" sz="2800" b="1" dirty="0"/>
              <a:t>, les consommateurs vont par ailleurs être de plus en plus freinés par la hausse des prix des autos et par l'augmentation des taux d'intérêt, qui rend les emprunts plus chers. Selon ses prévisions, les constructeurs devraient écouler 16,9 millions de voitures en 2019 aux États-Unis, contre 17,2 millions en 2018.</a:t>
            </a:r>
          </a:p>
        </p:txBody>
      </p:sp>
    </p:spTree>
    <p:extLst>
      <p:ext uri="{BB962C8B-B14F-4D97-AF65-F5344CB8AC3E}">
        <p14:creationId xmlns:p14="http://schemas.microsoft.com/office/powerpoint/2010/main" val="27895413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2" name="Rectangle 1"/>
          <p:cNvSpPr/>
          <p:nvPr/>
        </p:nvSpPr>
        <p:spPr>
          <a:xfrm>
            <a:off x="523461" y="1247981"/>
            <a:ext cx="11145078" cy="4401205"/>
          </a:xfrm>
          <a:prstGeom prst="rect">
            <a:avLst/>
          </a:prstGeom>
        </p:spPr>
        <p:txBody>
          <a:bodyPr wrap="square">
            <a:spAutoFit/>
          </a:bodyPr>
          <a:lstStyle/>
          <a:p>
            <a:r>
              <a:rPr lang="fr-FR" sz="2800" b="1" dirty="0"/>
              <a:t>Tesla à la taille critique</a:t>
            </a:r>
          </a:p>
          <a:p>
            <a:endParaRPr lang="fr-FR" sz="2800" b="1" dirty="0"/>
          </a:p>
          <a:p>
            <a:r>
              <a:rPr lang="fr-FR" sz="2800" b="1" dirty="0"/>
              <a:t>Parmi les autres constructeurs présents aux États-Unis, Honda a fait part de ventes en hausse de 3,9 % en décembre, mais en baisse de 2,2 % sur l'ensemble de l'année. Dans la même veine, Nissan a vu ses ventes augmenter de 7,6 % en décembre, mais reculer de 6,2 % en 2018. Les ventes de voitures du groupe ont chuté de 17 % quand celles de pick-up et de SUV ont progressé de 2,5 %. Mazda à l'inverse a enregistré des ventes en baisse de 3,8 % en décembre, mais en hausse de 3,7 % sur l'année. La marque a profité d'une progression marquée de ses ventes de SUV.</a:t>
            </a:r>
          </a:p>
        </p:txBody>
      </p:sp>
    </p:spTree>
    <p:extLst>
      <p:ext uri="{BB962C8B-B14F-4D97-AF65-F5344CB8AC3E}">
        <p14:creationId xmlns:p14="http://schemas.microsoft.com/office/powerpoint/2010/main" val="33127584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2" name="Rectangle 1"/>
          <p:cNvSpPr/>
          <p:nvPr/>
        </p:nvSpPr>
        <p:spPr>
          <a:xfrm>
            <a:off x="1045419" y="1859327"/>
            <a:ext cx="10071652" cy="3108543"/>
          </a:xfrm>
          <a:prstGeom prst="rect">
            <a:avLst/>
          </a:prstGeom>
        </p:spPr>
        <p:txBody>
          <a:bodyPr wrap="square">
            <a:spAutoFit/>
          </a:bodyPr>
          <a:lstStyle/>
          <a:p>
            <a:r>
              <a:rPr lang="fr-FR" sz="2800" b="1" dirty="0"/>
              <a:t>Tesla, qui tente de devenir un producteur de masse avec son Model 3, avait déjà annoncé mercredi avoir livré 90 700 voitures au quatrième trimestre et 245 240 modèles au total en 2018, soit plus du double de l'année précédente. Le groupe prévoit par ailleurs de réduire ses prix de 2 000 dollars pour compenser en partie la forte baisse du crédit à l'impôt accordé pour l'achat de véhicules électriques.</a:t>
            </a:r>
          </a:p>
        </p:txBody>
      </p:sp>
    </p:spTree>
    <p:extLst>
      <p:ext uri="{BB962C8B-B14F-4D97-AF65-F5344CB8AC3E}">
        <p14:creationId xmlns:p14="http://schemas.microsoft.com/office/powerpoint/2010/main" val="22328441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1659880" y="1707543"/>
            <a:ext cx="8872237" cy="3046988"/>
          </a:xfrm>
          <a:prstGeom prst="rect">
            <a:avLst/>
          </a:prstGeom>
        </p:spPr>
        <p:txBody>
          <a:bodyPr wrap="none">
            <a:spAutoFit/>
          </a:bodyPr>
          <a:lstStyle/>
          <a:p>
            <a:r>
              <a:rPr lang="fr-FR" sz="4800" b="1" dirty="0" smtClean="0"/>
              <a:t>                        C’était</a:t>
            </a:r>
          </a:p>
          <a:p>
            <a:r>
              <a:rPr lang="fr-FR" sz="4800" b="1" dirty="0" smtClean="0"/>
              <a:t>Toujours </a:t>
            </a:r>
            <a:r>
              <a:rPr lang="fr-FR" sz="4800" b="1" dirty="0"/>
              <a:t>plus grosse et polluante, </a:t>
            </a:r>
            <a:endParaRPr lang="fr-FR" sz="4800" b="1" dirty="0" smtClean="0"/>
          </a:p>
          <a:p>
            <a:r>
              <a:rPr lang="fr-FR" sz="4800" b="1" dirty="0" smtClean="0"/>
              <a:t>        l'automobile </a:t>
            </a:r>
            <a:r>
              <a:rPr lang="fr-FR" sz="4800" b="1" dirty="0"/>
              <a:t>selon </a:t>
            </a:r>
            <a:r>
              <a:rPr lang="fr-FR" sz="4800" b="1" dirty="0" err="1" smtClean="0"/>
              <a:t>Trump</a:t>
            </a:r>
            <a:r>
              <a:rPr lang="fr-FR" sz="4800" b="1" dirty="0" smtClean="0"/>
              <a:t> </a:t>
            </a:r>
          </a:p>
          <a:p>
            <a:r>
              <a:rPr lang="fr-FR" sz="4800" b="1" dirty="0" smtClean="0"/>
              <a:t>                     par Lande</a:t>
            </a:r>
            <a:endParaRPr lang="fr-FR" sz="4800" b="1" dirty="0"/>
          </a:p>
        </p:txBody>
      </p:sp>
    </p:spTree>
    <p:extLst>
      <p:ext uri="{BB962C8B-B14F-4D97-AF65-F5344CB8AC3E}">
        <p14:creationId xmlns:p14="http://schemas.microsoft.com/office/powerpoint/2010/main" val="22607699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2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TotalTime>
  <Words>1067</Words>
  <Application>Microsoft Office PowerPoint</Application>
  <PresentationFormat>Grand écran</PresentationFormat>
  <Paragraphs>73</Paragraphs>
  <Slides>11</Slides>
  <Notes>11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11</vt:i4>
      </vt:variant>
    </vt:vector>
  </HeadingPairs>
  <TitlesOfParts>
    <vt:vector size="1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2019-01-01T15:07:43Z</dcterms:created>
  <dcterms:modified xsi:type="dcterms:W3CDTF">2021-09-13T07:59:43Z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