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7" r:id="rId2"/>
    <p:sldId id="258" r:id="rId3"/>
    <p:sldId id="259" r:id="rId4"/>
    <p:sldId id="260" r:id="rId5"/>
    <p:sldId id="261" r:id="rId6"/>
    <p:sldId id="262" r:id="rId7"/>
    <p:sldId id="263" r:id="rId8"/>
    <p:sldId id="264" r:id="rId9"/>
    <p:sldId id="265" r:id="rId10"/>
    <p:sldId id="266" r:id="rId11"/>
    <p:sldId id="273" r:id="rId12"/>
    <p:sldId id="274" r:id="rId13"/>
    <p:sldId id="275" r:id="rId14"/>
    <p:sldId id="276" r:id="rId15"/>
    <p:sldId id="277" r:id="rId16"/>
    <p:sldId id="278" r:id="rId17"/>
    <p:sldId id="279" r:id="rId18"/>
    <p:sldId id="280" r:id="rId19"/>
    <p:sldId id="281" r:id="rId20"/>
    <p:sldId id="282" r:id="rId21"/>
    <p:sldId id="283" r:id="rId2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O4ki82DZMgRSkZqtZNX6g==" hashData="cOMP/CxUomOEAQl4rDPUrwDHama7yh0ioR+LSpi6NIpH0wTAmePgAgQOSjGi0GeRIq4GbGOWnMVhw7jmwlg6/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46" d="100"/>
          <a:sy n="46" d="100"/>
        </p:scale>
        <p:origin x="78" y="59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13/09/2021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8954792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20390350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109182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5311849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28572327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35438814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4171852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20684976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5181787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13354362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21</a:t>
            </a:fld>
            <a:endParaRPr lang="fr-FR"/>
          </a:p>
        </p:txBody>
      </p:sp>
    </p:spTree>
    <p:extLst>
      <p:ext uri="{BB962C8B-B14F-4D97-AF65-F5344CB8AC3E}">
        <p14:creationId xmlns:p14="http://schemas.microsoft.com/office/powerpoint/2010/main" val="2634445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13/09/2021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13/09/2021</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13/09/2021</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13/09/2021</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13/09/2021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13/09/2021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13/09/2021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499306" y="1336107"/>
            <a:ext cx="11193385" cy="4154984"/>
          </a:xfrm>
          <a:prstGeom prst="rect">
            <a:avLst/>
          </a:prstGeom>
        </p:spPr>
        <p:txBody>
          <a:bodyPr wrap="none">
            <a:spAutoFit/>
          </a:bodyPr>
          <a:lstStyle/>
          <a:p>
            <a:r>
              <a:rPr lang="fr-FR" sz="6600" b="1" dirty="0" smtClean="0"/>
              <a:t>Pourquoi </a:t>
            </a:r>
            <a:r>
              <a:rPr lang="fr-FR" sz="6600" b="1" dirty="0"/>
              <a:t>le blanc est la </a:t>
            </a:r>
            <a:r>
              <a:rPr lang="fr-FR" sz="6600" b="1" dirty="0" smtClean="0"/>
              <a:t>couleur</a:t>
            </a:r>
          </a:p>
          <a:p>
            <a:r>
              <a:rPr lang="fr-FR" sz="6600" b="1" dirty="0" smtClean="0"/>
              <a:t> </a:t>
            </a:r>
            <a:r>
              <a:rPr lang="fr-FR" sz="6600" b="1" dirty="0"/>
              <a:t>préférée des automobilistes </a:t>
            </a:r>
            <a:endParaRPr lang="fr-FR" sz="6600" b="1" dirty="0" smtClean="0"/>
          </a:p>
          <a:p>
            <a:r>
              <a:rPr lang="fr-FR" sz="6600" b="1" dirty="0" smtClean="0"/>
              <a:t>                   du monde </a:t>
            </a:r>
          </a:p>
          <a:p>
            <a:r>
              <a:rPr lang="fr-FR" sz="6600" b="1" dirty="0" smtClean="0"/>
              <a:t>                  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8000">
        <p:circle/>
        <p:sndAc>
          <p:stSnd loop="1">
            <p:snd r:embed="rId3" name="Paris en ballon(RW)_001.wav"/>
          </p:stSnd>
        </p:sndAc>
      </p:transition>
    </mc:Choice>
    <mc:Fallback xmlns="">
      <p:transition spd="slow" advTm="8000">
        <p:circle/>
        <p:sndAc>
          <p:stSnd loop="1">
            <p:snd r:embed="rId5" name="Paris en ballon(RW)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525859" y="449125"/>
            <a:ext cx="11039061" cy="6025488"/>
          </a:xfrm>
          <a:prstGeom prst="rect">
            <a:avLst/>
          </a:prstGeom>
          <a:effectLst>
            <a:softEdge rad="127000"/>
          </a:effectLst>
        </p:spPr>
      </p:pic>
    </p:spTree>
    <p:extLst>
      <p:ext uri="{BB962C8B-B14F-4D97-AF65-F5344CB8AC3E}">
        <p14:creationId xmlns:p14="http://schemas.microsoft.com/office/powerpoint/2010/main" val="33946700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470991" y="1874865"/>
            <a:ext cx="9250018" cy="3046988"/>
          </a:xfrm>
          <a:prstGeom prst="rect">
            <a:avLst/>
          </a:prstGeom>
        </p:spPr>
        <p:txBody>
          <a:bodyPr wrap="square">
            <a:spAutoFit/>
          </a:bodyPr>
          <a:lstStyle/>
          <a:p>
            <a:r>
              <a:rPr lang="fr-FR" sz="3200" b="1" dirty="0"/>
              <a:t>Alors que se déroule actuellement le Salon de l’automobile à Détroit (États-Unis), une étude américaine vient de révéler que le blanc avait encore été la couleur préférée des acheteurs de voitures neuves, en 2018, dans le monde. Comment expliquer cet engouement autour des véhicules immaculés ?</a:t>
            </a:r>
          </a:p>
        </p:txBody>
      </p:sp>
    </p:spTree>
    <p:extLst>
      <p:ext uri="{BB962C8B-B14F-4D97-AF65-F5344CB8AC3E}">
        <p14:creationId xmlns:p14="http://schemas.microsoft.com/office/powerpoint/2010/main" val="316282809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590262" y="1397662"/>
            <a:ext cx="9130748" cy="4524315"/>
          </a:xfrm>
          <a:prstGeom prst="rect">
            <a:avLst/>
          </a:prstGeom>
        </p:spPr>
        <p:txBody>
          <a:bodyPr wrap="square">
            <a:spAutoFit/>
          </a:bodyPr>
          <a:lstStyle/>
          <a:p>
            <a:r>
              <a:rPr lang="fr-FR" sz="3200" b="1" dirty="0"/>
              <a:t>Le blanc a encore été la couleur préférée des acheteurs de voitures neuves en 2018 dans le monde. C’est en tout cas ce que révèle une étude menée par l’industriel américain, spécialiste de la peinture, </a:t>
            </a:r>
            <a:r>
              <a:rPr lang="fr-FR" sz="3200" b="1" dirty="0" err="1"/>
              <a:t>Axalta</a:t>
            </a:r>
            <a:r>
              <a:rPr lang="fr-FR" sz="3200" b="1" dirty="0"/>
              <a:t>. Cette couleur a été choisie à 38 %, très loin devant le noir (18 %) et le gris (12 %). Dans ce classement établi depuis 65 ans, c’est la septième année consécutive que le blanc est la couleur la plus vendue.</a:t>
            </a:r>
          </a:p>
        </p:txBody>
      </p:sp>
    </p:spTree>
    <p:extLst>
      <p:ext uri="{BB962C8B-B14F-4D97-AF65-F5344CB8AC3E}">
        <p14:creationId xmlns:p14="http://schemas.microsoft.com/office/powerpoint/2010/main" val="642040183"/>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742122" y="640140"/>
            <a:ext cx="10694504" cy="5509200"/>
          </a:xfrm>
          <a:prstGeom prst="rect">
            <a:avLst/>
          </a:prstGeom>
        </p:spPr>
        <p:txBody>
          <a:bodyPr wrap="square">
            <a:spAutoFit/>
          </a:bodyPr>
          <a:lstStyle/>
          <a:p>
            <a:r>
              <a:rPr lang="fr-FR" sz="3200" b="1" dirty="0"/>
              <a:t>Très populaire en Asie</a:t>
            </a:r>
          </a:p>
          <a:p>
            <a:endParaRPr lang="fr-FR" sz="3200" b="1" dirty="0"/>
          </a:p>
          <a:p>
            <a:r>
              <a:rPr lang="fr-FR" sz="3200" b="1" dirty="0"/>
              <a:t>Dans certains pays, le blanc représente jusqu’à deux tiers des ventes. « Le blanc n’est pas simplement une tendance dans l’automobile, mais aussi dans le mobilier ou l’électronique, explique Elke </a:t>
            </a:r>
            <a:r>
              <a:rPr lang="fr-FR" sz="3200" b="1" dirty="0" err="1"/>
              <a:t>Dirks</a:t>
            </a:r>
            <a:r>
              <a:rPr lang="fr-FR" sz="3200" b="1" dirty="0"/>
              <a:t>, designer couleur Europe et Moyen-Orient chez </a:t>
            </a:r>
            <a:r>
              <a:rPr lang="fr-FR" sz="3200" b="1" dirty="0" err="1"/>
              <a:t>Axalta</a:t>
            </a:r>
            <a:r>
              <a:rPr lang="fr-FR" sz="3200" b="1" dirty="0"/>
              <a:t> </a:t>
            </a:r>
            <a:r>
              <a:rPr lang="fr-FR" sz="3200" b="1" dirty="0" err="1"/>
              <a:t>Coating</a:t>
            </a:r>
            <a:r>
              <a:rPr lang="fr-FR" sz="3200" b="1" dirty="0"/>
              <a:t> </a:t>
            </a:r>
            <a:r>
              <a:rPr lang="fr-FR" sz="3200" b="1" dirty="0" err="1"/>
              <a:t>Systems</a:t>
            </a:r>
            <a:r>
              <a:rPr lang="fr-FR" sz="3200" b="1" dirty="0"/>
              <a:t>, cité récemment par l’Agence France Presse. Il évoque la pureté, la simplicité, un sentiment de modernité, et a trait aussi au développement durable. Après des années de popularité du noir ou du gris, le blanc déplace la couleur vers la lumière, vers plus de positivité. »</a:t>
            </a:r>
          </a:p>
        </p:txBody>
      </p:sp>
    </p:spTree>
    <p:extLst>
      <p:ext uri="{BB962C8B-B14F-4D97-AF65-F5344CB8AC3E}">
        <p14:creationId xmlns:p14="http://schemas.microsoft.com/office/powerpoint/2010/main" val="84633500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106555" y="786339"/>
            <a:ext cx="9978887" cy="5509200"/>
          </a:xfrm>
          <a:prstGeom prst="rect">
            <a:avLst/>
          </a:prstGeom>
        </p:spPr>
        <p:txBody>
          <a:bodyPr wrap="square">
            <a:spAutoFit/>
          </a:bodyPr>
          <a:lstStyle/>
          <a:p>
            <a:r>
              <a:rPr lang="fr-FR" sz="3200" b="1" dirty="0"/>
              <a:t>François </a:t>
            </a:r>
            <a:r>
              <a:rPr lang="fr-FR" sz="3200" b="1" dirty="0" err="1"/>
              <a:t>Roudier</a:t>
            </a:r>
            <a:r>
              <a:rPr lang="fr-FR" sz="3200" b="1" dirty="0"/>
              <a:t>, porte-parole des constructeurs automobiles français contacté par nos soins, confirme. « Le blanc symbolise le calme, un certain conservatisme et le positif, c’est une valeur sûre. C’est resté comme cela depuis très longtemps au niveau mondial. »</a:t>
            </a:r>
          </a:p>
          <a:p>
            <a:endParaRPr lang="fr-FR" sz="3200" b="1" dirty="0"/>
          </a:p>
          <a:p>
            <a:r>
              <a:rPr lang="fr-FR" sz="3200" b="1" dirty="0"/>
              <a:t>Le blanc est notamment plus populaire en Asie : 58 % en Chine et 48 % dans toute l’Asie, très loin devant les autres teintes. « Bien que le blanc soit là-bas la couleur du deuil, il est considéré comme très chic et plaît beaucoup », confirme le spécialiste.</a:t>
            </a:r>
          </a:p>
        </p:txBody>
      </p:sp>
    </p:spTree>
    <p:extLst>
      <p:ext uri="{BB962C8B-B14F-4D97-AF65-F5344CB8AC3E}">
        <p14:creationId xmlns:p14="http://schemas.microsoft.com/office/powerpoint/2010/main" val="278333249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537252" y="453694"/>
            <a:ext cx="9117496" cy="6073861"/>
          </a:xfrm>
          <a:prstGeom prst="rect">
            <a:avLst/>
          </a:prstGeom>
          <a:effectLst>
            <a:softEdge rad="127000"/>
          </a:effectLst>
        </p:spPr>
      </p:pic>
      <p:sp>
        <p:nvSpPr>
          <p:cNvPr id="8" name="Rectangle 7"/>
          <p:cNvSpPr/>
          <p:nvPr/>
        </p:nvSpPr>
        <p:spPr>
          <a:xfrm>
            <a:off x="1948068" y="4892284"/>
            <a:ext cx="8295861" cy="1200329"/>
          </a:xfrm>
          <a:prstGeom prst="rect">
            <a:avLst/>
          </a:prstGeom>
        </p:spPr>
        <p:txBody>
          <a:bodyPr wrap="square">
            <a:spAutoFit/>
          </a:bodyPr>
          <a:lstStyle/>
          <a:p>
            <a:r>
              <a:rPr lang="fr-FR" sz="3600" b="1" dirty="0">
                <a:ln>
                  <a:solidFill>
                    <a:schemeClr val="bg1"/>
                  </a:solidFill>
                </a:ln>
              </a:rPr>
              <a:t>Pourquoi les voitures blanches séduisent autant dans le monde ? </a:t>
            </a:r>
          </a:p>
        </p:txBody>
      </p:sp>
    </p:spTree>
    <p:extLst>
      <p:ext uri="{BB962C8B-B14F-4D97-AF65-F5344CB8AC3E}">
        <p14:creationId xmlns:p14="http://schemas.microsoft.com/office/powerpoint/2010/main" val="279220952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98783" y="523075"/>
            <a:ext cx="11891996" cy="6001643"/>
          </a:xfrm>
          <a:prstGeom prst="rect">
            <a:avLst/>
          </a:prstGeom>
        </p:spPr>
        <p:txBody>
          <a:bodyPr wrap="square">
            <a:spAutoFit/>
          </a:bodyPr>
          <a:lstStyle/>
          <a:p>
            <a:r>
              <a:rPr lang="fr-FR" sz="3200" b="1" dirty="0"/>
              <a:t>En Europe, le blanc domine bien moins avec « seulement » 25 % de parts de marché, devant le gris (à l’inverse de la tendance mondiale, donc) à 22 %. « En Afrique, le blanc arrive en tête aussi pour une question de chaleur, signale François </a:t>
            </a:r>
            <a:r>
              <a:rPr lang="fr-FR" sz="3200" b="1" dirty="0" err="1"/>
              <a:t>Roudier</a:t>
            </a:r>
            <a:r>
              <a:rPr lang="fr-FR" sz="3200" b="1" dirty="0"/>
              <a:t>. Il fait moins chaud à bord d’une voiture blanche que dans une voiture foncée. C’est un réflexe que certains Français ont également : ils choisissent le blanc par réflexe comme à l’époque où la climatisation n’existait pas encore. </a:t>
            </a:r>
            <a:r>
              <a:rPr lang="fr-FR" sz="3200" b="1" dirty="0" smtClean="0"/>
              <a:t>»</a:t>
            </a:r>
            <a:endParaRPr lang="fr-FR" sz="3200" b="1" dirty="0"/>
          </a:p>
          <a:p>
            <a:r>
              <a:rPr lang="fr-FR" sz="3200" b="1" dirty="0"/>
              <a:t>Contrairement à une idée reçue, les consommateurs ne se rabattent pas sur le blanc pour une raison économique. « Cette couleur n’est plus moins chère que les autres. Parfois, selon les nuances de blanc, nacré, mat ou autre, c’est même plus cher. »</a:t>
            </a:r>
          </a:p>
        </p:txBody>
      </p:sp>
    </p:spTree>
    <p:extLst>
      <p:ext uri="{BB962C8B-B14F-4D97-AF65-F5344CB8AC3E}">
        <p14:creationId xmlns:p14="http://schemas.microsoft.com/office/powerpoint/2010/main" val="207305645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417982" y="1001760"/>
            <a:ext cx="9356035" cy="5016758"/>
          </a:xfrm>
          <a:prstGeom prst="rect">
            <a:avLst/>
          </a:prstGeom>
        </p:spPr>
        <p:txBody>
          <a:bodyPr wrap="square">
            <a:spAutoFit/>
          </a:bodyPr>
          <a:lstStyle/>
          <a:p>
            <a:r>
              <a:rPr lang="fr-FR" sz="3200" b="1" dirty="0"/>
              <a:t>Le bleu marche bien en Europe</a:t>
            </a:r>
          </a:p>
          <a:p>
            <a:endParaRPr lang="fr-FR" sz="3200" b="1" dirty="0"/>
          </a:p>
          <a:p>
            <a:r>
              <a:rPr lang="fr-FR" sz="3200" b="1" dirty="0"/>
              <a:t>Le rouge plaît bien en Amérique du nord et du sud. En Europe, moins. En revanche, le bleu devient une couleur à la mode chez les constructeurs européens. Il suffit de regarder les nouveautés dévoilées au Mondial de l’Automobile pour s’en convaincre. Beaucoup de constructeurs ont choisi le bleu pour les premières photos officielles de leurs dernières créations.</a:t>
            </a:r>
          </a:p>
        </p:txBody>
      </p:sp>
    </p:spTree>
    <p:extLst>
      <p:ext uri="{BB962C8B-B14F-4D97-AF65-F5344CB8AC3E}">
        <p14:creationId xmlns:p14="http://schemas.microsoft.com/office/powerpoint/2010/main" val="103451037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126974" y="461665"/>
            <a:ext cx="7938052" cy="6128643"/>
          </a:xfrm>
          <a:prstGeom prst="rect">
            <a:avLst/>
          </a:prstGeom>
          <a:effectLst>
            <a:softEdge rad="63500"/>
          </a:effectLst>
        </p:spPr>
      </p:pic>
    </p:spTree>
    <p:extLst>
      <p:ext uri="{BB962C8B-B14F-4D97-AF65-F5344CB8AC3E}">
        <p14:creationId xmlns:p14="http://schemas.microsoft.com/office/powerpoint/2010/main" val="256865390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126434" y="812678"/>
            <a:ext cx="9939130" cy="5509200"/>
          </a:xfrm>
          <a:prstGeom prst="rect">
            <a:avLst/>
          </a:prstGeom>
        </p:spPr>
        <p:txBody>
          <a:bodyPr wrap="square">
            <a:spAutoFit/>
          </a:bodyPr>
          <a:lstStyle/>
          <a:p>
            <a:r>
              <a:rPr lang="fr-FR" sz="3200" b="1" dirty="0"/>
              <a:t>Les constructeurs innovent dans les couleurs de véhicules et tentent de plus en plus le bleu. </a:t>
            </a:r>
          </a:p>
          <a:p>
            <a:endParaRPr lang="fr-FR" sz="3200" b="1" dirty="0"/>
          </a:p>
          <a:p>
            <a:r>
              <a:rPr lang="fr-FR" sz="3200" b="1" dirty="0"/>
              <a:t>Porsche et Volkswagen ont carrément osé le bleu flashy pour les </a:t>
            </a:r>
            <a:r>
              <a:rPr lang="fr-FR" sz="3200" b="1" dirty="0" err="1"/>
              <a:t>Macan</a:t>
            </a:r>
            <a:r>
              <a:rPr lang="fr-FR" sz="3200" b="1" dirty="0"/>
              <a:t> et T-Cross. Chez BMW et Audi, avec les nouvelles Série 3 et R8, on le préfère foncé, pour une sobriété teintée d’une touche d’originalité. DS a retenu le bleu tirant sur le vert pour la DS3 </a:t>
            </a:r>
            <a:r>
              <a:rPr lang="fr-FR" sz="3200" b="1" dirty="0" err="1"/>
              <a:t>Crossback</a:t>
            </a:r>
            <a:r>
              <a:rPr lang="fr-FR" sz="3200" b="1" dirty="0"/>
              <a:t>. « En France, c’est le gris qui est la couleur la plus plébiscitée depuis deux ans : elle représente plus d’un tiers du marché, qu’il soit argenté ou métallisé. »</a:t>
            </a:r>
          </a:p>
        </p:txBody>
      </p:sp>
    </p:spTree>
    <p:extLst>
      <p:ext uri="{BB962C8B-B14F-4D97-AF65-F5344CB8AC3E}">
        <p14:creationId xmlns:p14="http://schemas.microsoft.com/office/powerpoint/2010/main" val="425992936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167829" y="482320"/>
            <a:ext cx="9856339" cy="5971782"/>
          </a:xfrm>
          <a:prstGeom prst="rect">
            <a:avLst/>
          </a:prstGeom>
          <a:effectLst>
            <a:softEdge rad="127000"/>
          </a:effectLst>
        </p:spPr>
      </p:pic>
      <p:sp>
        <p:nvSpPr>
          <p:cNvPr id="8" name="Rectangle 7"/>
          <p:cNvSpPr/>
          <p:nvPr/>
        </p:nvSpPr>
        <p:spPr>
          <a:xfrm>
            <a:off x="6865453" y="805934"/>
            <a:ext cx="3940309" cy="584775"/>
          </a:xfrm>
          <a:prstGeom prst="rect">
            <a:avLst/>
          </a:prstGeom>
        </p:spPr>
        <p:txBody>
          <a:bodyPr wrap="none">
            <a:spAutoFit/>
          </a:bodyPr>
          <a:lstStyle/>
          <a:p>
            <a:r>
              <a:rPr lang="fr-FR" sz="3200" b="1" dirty="0"/>
              <a:t>Le noir domine le luxe</a:t>
            </a:r>
          </a:p>
        </p:txBody>
      </p:sp>
    </p:spTree>
    <p:extLst>
      <p:ext uri="{BB962C8B-B14F-4D97-AF65-F5344CB8AC3E}">
        <p14:creationId xmlns:p14="http://schemas.microsoft.com/office/powerpoint/2010/main" val="220945599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045419" y="707269"/>
            <a:ext cx="10045148" cy="5509200"/>
          </a:xfrm>
          <a:prstGeom prst="rect">
            <a:avLst/>
          </a:prstGeom>
        </p:spPr>
        <p:txBody>
          <a:bodyPr wrap="square">
            <a:spAutoFit/>
          </a:bodyPr>
          <a:lstStyle/>
          <a:p>
            <a:r>
              <a:rPr lang="fr-FR" sz="3200" b="1" dirty="0"/>
              <a:t>En Europe, comme aux États-Unis, il existe des disparités selon les segments. Le blanc est ainsi mieux classé dans la catégorie des petites voitures que dans les véhicules de luxe et plus imposants. Dans les voitures haut de gamme, le noir et le gris continuent à dominer le marché mondial.</a:t>
            </a:r>
          </a:p>
          <a:p>
            <a:endParaRPr lang="fr-FR" sz="3200" b="1" dirty="0"/>
          </a:p>
          <a:p>
            <a:r>
              <a:rPr lang="fr-FR" sz="3200" b="1" dirty="0"/>
              <a:t>Sans surprise non plus, « la couleur d’un véhicule joue encore un rôle important dans la décision d’un achat de voiture », constate François </a:t>
            </a:r>
            <a:r>
              <a:rPr lang="fr-FR" sz="3200" b="1" dirty="0" err="1"/>
              <a:t>Roudier</a:t>
            </a:r>
            <a:r>
              <a:rPr lang="fr-FR" sz="3200" b="1" dirty="0"/>
              <a:t> qui, néanmoins, n’observe plus de différences notables de comportement entre hommes et femmes aujourd’hui.</a:t>
            </a:r>
          </a:p>
        </p:txBody>
      </p:sp>
    </p:spTree>
    <p:extLst>
      <p:ext uri="{BB962C8B-B14F-4D97-AF65-F5344CB8AC3E}">
        <p14:creationId xmlns:p14="http://schemas.microsoft.com/office/powerpoint/2010/main" val="1555544121"/>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59634" y="271131"/>
            <a:ext cx="12072730" cy="6494085"/>
          </a:xfrm>
          <a:prstGeom prst="rect">
            <a:avLst/>
          </a:prstGeom>
        </p:spPr>
        <p:txBody>
          <a:bodyPr wrap="square">
            <a:spAutoFit/>
          </a:bodyPr>
          <a:lstStyle/>
          <a:p>
            <a:r>
              <a:rPr lang="fr-FR" sz="3200" b="1" dirty="0"/>
              <a:t>La voiture blanche consomme </a:t>
            </a:r>
            <a:r>
              <a:rPr lang="fr-FR" sz="3200" b="1" dirty="0" smtClean="0"/>
              <a:t>moins</a:t>
            </a:r>
            <a:endParaRPr lang="fr-FR" sz="3200" b="1" dirty="0"/>
          </a:p>
          <a:p>
            <a:r>
              <a:rPr lang="fr-FR" sz="3200" b="1" dirty="0"/>
              <a:t>Autre constat : la couleur d’un véhicule n’est plus qu’une simple question d’esthétique. « Les couleurs à haut pouvoir réfléchissant peuvent contribuer à la fonctionnalité des véhicules sans conducteur, car les couleurs claires sont plus facilement repérables par les systèmes de détection et de télémétrie par ondes lumineuses », précise-t-on chez l’industriel américain, </a:t>
            </a:r>
            <a:r>
              <a:rPr lang="fr-FR" sz="3200" b="1" dirty="0" err="1"/>
              <a:t>Axalta</a:t>
            </a:r>
            <a:r>
              <a:rPr lang="fr-FR" sz="3200" b="1" dirty="0" smtClean="0"/>
              <a:t>.</a:t>
            </a:r>
            <a:endParaRPr lang="fr-FR" sz="3200" b="1" dirty="0"/>
          </a:p>
          <a:p>
            <a:r>
              <a:rPr lang="fr-FR" sz="3200" b="1" dirty="0"/>
              <a:t>Déjà en 2011, une étude menée par le laboratoire américain de Berkeley en technologies dédiées aux questions environnementales soulignait qu’une voiture blanche consommait jusqu’à 2 % de moins qu’une voiture plus foncée. Le blanc reflétant la lumière, emmagasinant moins la chaleur, la voiture blanche peut ainsi disposer d’un système de climatisation plus petit par exemple.</a:t>
            </a:r>
          </a:p>
        </p:txBody>
      </p:sp>
    </p:spTree>
    <p:extLst>
      <p:ext uri="{BB962C8B-B14F-4D97-AF65-F5344CB8AC3E}">
        <p14:creationId xmlns:p14="http://schemas.microsoft.com/office/powerpoint/2010/main" val="309291646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523460" y="953490"/>
            <a:ext cx="11145078" cy="5016758"/>
          </a:xfrm>
          <a:prstGeom prst="rect">
            <a:avLst/>
          </a:prstGeom>
        </p:spPr>
        <p:txBody>
          <a:bodyPr wrap="square">
            <a:spAutoFit/>
          </a:bodyPr>
          <a:lstStyle/>
          <a:p>
            <a:r>
              <a:rPr lang="fr-FR" sz="3200" b="1" dirty="0"/>
              <a:t>Que dit de vous la couleur de votre voiture</a:t>
            </a:r>
          </a:p>
          <a:p>
            <a:endParaRPr lang="fr-FR" sz="3200" b="1" dirty="0"/>
          </a:p>
          <a:p>
            <a:r>
              <a:rPr lang="fr-FR" sz="3200" b="1" dirty="0"/>
              <a:t>Du côté du marketing, la couleur continue à être prise très au sérieux. Chez Pantone </a:t>
            </a:r>
            <a:r>
              <a:rPr lang="fr-FR" sz="3200" b="1" dirty="0" err="1"/>
              <a:t>Color</a:t>
            </a:r>
            <a:r>
              <a:rPr lang="fr-FR" sz="3200" b="1" dirty="0"/>
              <a:t> Institute, entreprise américaine qui fabrique des nuanciers de référence pour guider les fabricants de cosmétiques, les imprimeurs, l’industrie textile, etc., les couleurs influencent les émotions. Selon eux, voici notamment ce que dit de vous la couleur que vous choisissez pour votre voiture.</a:t>
            </a:r>
          </a:p>
          <a:p>
            <a:endParaRPr lang="fr-FR" sz="3200" b="1" dirty="0"/>
          </a:p>
          <a:p>
            <a:r>
              <a:rPr lang="fr-FR" sz="3200" b="1" dirty="0"/>
              <a:t>- Rouge : vous êtes énergique et voulez attirer l’attention</a:t>
            </a:r>
          </a:p>
        </p:txBody>
      </p:sp>
    </p:spTree>
    <p:extLst>
      <p:ext uri="{BB962C8B-B14F-4D97-AF65-F5344CB8AC3E}">
        <p14:creationId xmlns:p14="http://schemas.microsoft.com/office/powerpoint/2010/main" val="207213049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4" end="4"/>
                                            </p:txEl>
                                          </p:spTgt>
                                        </p:tgtEl>
                                        <p:attrNameLst>
                                          <p:attrName>ppt_w</p:attrName>
                                        </p:attrNameLst>
                                      </p:cBhvr>
                                    </p:anim>
                                    <p:anim by="(#ppt_w*0.50)" calcmode="lin" valueType="num">
                                      <p:cBhvr>
                                        <p:cTn id="32" dur="500" decel="50000" autoRev="1" fill="hold">
                                          <p:stCondLst>
                                            <p:cond delay="0"/>
                                          </p:stCondLst>
                                        </p:cTn>
                                        <p:tgtEl>
                                          <p:spTgt spid="2">
                                            <p:txEl>
                                              <p:pRg st="4" end="4"/>
                                            </p:txEl>
                                          </p:spTgt>
                                        </p:tgtEl>
                                        <p:attrNameLst>
                                          <p:attrName>ppt_x</p:attrName>
                                        </p:attrNameLst>
                                      </p:cBhvr>
                                    </p:anim>
                                    <p:anim from="(-#ppt_h/2)" to="(#ppt_y)" calcmode="lin" valueType="num">
                                      <p:cBhvr>
                                        <p:cTn id="33" dur="1000" fill="hold">
                                          <p:stCondLst>
                                            <p:cond delay="0"/>
                                          </p:stCondLst>
                                        </p:cTn>
                                        <p:tgtEl>
                                          <p:spTgt spid="2">
                                            <p:txEl>
                                              <p:pRg st="4" end="4"/>
                                            </p:txEl>
                                          </p:spTgt>
                                        </p:tgtEl>
                                        <p:attrNameLst>
                                          <p:attrName>ppt_y</p:attrName>
                                        </p:attrNameLst>
                                      </p:cBhvr>
                                    </p:anim>
                                    <p:animRot by="21600000">
                                      <p:cBhvr>
                                        <p:cTn id="34"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656521" y="439776"/>
            <a:ext cx="8839201" cy="6005457"/>
          </a:xfrm>
          <a:prstGeom prst="rect">
            <a:avLst/>
          </a:prstGeom>
          <a:effectLst>
            <a:softEdge rad="127000"/>
          </a:effectLst>
        </p:spPr>
      </p:pic>
      <p:sp>
        <p:nvSpPr>
          <p:cNvPr id="8" name="Rectangle 7"/>
          <p:cNvSpPr/>
          <p:nvPr/>
        </p:nvSpPr>
        <p:spPr>
          <a:xfrm>
            <a:off x="1868558" y="478505"/>
            <a:ext cx="8322364" cy="1077218"/>
          </a:xfrm>
          <a:prstGeom prst="rect">
            <a:avLst/>
          </a:prstGeom>
        </p:spPr>
        <p:txBody>
          <a:bodyPr wrap="square">
            <a:spAutoFit/>
          </a:bodyPr>
          <a:lstStyle/>
          <a:p>
            <a:r>
              <a:rPr lang="fr-FR" sz="3200" b="1" dirty="0"/>
              <a:t>Avoir un penchant pour les voitures rouges peut signifier que vous cherchez à attirer l’attention. </a:t>
            </a:r>
          </a:p>
        </p:txBody>
      </p:sp>
    </p:spTree>
    <p:extLst>
      <p:ext uri="{BB962C8B-B14F-4D97-AF65-F5344CB8AC3E}">
        <p14:creationId xmlns:p14="http://schemas.microsoft.com/office/powerpoint/2010/main" val="318470522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583634" y="442039"/>
            <a:ext cx="9024731" cy="6012063"/>
          </a:xfrm>
          <a:prstGeom prst="rect">
            <a:avLst/>
          </a:prstGeom>
          <a:effectLst>
            <a:softEdge rad="127000"/>
          </a:effectLst>
        </p:spPr>
      </p:pic>
      <p:sp>
        <p:nvSpPr>
          <p:cNvPr id="8" name="Rectangle 7"/>
          <p:cNvSpPr/>
          <p:nvPr/>
        </p:nvSpPr>
        <p:spPr>
          <a:xfrm>
            <a:off x="1981636" y="514776"/>
            <a:ext cx="8228728" cy="584775"/>
          </a:xfrm>
          <a:prstGeom prst="rect">
            <a:avLst/>
          </a:prstGeom>
        </p:spPr>
        <p:txBody>
          <a:bodyPr wrap="none">
            <a:spAutoFit/>
          </a:bodyPr>
          <a:lstStyle/>
          <a:p>
            <a:r>
              <a:rPr lang="fr-FR" sz="3200" b="1" dirty="0"/>
              <a:t> Jaune : vous êtes gai, amical et doué d’humour</a:t>
            </a:r>
          </a:p>
        </p:txBody>
      </p:sp>
      <p:sp>
        <p:nvSpPr>
          <p:cNvPr id="9" name="Rectangle 8"/>
          <p:cNvSpPr/>
          <p:nvPr/>
        </p:nvSpPr>
        <p:spPr>
          <a:xfrm>
            <a:off x="1444487" y="4369168"/>
            <a:ext cx="9303026" cy="2062103"/>
          </a:xfrm>
          <a:prstGeom prst="rect">
            <a:avLst/>
          </a:prstGeom>
        </p:spPr>
        <p:txBody>
          <a:bodyPr wrap="square">
            <a:spAutoFit/>
          </a:bodyPr>
          <a:lstStyle/>
          <a:p>
            <a:r>
              <a:rPr lang="fr-FR" sz="3200" b="1" dirty="0">
                <a:ln>
                  <a:solidFill>
                    <a:sysClr val="windowText" lastClr="000000"/>
                  </a:solidFill>
                </a:ln>
              </a:rPr>
              <a:t>Le jaune est lié à des tempéraments solaires. C’est aussi une couleur très voyante, il y a un facteur de sécurité dans le fait de conduire une voiture au ton clair. </a:t>
            </a:r>
          </a:p>
        </p:txBody>
      </p:sp>
    </p:spTree>
    <p:extLst>
      <p:ext uri="{BB962C8B-B14F-4D97-AF65-F5344CB8AC3E}">
        <p14:creationId xmlns:p14="http://schemas.microsoft.com/office/powerpoint/2010/main" val="32846301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0" end="0"/>
                                            </p:txEl>
                                          </p:spTgt>
                                        </p:tgtEl>
                                        <p:attrNameLst>
                                          <p:attrName>ppt_w</p:attrName>
                                        </p:attrNameLst>
                                      </p:cBhvr>
                                    </p:anim>
                                    <p:anim by="(#ppt_w*0.50)" calcmode="lin" valueType="num">
                                      <p:cBhvr>
                                        <p:cTn id="24" dur="500" decel="50000" autoRev="1" fill="hold">
                                          <p:stCondLst>
                                            <p:cond delay="0"/>
                                          </p:stCondLst>
                                        </p:cTn>
                                        <p:tgtEl>
                                          <p:spTgt spid="9">
                                            <p:txEl>
                                              <p:pRg st="0" end="0"/>
                                            </p:txEl>
                                          </p:spTgt>
                                        </p:tgtEl>
                                        <p:attrNameLst>
                                          <p:attrName>ppt_x</p:attrName>
                                        </p:attrNameLst>
                                      </p:cBhvr>
                                    </p:anim>
                                    <p:anim from="(-#ppt_h/2)" to="(#ppt_y)" calcmode="lin" valueType="num">
                                      <p:cBhvr>
                                        <p:cTn id="25" dur="1000" fill="hold">
                                          <p:stCondLst>
                                            <p:cond delay="0"/>
                                          </p:stCondLst>
                                        </p:cTn>
                                        <p:tgtEl>
                                          <p:spTgt spid="9">
                                            <p:txEl>
                                              <p:pRg st="0" end="0"/>
                                            </p:txEl>
                                          </p:spTgt>
                                        </p:tgtEl>
                                        <p:attrNameLst>
                                          <p:attrName>ppt_y</p:attrName>
                                        </p:attrNameLst>
                                      </p:cBhvr>
                                    </p:anim>
                                    <p:animRot by="21600000">
                                      <p:cBhvr>
                                        <p:cTn id="26"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563756" y="461665"/>
            <a:ext cx="9064487" cy="6038548"/>
          </a:xfrm>
          <a:prstGeom prst="rect">
            <a:avLst/>
          </a:prstGeom>
          <a:effectLst>
            <a:softEdge rad="127000"/>
          </a:effectLst>
        </p:spPr>
      </p:pic>
      <p:sp>
        <p:nvSpPr>
          <p:cNvPr id="8" name="Rectangle 7"/>
          <p:cNvSpPr/>
          <p:nvPr/>
        </p:nvSpPr>
        <p:spPr>
          <a:xfrm>
            <a:off x="1563756" y="558205"/>
            <a:ext cx="8958470" cy="2062103"/>
          </a:xfrm>
          <a:prstGeom prst="rect">
            <a:avLst/>
          </a:prstGeom>
        </p:spPr>
        <p:txBody>
          <a:bodyPr wrap="square">
            <a:spAutoFit/>
          </a:bodyPr>
          <a:lstStyle/>
          <a:p>
            <a:r>
              <a:rPr lang="fr-FR" sz="3200" b="1" dirty="0">
                <a:ln>
                  <a:solidFill>
                    <a:schemeClr val="bg1"/>
                  </a:solidFill>
                </a:ln>
              </a:rPr>
              <a:t> Noir : vous êtes élégant et </a:t>
            </a:r>
            <a:r>
              <a:rPr lang="fr-FR" sz="3200" b="1" dirty="0" smtClean="0">
                <a:ln>
                  <a:solidFill>
                    <a:schemeClr val="bg1"/>
                  </a:solidFill>
                </a:ln>
              </a:rPr>
              <a:t>classique</a:t>
            </a:r>
            <a:endParaRPr lang="fr-FR" sz="3200" b="1" dirty="0">
              <a:ln>
                <a:solidFill>
                  <a:schemeClr val="bg1"/>
                </a:solidFill>
              </a:ln>
            </a:endParaRPr>
          </a:p>
          <a:p>
            <a:r>
              <a:rPr lang="fr-FR" sz="3200" b="1" dirty="0">
                <a:ln>
                  <a:solidFill>
                    <a:schemeClr val="bg1"/>
                  </a:solidFill>
                </a:ln>
              </a:rPr>
              <a:t>- Blanc : vous êtes méticuleux et </a:t>
            </a:r>
            <a:r>
              <a:rPr lang="fr-FR" sz="3200" b="1" dirty="0" smtClean="0">
                <a:ln>
                  <a:solidFill>
                    <a:schemeClr val="bg1"/>
                  </a:solidFill>
                </a:ln>
              </a:rPr>
              <a:t>direct</a:t>
            </a:r>
            <a:endParaRPr lang="fr-FR" sz="3200" b="1" dirty="0">
              <a:ln>
                <a:solidFill>
                  <a:schemeClr val="bg1"/>
                </a:solidFill>
              </a:ln>
            </a:endParaRPr>
          </a:p>
          <a:p>
            <a:r>
              <a:rPr lang="fr-FR" sz="3200" b="1" dirty="0">
                <a:ln>
                  <a:solidFill>
                    <a:schemeClr val="bg1"/>
                  </a:solidFill>
                </a:ln>
              </a:rPr>
              <a:t>- Bleu : vous êtes fiable et </a:t>
            </a:r>
            <a:r>
              <a:rPr lang="fr-FR" sz="3200" b="1" dirty="0" smtClean="0">
                <a:ln>
                  <a:solidFill>
                    <a:schemeClr val="bg1"/>
                  </a:solidFill>
                </a:ln>
              </a:rPr>
              <a:t>calme</a:t>
            </a:r>
            <a:endParaRPr lang="fr-FR" sz="3200" b="1" dirty="0">
              <a:ln>
                <a:solidFill>
                  <a:schemeClr val="bg1"/>
                </a:solidFill>
              </a:ln>
            </a:endParaRPr>
          </a:p>
          <a:p>
            <a:r>
              <a:rPr lang="fr-FR" sz="3200" b="1" dirty="0">
                <a:ln>
                  <a:solidFill>
                    <a:schemeClr val="bg1"/>
                  </a:solidFill>
                </a:ln>
              </a:rPr>
              <a:t>- Vert : tout est dans la nuance</a:t>
            </a:r>
          </a:p>
        </p:txBody>
      </p:sp>
      <p:sp>
        <p:nvSpPr>
          <p:cNvPr id="9" name="Rectangle 8"/>
          <p:cNvSpPr/>
          <p:nvPr/>
        </p:nvSpPr>
        <p:spPr>
          <a:xfrm>
            <a:off x="1563756" y="5336585"/>
            <a:ext cx="8971721" cy="1077218"/>
          </a:xfrm>
          <a:prstGeom prst="rect">
            <a:avLst/>
          </a:prstGeom>
        </p:spPr>
        <p:txBody>
          <a:bodyPr wrap="square">
            <a:spAutoFit/>
          </a:bodyPr>
          <a:lstStyle/>
          <a:p>
            <a:r>
              <a:rPr lang="fr-FR" sz="3200" b="1" dirty="0"/>
              <a:t>Le vert symbolise l’attachement à l’environnement, à la nature, mais aussi un chic très </a:t>
            </a:r>
            <a:r>
              <a:rPr lang="fr-FR" sz="3200" b="1" dirty="0" smtClean="0"/>
              <a:t>britannique</a:t>
            </a:r>
            <a:endParaRPr lang="fr-FR" sz="3200" b="1" dirty="0"/>
          </a:p>
        </p:txBody>
      </p:sp>
    </p:spTree>
    <p:extLst>
      <p:ext uri="{BB962C8B-B14F-4D97-AF65-F5344CB8AC3E}">
        <p14:creationId xmlns:p14="http://schemas.microsoft.com/office/powerpoint/2010/main" val="367252338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8">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8">
                                            <p:txEl>
                                              <p:pRg st="3" end="3"/>
                                            </p:txEl>
                                          </p:spTgt>
                                        </p:tgtEl>
                                        <p:attrNameLst>
                                          <p:attrName>ppt_w</p:attrName>
                                        </p:attrNameLst>
                                      </p:cBhvr>
                                    </p:anim>
                                    <p:anim by="(#ppt_w*0.50)" calcmode="lin" valueType="num">
                                      <p:cBhvr>
                                        <p:cTn id="40" dur="500" decel="50000" autoRev="1" fill="hold">
                                          <p:stCondLst>
                                            <p:cond delay="0"/>
                                          </p:stCondLst>
                                        </p:cTn>
                                        <p:tgtEl>
                                          <p:spTgt spid="8">
                                            <p:txEl>
                                              <p:pRg st="3" end="3"/>
                                            </p:txEl>
                                          </p:spTgt>
                                        </p:tgtEl>
                                        <p:attrNameLst>
                                          <p:attrName>ppt_x</p:attrName>
                                        </p:attrNameLst>
                                      </p:cBhvr>
                                    </p:anim>
                                    <p:anim from="(-#ppt_h/2)" to="(#ppt_y)" calcmode="lin" valueType="num">
                                      <p:cBhvr>
                                        <p:cTn id="41" dur="1000" fill="hold">
                                          <p:stCondLst>
                                            <p:cond delay="0"/>
                                          </p:stCondLst>
                                        </p:cTn>
                                        <p:tgtEl>
                                          <p:spTgt spid="8">
                                            <p:txEl>
                                              <p:pRg st="3" end="3"/>
                                            </p:txEl>
                                          </p:spTgt>
                                        </p:tgtEl>
                                        <p:attrNameLst>
                                          <p:attrName>ppt_y</p:attrName>
                                        </p:attrNameLst>
                                      </p:cBhvr>
                                    </p:anim>
                                    <p:animRot by="21600000">
                                      <p:cBhvr>
                                        <p:cTn id="42" dur="1000" fill="hold">
                                          <p:stCondLst>
                                            <p:cond delay="0"/>
                                          </p:stCondLst>
                                        </p:cTn>
                                        <p:tgtEl>
                                          <p:spTgt spid="8">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9">
                                            <p:txEl>
                                              <p:pRg st="0" end="0"/>
                                            </p:txEl>
                                          </p:spTgt>
                                        </p:tgtEl>
                                        <p:attrNameLst>
                                          <p:attrName>style.visibility</p:attrName>
                                        </p:attrNameLst>
                                      </p:cBhvr>
                                      <p:to>
                                        <p:strVal val="visible"/>
                                      </p:to>
                                    </p:set>
                                    <p:anim by="(-#ppt_w*2)" calcmode="lin" valueType="num">
                                      <p:cBhvr rctx="PPT">
                                        <p:cTn id="47" dur="500" autoRev="1" fill="hold">
                                          <p:stCondLst>
                                            <p:cond delay="0"/>
                                          </p:stCondLst>
                                        </p:cTn>
                                        <p:tgtEl>
                                          <p:spTgt spid="9">
                                            <p:txEl>
                                              <p:pRg st="0" end="0"/>
                                            </p:txEl>
                                          </p:spTgt>
                                        </p:tgtEl>
                                        <p:attrNameLst>
                                          <p:attrName>ppt_w</p:attrName>
                                        </p:attrNameLst>
                                      </p:cBhvr>
                                    </p:anim>
                                    <p:anim by="(#ppt_w*0.50)" calcmode="lin" valueType="num">
                                      <p:cBhvr>
                                        <p:cTn id="48" dur="500" decel="50000" autoRev="1" fill="hold">
                                          <p:stCondLst>
                                            <p:cond delay="0"/>
                                          </p:stCondLst>
                                        </p:cTn>
                                        <p:tgtEl>
                                          <p:spTgt spid="9">
                                            <p:txEl>
                                              <p:pRg st="0" end="0"/>
                                            </p:txEl>
                                          </p:spTgt>
                                        </p:tgtEl>
                                        <p:attrNameLst>
                                          <p:attrName>ppt_x</p:attrName>
                                        </p:attrNameLst>
                                      </p:cBhvr>
                                    </p:anim>
                                    <p:anim from="(-#ppt_h/2)" to="(#ppt_y)" calcmode="lin" valueType="num">
                                      <p:cBhvr>
                                        <p:cTn id="49" dur="1000" fill="hold">
                                          <p:stCondLst>
                                            <p:cond delay="0"/>
                                          </p:stCondLst>
                                        </p:cTn>
                                        <p:tgtEl>
                                          <p:spTgt spid="9">
                                            <p:txEl>
                                              <p:pRg st="0" end="0"/>
                                            </p:txEl>
                                          </p:spTgt>
                                        </p:tgtEl>
                                        <p:attrNameLst>
                                          <p:attrName>ppt_y</p:attrName>
                                        </p:attrNameLst>
                                      </p:cBhvr>
                                    </p:anim>
                                    <p:animRot by="21600000">
                                      <p:cBhvr>
                                        <p:cTn id="5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206487" y="365125"/>
            <a:ext cx="7779026" cy="6349058"/>
          </a:xfrm>
          <a:prstGeom prst="rect">
            <a:avLst/>
          </a:prstGeom>
          <a:effectLst>
            <a:softEdge rad="127000"/>
          </a:effectLst>
        </p:spPr>
      </p:pic>
      <p:sp>
        <p:nvSpPr>
          <p:cNvPr id="8" name="Rectangle 7"/>
          <p:cNvSpPr/>
          <p:nvPr/>
        </p:nvSpPr>
        <p:spPr>
          <a:xfrm>
            <a:off x="1885121" y="288181"/>
            <a:ext cx="8421758" cy="1077218"/>
          </a:xfrm>
          <a:prstGeom prst="rect">
            <a:avLst/>
          </a:prstGeom>
        </p:spPr>
        <p:txBody>
          <a:bodyPr wrap="square">
            <a:spAutoFit/>
          </a:bodyPr>
          <a:lstStyle/>
          <a:p>
            <a:r>
              <a:rPr lang="fr-FR" sz="3200" b="1" dirty="0">
                <a:ln>
                  <a:solidFill>
                    <a:schemeClr val="bg1"/>
                  </a:solidFill>
                </a:ln>
              </a:rPr>
              <a:t>- Gris : vous êtes </a:t>
            </a:r>
            <a:r>
              <a:rPr lang="fr-FR" sz="3200" b="1" dirty="0" smtClean="0">
                <a:ln>
                  <a:solidFill>
                    <a:schemeClr val="bg1"/>
                  </a:solidFill>
                </a:ln>
              </a:rPr>
              <a:t>pragmatique</a:t>
            </a:r>
            <a:endParaRPr lang="fr-FR" sz="3200" b="1" dirty="0">
              <a:ln>
                <a:solidFill>
                  <a:schemeClr val="bg1"/>
                </a:solidFill>
              </a:ln>
            </a:endParaRPr>
          </a:p>
          <a:p>
            <a:r>
              <a:rPr lang="fr-FR" sz="3200" b="1" dirty="0">
                <a:ln>
                  <a:solidFill>
                    <a:schemeClr val="bg1"/>
                  </a:solidFill>
                </a:ln>
              </a:rPr>
              <a:t>- Violet : vous êtes créatif, original, indépendant</a:t>
            </a:r>
          </a:p>
        </p:txBody>
      </p:sp>
    </p:spTree>
    <p:extLst>
      <p:ext uri="{BB962C8B-B14F-4D97-AF65-F5344CB8AC3E}">
        <p14:creationId xmlns:p14="http://schemas.microsoft.com/office/powerpoint/2010/main" val="406663378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623389" y="550234"/>
            <a:ext cx="8945217" cy="5959093"/>
          </a:xfrm>
          <a:prstGeom prst="rect">
            <a:avLst/>
          </a:prstGeom>
          <a:effectLst>
            <a:softEdge rad="127000"/>
          </a:effectLst>
        </p:spPr>
      </p:pic>
      <p:sp>
        <p:nvSpPr>
          <p:cNvPr id="8" name="Rectangle 7"/>
          <p:cNvSpPr/>
          <p:nvPr/>
        </p:nvSpPr>
        <p:spPr>
          <a:xfrm>
            <a:off x="1623389" y="453694"/>
            <a:ext cx="8845827" cy="3046988"/>
          </a:xfrm>
          <a:prstGeom prst="rect">
            <a:avLst/>
          </a:prstGeom>
        </p:spPr>
        <p:txBody>
          <a:bodyPr wrap="square">
            <a:spAutoFit/>
          </a:bodyPr>
          <a:lstStyle/>
          <a:p>
            <a:r>
              <a:rPr lang="fr-FR" sz="3200" b="1" dirty="0">
                <a:ln>
                  <a:solidFill>
                    <a:schemeClr val="bg1"/>
                  </a:solidFill>
                </a:ln>
              </a:rPr>
              <a:t>À chaque personnalité son </a:t>
            </a:r>
            <a:r>
              <a:rPr lang="fr-FR" sz="3200" b="1" dirty="0" err="1">
                <a:ln>
                  <a:solidFill>
                    <a:schemeClr val="bg1"/>
                  </a:solidFill>
                </a:ln>
              </a:rPr>
              <a:t>colori</a:t>
            </a:r>
            <a:r>
              <a:rPr lang="fr-FR" sz="3200" b="1" dirty="0">
                <a:ln>
                  <a:solidFill>
                    <a:schemeClr val="bg1"/>
                  </a:solidFill>
                </a:ln>
              </a:rPr>
              <a:t>. Les constructeurs peuvent désormais totalement personnaliser les couleurs et proposent même des véhicules bicolores avec un toit ou des ailes d’une couleur différente du reste de la carrosserie. Tout est permis.</a:t>
            </a:r>
          </a:p>
        </p:txBody>
      </p:sp>
      <p:sp>
        <p:nvSpPr>
          <p:cNvPr id="9" name="Rectangle 8"/>
          <p:cNvSpPr/>
          <p:nvPr/>
        </p:nvSpPr>
        <p:spPr>
          <a:xfrm>
            <a:off x="1623389" y="4863548"/>
            <a:ext cx="9044611" cy="1569660"/>
          </a:xfrm>
          <a:prstGeom prst="rect">
            <a:avLst/>
          </a:prstGeom>
        </p:spPr>
        <p:txBody>
          <a:bodyPr wrap="square">
            <a:spAutoFit/>
          </a:bodyPr>
          <a:lstStyle/>
          <a:p>
            <a:r>
              <a:rPr lang="fr-FR" sz="3200" b="1" dirty="0"/>
              <a:t>Les constructeurs permettent désormais aux consommateurs de personnaliser totalement leur couleur de voiture et même d’opter pour le bicolore. </a:t>
            </a:r>
          </a:p>
        </p:txBody>
      </p:sp>
    </p:spTree>
    <p:extLst>
      <p:ext uri="{BB962C8B-B14F-4D97-AF65-F5344CB8AC3E}">
        <p14:creationId xmlns:p14="http://schemas.microsoft.com/office/powerpoint/2010/main" val="3385404233"/>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0" end="0"/>
                                            </p:txEl>
                                          </p:spTgt>
                                        </p:tgtEl>
                                        <p:attrNameLst>
                                          <p:attrName>ppt_w</p:attrName>
                                        </p:attrNameLst>
                                      </p:cBhvr>
                                    </p:anim>
                                    <p:anim by="(#ppt_w*0.50)" calcmode="lin" valueType="num">
                                      <p:cBhvr>
                                        <p:cTn id="24" dur="500" decel="50000" autoRev="1" fill="hold">
                                          <p:stCondLst>
                                            <p:cond delay="0"/>
                                          </p:stCondLst>
                                        </p:cTn>
                                        <p:tgtEl>
                                          <p:spTgt spid="9">
                                            <p:txEl>
                                              <p:pRg st="0" end="0"/>
                                            </p:txEl>
                                          </p:spTgt>
                                        </p:tgtEl>
                                        <p:attrNameLst>
                                          <p:attrName>ppt_x</p:attrName>
                                        </p:attrNameLst>
                                      </p:cBhvr>
                                    </p:anim>
                                    <p:anim from="(-#ppt_h/2)" to="(#ppt_y)" calcmode="lin" valueType="num">
                                      <p:cBhvr>
                                        <p:cTn id="25" dur="1000" fill="hold">
                                          <p:stCondLst>
                                            <p:cond delay="0"/>
                                          </p:stCondLst>
                                        </p:cTn>
                                        <p:tgtEl>
                                          <p:spTgt spid="9">
                                            <p:txEl>
                                              <p:pRg st="0" end="0"/>
                                            </p:txEl>
                                          </p:spTgt>
                                        </p:tgtEl>
                                        <p:attrNameLst>
                                          <p:attrName>ppt_y</p:attrName>
                                        </p:attrNameLst>
                                      </p:cBhvr>
                                    </p:anim>
                                    <p:animRot by="21600000">
                                      <p:cBhvr>
                                        <p:cTn id="26"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21</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499306" y="645714"/>
            <a:ext cx="11193385" cy="5170646"/>
          </a:xfrm>
          <a:prstGeom prst="rect">
            <a:avLst/>
          </a:prstGeom>
        </p:spPr>
        <p:txBody>
          <a:bodyPr wrap="none">
            <a:spAutoFit/>
          </a:bodyPr>
          <a:lstStyle/>
          <a:p>
            <a:r>
              <a:rPr lang="fr-FR" sz="6600" b="1" dirty="0" smtClean="0"/>
              <a:t>                      C’était</a:t>
            </a:r>
          </a:p>
          <a:p>
            <a:r>
              <a:rPr lang="fr-FR" sz="6600" b="1" dirty="0" smtClean="0"/>
              <a:t>Pourquoi </a:t>
            </a:r>
            <a:r>
              <a:rPr lang="fr-FR" sz="6600" b="1" dirty="0"/>
              <a:t>le blanc est la </a:t>
            </a:r>
            <a:r>
              <a:rPr lang="fr-FR" sz="6600" b="1" dirty="0" smtClean="0"/>
              <a:t>couleur</a:t>
            </a:r>
          </a:p>
          <a:p>
            <a:r>
              <a:rPr lang="fr-FR" sz="6600" b="1" dirty="0" smtClean="0"/>
              <a:t> </a:t>
            </a:r>
            <a:r>
              <a:rPr lang="fr-FR" sz="6600" b="1" dirty="0"/>
              <a:t>préférée des automobilistes </a:t>
            </a:r>
            <a:endParaRPr lang="fr-FR" sz="6600" b="1" dirty="0" smtClean="0"/>
          </a:p>
          <a:p>
            <a:r>
              <a:rPr lang="fr-FR" sz="6600" b="1" dirty="0" smtClean="0"/>
              <a:t>               du monde </a:t>
            </a:r>
          </a:p>
          <a:p>
            <a:r>
              <a:rPr lang="fr-FR" sz="6600" b="1" dirty="0" smtClean="0"/>
              <a:t>                  par Lande</a:t>
            </a:r>
            <a:endParaRPr lang="fr-FR" sz="6600" b="1" dirty="0"/>
          </a:p>
        </p:txBody>
      </p:sp>
    </p:spTree>
    <p:extLst>
      <p:ext uri="{BB962C8B-B14F-4D97-AF65-F5344CB8AC3E}">
        <p14:creationId xmlns:p14="http://schemas.microsoft.com/office/powerpoint/2010/main" val="312807206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par>
                    <p:cTn id="68" fill="hold">
                      <p:stCondLst>
                        <p:cond delay="indefinite"/>
                      </p:stCondLst>
                      <p:childTnLst>
                        <p:par>
                          <p:cTn id="69" fill="hold">
                            <p:stCondLst>
                              <p:cond delay="0"/>
                            </p:stCondLst>
                            <p:childTnLst>
                              <p:par>
                                <p:cTn id="70" presetID="56" presetClass="entr" presetSubtype="0" fill="hold" nodeType="clickEffect">
                                  <p:stCondLst>
                                    <p:cond delay="0"/>
                                  </p:stCondLst>
                                  <p:iterate type="lt">
                                    <p:tmPct val="10000"/>
                                  </p:iterate>
                                  <p:childTnLst>
                                    <p:set>
                                      <p:cBhvr>
                                        <p:cTn id="71" dur="1" fill="hold">
                                          <p:stCondLst>
                                            <p:cond delay="0"/>
                                          </p:stCondLst>
                                        </p:cTn>
                                        <p:tgtEl>
                                          <p:spTgt spid="8">
                                            <p:txEl>
                                              <p:pRg st="4" end="4"/>
                                            </p:txEl>
                                          </p:spTgt>
                                        </p:tgtEl>
                                        <p:attrNameLst>
                                          <p:attrName>style.visibility</p:attrName>
                                        </p:attrNameLst>
                                      </p:cBhvr>
                                      <p:to>
                                        <p:strVal val="visible"/>
                                      </p:to>
                                    </p:set>
                                    <p:anim by="(-#ppt_w*2)" calcmode="lin" valueType="num">
                                      <p:cBhvr rctx="PPT">
                                        <p:cTn id="72" dur="500" autoRev="1" fill="hold">
                                          <p:stCondLst>
                                            <p:cond delay="0"/>
                                          </p:stCondLst>
                                        </p:cTn>
                                        <p:tgtEl>
                                          <p:spTgt spid="8">
                                            <p:txEl>
                                              <p:pRg st="4" end="4"/>
                                            </p:txEl>
                                          </p:spTgt>
                                        </p:tgtEl>
                                        <p:attrNameLst>
                                          <p:attrName>ppt_w</p:attrName>
                                        </p:attrNameLst>
                                      </p:cBhvr>
                                    </p:anim>
                                    <p:anim by="(#ppt_w*0.50)" calcmode="lin" valueType="num">
                                      <p:cBhvr>
                                        <p:cTn id="73" dur="500" decel="50000" autoRev="1" fill="hold">
                                          <p:stCondLst>
                                            <p:cond delay="0"/>
                                          </p:stCondLst>
                                        </p:cTn>
                                        <p:tgtEl>
                                          <p:spTgt spid="8">
                                            <p:txEl>
                                              <p:pRg st="4" end="4"/>
                                            </p:txEl>
                                          </p:spTgt>
                                        </p:tgtEl>
                                        <p:attrNameLst>
                                          <p:attrName>ppt_x</p:attrName>
                                        </p:attrNameLst>
                                      </p:cBhvr>
                                    </p:anim>
                                    <p:anim from="(-#ppt_h/2)" to="(#ppt_y)" calcmode="lin" valueType="num">
                                      <p:cBhvr>
                                        <p:cTn id="74" dur="1000" fill="hold">
                                          <p:stCondLst>
                                            <p:cond delay="0"/>
                                          </p:stCondLst>
                                        </p:cTn>
                                        <p:tgtEl>
                                          <p:spTgt spid="8">
                                            <p:txEl>
                                              <p:pRg st="4" end="4"/>
                                            </p:txEl>
                                          </p:spTgt>
                                        </p:tgtEl>
                                        <p:attrNameLst>
                                          <p:attrName>ppt_y</p:attrName>
                                        </p:attrNameLst>
                                      </p:cBhvr>
                                    </p:anim>
                                    <p:animRot by="21600000">
                                      <p:cBhvr>
                                        <p:cTn id="75" dur="1000" fill="hold">
                                          <p:stCondLst>
                                            <p:cond delay="0"/>
                                          </p:stCondLst>
                                        </p:cTn>
                                        <p:tgtEl>
                                          <p:spTgt spid="8">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81</TotalTime>
  <Words>1562</Words>
  <Application>Microsoft Office PowerPoint</Application>
  <PresentationFormat>Grand écran</PresentationFormat>
  <Paragraphs>155</Paragraphs>
  <Slides>21</Slides>
  <Notes>21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21</vt:i4>
      </vt:variant>
    </vt:vector>
  </HeadingPairs>
  <TitlesOfParts>
    <vt:vector size="25"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2019-01-01T15:07:43Z</dcterms:created>
  <dcterms:modified xsi:type="dcterms:W3CDTF">2021-09-13T08:39:01Z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