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7" r:id="rId2"/>
    <p:sldId id="259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7" r:id="rId13"/>
    <p:sldId id="269" r:id="rId14"/>
    <p:sldId id="270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4tx/pPzzsTp2xa8MfrQTA==" hashData="1/0YWpecZ2hfRC2YMOyY330eCP6MY7RccQrP3iZJlzOfNqbCPJtUM4BJAHRaF7b8lETy3wkssweeiEeDbKEY0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21" autoAdjust="0"/>
    <p:restoredTop sz="94660"/>
  </p:normalViewPr>
  <p:slideViewPr>
    <p:cSldViewPr snapToGrid="0" showGuides="1">
      <p:cViewPr varScale="1">
        <p:scale>
          <a:sx n="77" d="100"/>
          <a:sy n="77" d="100"/>
        </p:scale>
        <p:origin x="54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D9CC2-64E4-46CB-86AC-223A3AC99303}" type="datetimeFigureOut">
              <a:rPr lang="fr-FR" smtClean="0"/>
              <a:t>18/01/2019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C64B6-16EA-4C54-B5C9-0600B7FD8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20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84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3832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5714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21181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96719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82529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04764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18293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60204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74920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30554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713593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94293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36252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54203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DBF19-B73B-4B8F-BC9E-0FBB79AE3CE0}" type="datetime1">
              <a:rPr lang="fr-FR" smtClean="0"/>
              <a:t>18/01/2019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701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FF34F-B673-4891-95C3-FDE17353B68B}" type="datetime1">
              <a:rPr lang="fr-FR" smtClean="0"/>
              <a:t>18/01/2019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022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B15E7-2641-4021-9A82-4FF6F6642C46}" type="datetime1">
              <a:rPr lang="fr-FR" smtClean="0"/>
              <a:t>18/01/2019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852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C7D08-3E95-4E6E-8AE2-7635171B5341}" type="datetime1">
              <a:rPr lang="fr-FR" smtClean="0"/>
              <a:t>18/01/2019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43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46034-D268-4B58-B52D-BAFA7D8A9307}" type="datetime1">
              <a:rPr lang="fr-FR" smtClean="0"/>
              <a:t>18/01/2019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498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B3B41-D6A0-42DD-B79E-552447B4A853}" type="datetime1">
              <a:rPr lang="fr-FR" smtClean="0"/>
              <a:t>18/01/2019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813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F79C6-C5C7-4738-86FE-60F0F325E8C4}" type="datetime1">
              <a:rPr lang="fr-FR" smtClean="0"/>
              <a:t>18/01/2019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3242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CBB0C-32B1-4C5E-81E7-EB19B40E4C6A}" type="datetime1">
              <a:rPr lang="fr-FR" smtClean="0"/>
              <a:t>18/01/2019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004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67DC5-DC91-460D-B7F7-CC58D3F0D628}" type="datetime1">
              <a:rPr lang="fr-FR" smtClean="0"/>
              <a:t>18/01/2019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71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08375-2522-422A-A166-97C2A94A1F4C}" type="datetime1">
              <a:rPr lang="fr-FR" smtClean="0"/>
              <a:t>18/01/2019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683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D97AB-46F3-49B5-8789-471D3903A022}" type="datetime1">
              <a:rPr lang="fr-FR" smtClean="0"/>
              <a:t>18/01/2019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605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circle/>
      </p:transition>
    </mc:Choice>
    <mc:Fallback>
      <p:transition spd="slow" advTm="9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43E5C5-AC27-4A25-9826-D11CA373C26F}" type="datetime1">
              <a:rPr lang="fr-FR" smtClean="0"/>
              <a:t>18/01/2019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4471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9000">
        <p:circle/>
      </p:transition>
    </mc:Choice>
    <mc:Fallback>
      <p:transition spd="slow" advTm="9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rgbClr val="FFFF00"/>
            </a:gs>
            <a:gs pos="81000">
              <a:schemeClr val="accent5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045419" y="1151441"/>
            <a:ext cx="1020567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/>
              <a:t>Les dents de la mer sont de retour... pour une surprenante séance </a:t>
            </a:r>
            <a:r>
              <a:rPr lang="fr-FR" sz="7200" b="1" dirty="0" smtClean="0"/>
              <a:t>photo</a:t>
            </a:r>
          </a:p>
          <a:p>
            <a:r>
              <a:rPr lang="fr-FR" sz="7200" b="1" dirty="0" smtClean="0"/>
              <a:t>               par Lande</a:t>
            </a:r>
            <a:endParaRPr lang="fr-FR" sz="7200" b="1" dirty="0"/>
          </a:p>
        </p:txBody>
      </p:sp>
    </p:spTree>
    <p:extLst>
      <p:ext uri="{BB962C8B-B14F-4D97-AF65-F5344CB8AC3E}">
        <p14:creationId xmlns:p14="http://schemas.microsoft.com/office/powerpoint/2010/main" val="2887786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circle/>
        <p:sndAc>
          <p:stSnd loop="1">
            <p:snd r:embed="rId3" name="Paris en ballon(RW)_001.wav"/>
          </p:stSnd>
        </p:sndAc>
      </p:transition>
    </mc:Choice>
    <mc:Fallback>
      <p:transition spd="slow" advTm="9000">
        <p:circle/>
        <p:sndAc>
          <p:stSnd loop="1">
            <p:snd r:embed="rId3" name="Paris en ballon(RW)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rgbClr val="FFFF00"/>
            </a:gs>
            <a:gs pos="81000">
              <a:schemeClr val="accent5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093304" y="1001760"/>
            <a:ext cx="10005391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>
                  <a:solidFill>
                    <a:srgbClr val="C00000"/>
                  </a:solidFill>
                </a:ln>
              </a:rPr>
              <a:t>Au large des îles Hawaï, </a:t>
            </a:r>
            <a:r>
              <a:rPr lang="fr-FR" sz="3200" b="1" dirty="0" err="1">
                <a:ln>
                  <a:solidFill>
                    <a:srgbClr val="C00000"/>
                  </a:solidFill>
                </a:ln>
              </a:rPr>
              <a:t>Deep</a:t>
            </a:r>
            <a:r>
              <a:rPr lang="fr-FR" sz="3200" b="1" dirty="0">
                <a:ln>
                  <a:solidFill>
                    <a:srgbClr val="C00000"/>
                  </a:solidFill>
                </a:ln>
              </a:rPr>
              <a:t> Blue, requin blanc femelle connu pour sa taille extraordinaire, a permis à un groupe de chercheurs de nager à ses côtés et même de la prendre des photos.</a:t>
            </a:r>
          </a:p>
          <a:p>
            <a:endParaRPr lang="fr-FR" sz="3200" b="1" dirty="0">
              <a:ln>
                <a:solidFill>
                  <a:srgbClr val="C00000"/>
                </a:solidFill>
              </a:ln>
            </a:endParaRPr>
          </a:p>
          <a:p>
            <a:r>
              <a:rPr lang="fr-FR" sz="3200" b="1" dirty="0">
                <a:ln>
                  <a:solidFill>
                    <a:srgbClr val="C00000"/>
                  </a:solidFill>
                </a:ln>
              </a:rPr>
              <a:t>Vu pour la dernière fois au large du Mexique il y a dix ans, le plus grand requin blanc jamais observé baptisé </a:t>
            </a:r>
            <a:r>
              <a:rPr lang="fr-FR" sz="3200" b="1" dirty="0" err="1">
                <a:ln>
                  <a:solidFill>
                    <a:srgbClr val="C00000"/>
                  </a:solidFill>
                </a:ln>
              </a:rPr>
              <a:t>Deep</a:t>
            </a:r>
            <a:r>
              <a:rPr lang="fr-FR" sz="3200" b="1" dirty="0">
                <a:ln>
                  <a:solidFill>
                    <a:srgbClr val="C00000"/>
                  </a:solidFill>
                </a:ln>
              </a:rPr>
              <a:t> Blue a fait sa réapparition pour poser pour le photographe Juan Oliphant qui a posté des images de cette rencontre sur son compte Instagram:</a:t>
            </a:r>
          </a:p>
        </p:txBody>
      </p:sp>
    </p:spTree>
    <p:extLst>
      <p:ext uri="{BB962C8B-B14F-4D97-AF65-F5344CB8AC3E}">
        <p14:creationId xmlns:p14="http://schemas.microsoft.com/office/powerpoint/2010/main" val="3162828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rgbClr val="FFFF00"/>
            </a:gs>
            <a:gs pos="81000">
              <a:schemeClr val="accent5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703" y="453694"/>
            <a:ext cx="11185586" cy="60514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9467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rgbClr val="FFFF00"/>
            </a:gs>
            <a:gs pos="81000">
              <a:schemeClr val="accent5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0707" t="28299" r="39728" b="13895"/>
          <a:stretch/>
        </p:blipFill>
        <p:spPr>
          <a:xfrm>
            <a:off x="2266742" y="453694"/>
            <a:ext cx="7658515" cy="62909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2040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rgbClr val="FFFF00"/>
            </a:gs>
            <a:gs pos="81000">
              <a:schemeClr val="accent5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0598" t="24239" r="39945" b="5389"/>
          <a:stretch/>
        </p:blipFill>
        <p:spPr>
          <a:xfrm>
            <a:off x="2915478" y="448632"/>
            <a:ext cx="6361044" cy="63785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77801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rgbClr val="FFFF00"/>
            </a:gs>
            <a:gs pos="81000">
              <a:schemeClr val="accent5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344556" y="658999"/>
            <a:ext cx="1150288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>
                  <a:solidFill>
                    <a:srgbClr val="C00000"/>
                  </a:solidFill>
                </a:ln>
              </a:rPr>
              <a:t>Le prédateur, qui aurait une cinquantaine d'années, pèse 2,5 tonnes et mesure près de 6 mètres, a été aperçu par les plongeurs Mark </a:t>
            </a:r>
            <a:r>
              <a:rPr lang="fr-FR" sz="3200" b="1" dirty="0" err="1">
                <a:ln>
                  <a:solidFill>
                    <a:srgbClr val="C00000"/>
                  </a:solidFill>
                </a:ln>
              </a:rPr>
              <a:t>Mohler</a:t>
            </a:r>
            <a:r>
              <a:rPr lang="fr-FR" sz="3200" b="1" dirty="0">
                <a:ln>
                  <a:solidFill>
                    <a:srgbClr val="C00000"/>
                  </a:solidFill>
                </a:ln>
              </a:rPr>
              <a:t> et Kimberly </a:t>
            </a:r>
            <a:r>
              <a:rPr lang="fr-FR" sz="3200" b="1" dirty="0" err="1">
                <a:ln>
                  <a:solidFill>
                    <a:srgbClr val="C00000"/>
                  </a:solidFill>
                </a:ln>
              </a:rPr>
              <a:t>Jeffries</a:t>
            </a:r>
            <a:r>
              <a:rPr lang="fr-FR" sz="3200" b="1" dirty="0">
                <a:ln>
                  <a:solidFill>
                    <a:srgbClr val="C00000"/>
                  </a:solidFill>
                </a:ln>
              </a:rPr>
              <a:t> près des îles Hawaï en train de dévorer les restes d'un grand cachalot mort. Par la suite, le photographe et la biologiste marin </a:t>
            </a:r>
            <a:r>
              <a:rPr lang="fr-FR" sz="3200" b="1" dirty="0" err="1">
                <a:ln>
                  <a:solidFill>
                    <a:srgbClr val="C00000"/>
                  </a:solidFill>
                </a:ln>
              </a:rPr>
              <a:t>Ocean</a:t>
            </a:r>
            <a:r>
              <a:rPr lang="fr-FR" sz="3200" b="1" dirty="0">
                <a:ln>
                  <a:solidFill>
                    <a:srgbClr val="C00000"/>
                  </a:solidFill>
                </a:ln>
              </a:rPr>
              <a:t> </a:t>
            </a:r>
            <a:r>
              <a:rPr lang="fr-FR" sz="3200" b="1" dirty="0" err="1">
                <a:ln>
                  <a:solidFill>
                    <a:srgbClr val="C00000"/>
                  </a:solidFill>
                </a:ln>
              </a:rPr>
              <a:t>Ramsey</a:t>
            </a:r>
            <a:r>
              <a:rPr lang="fr-FR" sz="3200" b="1" dirty="0">
                <a:ln>
                  <a:solidFill>
                    <a:srgbClr val="C00000"/>
                  </a:solidFill>
                </a:ln>
              </a:rPr>
              <a:t> ont rejoint les plongeurs dans leur évolution aux côtés de l'énorme </a:t>
            </a:r>
            <a:r>
              <a:rPr lang="fr-FR" sz="3200" b="1" dirty="0" err="1">
                <a:ln>
                  <a:solidFill>
                    <a:srgbClr val="C00000"/>
                  </a:solidFill>
                </a:ln>
              </a:rPr>
              <a:t>animal:«J'espère</a:t>
            </a:r>
            <a:r>
              <a:rPr lang="fr-FR" sz="3200" b="1" dirty="0">
                <a:ln>
                  <a:solidFill>
                    <a:srgbClr val="C00000"/>
                  </a:solidFill>
                </a:ln>
              </a:rPr>
              <a:t> que ces images aideront les gens à remettre en question leur perceptions à comprendre la beauté et l'importance des requins. J'espère qu'elles inspireront de la compassion dont nous avons besoin dans nos rapports avec la nature et les requins», a écrit Juan Oliphant sur sa page Instagram.</a:t>
            </a:r>
          </a:p>
        </p:txBody>
      </p:sp>
    </p:spTree>
    <p:extLst>
      <p:ext uri="{BB962C8B-B14F-4D97-AF65-F5344CB8AC3E}">
        <p14:creationId xmlns:p14="http://schemas.microsoft.com/office/powerpoint/2010/main" val="2736044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rgbClr val="FFFF00"/>
            </a:gs>
            <a:gs pos="81000">
              <a:schemeClr val="accent5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7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0707" t="31199" r="39619" b="16216"/>
          <a:stretch/>
        </p:blipFill>
        <p:spPr>
          <a:xfrm>
            <a:off x="1938005" y="411580"/>
            <a:ext cx="8315988" cy="61971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32889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rgbClr val="FFFF00"/>
            </a:gs>
            <a:gs pos="81000">
              <a:schemeClr val="accent5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8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0598" t="23078" r="39619" b="3262"/>
          <a:stretch/>
        </p:blipFill>
        <p:spPr>
          <a:xfrm>
            <a:off x="3021495" y="426182"/>
            <a:ext cx="6149010" cy="64010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13583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rgbClr val="FFFF00"/>
            </a:gs>
            <a:gs pos="81000">
              <a:schemeClr val="accent5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9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3315" t="23658" r="33098" b="17955"/>
          <a:stretch/>
        </p:blipFill>
        <p:spPr>
          <a:xfrm>
            <a:off x="2076968" y="505011"/>
            <a:ext cx="8038061" cy="60536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952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rgbClr val="FFFF00"/>
            </a:gs>
            <a:gs pos="81000">
              <a:schemeClr val="accent5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10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2663" t="14766" r="33642" b="6162"/>
          <a:stretch/>
        </p:blipFill>
        <p:spPr>
          <a:xfrm>
            <a:off x="2953368" y="424629"/>
            <a:ext cx="6292990" cy="64025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5881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rgbClr val="FFFF00"/>
            </a:gs>
            <a:gs pos="81000">
              <a:schemeClr val="accent5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11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2554" t="14379" r="33424" b="6549"/>
          <a:stretch/>
        </p:blipFill>
        <p:spPr>
          <a:xfrm>
            <a:off x="2851760" y="376855"/>
            <a:ext cx="6387260" cy="64503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01292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rgbClr val="FFFF00"/>
            </a:gs>
            <a:gs pos="81000">
              <a:schemeClr val="accent5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6685" t="12252" r="37880" b="8869"/>
          <a:stretch/>
        </p:blipFill>
        <p:spPr>
          <a:xfrm>
            <a:off x="3519357" y="365125"/>
            <a:ext cx="5153284" cy="64495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0710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rgbClr val="FFFF00"/>
            </a:gs>
            <a:gs pos="81000">
              <a:schemeClr val="accent5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2662" t="14573" r="33425" b="6742"/>
          <a:stretch/>
        </p:blipFill>
        <p:spPr>
          <a:xfrm>
            <a:off x="2915478" y="418658"/>
            <a:ext cx="6330880" cy="63778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91251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rgbClr val="FFFF00"/>
            </a:gs>
            <a:gs pos="81000">
              <a:schemeClr val="accent5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6685" t="12445" r="37989" b="8288"/>
          <a:stretch/>
        </p:blipFill>
        <p:spPr>
          <a:xfrm>
            <a:off x="3500720" y="453694"/>
            <a:ext cx="5047267" cy="63673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52375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rgbClr val="FFFF00"/>
            </a:gs>
            <a:gs pos="81000">
              <a:schemeClr val="accent5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15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993161" y="733222"/>
            <a:ext cx="10205677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 smtClean="0"/>
              <a:t>                 C’était</a:t>
            </a:r>
          </a:p>
          <a:p>
            <a:r>
              <a:rPr lang="fr-FR" sz="7200" b="1" dirty="0" smtClean="0"/>
              <a:t>Les </a:t>
            </a:r>
            <a:r>
              <a:rPr lang="fr-FR" sz="7200" b="1" dirty="0"/>
              <a:t>dents de la mer sont de retour... pour une surprenante séance </a:t>
            </a:r>
            <a:r>
              <a:rPr lang="fr-FR" sz="7200" b="1" dirty="0" smtClean="0"/>
              <a:t>photo</a:t>
            </a:r>
          </a:p>
          <a:p>
            <a:r>
              <a:rPr lang="fr-FR" sz="7200" b="1" dirty="0" smtClean="0"/>
              <a:t>               par Lande</a:t>
            </a:r>
            <a:endParaRPr lang="fr-FR" sz="7200" b="1" dirty="0"/>
          </a:p>
        </p:txBody>
      </p:sp>
    </p:spTree>
    <p:extLst>
      <p:ext uri="{BB962C8B-B14F-4D97-AF65-F5344CB8AC3E}">
        <p14:creationId xmlns:p14="http://schemas.microsoft.com/office/powerpoint/2010/main" val="1152420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</TotalTime>
  <Words>499</Words>
  <Application>Microsoft Office PowerPoint</Application>
  <PresentationFormat>Grand écran</PresentationFormat>
  <Paragraphs>84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2019-01-01T15:07:43Z</dcterms:created>
  <dcterms:modified xsi:type="dcterms:W3CDTF">2019-01-18T19:29:52Z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