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257" r:id="rId2"/>
    <p:sldId id="256"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3/99ZbkTtEpSYZOLvUALA==" hashData="8ArwYL+AtNGLXaABPtQby1CcsTC0M51ewLtR1lDK4Zx1XTQc25zNwxJ7gOJk56CBjbmb07J+dyVA5OdduVr+d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80" d="100"/>
          <a:sy n="80" d="100"/>
        </p:scale>
        <p:origin x="504"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01/01/2019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2783285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24781534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26436842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15261196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41537847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31695933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8813268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364923738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334597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125427121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12</a:t>
            </a:fld>
            <a:endParaRPr lang="fr-FR"/>
          </a:p>
        </p:txBody>
      </p:sp>
    </p:spTree>
    <p:extLst>
      <p:ext uri="{BB962C8B-B14F-4D97-AF65-F5344CB8AC3E}">
        <p14:creationId xmlns:p14="http://schemas.microsoft.com/office/powerpoint/2010/main" val="5018596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13</a:t>
            </a:fld>
            <a:endParaRPr lang="fr-FR"/>
          </a:p>
        </p:txBody>
      </p:sp>
    </p:spTree>
    <p:extLst>
      <p:ext uri="{BB962C8B-B14F-4D97-AF65-F5344CB8AC3E}">
        <p14:creationId xmlns:p14="http://schemas.microsoft.com/office/powerpoint/2010/main" val="379792853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14</a:t>
            </a:fld>
            <a:endParaRPr lang="fr-FR"/>
          </a:p>
        </p:txBody>
      </p:sp>
    </p:spTree>
    <p:extLst>
      <p:ext uri="{BB962C8B-B14F-4D97-AF65-F5344CB8AC3E}">
        <p14:creationId xmlns:p14="http://schemas.microsoft.com/office/powerpoint/2010/main" val="21583302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105DBF19-B73B-4B8F-BC9E-0FBB79AE3CE0}" type="datetime1">
              <a:rPr lang="fr-FR" smtClean="0"/>
              <a:t>01/01/2019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7000">
        <p15:prstTrans prst="peelOff"/>
      </p:transition>
    </mc:Choice>
    <mc:Fallback>
      <p:transition spd="slow" advTm="7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9CFF34F-B673-4891-95C3-FDE17353B68B}" type="datetime1">
              <a:rPr lang="fr-FR" smtClean="0"/>
              <a:t>01/01/2019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7000">
        <p15:prstTrans prst="peelOff"/>
      </p:transition>
    </mc:Choice>
    <mc:Fallback>
      <p:transition spd="slow" advTm="7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E4B15E7-2641-4021-9A82-4FF6F6642C46}" type="datetime1">
              <a:rPr lang="fr-FR" smtClean="0"/>
              <a:t>01/01/2019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7000">
        <p15:prstTrans prst="peelOff"/>
      </p:transition>
    </mc:Choice>
    <mc:Fallback>
      <p:transition spd="slow" advTm="7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A1C7D08-3E95-4E6E-8AE2-7635171B5341}" type="datetime1">
              <a:rPr lang="fr-FR" smtClean="0"/>
              <a:t>01/01/2019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7000">
        <p15:prstTrans prst="peelOff"/>
      </p:transition>
    </mc:Choice>
    <mc:Fallback>
      <p:transition spd="slow" advTm="7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2646034-D268-4B58-B52D-BAFA7D8A9307}" type="datetime1">
              <a:rPr lang="fr-FR" smtClean="0"/>
              <a:t>01/01/2019</a:t>
            </a:fld>
            <a:endParaRPr lang="fr-FR"/>
          </a:p>
        </p:txBody>
      </p:sp>
      <p:sp>
        <p:nvSpPr>
          <p:cNvPr id="8" name="Footer Placeholder 7"/>
          <p:cNvSpPr>
            <a:spLocks noGrp="1"/>
          </p:cNvSpPr>
          <p:nvPr>
            <p:ph type="ftr" sz="quarter" idx="11"/>
          </p:nvPr>
        </p:nvSpPr>
        <p:spPr/>
        <p:txBody>
          <a:bodyPr/>
          <a:lstStyle/>
          <a:p>
            <a:r>
              <a:rPr lang="fr-FR" smtClean="0"/>
              <a:t>PPS Lande Janvier 2019</a:t>
            </a:r>
            <a:endParaRPr lang="fr-F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7000">
        <p15:prstTrans prst="peelOff"/>
      </p:transition>
    </mc:Choice>
    <mc:Fallback>
      <p:transition spd="slow" advTm="7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C7B3B41-D6A0-42DD-B79E-552447B4A853}" type="datetime1">
              <a:rPr lang="fr-FR" smtClean="0"/>
              <a:t>01/01/2019</a:t>
            </a:fld>
            <a:endParaRPr lang="fr-FR"/>
          </a:p>
        </p:txBody>
      </p:sp>
      <p:sp>
        <p:nvSpPr>
          <p:cNvPr id="4" name="Footer Placeholder 3"/>
          <p:cNvSpPr>
            <a:spLocks noGrp="1"/>
          </p:cNvSpPr>
          <p:nvPr>
            <p:ph type="ftr" sz="quarter" idx="11"/>
          </p:nvPr>
        </p:nvSpPr>
        <p:spPr/>
        <p:txBody>
          <a:bodyPr/>
          <a:lstStyle/>
          <a:p>
            <a:r>
              <a:rPr lang="fr-FR" smtClean="0"/>
              <a:t>PPS Lande Janvier 2019</a:t>
            </a:r>
            <a:endParaRPr lang="fr-F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7000">
        <p15:prstTrans prst="peelOff"/>
      </p:transition>
    </mc:Choice>
    <mc:Fallback>
      <p:transition spd="slow" advTm="7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DF79C6-C5C7-4738-86FE-60F0F325E8C4}" type="datetime1">
              <a:rPr lang="fr-FR" smtClean="0"/>
              <a:t>01/01/2019</a:t>
            </a:fld>
            <a:endParaRPr lang="fr-FR"/>
          </a:p>
        </p:txBody>
      </p:sp>
      <p:sp>
        <p:nvSpPr>
          <p:cNvPr id="3" name="Footer Placeholder 2"/>
          <p:cNvSpPr>
            <a:spLocks noGrp="1"/>
          </p:cNvSpPr>
          <p:nvPr>
            <p:ph type="ftr" sz="quarter" idx="11"/>
          </p:nvPr>
        </p:nvSpPr>
        <p:spPr/>
        <p:txBody>
          <a:bodyPr/>
          <a:lstStyle/>
          <a:p>
            <a:r>
              <a:rPr lang="fr-FR" smtClean="0"/>
              <a:t>PPS Lande Janvier 2019</a:t>
            </a:r>
            <a:endParaRPr lang="fr-F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7000">
        <p15:prstTrans prst="peelOff"/>
      </p:transition>
    </mc:Choice>
    <mc:Fallback>
      <p:transition spd="slow" advTm="7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D0CBB0C-32B1-4C5E-81E7-EB19B40E4C6A}" type="datetime1">
              <a:rPr lang="fr-FR" smtClean="0"/>
              <a:t>01/01/2019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7000">
        <p15:prstTrans prst="peelOff"/>
      </p:transition>
    </mc:Choice>
    <mc:Fallback>
      <p:transition spd="slow" advTm="7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17167DC5-DC91-460D-B7F7-CC58D3F0D628}" type="datetime1">
              <a:rPr lang="fr-FR" smtClean="0"/>
              <a:t>01/01/2019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7000">
        <p15:prstTrans prst="peelOff"/>
      </p:transition>
    </mc:Choice>
    <mc:Fallback>
      <p:transition spd="slow" advTm="7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EF08375-2522-422A-A166-97C2A94A1F4C}" type="datetime1">
              <a:rPr lang="fr-FR" smtClean="0"/>
              <a:t>01/01/2019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7000">
        <p15:prstTrans prst="peelOff"/>
      </p:transition>
    </mc:Choice>
    <mc:Fallback>
      <p:transition spd="slow" advTm="7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B9D97AB-46F3-49B5-8789-471D3903A022}" type="datetime1">
              <a:rPr lang="fr-FR" smtClean="0"/>
              <a:t>01/01/2019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7000">
        <p15:prstTrans prst="peelOff"/>
      </p:transition>
    </mc:Choice>
    <mc:Fallback>
      <p:transition spd="slow" advTm="7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43E5C5-AC27-4A25-9826-D11CA373C26F}" type="datetime1">
              <a:rPr lang="fr-FR" smtClean="0"/>
              <a:t>01/01/2019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Janvier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5="http://schemas.microsoft.com/office/powerpoint/2012/main" Requires="p15">
      <p:transition xmlns:p14="http://schemas.microsoft.com/office/powerpoint/2010/main" spd="slow" p14:dur="5000" advTm="7000">
        <p15:prstTrans prst="peelOff"/>
      </p:transition>
    </mc:Choice>
    <mc:Fallback>
      <p:transition spd="slow" advTm="7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01/01/2019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0"/>
            <a:ext cx="12192000" cy="6858000"/>
          </a:xfrm>
          <a:prstGeom prst="rect">
            <a:avLst/>
          </a:prstGeom>
          <a:effectLst>
            <a:glow rad="63500">
              <a:schemeClr val="accent2">
                <a:satMod val="175000"/>
                <a:alpha val="40000"/>
              </a:schemeClr>
            </a:glow>
          </a:effectLst>
        </p:spPr>
      </p:pic>
      <p:sp>
        <p:nvSpPr>
          <p:cNvPr id="3" name="Rectangle 2"/>
          <p:cNvSpPr/>
          <p:nvPr/>
        </p:nvSpPr>
        <p:spPr>
          <a:xfrm>
            <a:off x="1921972" y="2555822"/>
            <a:ext cx="8348055" cy="3416320"/>
          </a:xfrm>
          <a:prstGeom prst="rect">
            <a:avLst/>
          </a:prstGeom>
        </p:spPr>
        <p:txBody>
          <a:bodyPr wrap="none">
            <a:spAutoFit/>
          </a:bodyPr>
          <a:lstStyle/>
          <a:p>
            <a:r>
              <a:rPr lang="fr-FR" sz="5400" b="1" dirty="0" smtClean="0"/>
              <a:t>2019 : nos cinq SUV préférés</a:t>
            </a:r>
          </a:p>
          <a:p>
            <a:r>
              <a:rPr lang="fr-FR" sz="5400" b="1" dirty="0" smtClean="0"/>
              <a:t>                  de l'année </a:t>
            </a:r>
          </a:p>
          <a:p>
            <a:endParaRPr lang="fr-FR" sz="5400" b="1" dirty="0" smtClean="0"/>
          </a:p>
          <a:p>
            <a:r>
              <a:rPr lang="fr-FR" sz="5400" b="1" dirty="0" smtClean="0"/>
              <a:t>                   par Lande</a:t>
            </a:r>
            <a:endParaRPr lang="fr-FR" sz="5400" b="1" dirty="0"/>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7000">
        <p15:prstTrans prst="peelOff"/>
        <p:sndAc>
          <p:stSnd loop="1">
            <p:snd r:embed="rId3" name="490933_mouthuy_001.wav"/>
          </p:stSnd>
        </p:sndAc>
      </p:transition>
    </mc:Choice>
    <mc:Fallback>
      <p:transition spd="slow" advTm="7000">
        <p:fade/>
        <p:sndAc>
          <p:stSnd loop="1">
            <p:snd r:embed="rId3" name="490933_mouthuy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1" end="1"/>
                                            </p:txEl>
                                          </p:spTgt>
                                        </p:tgtEl>
                                        <p:attrNameLst>
                                          <p:attrName>ppt_w</p:attrName>
                                        </p:attrNameLst>
                                      </p:cBhvr>
                                    </p:anim>
                                    <p:anim by="(#ppt_w*0.50)" calcmode="lin" valueType="num">
                                      <p:cBhvr>
                                        <p:cTn id="24" dur="500" decel="50000" autoRev="1" fill="hold">
                                          <p:stCondLst>
                                            <p:cond delay="0"/>
                                          </p:stCondLst>
                                        </p:cTn>
                                        <p:tgtEl>
                                          <p:spTgt spid="3">
                                            <p:txEl>
                                              <p:pRg st="1" end="1"/>
                                            </p:txEl>
                                          </p:spTgt>
                                        </p:tgtEl>
                                        <p:attrNameLst>
                                          <p:attrName>ppt_x</p:attrName>
                                        </p:attrNameLst>
                                      </p:cBhvr>
                                    </p:anim>
                                    <p:anim from="(-#ppt_h/2)" to="(#ppt_y)" calcmode="lin" valueType="num">
                                      <p:cBhvr>
                                        <p:cTn id="25" dur="1000" fill="hold">
                                          <p:stCondLst>
                                            <p:cond delay="0"/>
                                          </p:stCondLst>
                                        </p:cTn>
                                        <p:tgtEl>
                                          <p:spTgt spid="3">
                                            <p:txEl>
                                              <p:pRg st="1" end="1"/>
                                            </p:txEl>
                                          </p:spTgt>
                                        </p:tgtEl>
                                        <p:attrNameLst>
                                          <p:attrName>ppt_y</p:attrName>
                                        </p:attrNameLst>
                                      </p:cBhvr>
                                    </p:anim>
                                    <p:animRot by="21600000">
                                      <p:cBhvr>
                                        <p:cTn id="26" dur="1000" fill="hold">
                                          <p:stCondLst>
                                            <p:cond delay="0"/>
                                          </p:stCondLst>
                                        </p:cTn>
                                        <p:tgtEl>
                                          <p:spTgt spid="3">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3">
                                            <p:txEl>
                                              <p:pRg st="3" end="3"/>
                                            </p:txEl>
                                          </p:spTgt>
                                        </p:tgtEl>
                                        <p:attrNameLst>
                                          <p:attrName>style.visibility</p:attrName>
                                        </p:attrNameLst>
                                      </p:cBhvr>
                                      <p:to>
                                        <p:strVal val="visible"/>
                                      </p:to>
                                    </p:set>
                                    <p:anim by="(-#ppt_w*2)" calcmode="lin" valueType="num">
                                      <p:cBhvr rctx="PPT">
                                        <p:cTn id="31" dur="500" autoRev="1" fill="hold">
                                          <p:stCondLst>
                                            <p:cond delay="0"/>
                                          </p:stCondLst>
                                        </p:cTn>
                                        <p:tgtEl>
                                          <p:spTgt spid="3">
                                            <p:txEl>
                                              <p:pRg st="3" end="3"/>
                                            </p:txEl>
                                          </p:spTgt>
                                        </p:tgtEl>
                                        <p:attrNameLst>
                                          <p:attrName>ppt_w</p:attrName>
                                        </p:attrNameLst>
                                      </p:cBhvr>
                                    </p:anim>
                                    <p:anim by="(#ppt_w*0.50)" calcmode="lin" valueType="num">
                                      <p:cBhvr>
                                        <p:cTn id="32" dur="500" decel="50000" autoRev="1" fill="hold">
                                          <p:stCondLst>
                                            <p:cond delay="0"/>
                                          </p:stCondLst>
                                        </p:cTn>
                                        <p:tgtEl>
                                          <p:spTgt spid="3">
                                            <p:txEl>
                                              <p:pRg st="3" end="3"/>
                                            </p:txEl>
                                          </p:spTgt>
                                        </p:tgtEl>
                                        <p:attrNameLst>
                                          <p:attrName>ppt_x</p:attrName>
                                        </p:attrNameLst>
                                      </p:cBhvr>
                                    </p:anim>
                                    <p:anim from="(-#ppt_h/2)" to="(#ppt_y)" calcmode="lin" valueType="num">
                                      <p:cBhvr>
                                        <p:cTn id="33" dur="1000" fill="hold">
                                          <p:stCondLst>
                                            <p:cond delay="0"/>
                                          </p:stCondLst>
                                        </p:cTn>
                                        <p:tgtEl>
                                          <p:spTgt spid="3">
                                            <p:txEl>
                                              <p:pRg st="3" end="3"/>
                                            </p:txEl>
                                          </p:spTgt>
                                        </p:tgtEl>
                                        <p:attrNameLst>
                                          <p:attrName>ppt_y</p:attrName>
                                        </p:attrNameLst>
                                      </p:cBhvr>
                                    </p:anim>
                                    <p:animRot by="21600000">
                                      <p:cBhvr>
                                        <p:cTn id="34" dur="1000" fill="hold">
                                          <p:stCondLst>
                                            <p:cond delay="0"/>
                                          </p:stCondLst>
                                        </p:cTn>
                                        <p:tgtEl>
                                          <p:spTgt spid="3">
                                            <p:txEl>
                                              <p:pRg st="3" end="3"/>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45" presetClass="entr" presetSubtype="0" fill="hold" nodeType="clickEffect">
                                  <p:stCondLst>
                                    <p:cond delay="0"/>
                                  </p:stCondLst>
                                  <p:childTnLst>
                                    <p:set>
                                      <p:cBhvr>
                                        <p:cTn id="38" dur="1" fill="hold">
                                          <p:stCondLst>
                                            <p:cond delay="0"/>
                                          </p:stCondLst>
                                        </p:cTn>
                                        <p:tgtEl>
                                          <p:spTgt spid="2"/>
                                        </p:tgtEl>
                                        <p:attrNameLst>
                                          <p:attrName>style.visibility</p:attrName>
                                        </p:attrNameLst>
                                      </p:cBhvr>
                                      <p:to>
                                        <p:strVal val="visible"/>
                                      </p:to>
                                    </p:set>
                                    <p:animEffect transition="in" filter="fade">
                                      <p:cBhvr>
                                        <p:cTn id="39" dur="2000"/>
                                        <p:tgtEl>
                                          <p:spTgt spid="2"/>
                                        </p:tgtEl>
                                      </p:cBhvr>
                                    </p:animEffect>
                                    <p:anim calcmode="lin" valueType="num">
                                      <p:cBhvr>
                                        <p:cTn id="40" dur="2000" fill="hold"/>
                                        <p:tgtEl>
                                          <p:spTgt spid="2"/>
                                        </p:tgtEl>
                                        <p:attrNameLst>
                                          <p:attrName>ppt_w</p:attrName>
                                        </p:attrNameLst>
                                      </p:cBhvr>
                                      <p:tavLst>
                                        <p:tav tm="0" fmla="#ppt_w*sin(2.5*pi*$)">
                                          <p:val>
                                            <p:fltVal val="0"/>
                                          </p:val>
                                        </p:tav>
                                        <p:tav tm="100000">
                                          <p:val>
                                            <p:fltVal val="1"/>
                                          </p:val>
                                        </p:tav>
                                      </p:tavLst>
                                    </p:anim>
                                    <p:anim calcmode="lin" valueType="num">
                                      <p:cBhvr>
                                        <p:cTn id="4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01/01/2019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sp>
        <p:nvSpPr>
          <p:cNvPr id="8" name="Rectangle 7"/>
          <p:cNvSpPr/>
          <p:nvPr/>
        </p:nvSpPr>
        <p:spPr>
          <a:xfrm>
            <a:off x="3048000" y="2074771"/>
            <a:ext cx="6096000" cy="2677656"/>
          </a:xfrm>
          <a:prstGeom prst="rect">
            <a:avLst/>
          </a:prstGeom>
        </p:spPr>
        <p:txBody>
          <a:bodyPr>
            <a:spAutoFit/>
          </a:bodyPr>
          <a:lstStyle/>
          <a:p>
            <a:r>
              <a:rPr lang="fr-FR" sz="2800" b="1" dirty="0" smtClean="0"/>
              <a:t>Le segment est à la fois le plus prisé du moment et le plus à contre-emploi d'une conduite plus économique. Mais son architecture séduisante autant que rassurante vaut bien de consommer un peu plus. </a:t>
            </a:r>
            <a:endParaRPr lang="fr-FR" sz="2800" b="1" dirty="0"/>
          </a:p>
        </p:txBody>
      </p:sp>
    </p:spTree>
    <p:extLst>
      <p:ext uri="{BB962C8B-B14F-4D97-AF65-F5344CB8AC3E}">
        <p14:creationId xmlns:p14="http://schemas.microsoft.com/office/powerpoint/2010/main" val="9433961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7000">
        <p15:prstTrans prst="peelOff"/>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01/01/2019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pic>
        <p:nvPicPr>
          <p:cNvPr id="2" name="Image 1"/>
          <p:cNvPicPr>
            <a:picLocks noChangeAspect="1"/>
          </p:cNvPicPr>
          <p:nvPr/>
        </p:nvPicPr>
        <p:blipFill>
          <a:blip r:embed="rId3"/>
          <a:stretch>
            <a:fillRect/>
          </a:stretch>
        </p:blipFill>
        <p:spPr>
          <a:xfrm>
            <a:off x="49753" y="833581"/>
            <a:ext cx="12142247" cy="5169654"/>
          </a:xfrm>
          <a:prstGeom prst="rect">
            <a:avLst/>
          </a:prstGeom>
          <a:effectLst>
            <a:softEdge rad="127000"/>
          </a:effectLst>
        </p:spPr>
      </p:pic>
    </p:spTree>
    <p:extLst>
      <p:ext uri="{BB962C8B-B14F-4D97-AF65-F5344CB8AC3E}">
        <p14:creationId xmlns:p14="http://schemas.microsoft.com/office/powerpoint/2010/main" val="173770043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7000">
        <p15:prstTrans prst="peelOff"/>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01/01/2019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93791" y="678099"/>
            <a:ext cx="8804413" cy="5872543"/>
          </a:xfrm>
          <a:prstGeom prst="rect">
            <a:avLst/>
          </a:prstGeom>
          <a:effectLst>
            <a:softEdge rad="127000"/>
          </a:effectLst>
        </p:spPr>
      </p:pic>
      <p:sp>
        <p:nvSpPr>
          <p:cNvPr id="3" name="Rectangle 2"/>
          <p:cNvSpPr/>
          <p:nvPr/>
        </p:nvSpPr>
        <p:spPr>
          <a:xfrm>
            <a:off x="3350952" y="821867"/>
            <a:ext cx="5490093" cy="461665"/>
          </a:xfrm>
          <a:prstGeom prst="rect">
            <a:avLst/>
          </a:prstGeom>
        </p:spPr>
        <p:txBody>
          <a:bodyPr wrap="none">
            <a:spAutoFit/>
          </a:bodyPr>
          <a:lstStyle/>
          <a:p>
            <a:r>
              <a:rPr lang="fr-FR" sz="2400" b="1" dirty="0" smtClean="0">
                <a:solidFill>
                  <a:srgbClr val="FF0000"/>
                </a:solidFill>
              </a:rPr>
              <a:t>Dacia Duster 2 : plus que jamais sans rival</a:t>
            </a:r>
            <a:endParaRPr lang="fr-FR" sz="2400" b="1" dirty="0">
              <a:solidFill>
                <a:srgbClr val="FF0000"/>
              </a:solidFill>
            </a:endParaRPr>
          </a:p>
        </p:txBody>
      </p:sp>
      <p:sp>
        <p:nvSpPr>
          <p:cNvPr id="8" name="Rectangle 7"/>
          <p:cNvSpPr/>
          <p:nvPr/>
        </p:nvSpPr>
        <p:spPr>
          <a:xfrm>
            <a:off x="6436881" y="6000408"/>
            <a:ext cx="3923895" cy="461665"/>
          </a:xfrm>
          <a:prstGeom prst="rect">
            <a:avLst/>
          </a:prstGeom>
        </p:spPr>
        <p:txBody>
          <a:bodyPr wrap="none">
            <a:spAutoFit/>
          </a:bodyPr>
          <a:lstStyle/>
          <a:p>
            <a:r>
              <a:rPr lang="fr-FR" sz="2400" b="1" dirty="0" smtClean="0">
                <a:solidFill>
                  <a:srgbClr val="FF0000"/>
                </a:solidFill>
              </a:rPr>
              <a:t>Prix : à partir de 15 550 euros</a:t>
            </a:r>
            <a:endParaRPr lang="fr-FR" sz="2400" b="1" dirty="0">
              <a:solidFill>
                <a:srgbClr val="FF0000"/>
              </a:solidFill>
            </a:endParaRPr>
          </a:p>
        </p:txBody>
      </p:sp>
    </p:spTree>
    <p:extLst>
      <p:ext uri="{BB962C8B-B14F-4D97-AF65-F5344CB8AC3E}">
        <p14:creationId xmlns:p14="http://schemas.microsoft.com/office/powerpoint/2010/main" val="235588033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7000">
        <p15:prstTrans prst="peelOff"/>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0" end="0"/>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0" end="0"/>
                                            </p:txEl>
                                          </p:spTgt>
                                        </p:tgtEl>
                                        <p:attrNameLst>
                                          <p:attrName>ppt_w</p:attrName>
                                        </p:attrNameLst>
                                      </p:cBhvr>
                                    </p:anim>
                                    <p:anim by="(#ppt_w*0.50)" calcmode="lin" valueType="num">
                                      <p:cBhvr>
                                        <p:cTn id="24" dur="500" decel="50000" autoRev="1" fill="hold">
                                          <p:stCondLst>
                                            <p:cond delay="0"/>
                                          </p:stCondLst>
                                        </p:cTn>
                                        <p:tgtEl>
                                          <p:spTgt spid="8">
                                            <p:txEl>
                                              <p:pRg st="0" end="0"/>
                                            </p:txEl>
                                          </p:spTgt>
                                        </p:tgtEl>
                                        <p:attrNameLst>
                                          <p:attrName>ppt_x</p:attrName>
                                        </p:attrNameLst>
                                      </p:cBhvr>
                                    </p:anim>
                                    <p:anim from="(-#ppt_h/2)" to="(#ppt_y)" calcmode="lin" valueType="num">
                                      <p:cBhvr>
                                        <p:cTn id="25" dur="1000" fill="hold">
                                          <p:stCondLst>
                                            <p:cond delay="0"/>
                                          </p:stCondLst>
                                        </p:cTn>
                                        <p:tgtEl>
                                          <p:spTgt spid="8">
                                            <p:txEl>
                                              <p:pRg st="0" end="0"/>
                                            </p:txEl>
                                          </p:spTgt>
                                        </p:tgtEl>
                                        <p:attrNameLst>
                                          <p:attrName>ppt_y</p:attrName>
                                        </p:attrNameLst>
                                      </p:cBhvr>
                                    </p:anim>
                                    <p:animRot by="21600000">
                                      <p:cBhvr>
                                        <p:cTn id="26"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01/01/2019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sp>
        <p:nvSpPr>
          <p:cNvPr id="2" name="Rectangle 1"/>
          <p:cNvSpPr/>
          <p:nvPr/>
        </p:nvSpPr>
        <p:spPr>
          <a:xfrm>
            <a:off x="589722" y="768207"/>
            <a:ext cx="11012556" cy="5693866"/>
          </a:xfrm>
          <a:prstGeom prst="rect">
            <a:avLst/>
          </a:prstGeom>
        </p:spPr>
        <p:txBody>
          <a:bodyPr wrap="square">
            <a:spAutoFit/>
          </a:bodyPr>
          <a:lstStyle/>
          <a:p>
            <a:r>
              <a:rPr lang="fr-FR" sz="2800" b="1" dirty="0" smtClean="0"/>
              <a:t>Revu de fond en comble, le nouveau Dacia Duster corrige les faiblesses du précédent tout en restant, et de loin, le SUV compact le moins cher du marché. L'argumentaire est imparable : certes on peut trouver mieux que lui, mais pour tellement plus cher – au bas mot 5 000 euros de plus – qu'il semble illusoire de justifier rationnellement cet écart de prix. D'autant que s'il en reprend plateforme et mécaniques, ce nouveau Duster réussit à corriger les principales faiblesses du modèle précédent en adoptant une insonorisation renforcée et des sièges plus confortables, complétés pour le conducteur par une colonne de direction désormais réglable aussi en profondeur. Il peut même se doter d'options pratiques au quotidien telles que le démarrage mains libres ou les 4 caméras (avant, arrière et sur les côtés), bien utiles pour se garer, ou, pour la version 4x4, lors des franchissements.</a:t>
            </a:r>
            <a:endParaRPr lang="fr-FR" sz="2800" b="1" dirty="0"/>
          </a:p>
        </p:txBody>
      </p:sp>
    </p:spTree>
    <p:extLst>
      <p:ext uri="{BB962C8B-B14F-4D97-AF65-F5344CB8AC3E}">
        <p14:creationId xmlns:p14="http://schemas.microsoft.com/office/powerpoint/2010/main" val="30556199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7000">
        <p15:prstTrans prst="peelOff"/>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01/01/2019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28791" y="646331"/>
            <a:ext cx="8934417" cy="5959256"/>
          </a:xfrm>
          <a:prstGeom prst="rect">
            <a:avLst/>
          </a:prstGeom>
          <a:effectLst>
            <a:softEdge rad="127000"/>
          </a:effectLst>
        </p:spPr>
      </p:pic>
      <p:sp>
        <p:nvSpPr>
          <p:cNvPr id="3" name="Rectangle 2"/>
          <p:cNvSpPr/>
          <p:nvPr/>
        </p:nvSpPr>
        <p:spPr>
          <a:xfrm>
            <a:off x="4116707" y="838968"/>
            <a:ext cx="3958584" cy="461665"/>
          </a:xfrm>
          <a:prstGeom prst="rect">
            <a:avLst/>
          </a:prstGeom>
        </p:spPr>
        <p:txBody>
          <a:bodyPr wrap="none">
            <a:spAutoFit/>
          </a:bodyPr>
          <a:lstStyle/>
          <a:p>
            <a:r>
              <a:rPr lang="fr-FR" sz="2400" b="1" dirty="0" smtClean="0">
                <a:solidFill>
                  <a:srgbClr val="FF0000"/>
                </a:solidFill>
              </a:rPr>
              <a:t>VW Touareg : roulez surclassé</a:t>
            </a:r>
            <a:endParaRPr lang="fr-FR" sz="2400" b="1" dirty="0">
              <a:solidFill>
                <a:srgbClr val="FF0000"/>
              </a:solidFill>
            </a:endParaRPr>
          </a:p>
        </p:txBody>
      </p:sp>
      <p:sp>
        <p:nvSpPr>
          <p:cNvPr id="8" name="Rectangle 7"/>
          <p:cNvSpPr/>
          <p:nvPr/>
        </p:nvSpPr>
        <p:spPr>
          <a:xfrm>
            <a:off x="6476637" y="6000408"/>
            <a:ext cx="3923895" cy="461665"/>
          </a:xfrm>
          <a:prstGeom prst="rect">
            <a:avLst/>
          </a:prstGeom>
        </p:spPr>
        <p:txBody>
          <a:bodyPr wrap="none">
            <a:spAutoFit/>
          </a:bodyPr>
          <a:lstStyle/>
          <a:p>
            <a:r>
              <a:rPr lang="fr-FR" sz="2400" b="1" dirty="0" smtClean="0">
                <a:solidFill>
                  <a:srgbClr val="FF0000"/>
                </a:solidFill>
              </a:rPr>
              <a:t>Prix : à partir de 70 460 euros</a:t>
            </a:r>
            <a:endParaRPr lang="fr-FR" sz="2400" b="1" dirty="0">
              <a:solidFill>
                <a:srgbClr val="FF0000"/>
              </a:solidFill>
            </a:endParaRPr>
          </a:p>
        </p:txBody>
      </p:sp>
    </p:spTree>
    <p:extLst>
      <p:ext uri="{BB962C8B-B14F-4D97-AF65-F5344CB8AC3E}">
        <p14:creationId xmlns:p14="http://schemas.microsoft.com/office/powerpoint/2010/main" val="394092275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7000">
        <p15:prstTrans prst="peelOff"/>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0" end="0"/>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0" end="0"/>
                                            </p:txEl>
                                          </p:spTgt>
                                        </p:tgtEl>
                                        <p:attrNameLst>
                                          <p:attrName>ppt_w</p:attrName>
                                        </p:attrNameLst>
                                      </p:cBhvr>
                                    </p:anim>
                                    <p:anim by="(#ppt_w*0.50)" calcmode="lin" valueType="num">
                                      <p:cBhvr>
                                        <p:cTn id="24" dur="500" decel="50000" autoRev="1" fill="hold">
                                          <p:stCondLst>
                                            <p:cond delay="0"/>
                                          </p:stCondLst>
                                        </p:cTn>
                                        <p:tgtEl>
                                          <p:spTgt spid="8">
                                            <p:txEl>
                                              <p:pRg st="0" end="0"/>
                                            </p:txEl>
                                          </p:spTgt>
                                        </p:tgtEl>
                                        <p:attrNameLst>
                                          <p:attrName>ppt_x</p:attrName>
                                        </p:attrNameLst>
                                      </p:cBhvr>
                                    </p:anim>
                                    <p:anim from="(-#ppt_h/2)" to="(#ppt_y)" calcmode="lin" valueType="num">
                                      <p:cBhvr>
                                        <p:cTn id="25" dur="1000" fill="hold">
                                          <p:stCondLst>
                                            <p:cond delay="0"/>
                                          </p:stCondLst>
                                        </p:cTn>
                                        <p:tgtEl>
                                          <p:spTgt spid="8">
                                            <p:txEl>
                                              <p:pRg st="0" end="0"/>
                                            </p:txEl>
                                          </p:spTgt>
                                        </p:tgtEl>
                                        <p:attrNameLst>
                                          <p:attrName>ppt_y</p:attrName>
                                        </p:attrNameLst>
                                      </p:cBhvr>
                                    </p:anim>
                                    <p:animRot by="21600000">
                                      <p:cBhvr>
                                        <p:cTn id="26"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01/01/2019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sp>
        <p:nvSpPr>
          <p:cNvPr id="2" name="Rectangle 1"/>
          <p:cNvSpPr/>
          <p:nvPr/>
        </p:nvSpPr>
        <p:spPr>
          <a:xfrm>
            <a:off x="860640" y="1617313"/>
            <a:ext cx="10470720" cy="4154984"/>
          </a:xfrm>
          <a:prstGeom prst="rect">
            <a:avLst/>
          </a:prstGeom>
        </p:spPr>
        <p:txBody>
          <a:bodyPr wrap="square">
            <a:spAutoFit/>
          </a:bodyPr>
          <a:lstStyle/>
          <a:p>
            <a:r>
              <a:rPr lang="fr-FR" sz="2400" b="1" dirty="0" smtClean="0"/>
              <a:t>Le Touareg tire profit de son cousinage avec les Audi Q7 et Porsche Cayenne pour se doter d'une fiche technique digne d'un modèle « premium ». Il remplit parfaitement son emploi de figure de proue de la gamme VW, à condition toutefois d'être commandé en finition haute, condition sine qua non pour disposer du Cockpit </a:t>
            </a:r>
            <a:r>
              <a:rPr lang="fr-FR" sz="2400" b="1" dirty="0" err="1" smtClean="0"/>
              <a:t>Innovision</a:t>
            </a:r>
            <a:r>
              <a:rPr lang="fr-FR" sz="2400" b="1" dirty="0" smtClean="0"/>
              <a:t> centré sur un écran tactile de 15 pouces. Tout comme il est recommandé d'ajouter les barres antiroulis actives au châssis d'origine déjà très sophistiqué (suspension à ressorts pneumatiques, amortisseurs pilotés, 4 roues motrices et directrices) pour mesurer l'impressionnant potentiel dynamique du Touareg. Un potentiel toutefois légèrement entaché par le temps de réponse excessif en reprises de l'unique mécanique proposée au lancement (V6 3.0 TDI BVA8).</a:t>
            </a:r>
            <a:endParaRPr lang="fr-FR" sz="2400" b="1" dirty="0"/>
          </a:p>
        </p:txBody>
      </p:sp>
    </p:spTree>
    <p:extLst>
      <p:ext uri="{BB962C8B-B14F-4D97-AF65-F5344CB8AC3E}">
        <p14:creationId xmlns:p14="http://schemas.microsoft.com/office/powerpoint/2010/main" val="33477107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7000">
        <p15:prstTrans prst="peelOff"/>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01/01/2019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81150" y="646331"/>
            <a:ext cx="9029700" cy="6022810"/>
          </a:xfrm>
          <a:prstGeom prst="rect">
            <a:avLst/>
          </a:prstGeom>
          <a:effectLst>
            <a:softEdge rad="127000"/>
          </a:effectLst>
        </p:spPr>
      </p:pic>
      <p:sp>
        <p:nvSpPr>
          <p:cNvPr id="3" name="Rectangle 2"/>
          <p:cNvSpPr/>
          <p:nvPr/>
        </p:nvSpPr>
        <p:spPr>
          <a:xfrm>
            <a:off x="3315078" y="830997"/>
            <a:ext cx="5561844" cy="461665"/>
          </a:xfrm>
          <a:prstGeom prst="rect">
            <a:avLst/>
          </a:prstGeom>
        </p:spPr>
        <p:txBody>
          <a:bodyPr wrap="none">
            <a:spAutoFit/>
          </a:bodyPr>
          <a:lstStyle/>
          <a:p>
            <a:r>
              <a:rPr lang="fr-FR" sz="2400" b="1" dirty="0" smtClean="0">
                <a:solidFill>
                  <a:srgbClr val="FF0000"/>
                </a:solidFill>
              </a:rPr>
              <a:t>Mercedes GLE : SUV tendance tapis volant</a:t>
            </a:r>
            <a:endParaRPr lang="fr-FR" sz="2400" b="1" dirty="0">
              <a:solidFill>
                <a:srgbClr val="FF0000"/>
              </a:solidFill>
            </a:endParaRPr>
          </a:p>
        </p:txBody>
      </p:sp>
      <p:sp>
        <p:nvSpPr>
          <p:cNvPr id="8" name="Rectangle 7"/>
          <p:cNvSpPr/>
          <p:nvPr/>
        </p:nvSpPr>
        <p:spPr>
          <a:xfrm>
            <a:off x="6516394" y="6000408"/>
            <a:ext cx="3923895" cy="461665"/>
          </a:xfrm>
          <a:prstGeom prst="rect">
            <a:avLst/>
          </a:prstGeom>
        </p:spPr>
        <p:txBody>
          <a:bodyPr wrap="none">
            <a:spAutoFit/>
          </a:bodyPr>
          <a:lstStyle/>
          <a:p>
            <a:r>
              <a:rPr lang="fr-FR" sz="2400" b="1" dirty="0" smtClean="0">
                <a:solidFill>
                  <a:srgbClr val="FF0000"/>
                </a:solidFill>
              </a:rPr>
              <a:t>Prix : à partir de 78 000 euros</a:t>
            </a:r>
            <a:endParaRPr lang="fr-FR" sz="2400" b="1" dirty="0">
              <a:solidFill>
                <a:srgbClr val="FF0000"/>
              </a:solidFill>
            </a:endParaRPr>
          </a:p>
        </p:txBody>
      </p:sp>
    </p:spTree>
    <p:extLst>
      <p:ext uri="{BB962C8B-B14F-4D97-AF65-F5344CB8AC3E}">
        <p14:creationId xmlns:p14="http://schemas.microsoft.com/office/powerpoint/2010/main" val="66507882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7000">
        <p15:prstTrans prst="peelOff"/>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0" end="0"/>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0" end="0"/>
                                            </p:txEl>
                                          </p:spTgt>
                                        </p:tgtEl>
                                        <p:attrNameLst>
                                          <p:attrName>ppt_w</p:attrName>
                                        </p:attrNameLst>
                                      </p:cBhvr>
                                    </p:anim>
                                    <p:anim by="(#ppt_w*0.50)" calcmode="lin" valueType="num">
                                      <p:cBhvr>
                                        <p:cTn id="24" dur="500" decel="50000" autoRev="1" fill="hold">
                                          <p:stCondLst>
                                            <p:cond delay="0"/>
                                          </p:stCondLst>
                                        </p:cTn>
                                        <p:tgtEl>
                                          <p:spTgt spid="8">
                                            <p:txEl>
                                              <p:pRg st="0" end="0"/>
                                            </p:txEl>
                                          </p:spTgt>
                                        </p:tgtEl>
                                        <p:attrNameLst>
                                          <p:attrName>ppt_x</p:attrName>
                                        </p:attrNameLst>
                                      </p:cBhvr>
                                    </p:anim>
                                    <p:anim from="(-#ppt_h/2)" to="(#ppt_y)" calcmode="lin" valueType="num">
                                      <p:cBhvr>
                                        <p:cTn id="25" dur="1000" fill="hold">
                                          <p:stCondLst>
                                            <p:cond delay="0"/>
                                          </p:stCondLst>
                                        </p:cTn>
                                        <p:tgtEl>
                                          <p:spTgt spid="8">
                                            <p:txEl>
                                              <p:pRg st="0" end="0"/>
                                            </p:txEl>
                                          </p:spTgt>
                                        </p:tgtEl>
                                        <p:attrNameLst>
                                          <p:attrName>ppt_y</p:attrName>
                                        </p:attrNameLst>
                                      </p:cBhvr>
                                    </p:anim>
                                    <p:animRot by="21600000">
                                      <p:cBhvr>
                                        <p:cTn id="26"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01/01/2019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sp>
        <p:nvSpPr>
          <p:cNvPr id="2" name="Rectangle 1"/>
          <p:cNvSpPr/>
          <p:nvPr/>
        </p:nvSpPr>
        <p:spPr>
          <a:xfrm>
            <a:off x="1304588" y="1700816"/>
            <a:ext cx="9582824" cy="3785652"/>
          </a:xfrm>
          <a:prstGeom prst="rect">
            <a:avLst/>
          </a:prstGeom>
        </p:spPr>
        <p:txBody>
          <a:bodyPr wrap="square">
            <a:spAutoFit/>
          </a:bodyPr>
          <a:lstStyle/>
          <a:p>
            <a:r>
              <a:rPr lang="fr-FR" sz="2400" b="1" dirty="0" smtClean="0"/>
              <a:t>Concurrent des Audi Q7 et BMW X5, le nouveau Mercedes GLE mise sur le confort et les capacités de franchissement pour se démarquer. En attendant une version hybride rechargeable qui devrait échapper à tout malus, le GLE fait la démonstration de son principal atout : une suspension active </a:t>
            </a:r>
            <a:r>
              <a:rPr lang="fr-FR" sz="2400" b="1" dirty="0" err="1" smtClean="0"/>
              <a:t>électro-hydraulique</a:t>
            </a:r>
            <a:r>
              <a:rPr lang="fr-FR" sz="2400" b="1" dirty="0" smtClean="0"/>
              <a:t> proposée en option qui lui permet de littéralement effacer les bosses du revêtement, et accessoirement de se sortir d'un mauvais pas lors d'une séance de franchissement sur terrain meuble. L'équipement et l'habitabilité se hissent en outre au meilleur niveau d'une catégorie qui n'a désormais plus rien à envier aux limousines les plus luxueuses.</a:t>
            </a:r>
            <a:endParaRPr lang="fr-FR" sz="2400" b="1" dirty="0"/>
          </a:p>
        </p:txBody>
      </p:sp>
    </p:spTree>
    <p:extLst>
      <p:ext uri="{BB962C8B-B14F-4D97-AF65-F5344CB8AC3E}">
        <p14:creationId xmlns:p14="http://schemas.microsoft.com/office/powerpoint/2010/main" val="237010018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7000">
        <p15:prstTrans prst="peelOff"/>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01/01/2019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28791" y="646331"/>
            <a:ext cx="8934417" cy="5959256"/>
          </a:xfrm>
          <a:prstGeom prst="rect">
            <a:avLst/>
          </a:prstGeom>
          <a:effectLst>
            <a:softEdge rad="127000"/>
          </a:effectLst>
        </p:spPr>
      </p:pic>
      <p:sp>
        <p:nvSpPr>
          <p:cNvPr id="3" name="Rectangle 2"/>
          <p:cNvSpPr/>
          <p:nvPr/>
        </p:nvSpPr>
        <p:spPr>
          <a:xfrm>
            <a:off x="6639313" y="6000408"/>
            <a:ext cx="3923895" cy="461665"/>
          </a:xfrm>
          <a:prstGeom prst="rect">
            <a:avLst/>
          </a:prstGeom>
        </p:spPr>
        <p:txBody>
          <a:bodyPr wrap="none">
            <a:spAutoFit/>
          </a:bodyPr>
          <a:lstStyle/>
          <a:p>
            <a:r>
              <a:rPr lang="fr-FR" sz="2400" b="1" dirty="0" smtClean="0"/>
              <a:t>Prix : à partir de 72 400 euros</a:t>
            </a:r>
            <a:endParaRPr lang="fr-FR" sz="2400" b="1" dirty="0"/>
          </a:p>
        </p:txBody>
      </p:sp>
      <p:sp>
        <p:nvSpPr>
          <p:cNvPr id="8" name="Rectangle 7"/>
          <p:cNvSpPr/>
          <p:nvPr/>
        </p:nvSpPr>
        <p:spPr>
          <a:xfrm>
            <a:off x="4218851" y="811694"/>
            <a:ext cx="3754297" cy="461665"/>
          </a:xfrm>
          <a:prstGeom prst="rect">
            <a:avLst/>
          </a:prstGeom>
        </p:spPr>
        <p:txBody>
          <a:bodyPr wrap="none">
            <a:spAutoFit/>
          </a:bodyPr>
          <a:lstStyle/>
          <a:p>
            <a:r>
              <a:rPr lang="fr-FR" sz="2400" b="1" dirty="0" smtClean="0">
                <a:solidFill>
                  <a:srgbClr val="FF0000"/>
                </a:solidFill>
              </a:rPr>
              <a:t>BMW X5 : c'est l'Amérique !</a:t>
            </a:r>
            <a:endParaRPr lang="fr-FR" sz="2400" b="1" dirty="0">
              <a:solidFill>
                <a:srgbClr val="FF0000"/>
              </a:solidFill>
            </a:endParaRPr>
          </a:p>
        </p:txBody>
      </p:sp>
    </p:spTree>
    <p:extLst>
      <p:ext uri="{BB962C8B-B14F-4D97-AF65-F5344CB8AC3E}">
        <p14:creationId xmlns:p14="http://schemas.microsoft.com/office/powerpoint/2010/main" val="31804668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7000">
        <p15:prstTrans prst="peelOff"/>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0" end="0"/>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0" end="0"/>
                                            </p:txEl>
                                          </p:spTgt>
                                        </p:tgtEl>
                                        <p:attrNameLst>
                                          <p:attrName>ppt_w</p:attrName>
                                        </p:attrNameLst>
                                      </p:cBhvr>
                                    </p:anim>
                                    <p:anim by="(#ppt_w*0.50)" calcmode="lin" valueType="num">
                                      <p:cBhvr>
                                        <p:cTn id="24" dur="500" decel="50000" autoRev="1" fill="hold">
                                          <p:stCondLst>
                                            <p:cond delay="0"/>
                                          </p:stCondLst>
                                        </p:cTn>
                                        <p:tgtEl>
                                          <p:spTgt spid="8">
                                            <p:txEl>
                                              <p:pRg st="0" end="0"/>
                                            </p:txEl>
                                          </p:spTgt>
                                        </p:tgtEl>
                                        <p:attrNameLst>
                                          <p:attrName>ppt_x</p:attrName>
                                        </p:attrNameLst>
                                      </p:cBhvr>
                                    </p:anim>
                                    <p:anim from="(-#ppt_h/2)" to="(#ppt_y)" calcmode="lin" valueType="num">
                                      <p:cBhvr>
                                        <p:cTn id="25" dur="1000" fill="hold">
                                          <p:stCondLst>
                                            <p:cond delay="0"/>
                                          </p:stCondLst>
                                        </p:cTn>
                                        <p:tgtEl>
                                          <p:spTgt spid="8">
                                            <p:txEl>
                                              <p:pRg st="0" end="0"/>
                                            </p:txEl>
                                          </p:spTgt>
                                        </p:tgtEl>
                                        <p:attrNameLst>
                                          <p:attrName>ppt_y</p:attrName>
                                        </p:attrNameLst>
                                      </p:cBhvr>
                                    </p:anim>
                                    <p:animRot by="21600000">
                                      <p:cBhvr>
                                        <p:cTn id="26"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01/01/2019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sp>
        <p:nvSpPr>
          <p:cNvPr id="2" name="Rectangle 1"/>
          <p:cNvSpPr/>
          <p:nvPr/>
        </p:nvSpPr>
        <p:spPr>
          <a:xfrm>
            <a:off x="746996" y="1292044"/>
            <a:ext cx="10698007" cy="4524315"/>
          </a:xfrm>
          <a:prstGeom prst="rect">
            <a:avLst/>
          </a:prstGeom>
        </p:spPr>
        <p:txBody>
          <a:bodyPr wrap="square">
            <a:spAutoFit/>
          </a:bodyPr>
          <a:lstStyle/>
          <a:p>
            <a:r>
              <a:rPr lang="fr-FR" sz="2400" b="1" dirty="0" smtClean="0"/>
              <a:t> Produit en Caroline du Sud, le X5 est un vrai croisement germano-américain depuis 1999, ce qui a fini par influer sur ses caractéristiques. Dans le conflit entre l'Amérique et le reste du monde automobile, spécialement l'Allemagne, c'est Donald qui va être content. Pas celui de Disney, mais celui qui s'active à la Maison-Blanche. Le tout nouveau X5 semble poussé aux amphétamines, au point de dépasser les deux mètres de large, un record pour une BMW. 10 cm de plus qu'une Série 7, cela vous fait un beau bébé qui, sur la balance, pèse 40 kg de plus que son fluet prédécesseur. Patrie des SUV et autres 4X4, les États-Unis se reconnaîtront dans ce modèle XL qui aura son XXL avec le X7. Néanmoins, les gènes allemands sont bien là, notamment en termes de mécanique et de finition, aussi sophistiquées l'une que l'autre, le confort en plus. Et de ce nouveau monde-là, on veut bien.</a:t>
            </a:r>
            <a:endParaRPr lang="fr-FR" sz="2400" b="1" dirty="0"/>
          </a:p>
        </p:txBody>
      </p:sp>
    </p:spTree>
    <p:extLst>
      <p:ext uri="{BB962C8B-B14F-4D97-AF65-F5344CB8AC3E}">
        <p14:creationId xmlns:p14="http://schemas.microsoft.com/office/powerpoint/2010/main" val="252133153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7000">
        <p15:prstTrans prst="peelOff"/>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01/01/2019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12</a:t>
            </a:fld>
            <a:endParaRPr lang="fr-FR" sz="16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113471" y="646331"/>
            <a:ext cx="7965057" cy="5973793"/>
          </a:xfrm>
          <a:prstGeom prst="rect">
            <a:avLst/>
          </a:prstGeom>
          <a:effectLst>
            <a:softEdge rad="127000"/>
          </a:effectLst>
        </p:spPr>
      </p:pic>
      <p:sp>
        <p:nvSpPr>
          <p:cNvPr id="3" name="Rectangle 2"/>
          <p:cNvSpPr/>
          <p:nvPr/>
        </p:nvSpPr>
        <p:spPr>
          <a:xfrm>
            <a:off x="6096000" y="6000408"/>
            <a:ext cx="3923895" cy="461665"/>
          </a:xfrm>
          <a:prstGeom prst="rect">
            <a:avLst/>
          </a:prstGeom>
        </p:spPr>
        <p:txBody>
          <a:bodyPr wrap="none">
            <a:spAutoFit/>
          </a:bodyPr>
          <a:lstStyle/>
          <a:p>
            <a:r>
              <a:rPr lang="fr-FR" sz="2400" b="1" dirty="0" smtClean="0"/>
              <a:t>Prix : à partir de 33 150 euros</a:t>
            </a:r>
            <a:endParaRPr lang="fr-FR" sz="2400" b="1" dirty="0"/>
          </a:p>
        </p:txBody>
      </p:sp>
    </p:spTree>
    <p:extLst>
      <p:ext uri="{BB962C8B-B14F-4D97-AF65-F5344CB8AC3E}">
        <p14:creationId xmlns:p14="http://schemas.microsoft.com/office/powerpoint/2010/main" val="255917617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7000">
        <p15:prstTrans prst="peelOff"/>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01/01/2019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13</a:t>
            </a:fld>
            <a:endParaRPr lang="fr-FR" sz="1600" b="1" dirty="0"/>
          </a:p>
        </p:txBody>
      </p:sp>
      <p:sp>
        <p:nvSpPr>
          <p:cNvPr id="2" name="Rectangle 1"/>
          <p:cNvSpPr/>
          <p:nvPr/>
        </p:nvSpPr>
        <p:spPr>
          <a:xfrm>
            <a:off x="672860" y="1443841"/>
            <a:ext cx="10800272" cy="4154984"/>
          </a:xfrm>
          <a:prstGeom prst="rect">
            <a:avLst/>
          </a:prstGeom>
        </p:spPr>
        <p:txBody>
          <a:bodyPr wrap="square">
            <a:spAutoFit/>
          </a:bodyPr>
          <a:lstStyle/>
          <a:p>
            <a:r>
              <a:rPr lang="fr-FR" sz="2400" b="1" dirty="0" smtClean="0"/>
              <a:t>Citroën a retrouvé son ADN confort et design pour se distinguer de celui qui l'a inspiré et qui lui fournit toute sa base technique. Celle-ci est un peu légère en termes de 4x4 qui devrait au moins être proposé en option sur tout SUV. Il faudra donc se contenter de garde au sol relevée et de gestion de motricité active. Face à l'épouvantail  Peugeot 3008, Citroën n'avait pas d'autre choix que de changer les apparences et de tabler sur des réglages très différents, propres à la marque. Le résultat est une voiture </a:t>
            </a:r>
            <a:r>
              <a:rPr lang="fr-FR" sz="2400" b="1" dirty="0" err="1" smtClean="0"/>
              <a:t>surdessinée</a:t>
            </a:r>
            <a:r>
              <a:rPr lang="fr-FR" sz="2400" b="1" dirty="0" smtClean="0"/>
              <a:t> mais d'autant plus convaincant que les prix s'établissent en moyenne à - 2 500 euros en dessous du 3008 à équipement comparable. Et un peu plus spacieux, le C5 </a:t>
            </a:r>
            <a:r>
              <a:rPr lang="fr-FR" sz="2400" b="1" dirty="0" err="1" smtClean="0"/>
              <a:t>Aircross</a:t>
            </a:r>
            <a:r>
              <a:rPr lang="fr-FR" sz="2400" b="1" dirty="0" smtClean="0"/>
              <a:t> sait parfaitement jouer du confort avec un ersatz d'hydraulique qui, à défaut de suspensions Citroën, améliore au moins l'amortissement</a:t>
            </a:r>
            <a:endParaRPr lang="fr-FR" sz="2400" b="1" dirty="0"/>
          </a:p>
        </p:txBody>
      </p:sp>
    </p:spTree>
    <p:extLst>
      <p:ext uri="{BB962C8B-B14F-4D97-AF65-F5344CB8AC3E}">
        <p14:creationId xmlns:p14="http://schemas.microsoft.com/office/powerpoint/2010/main" val="378784438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7000">
        <p15:prstTrans prst="peelOff"/>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01/01/2019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14</a:t>
            </a:fld>
            <a:endParaRPr lang="fr-FR" sz="1600" b="1" dirty="0"/>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0"/>
            <a:ext cx="12192000" cy="6858000"/>
          </a:xfrm>
          <a:prstGeom prst="rect">
            <a:avLst/>
          </a:prstGeom>
          <a:effectLst>
            <a:glow rad="63500">
              <a:schemeClr val="accent2">
                <a:satMod val="175000"/>
                <a:alpha val="40000"/>
              </a:schemeClr>
            </a:glow>
          </a:effectLst>
        </p:spPr>
      </p:pic>
      <p:sp>
        <p:nvSpPr>
          <p:cNvPr id="3" name="Rectangle 2"/>
          <p:cNvSpPr/>
          <p:nvPr/>
        </p:nvSpPr>
        <p:spPr>
          <a:xfrm>
            <a:off x="1921972" y="1571146"/>
            <a:ext cx="8348055" cy="4247317"/>
          </a:xfrm>
          <a:prstGeom prst="rect">
            <a:avLst/>
          </a:prstGeom>
        </p:spPr>
        <p:txBody>
          <a:bodyPr wrap="none">
            <a:spAutoFit/>
          </a:bodyPr>
          <a:lstStyle/>
          <a:p>
            <a:r>
              <a:rPr lang="fr-FR" sz="5400" b="1" dirty="0" smtClean="0"/>
              <a:t>                    C’était</a:t>
            </a:r>
          </a:p>
          <a:p>
            <a:r>
              <a:rPr lang="fr-FR" sz="5400" b="1" dirty="0" smtClean="0"/>
              <a:t>2019 : nos cinq SUV préférés</a:t>
            </a:r>
          </a:p>
          <a:p>
            <a:r>
              <a:rPr lang="fr-FR" sz="5400" b="1" dirty="0" smtClean="0"/>
              <a:t>                  de l'année </a:t>
            </a:r>
          </a:p>
          <a:p>
            <a:endParaRPr lang="fr-FR" sz="5400" b="1" dirty="0" smtClean="0"/>
          </a:p>
          <a:p>
            <a:r>
              <a:rPr lang="fr-FR" sz="5400" b="1" dirty="0" smtClean="0"/>
              <a:t>                   par Lande</a:t>
            </a:r>
            <a:endParaRPr lang="fr-FR" sz="5400" b="1" dirty="0"/>
          </a:p>
        </p:txBody>
      </p:sp>
    </p:spTree>
    <p:extLst>
      <p:ext uri="{BB962C8B-B14F-4D97-AF65-F5344CB8AC3E}">
        <p14:creationId xmlns:p14="http://schemas.microsoft.com/office/powerpoint/2010/main" val="269309672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7000">
        <p15:prstTrans prst="peelOff"/>
        <p:sndAc>
          <p:stSnd loop="1">
            <p:snd r:embed="rId3" name="490933_mouthuy_001.wav"/>
          </p:stSnd>
        </p:sndAc>
      </p:transition>
    </mc:Choice>
    <mc:Fallback>
      <p:transition spd="slow" advTm="7000">
        <p:fade/>
        <p:sndAc>
          <p:stSnd loop="1">
            <p:snd r:embed="rId3" name="490933_mouthuy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1" end="1"/>
                                            </p:txEl>
                                          </p:spTgt>
                                        </p:tgtEl>
                                        <p:attrNameLst>
                                          <p:attrName>ppt_w</p:attrName>
                                        </p:attrNameLst>
                                      </p:cBhvr>
                                    </p:anim>
                                    <p:anim by="(#ppt_w*0.50)" calcmode="lin" valueType="num">
                                      <p:cBhvr>
                                        <p:cTn id="24" dur="500" decel="50000" autoRev="1" fill="hold">
                                          <p:stCondLst>
                                            <p:cond delay="0"/>
                                          </p:stCondLst>
                                        </p:cTn>
                                        <p:tgtEl>
                                          <p:spTgt spid="3">
                                            <p:txEl>
                                              <p:pRg st="1" end="1"/>
                                            </p:txEl>
                                          </p:spTgt>
                                        </p:tgtEl>
                                        <p:attrNameLst>
                                          <p:attrName>ppt_x</p:attrName>
                                        </p:attrNameLst>
                                      </p:cBhvr>
                                    </p:anim>
                                    <p:anim from="(-#ppt_h/2)" to="(#ppt_y)" calcmode="lin" valueType="num">
                                      <p:cBhvr>
                                        <p:cTn id="25" dur="1000" fill="hold">
                                          <p:stCondLst>
                                            <p:cond delay="0"/>
                                          </p:stCondLst>
                                        </p:cTn>
                                        <p:tgtEl>
                                          <p:spTgt spid="3">
                                            <p:txEl>
                                              <p:pRg st="1" end="1"/>
                                            </p:txEl>
                                          </p:spTgt>
                                        </p:tgtEl>
                                        <p:attrNameLst>
                                          <p:attrName>ppt_y</p:attrName>
                                        </p:attrNameLst>
                                      </p:cBhvr>
                                    </p:anim>
                                    <p:animRot by="21600000">
                                      <p:cBhvr>
                                        <p:cTn id="26" dur="1000" fill="hold">
                                          <p:stCondLst>
                                            <p:cond delay="0"/>
                                          </p:stCondLst>
                                        </p:cTn>
                                        <p:tgtEl>
                                          <p:spTgt spid="3">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3">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3">
                                            <p:txEl>
                                              <p:pRg st="2" end="2"/>
                                            </p:txEl>
                                          </p:spTgt>
                                        </p:tgtEl>
                                        <p:attrNameLst>
                                          <p:attrName>ppt_w</p:attrName>
                                        </p:attrNameLst>
                                      </p:cBhvr>
                                    </p:anim>
                                    <p:anim by="(#ppt_w*0.50)" calcmode="lin" valueType="num">
                                      <p:cBhvr>
                                        <p:cTn id="32" dur="500" decel="50000" autoRev="1" fill="hold">
                                          <p:stCondLst>
                                            <p:cond delay="0"/>
                                          </p:stCondLst>
                                        </p:cTn>
                                        <p:tgtEl>
                                          <p:spTgt spid="3">
                                            <p:txEl>
                                              <p:pRg st="2" end="2"/>
                                            </p:txEl>
                                          </p:spTgt>
                                        </p:tgtEl>
                                        <p:attrNameLst>
                                          <p:attrName>ppt_x</p:attrName>
                                        </p:attrNameLst>
                                      </p:cBhvr>
                                    </p:anim>
                                    <p:anim from="(-#ppt_h/2)" to="(#ppt_y)" calcmode="lin" valueType="num">
                                      <p:cBhvr>
                                        <p:cTn id="33" dur="1000" fill="hold">
                                          <p:stCondLst>
                                            <p:cond delay="0"/>
                                          </p:stCondLst>
                                        </p:cTn>
                                        <p:tgtEl>
                                          <p:spTgt spid="3">
                                            <p:txEl>
                                              <p:pRg st="2" end="2"/>
                                            </p:txEl>
                                          </p:spTgt>
                                        </p:tgtEl>
                                        <p:attrNameLst>
                                          <p:attrName>ppt_y</p:attrName>
                                        </p:attrNameLst>
                                      </p:cBhvr>
                                    </p:anim>
                                    <p:animRot by="21600000">
                                      <p:cBhvr>
                                        <p:cTn id="34" dur="1000" fill="hold">
                                          <p:stCondLst>
                                            <p:cond delay="0"/>
                                          </p:stCondLst>
                                        </p:cTn>
                                        <p:tgtEl>
                                          <p:spTgt spid="3">
                                            <p:txEl>
                                              <p:pRg st="2" end="2"/>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3">
                                            <p:txEl>
                                              <p:pRg st="4" end="4"/>
                                            </p:txEl>
                                          </p:spTgt>
                                        </p:tgtEl>
                                        <p:attrNameLst>
                                          <p:attrName>style.visibility</p:attrName>
                                        </p:attrNameLst>
                                      </p:cBhvr>
                                      <p:to>
                                        <p:strVal val="visible"/>
                                      </p:to>
                                    </p:set>
                                    <p:anim by="(-#ppt_w*2)" calcmode="lin" valueType="num">
                                      <p:cBhvr rctx="PPT">
                                        <p:cTn id="39" dur="500" autoRev="1" fill="hold">
                                          <p:stCondLst>
                                            <p:cond delay="0"/>
                                          </p:stCondLst>
                                        </p:cTn>
                                        <p:tgtEl>
                                          <p:spTgt spid="3">
                                            <p:txEl>
                                              <p:pRg st="4" end="4"/>
                                            </p:txEl>
                                          </p:spTgt>
                                        </p:tgtEl>
                                        <p:attrNameLst>
                                          <p:attrName>ppt_w</p:attrName>
                                        </p:attrNameLst>
                                      </p:cBhvr>
                                    </p:anim>
                                    <p:anim by="(#ppt_w*0.50)" calcmode="lin" valueType="num">
                                      <p:cBhvr>
                                        <p:cTn id="40" dur="500" decel="50000" autoRev="1" fill="hold">
                                          <p:stCondLst>
                                            <p:cond delay="0"/>
                                          </p:stCondLst>
                                        </p:cTn>
                                        <p:tgtEl>
                                          <p:spTgt spid="3">
                                            <p:txEl>
                                              <p:pRg st="4" end="4"/>
                                            </p:txEl>
                                          </p:spTgt>
                                        </p:tgtEl>
                                        <p:attrNameLst>
                                          <p:attrName>ppt_x</p:attrName>
                                        </p:attrNameLst>
                                      </p:cBhvr>
                                    </p:anim>
                                    <p:anim from="(-#ppt_h/2)" to="(#ppt_y)" calcmode="lin" valueType="num">
                                      <p:cBhvr>
                                        <p:cTn id="41" dur="1000" fill="hold">
                                          <p:stCondLst>
                                            <p:cond delay="0"/>
                                          </p:stCondLst>
                                        </p:cTn>
                                        <p:tgtEl>
                                          <p:spTgt spid="3">
                                            <p:txEl>
                                              <p:pRg st="4" end="4"/>
                                            </p:txEl>
                                          </p:spTgt>
                                        </p:tgtEl>
                                        <p:attrNameLst>
                                          <p:attrName>ppt_y</p:attrName>
                                        </p:attrNameLst>
                                      </p:cBhvr>
                                    </p:anim>
                                    <p:animRot by="21600000">
                                      <p:cBhvr>
                                        <p:cTn id="42" dur="1000" fill="hold">
                                          <p:stCondLst>
                                            <p:cond delay="0"/>
                                          </p:stCondLst>
                                        </p:cTn>
                                        <p:tgtEl>
                                          <p:spTgt spid="3">
                                            <p:txEl>
                                              <p:pRg st="4" end="4"/>
                                            </p:txEl>
                                          </p:spTgt>
                                        </p:tgtEl>
                                        <p:attrNameLst>
                                          <p:attrName>r</p:attrName>
                                        </p:attrNameLst>
                                      </p:cBhvr>
                                    </p:animRot>
                                  </p:childTnLst>
                                </p:cTn>
                              </p:par>
                            </p:childTnLst>
                          </p:cTn>
                        </p:par>
                      </p:childTnLst>
                    </p:cTn>
                  </p:par>
                  <p:par>
                    <p:cTn id="43" fill="hold">
                      <p:stCondLst>
                        <p:cond delay="indefinite"/>
                      </p:stCondLst>
                      <p:childTnLst>
                        <p:par>
                          <p:cTn id="44" fill="hold">
                            <p:stCondLst>
                              <p:cond delay="0"/>
                            </p:stCondLst>
                            <p:childTnLst>
                              <p:par>
                                <p:cTn id="45" presetID="45" presetClass="entr" presetSubtype="0" fill="hold" nodeType="click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2000"/>
                                        <p:tgtEl>
                                          <p:spTgt spid="2"/>
                                        </p:tgtEl>
                                      </p:cBhvr>
                                    </p:animEffect>
                                    <p:anim calcmode="lin" valueType="num">
                                      <p:cBhvr>
                                        <p:cTn id="48" dur="2000" fill="hold"/>
                                        <p:tgtEl>
                                          <p:spTgt spid="2"/>
                                        </p:tgtEl>
                                        <p:attrNameLst>
                                          <p:attrName>ppt_w</p:attrName>
                                        </p:attrNameLst>
                                      </p:cBhvr>
                                      <p:tavLst>
                                        <p:tav tm="0" fmla="#ppt_w*sin(2.5*pi*$)">
                                          <p:val>
                                            <p:fltVal val="0"/>
                                          </p:val>
                                        </p:tav>
                                        <p:tav tm="100000">
                                          <p:val>
                                            <p:fltVal val="1"/>
                                          </p:val>
                                        </p:tav>
                                      </p:tavLst>
                                    </p:anim>
                                    <p:anim calcmode="lin" valueType="num">
                                      <p:cBhvr>
                                        <p:cTn id="4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46</TotalTime>
  <Words>1099</Words>
  <Application>Microsoft Office PowerPoint</Application>
  <PresentationFormat>Grand écran</PresentationFormat>
  <Paragraphs>94</Paragraphs>
  <Slides>14</Slides>
  <Notes>14</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14</vt:i4>
      </vt:variant>
    </vt:vector>
  </HeadingPairs>
  <TitlesOfParts>
    <vt:vector size="18" baseType="lpstr">
      <vt:lpstr>Arial</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9</cp:revision>
  <dcterms:created xsi:type="dcterms:W3CDTF">2019-01-01T15:07:43Z</dcterms:created>
  <dcterms:modified xsi:type="dcterms:W3CDTF">2019-01-01T15:53:55Z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