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7" r:id="rId2"/>
    <p:sldId id="256" r:id="rId3"/>
    <p:sldId id="258" r:id="rId4"/>
    <p:sldId id="259" r:id="rId5"/>
    <p:sldId id="260" r:id="rId6"/>
    <p:sldId id="262" r:id="rId7"/>
    <p:sldId id="261" r:id="rId8"/>
    <p:sldId id="263" r:id="rId9"/>
    <p:sldId id="264" r:id="rId10"/>
    <p:sldId id="265" r:id="rId11"/>
    <p:sldId id="266" r:id="rId12"/>
    <p:sldId id="267" r:id="rId13"/>
    <p:sldId id="268" r:id="rId14"/>
    <p:sldId id="269" r:id="rId15"/>
    <p:sldId id="271" r:id="rId16"/>
    <p:sldId id="272" r:id="rId17"/>
    <p:sldId id="274" r:id="rId18"/>
    <p:sldId id="275" r:id="rId19"/>
    <p:sldId id="276" r:id="rId20"/>
    <p:sldId id="273"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8GSoXNF5PCS+/Tg6tfcBw==" hashData="L22jGqxqhYAVSRjfOFMgFz0zLYQVsUpkiKu8l3iyoh6TUZ0xyzDh+9H8MmZdk6NgoLX4bnw2hRi4V+PgvpLDj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07/02/2019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7088730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17236008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14325525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454707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13045955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18</a:t>
            </a:fld>
            <a:endParaRPr lang="fr-FR"/>
          </a:p>
        </p:txBody>
      </p:sp>
    </p:spTree>
    <p:extLst>
      <p:ext uri="{BB962C8B-B14F-4D97-AF65-F5344CB8AC3E}">
        <p14:creationId xmlns:p14="http://schemas.microsoft.com/office/powerpoint/2010/main" val="30753349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19</a:t>
            </a:fld>
            <a:endParaRPr lang="fr-FR"/>
          </a:p>
        </p:txBody>
      </p:sp>
    </p:spTree>
    <p:extLst>
      <p:ext uri="{BB962C8B-B14F-4D97-AF65-F5344CB8AC3E}">
        <p14:creationId xmlns:p14="http://schemas.microsoft.com/office/powerpoint/2010/main" val="40426965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20</a:t>
            </a:fld>
            <a:endParaRPr lang="fr-FR"/>
          </a:p>
        </p:txBody>
      </p:sp>
    </p:spTree>
    <p:extLst>
      <p:ext uri="{BB962C8B-B14F-4D97-AF65-F5344CB8AC3E}">
        <p14:creationId xmlns:p14="http://schemas.microsoft.com/office/powerpoint/2010/main" val="21133039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07/02/2019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07/02/2019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07/02/2019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07/02/2019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07/02/2019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07/02/2019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07/02/2019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07/02/2019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07/02/2019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07/02/2019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07/02/2019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07/02/2019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0.jp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044841" y="2044420"/>
            <a:ext cx="10139543" cy="2862322"/>
          </a:xfrm>
          <a:prstGeom prst="rect">
            <a:avLst/>
          </a:prstGeom>
        </p:spPr>
        <p:txBody>
          <a:bodyPr wrap="square">
            <a:spAutoFit/>
          </a:bodyPr>
          <a:lstStyle/>
          <a:p>
            <a:r>
              <a:rPr lang="fr-FR" sz="6000" b="1" dirty="0" smtClean="0">
                <a:latin typeface="Brush Script MT" panose="03060802040406070304" pitchFamily="66" charset="0"/>
              </a:rPr>
              <a:t>   </a:t>
            </a:r>
            <a:r>
              <a:rPr lang="fr-FR" sz="6000" b="1" dirty="0" smtClean="0">
                <a:latin typeface="Brush Script MT" panose="03060802040406070304" pitchFamily="66" charset="0"/>
              </a:rPr>
              <a:t>Y </a:t>
            </a:r>
            <a:r>
              <a:rPr lang="fr-FR" sz="6000" b="1" dirty="0">
                <a:latin typeface="Brush Script MT" panose="03060802040406070304" pitchFamily="66" charset="0"/>
              </a:rPr>
              <a:t>A DU BOULOT EN </a:t>
            </a:r>
            <a:r>
              <a:rPr lang="fr-FR" sz="6000" b="1" dirty="0" smtClean="0">
                <a:latin typeface="Brush Script MT" panose="03060802040406070304" pitchFamily="66" charset="0"/>
              </a:rPr>
              <a:t>2019</a:t>
            </a:r>
          </a:p>
          <a:p>
            <a:endParaRPr lang="fr-FR" sz="6000" b="1" dirty="0" smtClean="0">
              <a:latin typeface="Brush Script MT" panose="03060802040406070304" pitchFamily="66" charset="0"/>
            </a:endParaRPr>
          </a:p>
          <a:p>
            <a:r>
              <a:rPr lang="fr-FR" sz="6000" b="1" dirty="0" smtClean="0">
                <a:latin typeface="Brush Script MT" panose="03060802040406070304" pitchFamily="66" charset="0"/>
              </a:rPr>
              <a:t>                par </a:t>
            </a:r>
            <a:r>
              <a:rPr lang="fr-FR" sz="6000" b="1" dirty="0" smtClean="0">
                <a:latin typeface="Brush Script MT" panose="03060802040406070304" pitchFamily="66" charset="0"/>
              </a:rPr>
              <a:t>Lande  </a:t>
            </a:r>
            <a:r>
              <a:rPr lang="fr-FR" sz="6000" b="1" dirty="0" smtClean="0">
                <a:latin typeface="Brush Script MT" panose="03060802040406070304" pitchFamily="66" charset="0"/>
              </a:rPr>
              <a:t> </a:t>
            </a:r>
            <a:endParaRPr lang="fr-FR" sz="60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8000">
        <p:circle/>
        <p:sndAc>
          <p:stSnd loop="1">
            <p:snd r:embed="rId3" name="Lettre___un_migrant_11111_11-31_001.wav"/>
          </p:stSnd>
        </p:sndAc>
      </p:transition>
    </mc:Choice>
    <mc:Fallback>
      <p:transition spd="slow" advTm="8000">
        <p:circle/>
        <p:sndAc>
          <p:stSnd loop="1">
            <p:snd r:embed="rId3" name="Lettre___un_migrant_11111_11-3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2" end="2"/>
                                            </p:txEl>
                                          </p:spTgt>
                                        </p:tgtEl>
                                        <p:attrNameLst>
                                          <p:attrName>ppt_w</p:attrName>
                                        </p:attrNameLst>
                                      </p:cBhvr>
                                    </p:anim>
                                    <p:anim by="(#ppt_w*0.50)" calcmode="lin" valueType="num">
                                      <p:cBhvr>
                                        <p:cTn id="31" dur="500" decel="50000" autoRev="1" fill="hold">
                                          <p:stCondLst>
                                            <p:cond delay="0"/>
                                          </p:stCondLst>
                                        </p:cTn>
                                        <p:tgtEl>
                                          <p:spTgt spid="9">
                                            <p:txEl>
                                              <p:pRg st="2" end="2"/>
                                            </p:txEl>
                                          </p:spTgt>
                                        </p:tgtEl>
                                        <p:attrNameLst>
                                          <p:attrName>ppt_x</p:attrName>
                                        </p:attrNameLst>
                                      </p:cBhvr>
                                    </p:anim>
                                    <p:anim from="(-#ppt_h/2)" to="(#ppt_y)" calcmode="lin" valueType="num">
                                      <p:cBhvr>
                                        <p:cTn id="32" dur="1000" fill="hold">
                                          <p:stCondLst>
                                            <p:cond delay="0"/>
                                          </p:stCondLst>
                                        </p:cTn>
                                        <p:tgtEl>
                                          <p:spTgt spid="9">
                                            <p:txEl>
                                              <p:pRg st="2" end="2"/>
                                            </p:txEl>
                                          </p:spTgt>
                                        </p:tgtEl>
                                        <p:attrNameLst>
                                          <p:attrName>ppt_y</p:attrName>
                                        </p:attrNameLst>
                                      </p:cBhvr>
                                    </p:anim>
                                    <p:animRot by="21600000">
                                      <p:cBhvr>
                                        <p:cTn id="33"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rgbClr val="FF0000"/>
                </a:gs>
                <a:gs pos="0">
                  <a:schemeClr val="accent5">
                    <a:lumMod val="89000"/>
                  </a:schemeClr>
                </a:gs>
                <a:gs pos="91000">
                  <a:schemeClr val="tx1">
                    <a:lumMod val="50000"/>
                  </a:schemeClr>
                </a:gs>
                <a:gs pos="97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77008" y="621195"/>
            <a:ext cx="9011479" cy="5632174"/>
          </a:xfrm>
          <a:prstGeom prst="rect">
            <a:avLst/>
          </a:prstGeom>
          <a:effectLst>
            <a:softEdge rad="127000"/>
          </a:effectLst>
        </p:spPr>
      </p:pic>
      <p:sp>
        <p:nvSpPr>
          <p:cNvPr id="2" name="Rectangle 1"/>
          <p:cNvSpPr/>
          <p:nvPr/>
        </p:nvSpPr>
        <p:spPr>
          <a:xfrm>
            <a:off x="3048000" y="1813707"/>
            <a:ext cx="6096000" cy="3046988"/>
          </a:xfrm>
          <a:prstGeom prst="rect">
            <a:avLst/>
          </a:prstGeom>
        </p:spPr>
        <p:txBody>
          <a:bodyPr>
            <a:spAutoFit/>
          </a:bodyPr>
          <a:lstStyle/>
          <a:p>
            <a:r>
              <a:rPr lang="fr-FR" sz="4800" b="1" dirty="0">
                <a:ln>
                  <a:solidFill>
                    <a:schemeClr val="bg1"/>
                  </a:solidFill>
                </a:ln>
              </a:rPr>
              <a:t>La révolte gronde, des mails comme celui-ci circulent de plus en plus, c'est logique !</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4"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4" name="Image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379304" y="629053"/>
            <a:ext cx="5446644" cy="5586301"/>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3" name="Rectangle 2"/>
          <p:cNvSpPr/>
          <p:nvPr/>
        </p:nvSpPr>
        <p:spPr>
          <a:xfrm>
            <a:off x="3048000" y="1905506"/>
            <a:ext cx="6096000" cy="3046988"/>
          </a:xfrm>
          <a:prstGeom prst="rect">
            <a:avLst/>
          </a:prstGeom>
        </p:spPr>
        <p:txBody>
          <a:bodyPr>
            <a:spAutoFit/>
          </a:bodyPr>
          <a:lstStyle/>
          <a:p>
            <a:r>
              <a:rPr lang="fr-FR" sz="4800" b="1" dirty="0">
                <a:ln>
                  <a:solidFill>
                    <a:schemeClr val="bg1"/>
                  </a:solidFill>
                </a:ln>
              </a:rPr>
              <a:t> En 2019, il ne faut pas baisser les bras, il faut exiger de notre nouveau Président...</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4" name="Image 3"/>
          <p:cNvPicPr>
            <a:picLocks noChangeAspect="1"/>
          </p:cNvPicPr>
          <p:nvPr/>
        </p:nvPicPr>
        <p:blipFill>
          <a:blip r:embed="rId4"/>
          <a:stretch>
            <a:fillRect/>
          </a:stretch>
        </p:blipFill>
        <p:spPr>
          <a:xfrm>
            <a:off x="2305878" y="609920"/>
            <a:ext cx="7553739" cy="5658013"/>
          </a:xfrm>
          <a:prstGeom prst="rect">
            <a:avLst/>
          </a:prstGeom>
          <a:effectLst>
            <a:softEdge rad="127000"/>
          </a:effectLst>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sp>
        <p:nvSpPr>
          <p:cNvPr id="3" name="Rectangle 2"/>
          <p:cNvSpPr/>
          <p:nvPr/>
        </p:nvSpPr>
        <p:spPr>
          <a:xfrm>
            <a:off x="3048000" y="1383053"/>
            <a:ext cx="6096000" cy="4524315"/>
          </a:xfrm>
          <a:prstGeom prst="rect">
            <a:avLst/>
          </a:prstGeom>
        </p:spPr>
        <p:txBody>
          <a:bodyPr>
            <a:spAutoFit/>
          </a:bodyPr>
          <a:lstStyle/>
          <a:p>
            <a:r>
              <a:rPr lang="fr-FR" sz="4800" b="1" dirty="0">
                <a:ln>
                  <a:solidFill>
                    <a:schemeClr val="bg1"/>
                  </a:solidFill>
                </a:ln>
              </a:rPr>
              <a:t>- Suppression de l'aide médicale d'état coûtant 1 milliard par an pour les réfugiés. (AME) + ATA + CMU + RSI </a:t>
            </a:r>
            <a:r>
              <a:rPr lang="fr-FR" sz="4800" b="1" dirty="0" err="1">
                <a:ln>
                  <a:solidFill>
                    <a:schemeClr val="bg1"/>
                  </a:solidFill>
                </a:ln>
              </a:rPr>
              <a:t>etc</a:t>
            </a:r>
            <a:r>
              <a:rPr lang="fr-FR" sz="4800" b="1" dirty="0">
                <a:ln>
                  <a:solidFill>
                    <a:schemeClr val="bg1"/>
                  </a:solidFill>
                </a:ln>
              </a:rPr>
              <a:t> </a:t>
            </a:r>
            <a:r>
              <a:rPr lang="fr-FR" sz="4800" b="1" dirty="0" err="1">
                <a:ln>
                  <a:solidFill>
                    <a:schemeClr val="bg1"/>
                  </a:solidFill>
                </a:ln>
              </a:rPr>
              <a:t>etc</a:t>
            </a:r>
            <a:endParaRPr lang="fr-FR" sz="4800" b="1" dirty="0">
              <a:ln>
                <a:solidFill>
                  <a:schemeClr val="bg1"/>
                </a:solidFill>
              </a:ln>
            </a:endParaRP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4" name="Image 3"/>
          <p:cNvPicPr>
            <a:picLocks noChangeAspect="1"/>
          </p:cNvPicPr>
          <p:nvPr/>
        </p:nvPicPr>
        <p:blipFill>
          <a:blip r:embed="rId4"/>
          <a:stretch>
            <a:fillRect/>
          </a:stretch>
        </p:blipFill>
        <p:spPr>
          <a:xfrm>
            <a:off x="1053037" y="600351"/>
            <a:ext cx="10094120" cy="5652707"/>
          </a:xfrm>
          <a:prstGeom prst="rect">
            <a:avLst/>
          </a:prstGeom>
          <a:effectLst>
            <a:softEdge rad="127000"/>
          </a:effectLst>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sp>
        <p:nvSpPr>
          <p:cNvPr id="3" name="Rectangle 2"/>
          <p:cNvSpPr/>
          <p:nvPr/>
        </p:nvSpPr>
        <p:spPr>
          <a:xfrm>
            <a:off x="1179442" y="733550"/>
            <a:ext cx="9967715" cy="5262979"/>
          </a:xfrm>
          <a:prstGeom prst="rect">
            <a:avLst/>
          </a:prstGeom>
        </p:spPr>
        <p:txBody>
          <a:bodyPr wrap="square">
            <a:spAutoFit/>
          </a:bodyPr>
          <a:lstStyle/>
          <a:p>
            <a:r>
              <a:rPr lang="fr-FR" sz="4800" b="1" dirty="0">
                <a:ln>
                  <a:solidFill>
                    <a:srgbClr val="FFFF00"/>
                  </a:solidFill>
                </a:ln>
              </a:rPr>
              <a:t> -Diminution drastique des effectifs du Sénat.</a:t>
            </a:r>
          </a:p>
          <a:p>
            <a:endParaRPr lang="fr-FR" sz="4800" b="1" dirty="0">
              <a:ln>
                <a:solidFill>
                  <a:srgbClr val="FFFF00"/>
                </a:solidFill>
              </a:ln>
            </a:endParaRPr>
          </a:p>
          <a:p>
            <a:r>
              <a:rPr lang="fr-FR" sz="4800" b="1" dirty="0">
                <a:ln>
                  <a:solidFill>
                    <a:srgbClr val="FFFF00"/>
                  </a:solidFill>
                </a:ln>
              </a:rPr>
              <a:t>- Réduction de plus de la moitié des députés (200 suffiront)  ainsi que des élus des collectivités territoriales et des conseillers régionaux.</a:t>
            </a:r>
          </a:p>
        </p:txBody>
      </p:sp>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3" name="Image 2"/>
          <p:cNvPicPr>
            <a:picLocks noChangeAspect="1"/>
          </p:cNvPicPr>
          <p:nvPr/>
        </p:nvPicPr>
        <p:blipFill>
          <a:blip r:embed="rId4"/>
          <a:stretch>
            <a:fillRect/>
          </a:stretch>
        </p:blipFill>
        <p:spPr>
          <a:xfrm>
            <a:off x="641439" y="877957"/>
            <a:ext cx="10887952" cy="5112026"/>
          </a:xfrm>
          <a:prstGeom prst="rect">
            <a:avLst/>
          </a:prstGeom>
          <a:effectLst>
            <a:softEdge rad="127000"/>
          </a:effectLst>
        </p:spPr>
      </p:pic>
      <p:sp>
        <p:nvSpPr>
          <p:cNvPr id="4" name="Rectangle 3"/>
          <p:cNvSpPr/>
          <p:nvPr/>
        </p:nvSpPr>
        <p:spPr>
          <a:xfrm>
            <a:off x="1520041" y="3087402"/>
            <a:ext cx="9130748" cy="3046988"/>
          </a:xfrm>
          <a:prstGeom prst="rect">
            <a:avLst/>
          </a:prstGeom>
        </p:spPr>
        <p:txBody>
          <a:bodyPr wrap="square">
            <a:spAutoFit/>
          </a:bodyPr>
          <a:lstStyle/>
          <a:p>
            <a:r>
              <a:rPr lang="fr-FR" sz="4800" b="1" dirty="0"/>
              <a:t> - Pointeuse à l'assemblée nationale afin que chaque député soit payé en fonction de sa présence !!!</a:t>
            </a:r>
          </a:p>
        </p:txBody>
      </p:sp>
    </p:spTree>
    <p:extLst>
      <p:ext uri="{BB962C8B-B14F-4D97-AF65-F5344CB8AC3E}">
        <p14:creationId xmlns:p14="http://schemas.microsoft.com/office/powerpoint/2010/main" val="2238116293"/>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622852" y="636183"/>
            <a:ext cx="10937589" cy="5601191"/>
          </a:xfrm>
          <a:prstGeom prst="rect">
            <a:avLst/>
          </a:prstGeom>
          <a:effectLst>
            <a:softEdge rad="127000"/>
          </a:effectLst>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sp>
        <p:nvSpPr>
          <p:cNvPr id="3" name="Rectangle 2"/>
          <p:cNvSpPr/>
          <p:nvPr/>
        </p:nvSpPr>
        <p:spPr>
          <a:xfrm>
            <a:off x="838200" y="643622"/>
            <a:ext cx="10515600" cy="5570756"/>
          </a:xfrm>
          <a:prstGeom prst="rect">
            <a:avLst/>
          </a:prstGeom>
        </p:spPr>
        <p:txBody>
          <a:bodyPr wrap="square">
            <a:spAutoFit/>
          </a:bodyPr>
          <a:lstStyle/>
          <a:p>
            <a:r>
              <a:rPr lang="fr-FR" sz="4800" b="1" dirty="0">
                <a:ln>
                  <a:solidFill>
                    <a:srgbClr val="FF0000"/>
                  </a:solidFill>
                </a:ln>
              </a:rPr>
              <a:t> </a:t>
            </a:r>
            <a:r>
              <a:rPr lang="fr-FR" sz="4400" b="1" dirty="0">
                <a:ln>
                  <a:solidFill>
                    <a:srgbClr val="FF0000"/>
                  </a:solidFill>
                </a:ln>
              </a:rPr>
              <a:t>- Interdiction réelle et effective du cumul des mandats et du cumul des retraites des dits mandats sauf le dernier exercé</a:t>
            </a:r>
            <a:r>
              <a:rPr lang="fr-FR" sz="4400" b="1" dirty="0" smtClean="0">
                <a:ln>
                  <a:solidFill>
                    <a:srgbClr val="FF0000"/>
                  </a:solidFill>
                </a:ln>
              </a:rPr>
              <a:t>.</a:t>
            </a:r>
            <a:endParaRPr lang="fr-FR" sz="4400" b="1" dirty="0">
              <a:ln>
                <a:solidFill>
                  <a:srgbClr val="FF0000"/>
                </a:solidFill>
              </a:ln>
            </a:endParaRPr>
          </a:p>
          <a:p>
            <a:r>
              <a:rPr lang="fr-FR" sz="4400" b="1" dirty="0">
                <a:ln>
                  <a:solidFill>
                    <a:srgbClr val="FF0000"/>
                  </a:solidFill>
                </a:ln>
              </a:rPr>
              <a:t>- Retraite limitée à 10000 € tout cumul </a:t>
            </a:r>
            <a:r>
              <a:rPr lang="fr-FR" sz="4400" b="1" dirty="0" smtClean="0">
                <a:ln>
                  <a:solidFill>
                    <a:srgbClr val="FF0000"/>
                  </a:solidFill>
                </a:ln>
              </a:rPr>
              <a:t>confondu</a:t>
            </a:r>
            <a:endParaRPr lang="fr-FR" sz="4400" b="1" dirty="0">
              <a:ln>
                <a:solidFill>
                  <a:srgbClr val="FF0000"/>
                </a:solidFill>
              </a:ln>
            </a:endParaRPr>
          </a:p>
          <a:p>
            <a:r>
              <a:rPr lang="fr-FR" sz="4400" b="1" dirty="0">
                <a:ln>
                  <a:solidFill>
                    <a:srgbClr val="FF0000"/>
                  </a:solidFill>
                </a:ln>
              </a:rPr>
              <a:t>Nous sommes une République et non une Monarchie ( ce que nos politiques actuellement confondent)</a:t>
            </a:r>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4" name="Image 3"/>
          <p:cNvPicPr>
            <a:picLocks noChangeAspect="1"/>
          </p:cNvPicPr>
          <p:nvPr/>
        </p:nvPicPr>
        <p:blipFill>
          <a:blip r:embed="rId4"/>
          <a:stretch>
            <a:fillRect/>
          </a:stretch>
        </p:blipFill>
        <p:spPr>
          <a:xfrm>
            <a:off x="1590261" y="636103"/>
            <a:ext cx="9024730" cy="5595731"/>
          </a:xfrm>
          <a:prstGeom prst="rect">
            <a:avLst/>
          </a:prstGeom>
          <a:effectLst>
            <a:softEdge rad="127000"/>
          </a:effectLst>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sp>
        <p:nvSpPr>
          <p:cNvPr id="3" name="Rectangle 2"/>
          <p:cNvSpPr/>
          <p:nvPr/>
        </p:nvSpPr>
        <p:spPr>
          <a:xfrm>
            <a:off x="838200" y="864230"/>
            <a:ext cx="10638183" cy="5262979"/>
          </a:xfrm>
          <a:prstGeom prst="rect">
            <a:avLst/>
          </a:prstGeom>
        </p:spPr>
        <p:txBody>
          <a:bodyPr wrap="square">
            <a:spAutoFit/>
          </a:bodyPr>
          <a:lstStyle/>
          <a:p>
            <a:r>
              <a:rPr lang="fr-FR" sz="4800" b="1" dirty="0"/>
              <a:t> </a:t>
            </a:r>
            <a:r>
              <a:rPr lang="fr-FR" sz="4800" b="1" dirty="0">
                <a:ln>
                  <a:solidFill>
                    <a:srgbClr val="FF0000"/>
                  </a:solidFill>
                </a:ln>
              </a:rPr>
              <a:t>- Non réélu, fin des protections et des privilèges... (anciens présidents compris</a:t>
            </a:r>
            <a:r>
              <a:rPr lang="fr-FR" sz="4800" b="1" dirty="0" smtClean="0">
                <a:ln>
                  <a:solidFill>
                    <a:srgbClr val="FF0000"/>
                  </a:solidFill>
                </a:ln>
              </a:rPr>
              <a:t>)</a:t>
            </a:r>
            <a:endParaRPr lang="fr-FR" sz="4800" b="1" dirty="0">
              <a:ln>
                <a:solidFill>
                  <a:srgbClr val="FF0000"/>
                </a:solidFill>
              </a:ln>
            </a:endParaRPr>
          </a:p>
          <a:p>
            <a:r>
              <a:rPr lang="fr-FR" sz="4800" b="1" dirty="0">
                <a:ln>
                  <a:solidFill>
                    <a:srgbClr val="FF0000"/>
                  </a:solidFill>
                </a:ln>
              </a:rPr>
              <a:t>Comme dans toute profession : halte au pillage du pays par une certaine caste ! (à un ouvrier on ne paie pas tous les échelons qu'il a franchi mais seulement le dernier)</a:t>
            </a:r>
          </a:p>
        </p:txBody>
      </p:sp>
    </p:spTree>
    <p:extLst>
      <p:ext uri="{BB962C8B-B14F-4D97-AF65-F5344CB8AC3E}">
        <p14:creationId xmlns:p14="http://schemas.microsoft.com/office/powerpoint/2010/main" val="308544631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44840" y="590248"/>
            <a:ext cx="10076177" cy="5662811"/>
          </a:xfrm>
          <a:prstGeom prst="rect">
            <a:avLst/>
          </a:prstGeom>
          <a:effectLst>
            <a:softEdge rad="127000"/>
          </a:effectLst>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sp>
        <p:nvSpPr>
          <p:cNvPr id="3" name="Rectangle 2"/>
          <p:cNvSpPr/>
          <p:nvPr/>
        </p:nvSpPr>
        <p:spPr>
          <a:xfrm>
            <a:off x="543339" y="674399"/>
            <a:ext cx="11304104" cy="5509200"/>
          </a:xfrm>
          <a:prstGeom prst="rect">
            <a:avLst/>
          </a:prstGeom>
        </p:spPr>
        <p:txBody>
          <a:bodyPr wrap="square">
            <a:spAutoFit/>
          </a:bodyPr>
          <a:lstStyle/>
          <a:p>
            <a:r>
              <a:rPr lang="fr-FR" sz="4400" b="1" dirty="0" smtClean="0"/>
              <a:t> </a:t>
            </a:r>
            <a:r>
              <a:rPr lang="fr-FR" sz="4400" b="1" dirty="0">
                <a:ln>
                  <a:solidFill>
                    <a:srgbClr val="FF0000"/>
                  </a:solidFill>
                </a:ln>
              </a:rPr>
              <a:t>Un grand coup de balai à Bercy</a:t>
            </a:r>
            <a:r>
              <a:rPr lang="fr-FR" sz="4400" b="1" dirty="0" smtClean="0">
                <a:ln>
                  <a:solidFill>
                    <a:srgbClr val="FF0000"/>
                  </a:solidFill>
                </a:ln>
              </a:rPr>
              <a:t>:</a:t>
            </a:r>
            <a:endParaRPr lang="fr-FR" sz="4400" b="1" dirty="0">
              <a:ln>
                <a:solidFill>
                  <a:srgbClr val="FF0000"/>
                </a:solidFill>
              </a:ln>
            </a:endParaRPr>
          </a:p>
          <a:p>
            <a:r>
              <a:rPr lang="fr-FR" sz="4400" b="1" dirty="0">
                <a:ln>
                  <a:solidFill>
                    <a:srgbClr val="FF0000"/>
                  </a:solidFill>
                </a:ln>
              </a:rPr>
              <a:t>- Réduction des parlementaires et des hauts fonctionnaires placés par copinage et des fonctionnaires en surnombre qui ne servent à rien</a:t>
            </a:r>
            <a:r>
              <a:rPr lang="fr-FR" sz="4400" b="1" dirty="0" smtClean="0">
                <a:ln>
                  <a:solidFill>
                    <a:srgbClr val="FF0000"/>
                  </a:solidFill>
                </a:ln>
              </a:rPr>
              <a:t>.</a:t>
            </a:r>
            <a:endParaRPr lang="fr-FR" sz="4400" b="1" dirty="0">
              <a:ln>
                <a:solidFill>
                  <a:srgbClr val="FF0000"/>
                </a:solidFill>
              </a:ln>
            </a:endParaRPr>
          </a:p>
          <a:p>
            <a:r>
              <a:rPr lang="fr-FR" sz="4400" b="1" dirty="0">
                <a:ln>
                  <a:solidFill>
                    <a:srgbClr val="FF0000"/>
                  </a:solidFill>
                </a:ln>
              </a:rPr>
              <a:t>- Réduction du nombre des ministres et des secrétaires d'état</a:t>
            </a:r>
            <a:r>
              <a:rPr lang="fr-FR" sz="4400" b="1" dirty="0" smtClean="0">
                <a:ln>
                  <a:solidFill>
                    <a:srgbClr val="FF0000"/>
                  </a:solidFill>
                </a:ln>
              </a:rPr>
              <a:t>.</a:t>
            </a:r>
            <a:endParaRPr lang="fr-FR" sz="4400" b="1" dirty="0">
              <a:ln>
                <a:solidFill>
                  <a:srgbClr val="FF0000"/>
                </a:solidFill>
              </a:ln>
            </a:endParaRPr>
          </a:p>
          <a:p>
            <a:r>
              <a:rPr lang="fr-FR" sz="4400" b="1" dirty="0">
                <a:ln>
                  <a:solidFill>
                    <a:srgbClr val="FF0000"/>
                  </a:solidFill>
                </a:ln>
              </a:rPr>
              <a:t>- Suppression de la CMU à certaines catégories </a:t>
            </a:r>
          </a:p>
        </p:txBody>
      </p:sp>
    </p:spTree>
    <p:extLst>
      <p:ext uri="{BB962C8B-B14F-4D97-AF65-F5344CB8AC3E}">
        <p14:creationId xmlns:p14="http://schemas.microsoft.com/office/powerpoint/2010/main" val="332773462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3" end="3"/>
                                            </p:txEl>
                                          </p:spTgt>
                                        </p:tgtEl>
                                        <p:attrNameLst>
                                          <p:attrName>ppt_w</p:attrName>
                                        </p:attrNameLst>
                                      </p:cBhvr>
                                    </p:anim>
                                    <p:anim by="(#ppt_w*0.50)" calcmode="lin" valueType="num">
                                      <p:cBhvr>
                                        <p:cTn id="40" dur="500" decel="50000" autoRev="1" fill="hold">
                                          <p:stCondLst>
                                            <p:cond delay="0"/>
                                          </p:stCondLst>
                                        </p:cTn>
                                        <p:tgtEl>
                                          <p:spTgt spid="3">
                                            <p:txEl>
                                              <p:pRg st="3" end="3"/>
                                            </p:txEl>
                                          </p:spTgt>
                                        </p:tgtEl>
                                        <p:attrNameLst>
                                          <p:attrName>ppt_x</p:attrName>
                                        </p:attrNameLst>
                                      </p:cBhvr>
                                    </p:anim>
                                    <p:anim from="(-#ppt_h/2)" to="(#ppt_y)" calcmode="lin" valueType="num">
                                      <p:cBhvr>
                                        <p:cTn id="41" dur="1000" fill="hold">
                                          <p:stCondLst>
                                            <p:cond delay="0"/>
                                          </p:stCondLst>
                                        </p:cTn>
                                        <p:tgtEl>
                                          <p:spTgt spid="3">
                                            <p:txEl>
                                              <p:pRg st="3" end="3"/>
                                            </p:txEl>
                                          </p:spTgt>
                                        </p:tgtEl>
                                        <p:attrNameLst>
                                          <p:attrName>ppt_y</p:attrName>
                                        </p:attrNameLst>
                                      </p:cBhvr>
                                    </p:anim>
                                    <p:animRot by="21600000">
                                      <p:cBhvr>
                                        <p:cTn id="42"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614622" y="622853"/>
            <a:ext cx="11093672" cy="5546836"/>
          </a:xfrm>
          <a:prstGeom prst="rect">
            <a:avLst/>
          </a:prstGeom>
          <a:effectLst>
            <a:softEdge rad="127000"/>
          </a:effectLst>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sp>
        <p:nvSpPr>
          <p:cNvPr id="3" name="Rectangle 2"/>
          <p:cNvSpPr/>
          <p:nvPr/>
        </p:nvSpPr>
        <p:spPr>
          <a:xfrm>
            <a:off x="728869" y="943240"/>
            <a:ext cx="11078818" cy="5016758"/>
          </a:xfrm>
          <a:prstGeom prst="rect">
            <a:avLst/>
          </a:prstGeom>
        </p:spPr>
        <p:txBody>
          <a:bodyPr wrap="square">
            <a:spAutoFit/>
          </a:bodyPr>
          <a:lstStyle/>
          <a:p>
            <a:r>
              <a:rPr lang="fr-FR" sz="1600" dirty="0"/>
              <a:t> </a:t>
            </a:r>
            <a:r>
              <a:rPr lang="fr-FR" sz="4000" b="1" dirty="0"/>
              <a:t>- Stopper le versement des retraites à l'étranger sans savoir si les gens sont toujours vivants, on exige un certificat de vie pour les français, il doit en être de même pour les étrangers. Ils devront se présenter dans les consulats et signer un registre d'attestation (Problème dénoncé à mainte reprise par la cour des comptes !!! Le Maghreb étant le plus grand bénéficiaire!)</a:t>
            </a:r>
          </a:p>
        </p:txBody>
      </p:sp>
    </p:spTree>
    <p:extLst>
      <p:ext uri="{BB962C8B-B14F-4D97-AF65-F5344CB8AC3E}">
        <p14:creationId xmlns:p14="http://schemas.microsoft.com/office/powerpoint/2010/main" val="1489796238"/>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689114" y="604342"/>
            <a:ext cx="10827026" cy="5579258"/>
          </a:xfrm>
          <a:prstGeom prst="rect">
            <a:avLst/>
          </a:prstGeom>
          <a:effectLst>
            <a:softEdge rad="127000"/>
          </a:effectLst>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0"/>
            <a:ext cx="12101609" cy="6791533"/>
          </a:xfrm>
          <a:prstGeom prst="rect">
            <a:avLst/>
          </a:prstGeom>
        </p:spPr>
      </p:pic>
      <p:sp>
        <p:nvSpPr>
          <p:cNvPr id="3" name="Rectangle 2"/>
          <p:cNvSpPr/>
          <p:nvPr/>
        </p:nvSpPr>
        <p:spPr>
          <a:xfrm>
            <a:off x="838200" y="674400"/>
            <a:ext cx="10893287" cy="5509200"/>
          </a:xfrm>
          <a:prstGeom prst="rect">
            <a:avLst/>
          </a:prstGeom>
        </p:spPr>
        <p:txBody>
          <a:bodyPr wrap="square">
            <a:spAutoFit/>
          </a:bodyPr>
          <a:lstStyle/>
          <a:p>
            <a:r>
              <a:rPr lang="fr-FR" sz="4400" b="1" dirty="0"/>
              <a:t> Suppression des retraites versées aux étrangers arrivant en France à 65 ans sans jamais n'avoir cotisé un centime! (1157 EUR)Alors que certains de nos retraités touchent 300 à 400€ ! Une ignominie, quand des français de souche se tuent parce qu'ils n'arrivent plus à payer leurs factures après avoir cotisé 44 ans pour la plupart) !!!</a:t>
            </a:r>
          </a:p>
        </p:txBody>
      </p:sp>
    </p:spTree>
    <p:extLst>
      <p:ext uri="{BB962C8B-B14F-4D97-AF65-F5344CB8AC3E}">
        <p14:creationId xmlns:p14="http://schemas.microsoft.com/office/powerpoint/2010/main" val="268590465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pic>
        <p:nvPicPr>
          <p:cNvPr id="4" name="Image 3"/>
          <p:cNvPicPr>
            <a:picLocks noChangeAspect="1"/>
          </p:cNvPicPr>
          <p:nvPr/>
        </p:nvPicPr>
        <p:blipFill>
          <a:blip r:embed="rId4"/>
          <a:stretch>
            <a:fillRect/>
          </a:stretch>
        </p:blipFill>
        <p:spPr>
          <a:xfrm>
            <a:off x="702365" y="620559"/>
            <a:ext cx="10760765" cy="5601741"/>
          </a:xfrm>
          <a:prstGeom prst="rect">
            <a:avLst/>
          </a:prstGeom>
          <a:effectLst>
            <a:softEdge rad="127000"/>
          </a:effectLst>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sp>
        <p:nvSpPr>
          <p:cNvPr id="3" name="Rectangle 2"/>
          <p:cNvSpPr/>
          <p:nvPr/>
        </p:nvSpPr>
        <p:spPr>
          <a:xfrm>
            <a:off x="3048000" y="797510"/>
            <a:ext cx="6096000" cy="5262979"/>
          </a:xfrm>
          <a:prstGeom prst="rect">
            <a:avLst/>
          </a:prstGeom>
        </p:spPr>
        <p:txBody>
          <a:bodyPr>
            <a:spAutoFit/>
          </a:bodyPr>
          <a:lstStyle/>
          <a:p>
            <a:r>
              <a:rPr lang="fr-FR" sz="4800" b="1" dirty="0">
                <a:ln>
                  <a:solidFill>
                    <a:srgbClr val="FF0000"/>
                  </a:solidFill>
                </a:ln>
              </a:rPr>
              <a:t>- Désendettement massif de la France par la réduction du train de vie de toutes les "élites" ..(Protection de leurs biens pendant leur absence, etc...)</a:t>
            </a:r>
          </a:p>
        </p:txBody>
      </p:sp>
    </p:spTree>
    <p:extLst>
      <p:ext uri="{BB962C8B-B14F-4D97-AF65-F5344CB8AC3E}">
        <p14:creationId xmlns:p14="http://schemas.microsoft.com/office/powerpoint/2010/main" val="232694531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66467"/>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4" name="Image 3"/>
          <p:cNvPicPr>
            <a:picLocks noChangeAspect="1"/>
          </p:cNvPicPr>
          <p:nvPr/>
        </p:nvPicPr>
        <p:blipFill>
          <a:blip r:embed="rId4"/>
          <a:stretch>
            <a:fillRect/>
          </a:stretch>
        </p:blipFill>
        <p:spPr>
          <a:xfrm>
            <a:off x="642730" y="636197"/>
            <a:ext cx="10906539" cy="5603226"/>
          </a:xfrm>
          <a:prstGeom prst="rect">
            <a:avLst/>
          </a:prstGeom>
          <a:effectLst>
            <a:softEdge rad="127000"/>
          </a:effectLst>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sp>
        <p:nvSpPr>
          <p:cNvPr id="3" name="Rectangle 2"/>
          <p:cNvSpPr/>
          <p:nvPr/>
        </p:nvSpPr>
        <p:spPr>
          <a:xfrm>
            <a:off x="642730" y="551289"/>
            <a:ext cx="10906539" cy="5755422"/>
          </a:xfrm>
          <a:prstGeom prst="rect">
            <a:avLst/>
          </a:prstGeom>
        </p:spPr>
        <p:txBody>
          <a:bodyPr wrap="square">
            <a:spAutoFit/>
          </a:bodyPr>
          <a:lstStyle/>
          <a:p>
            <a:r>
              <a:rPr lang="fr-FR" sz="4800" b="1" dirty="0"/>
              <a:t> </a:t>
            </a:r>
            <a:r>
              <a:rPr lang="fr-FR" sz="4000" b="1" dirty="0">
                <a:ln>
                  <a:solidFill>
                    <a:srgbClr val="FF0000"/>
                  </a:solidFill>
                </a:ln>
              </a:rPr>
              <a:t>Comment expliquer qu'un salarié qui se lève chaque matin a du mal à finir le mois, ne parte pas ou peu en vacances et ne peut se soigner correctement alors qu'une personne inactive logée gratuitement avec APL, peut faire des grasses matinées, partir chaque année avec les bons vacances de la CAF et se faire soigner avec la CMU bien mieux qu'un salarié après une vie de labeur et qui n'a droit à rien de tout ceci !</a:t>
            </a:r>
          </a:p>
        </p:txBody>
      </p:sp>
    </p:spTree>
    <p:extLst>
      <p:ext uri="{BB962C8B-B14F-4D97-AF65-F5344CB8AC3E}">
        <p14:creationId xmlns:p14="http://schemas.microsoft.com/office/powerpoint/2010/main" val="272891860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4"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4" name="Image 3"/>
          <p:cNvPicPr>
            <a:picLocks noChangeAspect="1"/>
          </p:cNvPicPr>
          <p:nvPr/>
        </p:nvPicPr>
        <p:blipFill>
          <a:blip r:embed="rId4"/>
          <a:stretch>
            <a:fillRect/>
          </a:stretch>
        </p:blipFill>
        <p:spPr>
          <a:xfrm>
            <a:off x="838201" y="627309"/>
            <a:ext cx="10515600" cy="5603381"/>
          </a:xfrm>
          <a:prstGeom prst="rect">
            <a:avLst/>
          </a:prstGeom>
          <a:effectLst>
            <a:softEdge rad="127000"/>
          </a:effectLst>
        </p:spPr>
      </p:pic>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sp>
        <p:nvSpPr>
          <p:cNvPr id="3" name="Rectangle 2"/>
          <p:cNvSpPr/>
          <p:nvPr/>
        </p:nvSpPr>
        <p:spPr>
          <a:xfrm>
            <a:off x="1228099" y="1166841"/>
            <a:ext cx="9735802" cy="4524315"/>
          </a:xfrm>
          <a:prstGeom prst="rect">
            <a:avLst/>
          </a:prstGeom>
        </p:spPr>
        <p:txBody>
          <a:bodyPr wrap="square">
            <a:spAutoFit/>
          </a:bodyPr>
          <a:lstStyle/>
          <a:p>
            <a:r>
              <a:rPr lang="fr-FR" sz="7200" b="1" dirty="0">
                <a:ln>
                  <a:solidFill>
                    <a:schemeClr val="bg1"/>
                  </a:solidFill>
                </a:ln>
                <a:solidFill>
                  <a:srgbClr val="FF0000"/>
                </a:solidFill>
              </a:rPr>
              <a:t>Alors, aidons plus les salariés pour une France qui avance et foutez les cas sociaux au boulot !</a:t>
            </a:r>
          </a:p>
        </p:txBody>
      </p:sp>
    </p:spTree>
    <p:extLst>
      <p:ext uri="{BB962C8B-B14F-4D97-AF65-F5344CB8AC3E}">
        <p14:creationId xmlns:p14="http://schemas.microsoft.com/office/powerpoint/2010/main" val="2833184098"/>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636105" y="616791"/>
            <a:ext cx="10906538" cy="5605669"/>
          </a:xfrm>
          <a:prstGeom prst="rect">
            <a:avLst/>
          </a:prstGeom>
          <a:effectLst>
            <a:softEdge rad="127000"/>
          </a:effectLst>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sp>
        <p:nvSpPr>
          <p:cNvPr id="3" name="Rectangle 2"/>
          <p:cNvSpPr/>
          <p:nvPr/>
        </p:nvSpPr>
        <p:spPr>
          <a:xfrm>
            <a:off x="728869" y="843676"/>
            <a:ext cx="10972800" cy="5170646"/>
          </a:xfrm>
          <a:prstGeom prst="rect">
            <a:avLst/>
          </a:prstGeom>
        </p:spPr>
        <p:txBody>
          <a:bodyPr wrap="square">
            <a:spAutoFit/>
          </a:bodyPr>
          <a:lstStyle/>
          <a:p>
            <a:r>
              <a:rPr lang="fr-FR" sz="1600" dirty="0"/>
              <a:t> </a:t>
            </a:r>
            <a:r>
              <a:rPr lang="fr-FR" sz="6600" b="1" dirty="0">
                <a:ln>
                  <a:solidFill>
                    <a:schemeClr val="bg1"/>
                  </a:solidFill>
                </a:ln>
              </a:rPr>
              <a:t>Moi aussi, je fais suivre, car j'approuve sans la moindre réserve </a:t>
            </a:r>
            <a:r>
              <a:rPr lang="fr-FR" sz="6600" b="1" dirty="0" smtClean="0">
                <a:ln>
                  <a:solidFill>
                    <a:schemeClr val="bg1"/>
                  </a:solidFill>
                </a:ln>
              </a:rPr>
              <a:t>!</a:t>
            </a:r>
            <a:endParaRPr lang="fr-FR" sz="6600" b="1" dirty="0">
              <a:ln>
                <a:solidFill>
                  <a:schemeClr val="bg1"/>
                </a:solidFill>
              </a:ln>
            </a:endParaRPr>
          </a:p>
          <a:p>
            <a:r>
              <a:rPr lang="fr-FR" sz="6600" b="1" dirty="0">
                <a:ln>
                  <a:solidFill>
                    <a:schemeClr val="bg1"/>
                  </a:solidFill>
                </a:ln>
              </a:rPr>
              <a:t>Si vous aussi, vous approuvez, alors continuez la chaîne, S.V.P </a:t>
            </a:r>
          </a:p>
        </p:txBody>
      </p:sp>
    </p:spTree>
    <p:extLst>
      <p:ext uri="{BB962C8B-B14F-4D97-AF65-F5344CB8AC3E}">
        <p14:creationId xmlns:p14="http://schemas.microsoft.com/office/powerpoint/2010/main" val="122214187"/>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pic>
        <p:nvPicPr>
          <p:cNvPr id="3" name="Image 2"/>
          <p:cNvPicPr>
            <a:picLocks noChangeAspect="1"/>
          </p:cNvPicPr>
          <p:nvPr/>
        </p:nvPicPr>
        <p:blipFill>
          <a:blip r:embed="rId4"/>
          <a:stretch>
            <a:fillRect/>
          </a:stretch>
        </p:blipFill>
        <p:spPr>
          <a:xfrm>
            <a:off x="728870" y="628823"/>
            <a:ext cx="10774017" cy="5624236"/>
          </a:xfrm>
          <a:prstGeom prst="rect">
            <a:avLst/>
          </a:prstGeom>
          <a:effectLst>
            <a:softEdge rad="127000"/>
          </a:effectLst>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spTree>
    <p:extLst>
      <p:ext uri="{BB962C8B-B14F-4D97-AF65-F5344CB8AC3E}">
        <p14:creationId xmlns:p14="http://schemas.microsoft.com/office/powerpoint/2010/main" val="119228786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391479" y="631686"/>
            <a:ext cx="9475304" cy="5635764"/>
          </a:xfrm>
          <a:prstGeom prst="rect">
            <a:avLst/>
          </a:prstGeom>
          <a:effectLst>
            <a:softEdge rad="127000"/>
          </a:effectLst>
        </p:spPr>
      </p:pic>
    </p:spTree>
    <p:extLst>
      <p:ext uri="{BB962C8B-B14F-4D97-AF65-F5344CB8AC3E}">
        <p14:creationId xmlns:p14="http://schemas.microsoft.com/office/powerpoint/2010/main" val="75472354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42122" y="622176"/>
            <a:ext cx="10707756" cy="5630884"/>
          </a:xfrm>
          <a:prstGeom prst="rect">
            <a:avLst/>
          </a:prstGeom>
          <a:effectLst>
            <a:softEdge rad="127000"/>
          </a:effectLst>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18</a:t>
            </a:fld>
            <a:endParaRPr lang="fr-FR" sz="1400" b="1" dirty="0"/>
          </a:p>
        </p:txBody>
      </p:sp>
    </p:spTree>
    <p:extLst>
      <p:ext uri="{BB962C8B-B14F-4D97-AF65-F5344CB8AC3E}">
        <p14:creationId xmlns:p14="http://schemas.microsoft.com/office/powerpoint/2010/main" val="3682743423"/>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19</a:t>
            </a:fld>
            <a:endParaRPr lang="fr-FR" sz="1400" b="1" dirty="0"/>
          </a:p>
        </p:txBody>
      </p:sp>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42122" y="619539"/>
            <a:ext cx="10774017" cy="5618922"/>
          </a:xfrm>
          <a:prstGeom prst="rect">
            <a:avLst/>
          </a:prstGeom>
          <a:effectLst>
            <a:softEdge rad="127000"/>
          </a:effectLst>
        </p:spPr>
      </p:pic>
    </p:spTree>
    <p:extLst>
      <p:ext uri="{BB962C8B-B14F-4D97-AF65-F5344CB8AC3E}">
        <p14:creationId xmlns:p14="http://schemas.microsoft.com/office/powerpoint/2010/main" val="383755721"/>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07/02/2019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20</a:t>
            </a:fld>
            <a:endParaRPr lang="fr-FR" sz="1400" b="1" dirty="0"/>
          </a:p>
        </p:txBody>
      </p:sp>
      <p:sp>
        <p:nvSpPr>
          <p:cNvPr id="9" name="Rectangle 8"/>
          <p:cNvSpPr/>
          <p:nvPr/>
        </p:nvSpPr>
        <p:spPr>
          <a:xfrm>
            <a:off x="1044841" y="2011222"/>
            <a:ext cx="10139543" cy="2862322"/>
          </a:xfrm>
          <a:prstGeom prst="rect">
            <a:avLst/>
          </a:prstGeom>
        </p:spPr>
        <p:txBody>
          <a:bodyPr wrap="square">
            <a:spAutoFit/>
          </a:bodyPr>
          <a:lstStyle/>
          <a:p>
            <a:r>
              <a:rPr lang="fr-FR" sz="6000" b="1" dirty="0" smtClean="0">
                <a:latin typeface="Brush Script MT" panose="03060802040406070304" pitchFamily="66" charset="0"/>
              </a:rPr>
              <a:t>   </a:t>
            </a:r>
            <a:r>
              <a:rPr lang="fr-FR" sz="6000" b="1" dirty="0" smtClean="0">
                <a:latin typeface="Brush Script MT" panose="03060802040406070304" pitchFamily="66" charset="0"/>
              </a:rPr>
              <a:t>               C’était</a:t>
            </a:r>
          </a:p>
          <a:p>
            <a:r>
              <a:rPr lang="fr-FR" sz="6000" b="1" dirty="0" smtClean="0">
                <a:latin typeface="Brush Script MT" panose="03060802040406070304" pitchFamily="66" charset="0"/>
              </a:rPr>
              <a:t>    Y </a:t>
            </a:r>
            <a:r>
              <a:rPr lang="fr-FR" sz="6000" b="1" dirty="0">
                <a:latin typeface="Brush Script MT" panose="03060802040406070304" pitchFamily="66" charset="0"/>
              </a:rPr>
              <a:t>A DU BOULOT EN </a:t>
            </a:r>
            <a:r>
              <a:rPr lang="fr-FR" sz="6000" b="1" dirty="0" smtClean="0">
                <a:latin typeface="Brush Script MT" panose="03060802040406070304" pitchFamily="66" charset="0"/>
              </a:rPr>
              <a:t>2019</a:t>
            </a:r>
          </a:p>
          <a:p>
            <a:r>
              <a:rPr lang="fr-FR" sz="6000" b="1" dirty="0" smtClean="0">
                <a:latin typeface="Brush Script MT" panose="03060802040406070304" pitchFamily="66" charset="0"/>
              </a:rPr>
              <a:t>                par </a:t>
            </a:r>
            <a:r>
              <a:rPr lang="fr-FR" sz="6000" b="1" dirty="0" smtClean="0">
                <a:latin typeface="Brush Script MT" panose="03060802040406070304" pitchFamily="66" charset="0"/>
              </a:rPr>
              <a:t>Lande  </a:t>
            </a:r>
            <a:r>
              <a:rPr lang="fr-FR" sz="6000" b="1" dirty="0" smtClean="0">
                <a:latin typeface="Brush Script MT" panose="03060802040406070304" pitchFamily="66" charset="0"/>
              </a:rPr>
              <a:t> </a:t>
            </a:r>
            <a:endParaRPr lang="fr-FR" sz="6000" b="1" dirty="0">
              <a:latin typeface="Brush Script MT" panose="03060802040406070304" pitchFamily="66" charset="0"/>
            </a:endParaRPr>
          </a:p>
        </p:txBody>
      </p:sp>
    </p:spTree>
    <p:extLst>
      <p:ext uri="{BB962C8B-B14F-4D97-AF65-F5344CB8AC3E}">
        <p14:creationId xmlns:p14="http://schemas.microsoft.com/office/powerpoint/2010/main" val="3054675973"/>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130</TotalTime>
  <Words>897</Words>
  <Application>Microsoft Office PowerPoint</Application>
  <PresentationFormat>Grand écran</PresentationFormat>
  <Paragraphs>129</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2019-02-01T14:09:57Z</dcterms:created>
  <dcterms:modified xsi:type="dcterms:W3CDTF">2019-02-07T16:09:45Z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