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73"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ifJtzyHvXzSbQhMrZta+Q==" hashData="gPDbzYE2MbJ2sWgmHkherSVrTIlpHzUfqH0niYf6kQ8/MFLAanvfk/yLGFLn4cb1iS0khsUrLL1JjkDwWTEds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2" d="100"/>
          <a:sy n="72" d="100"/>
        </p:scale>
        <p:origin x="57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17/01/2019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23859199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17/01/2019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17/01/2019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17/01/2019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17/01/2019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540063" y="1489786"/>
            <a:ext cx="8416086" cy="4154984"/>
          </a:xfrm>
          <a:prstGeom prst="rect">
            <a:avLst/>
          </a:prstGeom>
        </p:spPr>
        <p:txBody>
          <a:bodyPr wrap="none">
            <a:spAutoFit/>
          </a:bodyPr>
          <a:lstStyle/>
          <a:p>
            <a:r>
              <a:rPr lang="fr-FR" sz="6600" b="1" dirty="0" smtClean="0"/>
              <a:t>Tout </a:t>
            </a:r>
            <a:r>
              <a:rPr lang="fr-FR" sz="6600" b="1" dirty="0"/>
              <a:t>un village </a:t>
            </a:r>
            <a:r>
              <a:rPr lang="fr-FR" sz="6600" b="1" dirty="0" smtClean="0"/>
              <a:t>sibérien</a:t>
            </a:r>
          </a:p>
          <a:p>
            <a:r>
              <a:rPr lang="fr-FR" sz="6600" b="1" dirty="0" smtClean="0"/>
              <a:t>    se </a:t>
            </a:r>
            <a:r>
              <a:rPr lang="fr-FR" sz="6600" b="1" dirty="0"/>
              <a:t>mobilise pour un </a:t>
            </a:r>
            <a:endParaRPr lang="fr-FR" sz="6600" b="1" dirty="0" smtClean="0"/>
          </a:p>
          <a:p>
            <a:r>
              <a:rPr lang="fr-FR" sz="6600" b="1" dirty="0" smtClean="0"/>
              <a:t>       ourson orphelin</a:t>
            </a:r>
          </a:p>
          <a:p>
            <a:r>
              <a:rPr lang="fr-FR" sz="6600" b="1" dirty="0" smtClean="0"/>
              <a:t>             par </a:t>
            </a:r>
            <a:r>
              <a:rPr lang="fr-FR" sz="6600" b="1" dirty="0" smtClean="0"/>
              <a:t>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500" advTm="8000">
        <p:circle/>
        <p:sndAc>
          <p:stSnd loop="1">
            <p:snd r:embed="rId3" name="Arthus_Bertrand_Desde-el-aire_3112-2-1_001.wav"/>
          </p:stSnd>
        </p:sndAc>
      </p:transition>
    </mc:Choice>
    <mc:Fallback>
      <p:transition spd="slow" advTm="8000">
        <p:circle/>
        <p:sndAc>
          <p:stSnd loop="1">
            <p:snd r:embed="rId3" name="Arthus_Bertrand_Desde-el-aire_3112-2-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562599" y="501984"/>
            <a:ext cx="9066802" cy="5960089"/>
          </a:xfrm>
          <a:prstGeom prst="rect">
            <a:avLst/>
          </a:prstGeom>
          <a:effectLst>
            <a:softEdge rad="127000"/>
          </a:effectLst>
        </p:spPr>
      </p:pic>
    </p:spTree>
    <p:extLst>
      <p:ext uri="{BB962C8B-B14F-4D97-AF65-F5344CB8AC3E}">
        <p14:creationId xmlns:p14="http://schemas.microsoft.com/office/powerpoint/2010/main" val="33946700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445719" y="1524980"/>
            <a:ext cx="9300562" cy="3970318"/>
          </a:xfrm>
          <a:prstGeom prst="rect">
            <a:avLst/>
          </a:prstGeom>
        </p:spPr>
        <p:txBody>
          <a:bodyPr wrap="square">
            <a:spAutoFit/>
          </a:bodyPr>
          <a:lstStyle/>
          <a:p>
            <a:r>
              <a:rPr lang="fr-FR" sz="3600" b="1" dirty="0"/>
              <a:t>Les habitants d'un village de Sibérie se sont pris d’affection pour lui : un ourson orphelin a été recueilli par un zoo en Russie. Comme il n’est pas capable de vivre dans son milieu naturel, une cagnotte a été lancée pour pouvoir faire transporter l’animal à l’autre bout du pays et lui permettre de commencer une nouvelle vie.</a:t>
            </a:r>
          </a:p>
        </p:txBody>
      </p:sp>
    </p:spTree>
    <p:extLst>
      <p:ext uri="{BB962C8B-B14F-4D97-AF65-F5344CB8AC3E}">
        <p14:creationId xmlns:p14="http://schemas.microsoft.com/office/powerpoint/2010/main" val="3162828090"/>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673944" y="442856"/>
            <a:ext cx="10844111" cy="6107786"/>
          </a:xfrm>
          <a:prstGeom prst="rect">
            <a:avLst/>
          </a:prstGeom>
          <a:effectLst>
            <a:softEdge rad="127000"/>
          </a:effectLst>
        </p:spPr>
      </p:pic>
    </p:spTree>
    <p:extLst>
      <p:ext uri="{BB962C8B-B14F-4D97-AF65-F5344CB8AC3E}">
        <p14:creationId xmlns:p14="http://schemas.microsoft.com/office/powerpoint/2010/main" val="642040183"/>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045419" y="1166842"/>
            <a:ext cx="10005391" cy="4524315"/>
          </a:xfrm>
          <a:prstGeom prst="rect">
            <a:avLst/>
          </a:prstGeom>
        </p:spPr>
        <p:txBody>
          <a:bodyPr wrap="square">
            <a:spAutoFit/>
          </a:bodyPr>
          <a:lstStyle/>
          <a:p>
            <a:r>
              <a:rPr lang="fr-FR" sz="3600" b="1" dirty="0"/>
              <a:t>C’est un ourson qui a fédéré les habitants de la péninsule Kamtchatka, située à l’est de la Russie. Le 1er décembre dernier, un petit ours de 10 mois est trouvé en train d’errer dans le village de </a:t>
            </a:r>
            <a:r>
              <a:rPr lang="fr-FR" sz="3600" b="1" dirty="0" err="1"/>
              <a:t>Malki</a:t>
            </a:r>
            <a:r>
              <a:rPr lang="fr-FR" sz="3600" b="1" dirty="0"/>
              <a:t>, relate la BBC, qui cite le quotidien russe </a:t>
            </a:r>
            <a:r>
              <a:rPr lang="fr-FR" sz="3600" b="1" dirty="0" err="1"/>
              <a:t>Komsomolskaïa</a:t>
            </a:r>
            <a:r>
              <a:rPr lang="fr-FR" sz="3600" b="1" dirty="0"/>
              <a:t> Pravda. Il semblerait que sa maman ait été tuée par des chasseurs mais le petit aurait réussi à s’échapper</a:t>
            </a:r>
            <a:r>
              <a:rPr lang="fr-FR" dirty="0"/>
              <a:t>. </a:t>
            </a:r>
          </a:p>
        </p:txBody>
      </p:sp>
    </p:spTree>
    <p:extLst>
      <p:ext uri="{BB962C8B-B14F-4D97-AF65-F5344CB8AC3E}">
        <p14:creationId xmlns:p14="http://schemas.microsoft.com/office/powerpoint/2010/main" val="846335007"/>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3047999" y="2030708"/>
            <a:ext cx="6096000" cy="2862322"/>
          </a:xfrm>
          <a:prstGeom prst="rect">
            <a:avLst/>
          </a:prstGeom>
        </p:spPr>
        <p:txBody>
          <a:bodyPr>
            <a:spAutoFit/>
          </a:bodyPr>
          <a:lstStyle/>
          <a:p>
            <a:r>
              <a:rPr lang="fr-FR" sz="3600" b="1" dirty="0"/>
              <a:t>Quand il a été recueilli dans le zoo de </a:t>
            </a:r>
            <a:r>
              <a:rPr lang="fr-FR" sz="3600" b="1" dirty="0" err="1"/>
              <a:t>Ielizovo</a:t>
            </a:r>
            <a:r>
              <a:rPr lang="fr-FR" sz="3600" b="1" dirty="0"/>
              <a:t>, l’ourson tenait à peine sur ses pattes et faisait 25 kg, alors qu’il aurait dû en peser 50.</a:t>
            </a:r>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251791" y="461665"/>
            <a:ext cx="11728174" cy="6186309"/>
          </a:xfrm>
          <a:prstGeom prst="rect">
            <a:avLst/>
          </a:prstGeom>
        </p:spPr>
        <p:txBody>
          <a:bodyPr wrap="square">
            <a:spAutoFit/>
          </a:bodyPr>
          <a:lstStyle/>
          <a:p>
            <a:r>
              <a:rPr lang="fr-FR" sz="3600" b="1" dirty="0"/>
              <a:t>Pas capable de se nourrir seul</a:t>
            </a:r>
          </a:p>
          <a:p>
            <a:endParaRPr lang="fr-FR" sz="3600" b="1" dirty="0"/>
          </a:p>
          <a:p>
            <a:r>
              <a:rPr lang="fr-FR" sz="3600" b="1" dirty="0"/>
              <a:t>Les villageois se sont immédiatement pris d’affection pour le petit ours, baptisé Masha, et lui ont même créé un compte Facebook. Malheureusement, faute de place, il ne pouvait pas rester dans le zoo dans lequel il était hébergé. Il ne pouvait pas non plus vivre dans une réserve naturelle, puisque, habitué aux humains, il aurait été une proie facile pour les prédateurs. Sans oublier qu’il n’est pas capable de se nourrir seul : l’ourson a perdu sa mère avant qu’elle ne puisse lui apprendre à pêcher.</a:t>
            </a:r>
          </a:p>
        </p:txBody>
      </p:sp>
    </p:spTree>
    <p:extLst>
      <p:ext uri="{BB962C8B-B14F-4D97-AF65-F5344CB8AC3E}">
        <p14:creationId xmlns:p14="http://schemas.microsoft.com/office/powerpoint/2010/main" val="279220952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2066" y="461665"/>
            <a:ext cx="4731026" cy="6282524"/>
          </a:xfrm>
          <a:prstGeom prst="rect">
            <a:avLst/>
          </a:prstGeom>
          <a:effectLst>
            <a:softEdge rad="127000"/>
          </a:effectLst>
        </p:spPr>
      </p:pic>
      <p:sp>
        <p:nvSpPr>
          <p:cNvPr id="8" name="Rectangle 7"/>
          <p:cNvSpPr/>
          <p:nvPr/>
        </p:nvSpPr>
        <p:spPr>
          <a:xfrm>
            <a:off x="1177614" y="1524980"/>
            <a:ext cx="4626838" cy="3970318"/>
          </a:xfrm>
          <a:prstGeom prst="rect">
            <a:avLst/>
          </a:prstGeom>
        </p:spPr>
        <p:txBody>
          <a:bodyPr wrap="square">
            <a:spAutoFit/>
          </a:bodyPr>
          <a:lstStyle/>
          <a:p>
            <a:r>
              <a:rPr lang="fr-FR" sz="3600" b="1" dirty="0"/>
              <a:t>Le petit ours va traverser la Russie pour être pris en charge par le centre de réhabilitation d’animaux sauvages Phoenix. </a:t>
            </a:r>
          </a:p>
        </p:txBody>
      </p:sp>
    </p:spTree>
    <p:extLst>
      <p:ext uri="{BB962C8B-B14F-4D97-AF65-F5344CB8AC3E}">
        <p14:creationId xmlns:p14="http://schemas.microsoft.com/office/powerpoint/2010/main" val="207305645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907772" y="693983"/>
            <a:ext cx="10376453" cy="5632311"/>
          </a:xfrm>
          <a:prstGeom prst="rect">
            <a:avLst/>
          </a:prstGeom>
        </p:spPr>
        <p:txBody>
          <a:bodyPr wrap="square">
            <a:spAutoFit/>
          </a:bodyPr>
          <a:lstStyle/>
          <a:p>
            <a:r>
              <a:rPr lang="fr-FR" sz="3600" b="1" dirty="0"/>
              <a:t>Les sauveteurs de Masha ont fini par trouver une solution : le centre de réhabilitation d’animaux sauvages Phoenix, localisé dans l’ouest du pays, à Kalouga, a accepté d’accueillir le petit ours. Seul problème : comment faire pour transporter l’ourson à l’autre bout du pays ? Le transport d’un animal sauvage coûte cher, puisqu’il faut non seulement acheter un billet d’avion, mais également un conteneur spécial où sera installé Masha le temps du voyage.</a:t>
            </a:r>
          </a:p>
        </p:txBody>
      </p:sp>
    </p:spTree>
    <p:extLst>
      <p:ext uri="{BB962C8B-B14F-4D97-AF65-F5344CB8AC3E}">
        <p14:creationId xmlns:p14="http://schemas.microsoft.com/office/powerpoint/2010/main" val="1034510375"/>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159565" y="1305120"/>
            <a:ext cx="9872869" cy="4524315"/>
          </a:xfrm>
          <a:prstGeom prst="rect">
            <a:avLst/>
          </a:prstGeom>
        </p:spPr>
        <p:txBody>
          <a:bodyPr wrap="square">
            <a:spAutoFit/>
          </a:bodyPr>
          <a:lstStyle/>
          <a:p>
            <a:r>
              <a:rPr lang="fr-FR" sz="3600" b="1" dirty="0"/>
              <a:t>La note s’élevait à 220 000 roubles (2 900 €). Avec l’aide des médias qui se sont passionnés pour cette histoire, la somme nécessaire a très vite été récoltée. « Bonjour ! Mon billet pour l’avion est prêt. Merci à tous de m’avoir aidé à me rendre au centre Phoenix », est-il écrit sur le compte </a:t>
            </a:r>
            <a:r>
              <a:rPr lang="fr-FR" sz="3600" b="1" dirty="0" smtClean="0"/>
              <a:t>de </a:t>
            </a:r>
            <a:r>
              <a:rPr lang="fr-FR" sz="3600" b="1" dirty="0"/>
              <a:t>l’ourson. Masha arrivera dans sa nouvelle maison le 22 janvier prochain.</a:t>
            </a:r>
          </a:p>
        </p:txBody>
      </p:sp>
    </p:spTree>
    <p:extLst>
      <p:ext uri="{BB962C8B-B14F-4D97-AF65-F5344CB8AC3E}">
        <p14:creationId xmlns:p14="http://schemas.microsoft.com/office/powerpoint/2010/main" val="256865390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22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950729" y="876546"/>
            <a:ext cx="8290539" cy="5170646"/>
          </a:xfrm>
          <a:prstGeom prst="rect">
            <a:avLst/>
          </a:prstGeom>
        </p:spPr>
        <p:txBody>
          <a:bodyPr wrap="none">
            <a:spAutoFit/>
          </a:bodyPr>
          <a:lstStyle/>
          <a:p>
            <a:r>
              <a:rPr lang="fr-FR" sz="6600" b="1" dirty="0"/>
              <a:t> </a:t>
            </a:r>
            <a:r>
              <a:rPr lang="fr-FR" sz="6600" b="1" dirty="0" smtClean="0"/>
              <a:t>             C’était</a:t>
            </a:r>
          </a:p>
          <a:p>
            <a:r>
              <a:rPr lang="fr-FR" sz="6600" b="1" dirty="0" smtClean="0"/>
              <a:t>Tout </a:t>
            </a:r>
            <a:r>
              <a:rPr lang="fr-FR" sz="6600" b="1" dirty="0"/>
              <a:t>un village </a:t>
            </a:r>
            <a:r>
              <a:rPr lang="fr-FR" sz="6600" b="1" dirty="0" smtClean="0"/>
              <a:t>sibérien</a:t>
            </a:r>
          </a:p>
          <a:p>
            <a:r>
              <a:rPr lang="fr-FR" sz="6600" b="1" dirty="0" smtClean="0"/>
              <a:t>    se </a:t>
            </a:r>
            <a:r>
              <a:rPr lang="fr-FR" sz="6600" b="1" dirty="0"/>
              <a:t>mobilise pour un </a:t>
            </a:r>
            <a:endParaRPr lang="fr-FR" sz="6600" b="1" dirty="0" smtClean="0"/>
          </a:p>
          <a:p>
            <a:r>
              <a:rPr lang="fr-FR" sz="6600" b="1" dirty="0" smtClean="0"/>
              <a:t>       ourson orphelin</a:t>
            </a:r>
          </a:p>
          <a:p>
            <a:r>
              <a:rPr lang="fr-FR" sz="6600" b="1" dirty="0" smtClean="0"/>
              <a:t>             par </a:t>
            </a:r>
            <a:r>
              <a:rPr lang="fr-FR" sz="6600" b="1" dirty="0" smtClean="0"/>
              <a:t>Lande</a:t>
            </a:r>
            <a:endParaRPr lang="fr-FR" sz="6600" b="1" dirty="0"/>
          </a:p>
        </p:txBody>
      </p:sp>
    </p:spTree>
    <p:extLst>
      <p:ext uri="{BB962C8B-B14F-4D97-AF65-F5344CB8AC3E}">
        <p14:creationId xmlns:p14="http://schemas.microsoft.com/office/powerpoint/2010/main" val="2341923712"/>
      </p:ext>
    </p:extLst>
  </p:cSld>
  <p:clrMapOvr>
    <a:masterClrMapping/>
  </p:clrMapOvr>
  <mc:AlternateContent xmlns:mc="http://schemas.openxmlformats.org/markup-compatibility/2006">
    <mc:Choice xmlns:p14="http://schemas.microsoft.com/office/powerpoint/2010/main" Requires="p14">
      <p:transition spd="slow" p14:dur="6500" advTm="8000">
        <p:circle/>
      </p:transition>
    </mc:Choice>
    <mc:Fallback>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8">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8">
                                            <p:txEl>
                                              <p:pRg st="4" end="4"/>
                                            </p:txEl>
                                          </p:spTgt>
                                        </p:tgtEl>
                                        <p:attrNameLst>
                                          <p:attrName>ppt_w</p:attrName>
                                        </p:attrNameLst>
                                      </p:cBhvr>
                                    </p:anim>
                                    <p:anim by="(#ppt_w*0.50)" calcmode="lin" valueType="num">
                                      <p:cBhvr>
                                        <p:cTn id="73" dur="500" decel="50000" autoRev="1" fill="hold">
                                          <p:stCondLst>
                                            <p:cond delay="0"/>
                                          </p:stCondLst>
                                        </p:cTn>
                                        <p:tgtEl>
                                          <p:spTgt spid="8">
                                            <p:txEl>
                                              <p:pRg st="4" end="4"/>
                                            </p:txEl>
                                          </p:spTgt>
                                        </p:tgtEl>
                                        <p:attrNameLst>
                                          <p:attrName>ppt_x</p:attrName>
                                        </p:attrNameLst>
                                      </p:cBhvr>
                                    </p:anim>
                                    <p:anim from="(-#ppt_h/2)" to="(#ppt_y)" calcmode="lin" valueType="num">
                                      <p:cBhvr>
                                        <p:cTn id="74" dur="1000" fill="hold">
                                          <p:stCondLst>
                                            <p:cond delay="0"/>
                                          </p:stCondLst>
                                        </p:cTn>
                                        <p:tgtEl>
                                          <p:spTgt spid="8">
                                            <p:txEl>
                                              <p:pRg st="4" end="4"/>
                                            </p:txEl>
                                          </p:spTgt>
                                        </p:tgtEl>
                                        <p:attrNameLst>
                                          <p:attrName>ppt_y</p:attrName>
                                        </p:attrNameLst>
                                      </p:cBhvr>
                                    </p:anim>
                                    <p:animRot by="21600000">
                                      <p:cBhvr>
                                        <p:cTn id="75"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56</TotalTime>
  <Words>663</Words>
  <Application>Microsoft Office PowerPoint</Application>
  <PresentationFormat>Grand écran</PresentationFormat>
  <Paragraphs>73</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2019-01-01T15:07:43Z</dcterms:created>
  <dcterms:modified xsi:type="dcterms:W3CDTF">2019-01-17T17:01:41Z</dcterms:modified>
  <cp:contentStatus/>
</cp:coreProperties>
</file>