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57" r:id="rId3"/>
    <p:sldId id="258" r:id="rId4"/>
    <p:sldId id="261" r:id="rId5"/>
    <p:sldId id="259" r:id="rId6"/>
    <p:sldId id="260" r:id="rId7"/>
    <p:sldId id="268" r:id="rId8"/>
    <p:sldId id="266" r:id="rId9"/>
    <p:sldId id="267" r:id="rId10"/>
    <p:sldId id="279" r:id="rId11"/>
    <p:sldId id="280" r:id="rId12"/>
    <p:sldId id="262" r:id="rId13"/>
    <p:sldId id="263" r:id="rId14"/>
    <p:sldId id="265" r:id="rId15"/>
    <p:sldId id="264" r:id="rId16"/>
    <p:sldId id="277" r:id="rId17"/>
    <p:sldId id="269" r:id="rId18"/>
    <p:sldId id="278" r:id="rId19"/>
    <p:sldId id="281" r:id="rId20"/>
    <p:sldId id="276" r:id="rId21"/>
    <p:sldId id="270" r:id="rId22"/>
    <p:sldId id="271" r:id="rId23"/>
    <p:sldId id="272" r:id="rId24"/>
    <p:sldId id="273" r:id="rId25"/>
    <p:sldId id="275"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68" autoAdjust="0"/>
  </p:normalViewPr>
  <p:slideViewPr>
    <p:cSldViewPr snapToGrid="0">
      <p:cViewPr varScale="1">
        <p:scale>
          <a:sx n="87" d="100"/>
          <a:sy n="87" d="100"/>
        </p:scale>
        <p:origin x="499"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79B7CF33-D1F8-41E2-946C-312984B39DA5}" type="datetimeFigureOut">
              <a:rPr lang="fr-FR" smtClean="0"/>
              <a:t>03/09/2021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8860A1C-96DC-42C2-8993-D70C67E365B9}" type="slidenum">
              <a:rPr lang="fr-FR" smtClean="0"/>
              <a:t>‹#›</a:t>
            </a:fld>
            <a:endParaRPr lang="fr-FR"/>
          </a:p>
        </p:txBody>
      </p:sp>
    </p:spTree>
    <p:extLst>
      <p:ext uri="{BB962C8B-B14F-4D97-AF65-F5344CB8AC3E}">
        <p14:creationId xmlns:p14="http://schemas.microsoft.com/office/powerpoint/2010/main" val="2687411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79B7CF33-D1F8-41E2-946C-312984B39DA5}" type="datetimeFigureOut">
              <a:rPr lang="fr-FR" smtClean="0"/>
              <a:t>03/09/2021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8860A1C-96DC-42C2-8993-D70C67E365B9}" type="slidenum">
              <a:rPr lang="fr-FR" smtClean="0"/>
              <a:t>‹#›</a:t>
            </a:fld>
            <a:endParaRPr lang="fr-FR"/>
          </a:p>
        </p:txBody>
      </p:sp>
    </p:spTree>
    <p:extLst>
      <p:ext uri="{BB962C8B-B14F-4D97-AF65-F5344CB8AC3E}">
        <p14:creationId xmlns:p14="http://schemas.microsoft.com/office/powerpoint/2010/main" val="174159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79B7CF33-D1F8-41E2-946C-312984B39DA5}" type="datetimeFigureOut">
              <a:rPr lang="fr-FR" smtClean="0"/>
              <a:t>03/09/2021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8860A1C-96DC-42C2-8993-D70C67E365B9}" type="slidenum">
              <a:rPr lang="fr-FR" smtClean="0"/>
              <a:t>‹#›</a:t>
            </a:fld>
            <a:endParaRPr lang="fr-FR"/>
          </a:p>
        </p:txBody>
      </p:sp>
    </p:spTree>
    <p:extLst>
      <p:ext uri="{BB962C8B-B14F-4D97-AF65-F5344CB8AC3E}">
        <p14:creationId xmlns:p14="http://schemas.microsoft.com/office/powerpoint/2010/main" val="3960313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79B7CF33-D1F8-41E2-946C-312984B39DA5}" type="datetimeFigureOut">
              <a:rPr lang="fr-FR" smtClean="0"/>
              <a:t>03/09/2021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8860A1C-96DC-42C2-8993-D70C67E365B9}" type="slidenum">
              <a:rPr lang="fr-FR" smtClean="0"/>
              <a:t>‹#›</a:t>
            </a:fld>
            <a:endParaRPr lang="fr-FR"/>
          </a:p>
        </p:txBody>
      </p:sp>
    </p:spTree>
    <p:extLst>
      <p:ext uri="{BB962C8B-B14F-4D97-AF65-F5344CB8AC3E}">
        <p14:creationId xmlns:p14="http://schemas.microsoft.com/office/powerpoint/2010/main" val="1311263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r-F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9B7CF33-D1F8-41E2-946C-312984B39DA5}" type="datetimeFigureOut">
              <a:rPr lang="fr-FR" smtClean="0"/>
              <a:t>03/09/2021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8860A1C-96DC-42C2-8993-D70C67E365B9}" type="slidenum">
              <a:rPr lang="fr-FR" smtClean="0"/>
              <a:t>‹#›</a:t>
            </a:fld>
            <a:endParaRPr lang="fr-FR"/>
          </a:p>
        </p:txBody>
      </p:sp>
    </p:spTree>
    <p:extLst>
      <p:ext uri="{BB962C8B-B14F-4D97-AF65-F5344CB8AC3E}">
        <p14:creationId xmlns:p14="http://schemas.microsoft.com/office/powerpoint/2010/main" val="158512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79B7CF33-D1F8-41E2-946C-312984B39DA5}" type="datetimeFigureOut">
              <a:rPr lang="fr-FR" smtClean="0"/>
              <a:t>03/09/2021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8860A1C-96DC-42C2-8993-D70C67E365B9}" type="slidenum">
              <a:rPr lang="fr-FR" smtClean="0"/>
              <a:t>‹#›</a:t>
            </a:fld>
            <a:endParaRPr lang="fr-FR"/>
          </a:p>
        </p:txBody>
      </p:sp>
    </p:spTree>
    <p:extLst>
      <p:ext uri="{BB962C8B-B14F-4D97-AF65-F5344CB8AC3E}">
        <p14:creationId xmlns:p14="http://schemas.microsoft.com/office/powerpoint/2010/main" val="2541106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r-F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79B7CF33-D1F8-41E2-946C-312984B39DA5}" type="datetimeFigureOut">
              <a:rPr lang="fr-FR" smtClean="0"/>
              <a:t>03/09/2021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8860A1C-96DC-42C2-8993-D70C67E365B9}" type="slidenum">
              <a:rPr lang="fr-FR" smtClean="0"/>
              <a:t>‹#›</a:t>
            </a:fld>
            <a:endParaRPr lang="fr-FR"/>
          </a:p>
        </p:txBody>
      </p:sp>
    </p:spTree>
    <p:extLst>
      <p:ext uri="{BB962C8B-B14F-4D97-AF65-F5344CB8AC3E}">
        <p14:creationId xmlns:p14="http://schemas.microsoft.com/office/powerpoint/2010/main" val="2835143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79B7CF33-D1F8-41E2-946C-312984B39DA5}" type="datetimeFigureOut">
              <a:rPr lang="fr-FR" smtClean="0"/>
              <a:t>03/09/2021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8860A1C-96DC-42C2-8993-D70C67E365B9}" type="slidenum">
              <a:rPr lang="fr-FR" smtClean="0"/>
              <a:t>‹#›</a:t>
            </a:fld>
            <a:endParaRPr lang="fr-FR"/>
          </a:p>
        </p:txBody>
      </p:sp>
    </p:spTree>
    <p:extLst>
      <p:ext uri="{BB962C8B-B14F-4D97-AF65-F5344CB8AC3E}">
        <p14:creationId xmlns:p14="http://schemas.microsoft.com/office/powerpoint/2010/main" val="206289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7CF33-D1F8-41E2-946C-312984B39DA5}" type="datetimeFigureOut">
              <a:rPr lang="fr-FR" smtClean="0"/>
              <a:t>03/09/2021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8860A1C-96DC-42C2-8993-D70C67E365B9}" type="slidenum">
              <a:rPr lang="fr-FR" smtClean="0"/>
              <a:t>‹#›</a:t>
            </a:fld>
            <a:endParaRPr lang="fr-FR"/>
          </a:p>
        </p:txBody>
      </p:sp>
    </p:spTree>
    <p:extLst>
      <p:ext uri="{BB962C8B-B14F-4D97-AF65-F5344CB8AC3E}">
        <p14:creationId xmlns:p14="http://schemas.microsoft.com/office/powerpoint/2010/main" val="1140212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F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9B7CF33-D1F8-41E2-946C-312984B39DA5}" type="datetimeFigureOut">
              <a:rPr lang="fr-FR" smtClean="0"/>
              <a:t>03/09/2021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8860A1C-96DC-42C2-8993-D70C67E365B9}" type="slidenum">
              <a:rPr lang="fr-FR" smtClean="0"/>
              <a:t>‹#›</a:t>
            </a:fld>
            <a:endParaRPr lang="fr-FR"/>
          </a:p>
        </p:txBody>
      </p:sp>
    </p:spTree>
    <p:extLst>
      <p:ext uri="{BB962C8B-B14F-4D97-AF65-F5344CB8AC3E}">
        <p14:creationId xmlns:p14="http://schemas.microsoft.com/office/powerpoint/2010/main" val="678699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F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9B7CF33-D1F8-41E2-946C-312984B39DA5}" type="datetimeFigureOut">
              <a:rPr lang="fr-FR" smtClean="0"/>
              <a:t>03/09/2021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8860A1C-96DC-42C2-8993-D70C67E365B9}" type="slidenum">
              <a:rPr lang="fr-FR" smtClean="0"/>
              <a:t>‹#›</a:t>
            </a:fld>
            <a:endParaRPr lang="fr-FR"/>
          </a:p>
        </p:txBody>
      </p:sp>
    </p:spTree>
    <p:extLst>
      <p:ext uri="{BB962C8B-B14F-4D97-AF65-F5344CB8AC3E}">
        <p14:creationId xmlns:p14="http://schemas.microsoft.com/office/powerpoint/2010/main" val="1100575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7CF33-D1F8-41E2-946C-312984B39DA5}" type="datetimeFigureOut">
              <a:rPr lang="fr-FR" smtClean="0"/>
              <a:t>03/09/2021</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60A1C-96DC-42C2-8993-D70C67E365B9}" type="slidenum">
              <a:rPr lang="fr-FR" smtClean="0"/>
              <a:t>‹#›</a:t>
            </a:fld>
            <a:endParaRPr lang="fr-FR"/>
          </a:p>
        </p:txBody>
      </p:sp>
    </p:spTree>
    <p:extLst>
      <p:ext uri="{BB962C8B-B14F-4D97-AF65-F5344CB8AC3E}">
        <p14:creationId xmlns:p14="http://schemas.microsoft.com/office/powerpoint/2010/main" val="3034470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xml"/><Relationship Id="rId4" Type="http://schemas.openxmlformats.org/officeDocument/2006/relationships/image" Target="../media/image3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ctrTitle"/>
          </p:nvPr>
        </p:nvSpPr>
        <p:spPr>
          <a:xfrm>
            <a:off x="944880" y="2004946"/>
            <a:ext cx="9144000" cy="2387600"/>
          </a:xfrm>
        </p:spPr>
        <p:txBody>
          <a:bodyPr>
            <a:noAutofit/>
          </a:bodyPr>
          <a:lstStyle/>
          <a:p>
            <a:pPr algn="l"/>
            <a:r>
              <a:rPr lang="fr-FR" sz="6600" b="1" dirty="0">
                <a:solidFill>
                  <a:schemeClr val="bg1"/>
                </a:solidFill>
              </a:rPr>
              <a:t>Bijouterie : méthodes</a:t>
            </a:r>
            <a:br>
              <a:rPr lang="fr-FR" sz="6600" b="1" dirty="0">
                <a:solidFill>
                  <a:schemeClr val="bg1"/>
                </a:solidFill>
              </a:rPr>
            </a:br>
            <a:r>
              <a:rPr lang="fr-FR" sz="6600" b="1" dirty="0">
                <a:solidFill>
                  <a:schemeClr val="bg1"/>
                </a:solidFill>
              </a:rPr>
              <a:t>traditionnelles et</a:t>
            </a:r>
            <a:br>
              <a:rPr lang="fr-FR" sz="6600" b="1" dirty="0">
                <a:solidFill>
                  <a:schemeClr val="bg1"/>
                </a:solidFill>
              </a:rPr>
            </a:br>
            <a:r>
              <a:rPr lang="fr-FR" sz="6600" b="1" dirty="0">
                <a:solidFill>
                  <a:schemeClr val="bg1"/>
                </a:solidFill>
              </a:rPr>
              <a:t>technologies modernes</a:t>
            </a:r>
            <a:endParaRPr lang="fr-FR" sz="6600" dirty="0">
              <a:solidFill>
                <a:schemeClr val="bg1"/>
              </a:solidFill>
            </a:endParaRPr>
          </a:p>
        </p:txBody>
      </p:sp>
    </p:spTree>
    <p:extLst>
      <p:ext uri="{BB962C8B-B14F-4D97-AF65-F5344CB8AC3E}">
        <p14:creationId xmlns:p14="http://schemas.microsoft.com/office/powerpoint/2010/main" val="14830546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CH" dirty="0" smtClean="0"/>
              <a:t>Exemple du bijou fait main avec les méthodes traditionelles en cours de réalisation atelier Gibson par Elise Le Page</a:t>
            </a:r>
            <a:endParaRPr lang="fr-FR"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3608" y="1433147"/>
            <a:ext cx="3858587" cy="514478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899" y="1987063"/>
            <a:ext cx="3376247" cy="4501662"/>
          </a:xfrm>
          <a:prstGeom prst="rect">
            <a:avLst/>
          </a:prstGeom>
        </p:spPr>
      </p:pic>
    </p:spTree>
    <p:extLst>
      <p:ext uri="{BB962C8B-B14F-4D97-AF65-F5344CB8AC3E}">
        <p14:creationId xmlns:p14="http://schemas.microsoft.com/office/powerpoint/2010/main" val="2584522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7" y="850562"/>
            <a:ext cx="3868615" cy="515815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553" y="850562"/>
            <a:ext cx="3868615" cy="515815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3387" y="850562"/>
            <a:ext cx="3868614" cy="5158153"/>
          </a:xfrm>
          <a:prstGeom prst="rect">
            <a:avLst/>
          </a:prstGeom>
        </p:spPr>
      </p:pic>
    </p:spTree>
    <p:extLst>
      <p:ext uri="{BB962C8B-B14F-4D97-AF65-F5344CB8AC3E}">
        <p14:creationId xmlns:p14="http://schemas.microsoft.com/office/powerpoint/2010/main" val="1817375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ctrTitle"/>
          </p:nvPr>
        </p:nvSpPr>
        <p:spPr>
          <a:xfrm>
            <a:off x="152400" y="0"/>
            <a:ext cx="7315200" cy="2155574"/>
          </a:xfrm>
        </p:spPr>
        <p:txBody>
          <a:bodyPr>
            <a:normAutofit/>
          </a:bodyPr>
          <a:lstStyle/>
          <a:p>
            <a:pPr algn="l"/>
            <a:r>
              <a:rPr lang="fr-FR" sz="4400" b="1" dirty="0">
                <a:solidFill>
                  <a:schemeClr val="bg1"/>
                </a:solidFill>
              </a:rPr>
              <a:t>L’évolution des méthodes</a:t>
            </a:r>
            <a:br>
              <a:rPr lang="fr-FR" sz="4400" b="1" dirty="0">
                <a:solidFill>
                  <a:schemeClr val="bg1"/>
                </a:solidFill>
              </a:rPr>
            </a:br>
            <a:r>
              <a:rPr lang="fr-FR" sz="4400" b="1" dirty="0">
                <a:solidFill>
                  <a:schemeClr val="bg1"/>
                </a:solidFill>
              </a:rPr>
              <a:t>traditionnelles en</a:t>
            </a:r>
            <a:br>
              <a:rPr lang="fr-FR" sz="4400" b="1" dirty="0">
                <a:solidFill>
                  <a:schemeClr val="bg1"/>
                </a:solidFill>
              </a:rPr>
            </a:br>
            <a:r>
              <a:rPr lang="fr-FR" sz="4400" b="1" dirty="0">
                <a:solidFill>
                  <a:schemeClr val="bg1"/>
                </a:solidFill>
              </a:rPr>
              <a:t>bijouterie</a:t>
            </a:r>
            <a:endParaRPr lang="fr-FR" sz="4400" dirty="0">
              <a:solidFill>
                <a:schemeClr val="bg1"/>
              </a:solidFill>
            </a:endParaRPr>
          </a:p>
        </p:txBody>
      </p:sp>
      <p:pic>
        <p:nvPicPr>
          <p:cNvPr id="4" name="Picture 3"/>
          <p:cNvPicPr>
            <a:picLocks noChangeAspect="1"/>
          </p:cNvPicPr>
          <p:nvPr/>
        </p:nvPicPr>
        <p:blipFill>
          <a:blip r:embed="rId2"/>
          <a:stretch>
            <a:fillRect/>
          </a:stretch>
        </p:blipFill>
        <p:spPr>
          <a:xfrm>
            <a:off x="2788919" y="2288368"/>
            <a:ext cx="8744117" cy="4326694"/>
          </a:xfrm>
          <a:prstGeom prst="rect">
            <a:avLst/>
          </a:prstGeom>
        </p:spPr>
      </p:pic>
    </p:spTree>
    <p:extLst>
      <p:ext uri="{BB962C8B-B14F-4D97-AF65-F5344CB8AC3E}">
        <p14:creationId xmlns:p14="http://schemas.microsoft.com/office/powerpoint/2010/main" val="14870399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94120" y="0"/>
            <a:ext cx="5897881" cy="6858000"/>
          </a:xfrm>
          <a:prstGeom prst="rec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Picture 1"/>
          <p:cNvPicPr>
            <a:picLocks noChangeAspect="1"/>
          </p:cNvPicPr>
          <p:nvPr/>
        </p:nvPicPr>
        <p:blipFill>
          <a:blip r:embed="rId2"/>
          <a:stretch>
            <a:fillRect/>
          </a:stretch>
        </p:blipFill>
        <p:spPr>
          <a:xfrm>
            <a:off x="6727776" y="457201"/>
            <a:ext cx="5088270" cy="5392316"/>
          </a:xfrm>
          <a:prstGeom prst="rect">
            <a:avLst/>
          </a:prstGeom>
        </p:spPr>
      </p:pic>
      <p:sp>
        <p:nvSpPr>
          <p:cNvPr id="4" name="Content Placeholder 3"/>
          <p:cNvSpPr>
            <a:spLocks noGrp="1"/>
          </p:cNvSpPr>
          <p:nvPr>
            <p:ph idx="1"/>
          </p:nvPr>
        </p:nvSpPr>
        <p:spPr>
          <a:xfrm>
            <a:off x="214140" y="1817754"/>
            <a:ext cx="6039299" cy="4351338"/>
          </a:xfrm>
        </p:spPr>
        <p:txBody>
          <a:bodyPr>
            <a:normAutofit fontScale="92500"/>
          </a:bodyPr>
          <a:lstStyle/>
          <a:p>
            <a:r>
              <a:rPr lang="fr-FR" dirty="0" smtClean="0"/>
              <a:t>La </a:t>
            </a:r>
            <a:r>
              <a:rPr lang="fr-FR" dirty="0"/>
              <a:t>cire perdue est une technique </a:t>
            </a:r>
            <a:r>
              <a:rPr lang="fr-FR" dirty="0" smtClean="0"/>
              <a:t>de fonte </a:t>
            </a:r>
            <a:r>
              <a:rPr lang="fr-FR" dirty="0"/>
              <a:t>de </a:t>
            </a:r>
            <a:r>
              <a:rPr lang="fr-FR" dirty="0" smtClean="0"/>
              <a:t>précision </a:t>
            </a:r>
            <a:r>
              <a:rPr lang="fr-FR" dirty="0"/>
              <a:t>permettant </a:t>
            </a:r>
            <a:r>
              <a:rPr lang="fr-FR" dirty="0" smtClean="0"/>
              <a:t>de fabriquer </a:t>
            </a:r>
            <a:r>
              <a:rPr lang="fr-FR" dirty="0"/>
              <a:t>un moule à partir d’un </a:t>
            </a:r>
            <a:r>
              <a:rPr lang="fr-FR" dirty="0" smtClean="0"/>
              <a:t>modèle formé </a:t>
            </a:r>
            <a:r>
              <a:rPr lang="fr-FR" dirty="0"/>
              <a:t>dans un matériau </a:t>
            </a:r>
            <a:r>
              <a:rPr lang="fr-FR" dirty="0" smtClean="0"/>
              <a:t>avec un point de fusion bas comme </a:t>
            </a:r>
            <a:r>
              <a:rPr lang="fr-FR" dirty="0"/>
              <a:t>la cire </a:t>
            </a:r>
            <a:r>
              <a:rPr lang="fr-FR" dirty="0" smtClean="0"/>
              <a:t>d’abeille.</a:t>
            </a:r>
          </a:p>
          <a:p>
            <a:endParaRPr lang="fr-FR" dirty="0"/>
          </a:p>
          <a:p>
            <a:r>
              <a:rPr lang="fr-FR" dirty="0" smtClean="0"/>
              <a:t>C’est </a:t>
            </a:r>
            <a:r>
              <a:rPr lang="fr-FR" dirty="0"/>
              <a:t>le plus ancien objet fabriqué à </a:t>
            </a:r>
            <a:r>
              <a:rPr lang="fr-FR" dirty="0" smtClean="0"/>
              <a:t>la cire </a:t>
            </a:r>
            <a:r>
              <a:rPr lang="fr-FR" dirty="0"/>
              <a:t>perdue </a:t>
            </a:r>
            <a:r>
              <a:rPr lang="fr-FR" dirty="0" smtClean="0"/>
              <a:t>il y a </a:t>
            </a:r>
            <a:r>
              <a:rPr lang="fr-FR" dirty="0" smtClean="0"/>
              <a:t>6’000 </a:t>
            </a:r>
            <a:r>
              <a:rPr lang="fr-FR" dirty="0"/>
              <a:t>ans. Une petite </a:t>
            </a:r>
            <a:r>
              <a:rPr lang="fr-FR" dirty="0" smtClean="0"/>
              <a:t>amulette trouvée </a:t>
            </a:r>
            <a:r>
              <a:rPr lang="fr-FR" dirty="0"/>
              <a:t>sur le site de Mehrgarh, dans </a:t>
            </a:r>
            <a:r>
              <a:rPr lang="fr-FR" dirty="0" smtClean="0"/>
              <a:t>la région </a:t>
            </a:r>
            <a:r>
              <a:rPr lang="fr-FR" dirty="0"/>
              <a:t>de </a:t>
            </a:r>
            <a:r>
              <a:rPr lang="fr-FR" dirty="0" err="1"/>
              <a:t>Balouchistan</a:t>
            </a:r>
            <a:r>
              <a:rPr lang="fr-FR" dirty="0"/>
              <a:t> (Pakistan) en </a:t>
            </a:r>
            <a:r>
              <a:rPr lang="fr-FR" dirty="0" smtClean="0"/>
              <a:t>forme de </a:t>
            </a:r>
            <a:r>
              <a:rPr lang="fr-FR" dirty="0"/>
              <a:t>roue.</a:t>
            </a:r>
          </a:p>
        </p:txBody>
      </p:sp>
      <p:sp>
        <p:nvSpPr>
          <p:cNvPr id="9" name="TextBox 8"/>
          <p:cNvSpPr txBox="1"/>
          <p:nvPr/>
        </p:nvSpPr>
        <p:spPr>
          <a:xfrm>
            <a:off x="411480" y="267100"/>
            <a:ext cx="4989095" cy="1569660"/>
          </a:xfrm>
          <a:prstGeom prst="rect">
            <a:avLst/>
          </a:prstGeom>
          <a:noFill/>
        </p:spPr>
        <p:txBody>
          <a:bodyPr wrap="square" rtlCol="0">
            <a:spAutoFit/>
          </a:bodyPr>
          <a:lstStyle/>
          <a:p>
            <a:r>
              <a:rPr lang="fr-FR" sz="3200" b="1" dirty="0"/>
              <a:t>Fabrication de </a:t>
            </a:r>
            <a:r>
              <a:rPr lang="fr-FR" sz="3200" b="1" dirty="0" smtClean="0"/>
              <a:t>bijoux à </a:t>
            </a:r>
            <a:r>
              <a:rPr lang="fr-FR" sz="3200" b="1" dirty="0"/>
              <a:t>la fonte à la cire </a:t>
            </a:r>
            <a:r>
              <a:rPr lang="fr-FR" sz="3200" b="1" dirty="0" smtClean="0"/>
              <a:t>perdue (technique traditionnelle)</a:t>
            </a:r>
            <a:endParaRPr lang="fr-FR" sz="3200" dirty="0"/>
          </a:p>
        </p:txBody>
      </p:sp>
      <p:sp>
        <p:nvSpPr>
          <p:cNvPr id="10" name="TextBox 9"/>
          <p:cNvSpPr txBox="1"/>
          <p:nvPr/>
        </p:nvSpPr>
        <p:spPr>
          <a:xfrm>
            <a:off x="6727776" y="5984426"/>
            <a:ext cx="3708986" cy="369332"/>
          </a:xfrm>
          <a:prstGeom prst="rect">
            <a:avLst/>
          </a:prstGeom>
          <a:noFill/>
        </p:spPr>
        <p:txBody>
          <a:bodyPr wrap="square" rtlCol="0">
            <a:spAutoFit/>
          </a:bodyPr>
          <a:lstStyle/>
          <a:p>
            <a:r>
              <a:rPr lang="fr-FR" dirty="0">
                <a:solidFill>
                  <a:schemeClr val="bg1"/>
                </a:solidFill>
              </a:rPr>
              <a:t>Amulette de Mehrgarh</a:t>
            </a:r>
          </a:p>
        </p:txBody>
      </p:sp>
    </p:spTree>
    <p:extLst>
      <p:ext uri="{BB962C8B-B14F-4D97-AF65-F5344CB8AC3E}">
        <p14:creationId xmlns:p14="http://schemas.microsoft.com/office/powerpoint/2010/main" val="4952664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ctrTitle"/>
          </p:nvPr>
        </p:nvSpPr>
        <p:spPr>
          <a:xfrm>
            <a:off x="1651000" y="382509"/>
            <a:ext cx="9144000" cy="901784"/>
          </a:xfrm>
        </p:spPr>
        <p:txBody>
          <a:bodyPr>
            <a:normAutofit fontScale="90000"/>
          </a:bodyPr>
          <a:lstStyle/>
          <a:p>
            <a:r>
              <a:rPr lang="fr-FR" b="1" dirty="0">
                <a:solidFill>
                  <a:schemeClr val="bg1"/>
                </a:solidFill>
              </a:rPr>
              <a:t>La fonte au sable</a:t>
            </a:r>
            <a:endParaRPr lang="fr-FR" dirty="0">
              <a:solidFill>
                <a:schemeClr val="bg1"/>
              </a:solidFill>
            </a:endParaRPr>
          </a:p>
        </p:txBody>
      </p:sp>
      <p:pic>
        <p:nvPicPr>
          <p:cNvPr id="3" name="Picture 2"/>
          <p:cNvPicPr>
            <a:picLocks noChangeAspect="1"/>
          </p:cNvPicPr>
          <p:nvPr/>
        </p:nvPicPr>
        <p:blipFill>
          <a:blip r:embed="rId2"/>
          <a:stretch>
            <a:fillRect/>
          </a:stretch>
        </p:blipFill>
        <p:spPr>
          <a:xfrm>
            <a:off x="119625" y="1666801"/>
            <a:ext cx="11958075" cy="2981794"/>
          </a:xfrm>
          <a:prstGeom prst="rect">
            <a:avLst/>
          </a:prstGeom>
        </p:spPr>
      </p:pic>
      <p:sp>
        <p:nvSpPr>
          <p:cNvPr id="6" name="Title 1"/>
          <p:cNvSpPr txBox="1">
            <a:spLocks/>
          </p:cNvSpPr>
          <p:nvPr/>
        </p:nvSpPr>
        <p:spPr>
          <a:xfrm>
            <a:off x="1870242" y="5222768"/>
            <a:ext cx="9144000" cy="115727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400" b="1" dirty="0">
                <a:solidFill>
                  <a:schemeClr val="bg1"/>
                </a:solidFill>
              </a:rPr>
              <a:t>En bijouterie, la fonte au sable est réalisée dans des boîtes en bois ou en métal formées de deux </a:t>
            </a:r>
            <a:r>
              <a:rPr lang="fr-FR" sz="2400" b="1" dirty="0" smtClean="0">
                <a:solidFill>
                  <a:schemeClr val="bg1"/>
                </a:solidFill>
              </a:rPr>
              <a:t>cylindres. Elles </a:t>
            </a:r>
            <a:r>
              <a:rPr lang="fr-FR" sz="2400" b="1" dirty="0">
                <a:solidFill>
                  <a:schemeClr val="bg1"/>
                </a:solidFill>
              </a:rPr>
              <a:t>permettent de couler le métal horizontalement ou verticalement au sommet de la boîte (par le jet), </a:t>
            </a:r>
            <a:r>
              <a:rPr lang="fr-FR" sz="2400" b="1" dirty="0" smtClean="0">
                <a:solidFill>
                  <a:schemeClr val="bg1"/>
                </a:solidFill>
              </a:rPr>
              <a:t>et d’arriver </a:t>
            </a:r>
            <a:r>
              <a:rPr lang="fr-FR" sz="2400" b="1" dirty="0">
                <a:solidFill>
                  <a:schemeClr val="bg1"/>
                </a:solidFill>
              </a:rPr>
              <a:t>dans le creux formé dans le sable</a:t>
            </a:r>
            <a:r>
              <a:rPr lang="fr-FR" sz="1800" b="1" dirty="0">
                <a:solidFill>
                  <a:schemeClr val="bg1"/>
                </a:solidFill>
              </a:rPr>
              <a:t>.</a:t>
            </a:r>
            <a:endParaRPr lang="fr-FR" sz="1800" dirty="0">
              <a:solidFill>
                <a:schemeClr val="bg1"/>
              </a:solidFill>
            </a:endParaRPr>
          </a:p>
        </p:txBody>
      </p:sp>
    </p:spTree>
    <p:extLst>
      <p:ext uri="{BB962C8B-B14F-4D97-AF65-F5344CB8AC3E}">
        <p14:creationId xmlns:p14="http://schemas.microsoft.com/office/powerpoint/2010/main" val="24117330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Autofit/>
          </a:bodyPr>
          <a:lstStyle/>
          <a:p>
            <a:r>
              <a:rPr lang="fr-FR" sz="2800" b="1" dirty="0"/>
              <a:t>La méthode de la fonte à cire perdue </a:t>
            </a:r>
            <a:r>
              <a:rPr lang="fr-FR" sz="2800" b="1" dirty="0" smtClean="0"/>
              <a:t>telle qu’elle </a:t>
            </a:r>
            <a:r>
              <a:rPr lang="fr-FR" sz="2800" b="1" dirty="0"/>
              <a:t>est </a:t>
            </a:r>
            <a:r>
              <a:rPr lang="fr-FR" sz="2800" b="1" dirty="0" smtClean="0"/>
              <a:t>pratiquée aujourd’hui</a:t>
            </a:r>
            <a:r>
              <a:rPr lang="fr-FR" sz="2800" b="1" dirty="0"/>
              <a:t>, </a:t>
            </a:r>
            <a:r>
              <a:rPr lang="fr-FR" sz="2800" b="1" dirty="0" smtClean="0"/>
              <a:t>est très </a:t>
            </a:r>
            <a:r>
              <a:rPr lang="fr-FR" sz="2800" b="1" dirty="0"/>
              <a:t>similaire à celle employée par les </a:t>
            </a:r>
            <a:r>
              <a:rPr lang="fr-FR" sz="2800" b="1" dirty="0" smtClean="0"/>
              <a:t>orfèvres d’Egypte ou </a:t>
            </a:r>
            <a:r>
              <a:rPr lang="fr-FR" sz="2800" b="1" dirty="0"/>
              <a:t>les </a:t>
            </a:r>
            <a:r>
              <a:rPr lang="fr-FR" sz="2800" b="1" dirty="0" err="1"/>
              <a:t>tribues</a:t>
            </a:r>
            <a:r>
              <a:rPr lang="fr-FR" sz="2800" b="1" dirty="0"/>
              <a:t> précolombiennes.</a:t>
            </a:r>
            <a:endParaRPr lang="fr-FR" sz="2800" dirty="0"/>
          </a:p>
        </p:txBody>
      </p:sp>
      <p:pic>
        <p:nvPicPr>
          <p:cNvPr id="5" name="Picture 4"/>
          <p:cNvPicPr>
            <a:picLocks noChangeAspect="1"/>
          </p:cNvPicPr>
          <p:nvPr/>
        </p:nvPicPr>
        <p:blipFill>
          <a:blip r:embed="rId2"/>
          <a:stretch>
            <a:fillRect/>
          </a:stretch>
        </p:blipFill>
        <p:spPr>
          <a:xfrm>
            <a:off x="483299" y="1981200"/>
            <a:ext cx="5536501" cy="4458801"/>
          </a:xfrm>
          <a:prstGeom prst="rect">
            <a:avLst/>
          </a:prstGeom>
        </p:spPr>
      </p:pic>
      <p:pic>
        <p:nvPicPr>
          <p:cNvPr id="6" name="Picture 5"/>
          <p:cNvPicPr>
            <a:picLocks noChangeAspect="1"/>
          </p:cNvPicPr>
          <p:nvPr/>
        </p:nvPicPr>
        <p:blipFill>
          <a:blip r:embed="rId3"/>
          <a:stretch>
            <a:fillRect/>
          </a:stretch>
        </p:blipFill>
        <p:spPr>
          <a:xfrm>
            <a:off x="5897880" y="2171115"/>
            <a:ext cx="5680463" cy="3926896"/>
          </a:xfrm>
          <a:prstGeom prst="rect">
            <a:avLst/>
          </a:prstGeom>
        </p:spPr>
      </p:pic>
    </p:spTree>
    <p:extLst>
      <p:ext uri="{BB962C8B-B14F-4D97-AF65-F5344CB8AC3E}">
        <p14:creationId xmlns:p14="http://schemas.microsoft.com/office/powerpoint/2010/main" val="4567206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ctrTitle"/>
          </p:nvPr>
        </p:nvSpPr>
        <p:spPr/>
        <p:txBody>
          <a:bodyPr/>
          <a:lstStyle/>
          <a:p>
            <a:r>
              <a:rPr lang="de-CH" dirty="0" smtClean="0">
                <a:solidFill>
                  <a:schemeClr val="bg1"/>
                </a:solidFill>
              </a:rPr>
              <a:t>Stone in place</a:t>
            </a:r>
            <a:endParaRPr lang="fr-FR" dirty="0">
              <a:solidFill>
                <a:schemeClr val="bg1"/>
              </a:solidFill>
            </a:endParaRPr>
          </a:p>
        </p:txBody>
      </p:sp>
    </p:spTree>
    <p:extLst>
      <p:ext uri="{BB962C8B-B14F-4D97-AF65-F5344CB8AC3E}">
        <p14:creationId xmlns:p14="http://schemas.microsoft.com/office/powerpoint/2010/main" val="1684219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826" y="198120"/>
            <a:ext cx="4063694" cy="2727959"/>
          </a:xfrm>
        </p:spPr>
        <p:txBody>
          <a:bodyPr>
            <a:normAutofit/>
          </a:bodyPr>
          <a:lstStyle/>
          <a:p>
            <a:r>
              <a:rPr lang="fr-FR" sz="3200" dirty="0">
                <a:solidFill>
                  <a:schemeClr val="accent1">
                    <a:lumMod val="75000"/>
                  </a:schemeClr>
                </a:solidFill>
              </a:rPr>
              <a:t>Les outils dans le </a:t>
            </a:r>
            <a:r>
              <a:rPr lang="fr-FR" sz="3200" dirty="0" smtClean="0">
                <a:solidFill>
                  <a:schemeClr val="accent1">
                    <a:lumMod val="75000"/>
                  </a:schemeClr>
                </a:solidFill>
              </a:rPr>
              <a:t>métier de </a:t>
            </a:r>
            <a:r>
              <a:rPr lang="fr-FR" sz="3200" dirty="0">
                <a:solidFill>
                  <a:schemeClr val="accent1">
                    <a:lumMod val="75000"/>
                  </a:schemeClr>
                </a:solidFill>
              </a:rPr>
              <a:t>lapidaire</a:t>
            </a:r>
          </a:p>
        </p:txBody>
      </p:sp>
      <p:pic>
        <p:nvPicPr>
          <p:cNvPr id="4" name="Picture 3"/>
          <p:cNvPicPr>
            <a:picLocks noChangeAspect="1"/>
          </p:cNvPicPr>
          <p:nvPr/>
        </p:nvPicPr>
        <p:blipFill>
          <a:blip r:embed="rId2"/>
          <a:stretch>
            <a:fillRect/>
          </a:stretch>
        </p:blipFill>
        <p:spPr>
          <a:xfrm>
            <a:off x="0" y="3326499"/>
            <a:ext cx="6617460" cy="3531501"/>
          </a:xfrm>
          <a:prstGeom prst="rect">
            <a:avLst/>
          </a:prstGeom>
        </p:spPr>
      </p:pic>
      <p:pic>
        <p:nvPicPr>
          <p:cNvPr id="5" name="Picture 4"/>
          <p:cNvPicPr>
            <a:picLocks noChangeAspect="1"/>
          </p:cNvPicPr>
          <p:nvPr/>
        </p:nvPicPr>
        <p:blipFill>
          <a:blip r:embed="rId3"/>
          <a:stretch>
            <a:fillRect/>
          </a:stretch>
        </p:blipFill>
        <p:spPr>
          <a:xfrm>
            <a:off x="5416601" y="-1"/>
            <a:ext cx="6436191" cy="3326499"/>
          </a:xfrm>
          <a:prstGeom prst="rect">
            <a:avLst/>
          </a:prstGeom>
        </p:spPr>
      </p:pic>
    </p:spTree>
    <p:extLst>
      <p:ext uri="{BB962C8B-B14F-4D97-AF65-F5344CB8AC3E}">
        <p14:creationId xmlns:p14="http://schemas.microsoft.com/office/powerpoint/2010/main" val="18719503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6640968" cy="515992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902" y="1630330"/>
            <a:ext cx="5106372" cy="5106372"/>
          </a:xfrm>
          <a:prstGeom prst="rect">
            <a:avLst/>
          </a:prstGeom>
        </p:spPr>
      </p:pic>
    </p:spTree>
    <p:extLst>
      <p:ext uri="{BB962C8B-B14F-4D97-AF65-F5344CB8AC3E}">
        <p14:creationId xmlns:p14="http://schemas.microsoft.com/office/powerpoint/2010/main" val="4162698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65016829448064492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60886" y="41030"/>
            <a:ext cx="3834546" cy="6816970"/>
          </a:xfrm>
          <a:prstGeom prst="rect">
            <a:avLst/>
          </a:prstGeom>
        </p:spPr>
      </p:pic>
    </p:spTree>
    <p:extLst>
      <p:ext uri="{BB962C8B-B14F-4D97-AF65-F5344CB8AC3E}">
        <p14:creationId xmlns:p14="http://schemas.microsoft.com/office/powerpoint/2010/main" val="1977437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680" y="2529205"/>
            <a:ext cx="10515600" cy="1325563"/>
          </a:xfrm>
        </p:spPr>
        <p:txBody>
          <a:bodyPr/>
          <a:lstStyle/>
          <a:p>
            <a:r>
              <a:rPr lang="fr-CH" dirty="0" smtClean="0">
                <a:solidFill>
                  <a:schemeClr val="accent1">
                    <a:lumMod val="75000"/>
                  </a:schemeClr>
                </a:solidFill>
              </a:rPr>
              <a:t>Comment les méthodes traditionnelles de la bijouterie </a:t>
            </a:r>
            <a:r>
              <a:rPr lang="fr-CH" dirty="0" err="1" smtClean="0">
                <a:solidFill>
                  <a:schemeClr val="accent1">
                    <a:lumMod val="75000"/>
                  </a:schemeClr>
                </a:solidFill>
              </a:rPr>
              <a:t>ont-elles</a:t>
            </a:r>
            <a:r>
              <a:rPr lang="fr-CH" dirty="0" smtClean="0">
                <a:solidFill>
                  <a:schemeClr val="accent1">
                    <a:lumMod val="75000"/>
                  </a:schemeClr>
                </a:solidFill>
              </a:rPr>
              <a:t> évoluées avec le temps ?</a:t>
            </a:r>
            <a:endParaRPr lang="fr-FR" dirty="0">
              <a:solidFill>
                <a:schemeClr val="accent1">
                  <a:lumMod val="75000"/>
                </a:schemeClr>
              </a:solidFill>
            </a:endParaRPr>
          </a:p>
        </p:txBody>
      </p:sp>
    </p:spTree>
    <p:extLst>
      <p:ext uri="{BB962C8B-B14F-4D97-AF65-F5344CB8AC3E}">
        <p14:creationId xmlns:p14="http://schemas.microsoft.com/office/powerpoint/2010/main" val="37659198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discovering one of the world’s biggest and finest rough diamonds ever. Imagine the endless possibilities. This dream has a name- the Queen of Kalahari. Follow its amazing story with Chopard. Link t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48049" y="235490"/>
            <a:ext cx="4753611" cy="5941473"/>
          </a:xfrm>
        </p:spPr>
      </p:pic>
    </p:spTree>
    <p:extLst>
      <p:ext uri="{BB962C8B-B14F-4D97-AF65-F5344CB8AC3E}">
        <p14:creationId xmlns:p14="http://schemas.microsoft.com/office/powerpoint/2010/main" val="37095176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2407285"/>
            <a:ext cx="10515600" cy="1325563"/>
          </a:xfrm>
        </p:spPr>
        <p:txBody>
          <a:bodyPr>
            <a:normAutofit/>
          </a:bodyPr>
          <a:lstStyle/>
          <a:p>
            <a:pPr algn="ctr"/>
            <a:r>
              <a:rPr lang="fr-FR" sz="3200" b="1" dirty="0">
                <a:solidFill>
                  <a:schemeClr val="accent1">
                    <a:lumMod val="75000"/>
                  </a:schemeClr>
                </a:solidFill>
              </a:rPr>
              <a:t>Les techniques de conception et de fabrication</a:t>
            </a:r>
            <a:br>
              <a:rPr lang="fr-FR" sz="3200" b="1" dirty="0">
                <a:solidFill>
                  <a:schemeClr val="accent1">
                    <a:lumMod val="75000"/>
                  </a:schemeClr>
                </a:solidFill>
              </a:rPr>
            </a:br>
            <a:r>
              <a:rPr lang="fr-FR" sz="3200" b="1" dirty="0">
                <a:solidFill>
                  <a:schemeClr val="accent1">
                    <a:lumMod val="75000"/>
                  </a:schemeClr>
                </a:solidFill>
              </a:rPr>
              <a:t>numérique</a:t>
            </a:r>
            <a:endParaRPr lang="fr-FR" sz="3200" dirty="0">
              <a:solidFill>
                <a:schemeClr val="accent1">
                  <a:lumMod val="75000"/>
                </a:schemeClr>
              </a:solidFill>
            </a:endParaRPr>
          </a:p>
        </p:txBody>
      </p:sp>
    </p:spTree>
    <p:extLst>
      <p:ext uri="{BB962C8B-B14F-4D97-AF65-F5344CB8AC3E}">
        <p14:creationId xmlns:p14="http://schemas.microsoft.com/office/powerpoint/2010/main" val="35003627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1346" y="529389"/>
            <a:ext cx="7792453" cy="5647574"/>
          </a:xfrm>
        </p:spPr>
        <p:txBody>
          <a:bodyPr>
            <a:normAutofit fontScale="85000" lnSpcReduction="20000"/>
          </a:bodyPr>
          <a:lstStyle/>
          <a:p>
            <a:r>
              <a:rPr lang="fr-FR" b="1" dirty="0"/>
              <a:t>La conception 3D (CAO-DAO) </a:t>
            </a:r>
            <a:r>
              <a:rPr lang="fr-FR" dirty="0" smtClean="0"/>
              <a:t>est une méthode qui vise </a:t>
            </a:r>
            <a:r>
              <a:rPr lang="fr-FR" b="1" dirty="0"/>
              <a:t>à </a:t>
            </a:r>
            <a:r>
              <a:rPr lang="fr-FR" dirty="0" smtClean="0"/>
              <a:t>créer sur </a:t>
            </a:r>
            <a:r>
              <a:rPr lang="fr-FR" dirty="0"/>
              <a:t>ordinateur les plans en volume d’une pièce et </a:t>
            </a:r>
            <a:r>
              <a:rPr lang="fr-FR" dirty="0" smtClean="0"/>
              <a:t>permet d’en </a:t>
            </a:r>
            <a:r>
              <a:rPr lang="fr-FR" dirty="0"/>
              <a:t>modifier les plans au besoin avant sa production</a:t>
            </a:r>
            <a:r>
              <a:rPr lang="fr-FR" dirty="0" smtClean="0"/>
              <a:t>.</a:t>
            </a:r>
          </a:p>
          <a:p>
            <a:endParaRPr lang="fr-FR" dirty="0" smtClean="0"/>
          </a:p>
          <a:p>
            <a:r>
              <a:rPr lang="fr-FR" b="1" dirty="0"/>
              <a:t>Le scanner 3D </a:t>
            </a:r>
            <a:r>
              <a:rPr lang="fr-FR" dirty="0"/>
              <a:t>permet de numériser un objet, afin </a:t>
            </a:r>
            <a:r>
              <a:rPr lang="fr-FR" dirty="0" smtClean="0"/>
              <a:t>de le </a:t>
            </a:r>
            <a:r>
              <a:rPr lang="fr-FR" dirty="0"/>
              <a:t>recréer entièrement dans un fichier numérique </a:t>
            </a:r>
            <a:r>
              <a:rPr lang="fr-FR" dirty="0" smtClean="0"/>
              <a:t>et d’en </a:t>
            </a:r>
            <a:r>
              <a:rPr lang="fr-FR" dirty="0"/>
              <a:t>faire varier l’échelle si besoin. Il s’adapte à </a:t>
            </a:r>
            <a:r>
              <a:rPr lang="fr-FR" dirty="0" smtClean="0"/>
              <a:t>une conception </a:t>
            </a:r>
            <a:r>
              <a:rPr lang="fr-FR" dirty="0"/>
              <a:t>manuelle de l’objet (ex : travail sur </a:t>
            </a:r>
            <a:r>
              <a:rPr lang="fr-FR" dirty="0" smtClean="0"/>
              <a:t>une pièce </a:t>
            </a:r>
            <a:r>
              <a:rPr lang="fr-FR" dirty="0"/>
              <a:t>en cire au préalable</a:t>
            </a:r>
            <a:r>
              <a:rPr lang="fr-FR" dirty="0" smtClean="0"/>
              <a:t>).</a:t>
            </a:r>
          </a:p>
          <a:p>
            <a:endParaRPr lang="fr-FR" dirty="0" smtClean="0"/>
          </a:p>
          <a:p>
            <a:r>
              <a:rPr lang="fr-FR" b="1" dirty="0" smtClean="0"/>
              <a:t>Le </a:t>
            </a:r>
            <a:r>
              <a:rPr lang="fr-FR" b="1" dirty="0"/>
              <a:t>laser </a:t>
            </a:r>
            <a:r>
              <a:rPr lang="fr-FR" dirty="0"/>
              <a:t>est une machine capable de graver </a:t>
            </a:r>
            <a:r>
              <a:rPr lang="fr-FR" dirty="0" smtClean="0"/>
              <a:t>elle-même un </a:t>
            </a:r>
            <a:r>
              <a:rPr lang="fr-FR" dirty="0"/>
              <a:t>métal mais aussi d’usiner des pièces de </a:t>
            </a:r>
            <a:r>
              <a:rPr lang="fr-FR" dirty="0" smtClean="0"/>
              <a:t>bijouterie joaillerie</a:t>
            </a:r>
            <a:r>
              <a:rPr lang="fr-FR" dirty="0" smtClean="0"/>
              <a:t>.</a:t>
            </a:r>
          </a:p>
          <a:p>
            <a:endParaRPr lang="fr-FR" dirty="0" smtClean="0"/>
          </a:p>
          <a:p>
            <a:r>
              <a:rPr lang="fr-FR" b="1" dirty="0"/>
              <a:t>Les machines CNC </a:t>
            </a:r>
            <a:r>
              <a:rPr lang="fr-FR" dirty="0"/>
              <a:t>sont des machines d’usinage </a:t>
            </a:r>
            <a:r>
              <a:rPr lang="fr-FR" dirty="0" smtClean="0"/>
              <a:t>commandes </a:t>
            </a:r>
            <a:r>
              <a:rPr lang="fr-FR" dirty="0"/>
              <a:t>numériques capables d’usiner (</a:t>
            </a:r>
            <a:r>
              <a:rPr lang="fr-FR" dirty="0" smtClean="0"/>
              <a:t>façonner </a:t>
            </a:r>
            <a:r>
              <a:rPr lang="fr-FR" dirty="0" smtClean="0"/>
              <a:t>une </a:t>
            </a:r>
            <a:r>
              <a:rPr lang="fr-FR" dirty="0"/>
              <a:t>matière brute) les pièces de bijouterie-joaillerie </a:t>
            </a:r>
            <a:r>
              <a:rPr lang="fr-FR" dirty="0" smtClean="0"/>
              <a:t>partir </a:t>
            </a:r>
            <a:r>
              <a:rPr lang="fr-FR" dirty="0"/>
              <a:t>d’une programmation.</a:t>
            </a:r>
            <a:endParaRPr lang="fr-CH" dirty="0"/>
          </a:p>
        </p:txBody>
      </p:sp>
      <p:sp>
        <p:nvSpPr>
          <p:cNvPr id="5" name="Rectangle 4"/>
          <p:cNvSpPr/>
          <p:nvPr/>
        </p:nvSpPr>
        <p:spPr>
          <a:xfrm>
            <a:off x="0" y="0"/>
            <a:ext cx="2759242" cy="6858000"/>
          </a:xfrm>
          <a:prstGeom prst="rec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extBox 1"/>
          <p:cNvSpPr txBox="1"/>
          <p:nvPr/>
        </p:nvSpPr>
        <p:spPr>
          <a:xfrm>
            <a:off x="0" y="2461260"/>
            <a:ext cx="2759242" cy="1477328"/>
          </a:xfrm>
          <a:prstGeom prst="rect">
            <a:avLst/>
          </a:prstGeom>
          <a:noFill/>
        </p:spPr>
        <p:txBody>
          <a:bodyPr wrap="square" rtlCol="0">
            <a:spAutoFit/>
          </a:bodyPr>
          <a:lstStyle/>
          <a:p>
            <a:pPr algn="ctr"/>
            <a:r>
              <a:rPr lang="fr-FR" dirty="0">
                <a:solidFill>
                  <a:schemeClr val="bg1"/>
                </a:solidFill>
              </a:rPr>
              <a:t>Principales techniques</a:t>
            </a:r>
          </a:p>
          <a:p>
            <a:pPr algn="ctr"/>
            <a:r>
              <a:rPr lang="fr-FR" dirty="0">
                <a:solidFill>
                  <a:schemeClr val="bg1"/>
                </a:solidFill>
              </a:rPr>
              <a:t>de conception et de</a:t>
            </a:r>
          </a:p>
          <a:p>
            <a:pPr algn="ctr"/>
            <a:r>
              <a:rPr lang="fr-FR" dirty="0">
                <a:solidFill>
                  <a:schemeClr val="bg1"/>
                </a:solidFill>
              </a:rPr>
              <a:t>fabrication numérique</a:t>
            </a:r>
          </a:p>
          <a:p>
            <a:pPr algn="ctr"/>
            <a:r>
              <a:rPr lang="fr-FR" dirty="0">
                <a:solidFill>
                  <a:schemeClr val="bg1"/>
                </a:solidFill>
              </a:rPr>
              <a:t>utilisées en </a:t>
            </a:r>
            <a:r>
              <a:rPr lang="fr-FR" dirty="0" smtClean="0">
                <a:solidFill>
                  <a:schemeClr val="bg1"/>
                </a:solidFill>
              </a:rPr>
              <a:t>bijouterie-joaillerie</a:t>
            </a:r>
            <a:endParaRPr lang="fr-FR" dirty="0">
              <a:solidFill>
                <a:schemeClr val="bg1"/>
              </a:solidFill>
            </a:endParaRPr>
          </a:p>
        </p:txBody>
      </p:sp>
    </p:spTree>
    <p:extLst>
      <p:ext uri="{BB962C8B-B14F-4D97-AF65-F5344CB8AC3E}">
        <p14:creationId xmlns:p14="http://schemas.microsoft.com/office/powerpoint/2010/main" val="337749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5879" y="3160078"/>
            <a:ext cx="2651760" cy="1259522"/>
          </a:xfrm>
        </p:spPr>
        <p:txBody>
          <a:bodyPr>
            <a:normAutofit lnSpcReduction="10000"/>
          </a:bodyPr>
          <a:lstStyle/>
          <a:p>
            <a:pPr algn="l"/>
            <a:r>
              <a:rPr lang="fr-FR" dirty="0"/>
              <a:t>1) La conception 3D</a:t>
            </a:r>
          </a:p>
          <a:p>
            <a:pPr algn="l"/>
            <a:r>
              <a:rPr lang="fr-FR" dirty="0"/>
              <a:t>2) Imprimante 3D</a:t>
            </a:r>
          </a:p>
          <a:p>
            <a:pPr algn="l"/>
            <a:r>
              <a:rPr lang="fr-FR" dirty="0"/>
              <a:t>3) Scanner 3D</a:t>
            </a:r>
          </a:p>
        </p:txBody>
      </p:sp>
      <p:pic>
        <p:nvPicPr>
          <p:cNvPr id="5" name="Picture 4"/>
          <p:cNvPicPr>
            <a:picLocks noChangeAspect="1"/>
          </p:cNvPicPr>
          <p:nvPr/>
        </p:nvPicPr>
        <p:blipFill>
          <a:blip r:embed="rId2"/>
          <a:stretch>
            <a:fillRect/>
          </a:stretch>
        </p:blipFill>
        <p:spPr>
          <a:xfrm>
            <a:off x="395879" y="359133"/>
            <a:ext cx="3758175" cy="2643147"/>
          </a:xfrm>
          <a:prstGeom prst="rect">
            <a:avLst/>
          </a:prstGeom>
        </p:spPr>
      </p:pic>
      <p:pic>
        <p:nvPicPr>
          <p:cNvPr id="6" name="Picture 5"/>
          <p:cNvPicPr>
            <a:picLocks noChangeAspect="1"/>
          </p:cNvPicPr>
          <p:nvPr/>
        </p:nvPicPr>
        <p:blipFill>
          <a:blip r:embed="rId3"/>
          <a:stretch>
            <a:fillRect/>
          </a:stretch>
        </p:blipFill>
        <p:spPr>
          <a:xfrm>
            <a:off x="3554061" y="3444240"/>
            <a:ext cx="3880873" cy="2814003"/>
          </a:xfrm>
          <a:prstGeom prst="rect">
            <a:avLst/>
          </a:prstGeom>
        </p:spPr>
      </p:pic>
      <p:pic>
        <p:nvPicPr>
          <p:cNvPr id="7" name="Picture 6"/>
          <p:cNvPicPr>
            <a:picLocks noChangeAspect="1"/>
          </p:cNvPicPr>
          <p:nvPr/>
        </p:nvPicPr>
        <p:blipFill>
          <a:blip r:embed="rId4"/>
          <a:stretch>
            <a:fillRect/>
          </a:stretch>
        </p:blipFill>
        <p:spPr>
          <a:xfrm>
            <a:off x="7941357" y="359133"/>
            <a:ext cx="3265023" cy="4174118"/>
          </a:xfrm>
          <a:prstGeom prst="rect">
            <a:avLst/>
          </a:prstGeom>
        </p:spPr>
      </p:pic>
    </p:spTree>
    <p:extLst>
      <p:ext uri="{BB962C8B-B14F-4D97-AF65-F5344CB8AC3E}">
        <p14:creationId xmlns:p14="http://schemas.microsoft.com/office/powerpoint/2010/main" val="336347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9450" y="365125"/>
            <a:ext cx="8572500" cy="1325563"/>
          </a:xfrm>
        </p:spPr>
        <p:txBody>
          <a:bodyPr>
            <a:normAutofit fontScale="90000"/>
          </a:bodyPr>
          <a:lstStyle/>
          <a:p>
            <a:r>
              <a:rPr lang="fr-FR" sz="3200" dirty="0" smtClean="0"/>
              <a:t>Les technologies modernes complètent les techniques traditionnelles  pour pousser la </a:t>
            </a:r>
            <a:r>
              <a:rPr lang="fr-FR" sz="3200" dirty="0"/>
              <a:t>bijouterie </a:t>
            </a:r>
            <a:r>
              <a:rPr lang="fr-FR" sz="3200" dirty="0" smtClean="0"/>
              <a:t>à un autre niveau:</a:t>
            </a:r>
            <a:endParaRPr lang="fr-FR" sz="3200" dirty="0"/>
          </a:p>
        </p:txBody>
      </p:sp>
      <p:sp>
        <p:nvSpPr>
          <p:cNvPr id="3" name="Content Placeholder 2"/>
          <p:cNvSpPr>
            <a:spLocks noGrp="1"/>
          </p:cNvSpPr>
          <p:nvPr>
            <p:ph idx="1"/>
          </p:nvPr>
        </p:nvSpPr>
        <p:spPr>
          <a:xfrm>
            <a:off x="2933700" y="2263775"/>
            <a:ext cx="8572500" cy="4351338"/>
          </a:xfrm>
        </p:spPr>
        <p:txBody>
          <a:bodyPr>
            <a:normAutofit fontScale="92500" lnSpcReduction="10000"/>
          </a:bodyPr>
          <a:lstStyle/>
          <a:p>
            <a:r>
              <a:rPr lang="fr-FR" dirty="0" smtClean="0"/>
              <a:t>L’utilisation </a:t>
            </a:r>
            <a:r>
              <a:rPr lang="fr-FR" dirty="0"/>
              <a:t>croissante des nouvelles technologies (innovation, numérique…) entraîne </a:t>
            </a:r>
            <a:r>
              <a:rPr lang="fr-FR" dirty="0" smtClean="0"/>
              <a:t>des gains </a:t>
            </a:r>
            <a:r>
              <a:rPr lang="fr-FR" dirty="0"/>
              <a:t>importants de productivité : le temps de fabrication par pièce, par pierre… est donc </a:t>
            </a:r>
            <a:r>
              <a:rPr lang="fr-FR" dirty="0" smtClean="0"/>
              <a:t>réduit et </a:t>
            </a:r>
            <a:r>
              <a:rPr lang="fr-FR" dirty="0"/>
              <a:t>à production constante, moins de personnes sont mobilisées pour fabriquer chaque bijou</a:t>
            </a:r>
            <a:r>
              <a:rPr lang="fr-FR" dirty="0" smtClean="0"/>
              <a:t>.</a:t>
            </a:r>
          </a:p>
          <a:p>
            <a:endParaRPr lang="fr-FR" dirty="0"/>
          </a:p>
          <a:p>
            <a:r>
              <a:rPr lang="fr-FR" dirty="0" smtClean="0"/>
              <a:t>On </a:t>
            </a:r>
            <a:r>
              <a:rPr lang="fr-FR" dirty="0"/>
              <a:t>observe des évolutions de l’emploi et des compétences variables selon les métiers :</a:t>
            </a:r>
          </a:p>
          <a:p>
            <a:pPr marL="0" indent="0">
              <a:buNone/>
            </a:pPr>
            <a:r>
              <a:rPr lang="fr-FR" dirty="0"/>
              <a:t>Sertisseur (Développement du pré-sertissage)</a:t>
            </a:r>
          </a:p>
          <a:p>
            <a:pPr marL="0" indent="0">
              <a:buNone/>
            </a:pPr>
            <a:r>
              <a:rPr lang="fr-FR" dirty="0"/>
              <a:t>Fondeur (Développement de l’impression 3D)</a:t>
            </a:r>
          </a:p>
          <a:p>
            <a:pPr marL="0" indent="0">
              <a:buNone/>
            </a:pPr>
            <a:r>
              <a:rPr lang="fr-FR" dirty="0"/>
              <a:t>Polisseur (Développement de la </a:t>
            </a:r>
            <a:r>
              <a:rPr lang="fr-FR" dirty="0" err="1"/>
              <a:t>tribo</a:t>
            </a:r>
            <a:r>
              <a:rPr lang="fr-FR" dirty="0"/>
              <a:t>-finition)</a:t>
            </a:r>
          </a:p>
        </p:txBody>
      </p:sp>
      <p:sp>
        <p:nvSpPr>
          <p:cNvPr id="4" name="Rectangle 3"/>
          <p:cNvSpPr/>
          <p:nvPr/>
        </p:nvSpPr>
        <p:spPr>
          <a:xfrm>
            <a:off x="0" y="0"/>
            <a:ext cx="2759242" cy="6858000"/>
          </a:xfrm>
          <a:prstGeom prst="rec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53801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0000000_352779079717156_5910586083957744193_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42361" y="223112"/>
            <a:ext cx="4787900" cy="5984331"/>
          </a:xfrm>
        </p:spPr>
      </p:pic>
    </p:spTree>
    <p:extLst>
      <p:ext uri="{BB962C8B-B14F-4D97-AF65-F5344CB8AC3E}">
        <p14:creationId xmlns:p14="http://schemas.microsoft.com/office/powerpoint/2010/main" val="3197009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38554"/>
            <a:ext cx="7223759" cy="1325563"/>
          </a:xfrm>
        </p:spPr>
        <p:txBody>
          <a:bodyPr>
            <a:normAutofit/>
          </a:bodyPr>
          <a:lstStyle/>
          <a:p>
            <a:r>
              <a:rPr lang="fr-CH" sz="3200" dirty="0" smtClean="0"/>
              <a:t>Le secteur de la bijouterie-joaillerie compte de multiples profils :</a:t>
            </a:r>
            <a:endParaRPr lang="fr-FR" sz="3200" dirty="0"/>
          </a:p>
        </p:txBody>
      </p:sp>
      <p:sp>
        <p:nvSpPr>
          <p:cNvPr id="3" name="Content Placeholder 2"/>
          <p:cNvSpPr>
            <a:spLocks noGrp="1"/>
          </p:cNvSpPr>
          <p:nvPr>
            <p:ph idx="1"/>
          </p:nvPr>
        </p:nvSpPr>
        <p:spPr>
          <a:xfrm>
            <a:off x="4949216" y="1934529"/>
            <a:ext cx="6675119" cy="4351338"/>
          </a:xfrm>
        </p:spPr>
        <p:txBody>
          <a:bodyPr>
            <a:normAutofit fontScale="92500"/>
          </a:bodyPr>
          <a:lstStyle/>
          <a:p>
            <a:r>
              <a:rPr lang="fr-CH" b="1" dirty="0" smtClean="0"/>
              <a:t>Exploitation minière </a:t>
            </a:r>
            <a:r>
              <a:rPr lang="fr-CH" dirty="0" smtClean="0"/>
              <a:t>et extraction de métaux  de précieux et de minéraux qualité gemme.</a:t>
            </a:r>
          </a:p>
          <a:p>
            <a:endParaRPr lang="fr-CH" dirty="0" smtClean="0"/>
          </a:p>
          <a:p>
            <a:r>
              <a:rPr lang="fr-FR" b="1" dirty="0"/>
              <a:t>Le fondeur </a:t>
            </a:r>
            <a:r>
              <a:rPr lang="fr-FR" dirty="0"/>
              <a:t>: Il réalise la fonte du métal dans le creuset ou le moule qui doit donner selon le procédé le tube, le lingot ou la forme de la pièce de joaillerie. Pour réaliser le moulage, il peut utiliser différentes techniques : moulage au sable, en coquille, à la seiche, sous pression, à la cire perdue, par centrifugation</a:t>
            </a:r>
            <a:r>
              <a:rPr lang="fr-FR" dirty="0" smtClean="0"/>
              <a:t>…</a:t>
            </a:r>
            <a:endParaRPr lang="fr-CH" dirty="0" smtClean="0"/>
          </a:p>
          <a:p>
            <a:endParaRPr lang="fr-CH" dirty="0" smtClean="0"/>
          </a:p>
          <a:p>
            <a:endParaRPr lang="fr-CH" dirty="0"/>
          </a:p>
        </p:txBody>
      </p:sp>
      <p:sp>
        <p:nvSpPr>
          <p:cNvPr id="5" name="Rectangle 4"/>
          <p:cNvSpPr/>
          <p:nvPr/>
        </p:nvSpPr>
        <p:spPr>
          <a:xfrm>
            <a:off x="0" y="0"/>
            <a:ext cx="2759242" cy="6858000"/>
          </a:xfrm>
          <a:prstGeom prst="rec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2"/>
          <a:stretch>
            <a:fillRect/>
          </a:stretch>
        </p:blipFill>
        <p:spPr>
          <a:xfrm>
            <a:off x="222580" y="2397965"/>
            <a:ext cx="4503821" cy="2687947"/>
          </a:xfrm>
          <a:prstGeom prst="rect">
            <a:avLst/>
          </a:prstGeom>
        </p:spPr>
      </p:pic>
    </p:spTree>
    <p:extLst>
      <p:ext uri="{BB962C8B-B14F-4D97-AF65-F5344CB8AC3E}">
        <p14:creationId xmlns:p14="http://schemas.microsoft.com/office/powerpoint/2010/main" val="18460777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2440" y="529389"/>
            <a:ext cx="7071359" cy="5647574"/>
          </a:xfrm>
        </p:spPr>
        <p:txBody>
          <a:bodyPr>
            <a:normAutofit/>
          </a:bodyPr>
          <a:lstStyle/>
          <a:p>
            <a:r>
              <a:rPr lang="fr-FR" b="1" dirty="0"/>
              <a:t>Le lapidaire </a:t>
            </a:r>
            <a:r>
              <a:rPr lang="fr-FR" dirty="0" smtClean="0"/>
              <a:t>: Il est capable </a:t>
            </a:r>
            <a:r>
              <a:rPr lang="fr-FR" dirty="0"/>
              <a:t>d’analyser les gemmes - à l’exception </a:t>
            </a:r>
            <a:r>
              <a:rPr lang="fr-FR" dirty="0" smtClean="0"/>
              <a:t>du diamant </a:t>
            </a:r>
            <a:r>
              <a:rPr lang="fr-FR" dirty="0"/>
              <a:t>- afin d’en déterminer la partie à </a:t>
            </a:r>
            <a:r>
              <a:rPr lang="fr-FR" dirty="0" smtClean="0"/>
              <a:t>mettre en </a:t>
            </a:r>
            <a:r>
              <a:rPr lang="fr-FR" dirty="0"/>
              <a:t>valeur. Il est ensuite chargé de tailler la </a:t>
            </a:r>
            <a:r>
              <a:rPr lang="fr-FR" dirty="0" smtClean="0"/>
              <a:t>pierre, de </a:t>
            </a:r>
            <a:r>
              <a:rPr lang="fr-FR" dirty="0"/>
              <a:t>façon à ce qu’elle soit la plus belle et la </a:t>
            </a:r>
            <a:r>
              <a:rPr lang="fr-FR" dirty="0" smtClean="0"/>
              <a:t>plus pure</a:t>
            </a:r>
            <a:r>
              <a:rPr lang="fr-FR" dirty="0"/>
              <a:t>, tout en perdant le moins de matière possible</a:t>
            </a:r>
            <a:r>
              <a:rPr lang="fr-FR" dirty="0" smtClean="0"/>
              <a:t>.</a:t>
            </a:r>
          </a:p>
          <a:p>
            <a:endParaRPr lang="fr-FR" dirty="0" smtClean="0"/>
          </a:p>
          <a:p>
            <a:r>
              <a:rPr lang="fr-FR" b="1" dirty="0"/>
              <a:t>Le diamantaire </a:t>
            </a:r>
            <a:r>
              <a:rPr lang="fr-FR" dirty="0"/>
              <a:t>: </a:t>
            </a:r>
            <a:r>
              <a:rPr lang="fr-FR" dirty="0" smtClean="0"/>
              <a:t>L’artisan est capables de prévoir les </a:t>
            </a:r>
            <a:r>
              <a:rPr lang="fr-FR" dirty="0"/>
              <a:t>évolutions de la pierre dans le temps (</a:t>
            </a:r>
            <a:r>
              <a:rPr lang="fr-FR" dirty="0" smtClean="0"/>
              <a:t>évolution des </a:t>
            </a:r>
            <a:r>
              <a:rPr lang="fr-FR" dirty="0"/>
              <a:t>défauts de la pierre, de son poids, de sa couleur…) </a:t>
            </a:r>
            <a:r>
              <a:rPr lang="fr-FR" dirty="0" smtClean="0"/>
              <a:t>.</a:t>
            </a:r>
          </a:p>
          <a:p>
            <a:endParaRPr lang="de-CH" dirty="0"/>
          </a:p>
          <a:p>
            <a:pPr marL="0" indent="0">
              <a:buNone/>
            </a:pPr>
            <a:endParaRPr lang="fr-CH" dirty="0"/>
          </a:p>
        </p:txBody>
      </p:sp>
      <p:sp>
        <p:nvSpPr>
          <p:cNvPr id="5" name="Rectangle 4"/>
          <p:cNvSpPr/>
          <p:nvPr/>
        </p:nvSpPr>
        <p:spPr>
          <a:xfrm>
            <a:off x="0" y="0"/>
            <a:ext cx="2759242" cy="6858000"/>
          </a:xfrm>
          <a:prstGeom prst="rec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2"/>
          <a:stretch>
            <a:fillRect/>
          </a:stretch>
        </p:blipFill>
        <p:spPr>
          <a:xfrm>
            <a:off x="295449" y="679276"/>
            <a:ext cx="3849831" cy="2444924"/>
          </a:xfrm>
          <a:prstGeom prst="rect">
            <a:avLst/>
          </a:prstGeom>
        </p:spPr>
      </p:pic>
      <p:pic>
        <p:nvPicPr>
          <p:cNvPr id="7" name="Picture 6"/>
          <p:cNvPicPr>
            <a:picLocks noChangeAspect="1"/>
          </p:cNvPicPr>
          <p:nvPr/>
        </p:nvPicPr>
        <p:blipFill>
          <a:blip r:embed="rId3"/>
          <a:stretch>
            <a:fillRect/>
          </a:stretch>
        </p:blipFill>
        <p:spPr>
          <a:xfrm>
            <a:off x="295450" y="3432047"/>
            <a:ext cx="3849830" cy="2744916"/>
          </a:xfrm>
          <a:prstGeom prst="rect">
            <a:avLst/>
          </a:prstGeom>
        </p:spPr>
      </p:pic>
    </p:spTree>
    <p:extLst>
      <p:ext uri="{BB962C8B-B14F-4D97-AF65-F5344CB8AC3E}">
        <p14:creationId xmlns:p14="http://schemas.microsoft.com/office/powerpoint/2010/main" val="41381954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78311" y="258801"/>
            <a:ext cx="7223759" cy="5647574"/>
          </a:xfrm>
        </p:spPr>
        <p:txBody>
          <a:bodyPr>
            <a:normAutofit fontScale="77500" lnSpcReduction="20000"/>
          </a:bodyPr>
          <a:lstStyle/>
          <a:p>
            <a:pPr marL="0" indent="0">
              <a:buNone/>
            </a:pPr>
            <a:endParaRPr lang="fr-FR" dirty="0" smtClean="0"/>
          </a:p>
          <a:p>
            <a:r>
              <a:rPr lang="fr-FR" b="1" dirty="0" smtClean="0"/>
              <a:t>Bijoutier </a:t>
            </a:r>
            <a:r>
              <a:rPr lang="fr-FR" b="1" dirty="0"/>
              <a:t>joaillier </a:t>
            </a:r>
            <a:r>
              <a:rPr lang="fr-FR" dirty="0"/>
              <a:t>: Le joaillier prépare la monture des pierres et des perles pour les mettre en valeur. Outre la création de bijoux sur mesure, il peut aussi procéder à la réparation de bijoux, à leur restauration ou à la transformation de pièces confiées par ses clients</a:t>
            </a:r>
            <a:r>
              <a:rPr lang="fr-FR" dirty="0" smtClean="0"/>
              <a:t>.</a:t>
            </a:r>
          </a:p>
          <a:p>
            <a:endParaRPr lang="fr-FR" dirty="0" smtClean="0"/>
          </a:p>
          <a:p>
            <a:r>
              <a:rPr lang="fr-FR" b="1" dirty="0"/>
              <a:t>Le sertisseur </a:t>
            </a:r>
            <a:r>
              <a:rPr lang="fr-FR" dirty="0"/>
              <a:t>: Trait d’union entre le joaillier et le lapidaire, le sertisseur enchâsse et fixe les pierres précieuses ou fines sur la monture d’un bijou, une montre ou un autre objet</a:t>
            </a:r>
            <a:r>
              <a:rPr lang="fr-FR" dirty="0" smtClean="0"/>
              <a:t>.</a:t>
            </a:r>
          </a:p>
          <a:p>
            <a:endParaRPr lang="fr-CH" dirty="0"/>
          </a:p>
          <a:p>
            <a:r>
              <a:rPr lang="fr-FR" b="1" dirty="0"/>
              <a:t>Le graveur </a:t>
            </a:r>
            <a:r>
              <a:rPr lang="fr-FR" dirty="0"/>
              <a:t>: Qu’il travaille en bijouterie, horlogerie ou en orfèvrerie, le graveur agrémente d’inscriptions et de formes diverses les pièces qui lui sont confiées.</a:t>
            </a:r>
          </a:p>
          <a:p>
            <a:pPr marL="0" indent="0">
              <a:buNone/>
            </a:pPr>
            <a:endParaRPr lang="de-CH" dirty="0"/>
          </a:p>
          <a:p>
            <a:r>
              <a:rPr lang="fr-FR" b="1" dirty="0"/>
              <a:t>Le polisseur </a:t>
            </a:r>
            <a:r>
              <a:rPr lang="fr-FR" dirty="0"/>
              <a:t>: Il exécute des opérations de polissage pour donner la brillance au bijou et objets et pièces en orfèvrerie.</a:t>
            </a:r>
          </a:p>
          <a:p>
            <a:endParaRPr lang="fr-FR" dirty="0" smtClean="0"/>
          </a:p>
        </p:txBody>
      </p:sp>
      <p:sp>
        <p:nvSpPr>
          <p:cNvPr id="5" name="Rectangle 4"/>
          <p:cNvSpPr/>
          <p:nvPr/>
        </p:nvSpPr>
        <p:spPr>
          <a:xfrm>
            <a:off x="0" y="0"/>
            <a:ext cx="2759242" cy="6858000"/>
          </a:xfrm>
          <a:prstGeom prst="rec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2"/>
          <a:stretch>
            <a:fillRect/>
          </a:stretch>
        </p:blipFill>
        <p:spPr>
          <a:xfrm>
            <a:off x="425116" y="2521112"/>
            <a:ext cx="3309485" cy="1856775"/>
          </a:xfrm>
          <a:prstGeom prst="rect">
            <a:avLst/>
          </a:prstGeom>
        </p:spPr>
      </p:pic>
      <p:pic>
        <p:nvPicPr>
          <p:cNvPr id="10" name="Picture 9"/>
          <p:cNvPicPr>
            <a:picLocks noChangeAspect="1"/>
          </p:cNvPicPr>
          <p:nvPr/>
        </p:nvPicPr>
        <p:blipFill>
          <a:blip r:embed="rId3"/>
          <a:stretch>
            <a:fillRect/>
          </a:stretch>
        </p:blipFill>
        <p:spPr>
          <a:xfrm>
            <a:off x="362227" y="4622139"/>
            <a:ext cx="3372374" cy="1861041"/>
          </a:xfrm>
          <a:prstGeom prst="rect">
            <a:avLst/>
          </a:prstGeom>
        </p:spPr>
      </p:pic>
      <p:pic>
        <p:nvPicPr>
          <p:cNvPr id="7" name="Picture 6"/>
          <p:cNvPicPr>
            <a:picLocks noChangeAspect="1"/>
          </p:cNvPicPr>
          <p:nvPr/>
        </p:nvPicPr>
        <p:blipFill>
          <a:blip r:embed="rId4"/>
          <a:stretch>
            <a:fillRect/>
          </a:stretch>
        </p:blipFill>
        <p:spPr>
          <a:xfrm>
            <a:off x="425116" y="278218"/>
            <a:ext cx="3309485" cy="1966806"/>
          </a:xfrm>
          <a:prstGeom prst="rect">
            <a:avLst/>
          </a:prstGeom>
        </p:spPr>
      </p:pic>
    </p:spTree>
    <p:extLst>
      <p:ext uri="{BB962C8B-B14F-4D97-AF65-F5344CB8AC3E}">
        <p14:creationId xmlns:p14="http://schemas.microsoft.com/office/powerpoint/2010/main" val="39037109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34840" y="529389"/>
            <a:ext cx="6918959" cy="5647574"/>
          </a:xfrm>
        </p:spPr>
        <p:txBody>
          <a:bodyPr>
            <a:normAutofit lnSpcReduction="10000"/>
          </a:bodyPr>
          <a:lstStyle/>
          <a:p>
            <a:r>
              <a:rPr lang="fr-FR" b="1" dirty="0"/>
              <a:t>Le technicien en galvanoplastie </a:t>
            </a:r>
            <a:r>
              <a:rPr lang="fr-FR" dirty="0"/>
              <a:t>: </a:t>
            </a:r>
            <a:r>
              <a:rPr lang="fr-FR" dirty="0" smtClean="0"/>
              <a:t>Il réalise </a:t>
            </a:r>
            <a:r>
              <a:rPr lang="fr-FR" dirty="0"/>
              <a:t>des traitements </a:t>
            </a:r>
            <a:r>
              <a:rPr lang="fr-FR" dirty="0" smtClean="0"/>
              <a:t>de surface </a:t>
            </a:r>
            <a:r>
              <a:rPr lang="fr-FR" dirty="0"/>
              <a:t>sur des objets généralement métalliques </a:t>
            </a:r>
            <a:r>
              <a:rPr lang="fr-FR" dirty="0" smtClean="0"/>
              <a:t>pour en </a:t>
            </a:r>
            <a:r>
              <a:rPr lang="fr-FR" dirty="0"/>
              <a:t>changer leur aspect. Les opérations de </a:t>
            </a:r>
            <a:r>
              <a:rPr lang="fr-FR" dirty="0" smtClean="0"/>
              <a:t>traitement électrochimique permet de recouvrir un objet </a:t>
            </a:r>
            <a:r>
              <a:rPr lang="fr-FR" dirty="0"/>
              <a:t>en métal d’une fine couche d’un autre métal</a:t>
            </a:r>
            <a:r>
              <a:rPr lang="fr-FR" dirty="0" smtClean="0"/>
              <a:t>.</a:t>
            </a:r>
          </a:p>
          <a:p>
            <a:endParaRPr lang="fr-FR" dirty="0" smtClean="0"/>
          </a:p>
          <a:p>
            <a:r>
              <a:rPr lang="fr-FR" b="1" dirty="0"/>
              <a:t>Le concepteur </a:t>
            </a:r>
            <a:r>
              <a:rPr lang="fr-FR" dirty="0"/>
              <a:t>/ </a:t>
            </a:r>
            <a:r>
              <a:rPr lang="fr-FR" b="1" dirty="0"/>
              <a:t>conceptrice 3D </a:t>
            </a:r>
            <a:r>
              <a:rPr lang="fr-FR" dirty="0"/>
              <a:t>: I</a:t>
            </a:r>
            <a:r>
              <a:rPr lang="fr-FR" dirty="0" smtClean="0"/>
              <a:t>l est chargé </a:t>
            </a:r>
            <a:r>
              <a:rPr lang="fr-FR" dirty="0"/>
              <a:t>de traduire sur un logiciel de conception 3D </a:t>
            </a:r>
            <a:r>
              <a:rPr lang="fr-FR" dirty="0" smtClean="0"/>
              <a:t>les dessins </a:t>
            </a:r>
            <a:r>
              <a:rPr lang="fr-FR" dirty="0"/>
              <a:t>à la gouache, les croquis et les photos </a:t>
            </a:r>
            <a:r>
              <a:rPr lang="fr-FR" dirty="0" smtClean="0"/>
              <a:t>fournis par </a:t>
            </a:r>
            <a:r>
              <a:rPr lang="fr-FR" dirty="0"/>
              <a:t>les designers/</a:t>
            </a:r>
            <a:r>
              <a:rPr lang="fr-FR" dirty="0" err="1"/>
              <a:t>euses</a:t>
            </a:r>
            <a:r>
              <a:rPr lang="fr-FR" dirty="0"/>
              <a:t> et de leur donner un volume.</a:t>
            </a:r>
            <a:endParaRPr lang="fr-CH" dirty="0"/>
          </a:p>
        </p:txBody>
      </p:sp>
      <p:sp>
        <p:nvSpPr>
          <p:cNvPr id="5" name="Rectangle 4"/>
          <p:cNvSpPr/>
          <p:nvPr/>
        </p:nvSpPr>
        <p:spPr>
          <a:xfrm>
            <a:off x="0" y="0"/>
            <a:ext cx="2759242" cy="6858000"/>
          </a:xfrm>
          <a:prstGeom prst="rec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Picture 1"/>
          <p:cNvPicPr>
            <a:picLocks noChangeAspect="1"/>
          </p:cNvPicPr>
          <p:nvPr/>
        </p:nvPicPr>
        <p:blipFill>
          <a:blip r:embed="rId2"/>
          <a:stretch>
            <a:fillRect/>
          </a:stretch>
        </p:blipFill>
        <p:spPr>
          <a:xfrm>
            <a:off x="208605" y="691316"/>
            <a:ext cx="4104315" cy="2305251"/>
          </a:xfrm>
          <a:prstGeom prst="rect">
            <a:avLst/>
          </a:prstGeom>
        </p:spPr>
      </p:pic>
      <p:pic>
        <p:nvPicPr>
          <p:cNvPr id="4" name="Picture 3"/>
          <p:cNvPicPr>
            <a:picLocks noChangeAspect="1"/>
          </p:cNvPicPr>
          <p:nvPr/>
        </p:nvPicPr>
        <p:blipFill>
          <a:blip r:embed="rId3"/>
          <a:stretch>
            <a:fillRect/>
          </a:stretch>
        </p:blipFill>
        <p:spPr>
          <a:xfrm>
            <a:off x="208606" y="3689159"/>
            <a:ext cx="4104314" cy="2590549"/>
          </a:xfrm>
          <a:prstGeom prst="rect">
            <a:avLst/>
          </a:prstGeom>
        </p:spPr>
      </p:pic>
    </p:spTree>
    <p:extLst>
      <p:ext uri="{BB962C8B-B14F-4D97-AF65-F5344CB8AC3E}">
        <p14:creationId xmlns:p14="http://schemas.microsoft.com/office/powerpoint/2010/main" val="22006650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4504" y="335400"/>
            <a:ext cx="3198344" cy="2392560"/>
          </a:xfrm>
          <a:prstGeom prst="rect">
            <a:avLst/>
          </a:prstGeom>
        </p:spPr>
      </p:pic>
      <p:sp>
        <p:nvSpPr>
          <p:cNvPr id="3" name="Content Placeholder 2"/>
          <p:cNvSpPr>
            <a:spLocks noGrp="1"/>
          </p:cNvSpPr>
          <p:nvPr>
            <p:ph idx="1"/>
          </p:nvPr>
        </p:nvSpPr>
        <p:spPr>
          <a:xfrm>
            <a:off x="4008120" y="3883025"/>
            <a:ext cx="4373880" cy="2807335"/>
          </a:xfrm>
        </p:spPr>
        <p:txBody>
          <a:bodyPr>
            <a:normAutofit lnSpcReduction="10000"/>
          </a:bodyPr>
          <a:lstStyle/>
          <a:p>
            <a:pPr marL="0" indent="0">
              <a:buNone/>
            </a:pPr>
            <a:r>
              <a:rPr lang="fr-FR" dirty="0"/>
              <a:t>1) Utilisation d’un chalumeau </a:t>
            </a:r>
            <a:r>
              <a:rPr lang="fr-FR" dirty="0" smtClean="0"/>
              <a:t>à bouche</a:t>
            </a:r>
            <a:endParaRPr lang="fr-FR" dirty="0"/>
          </a:p>
          <a:p>
            <a:pPr marL="0" indent="0">
              <a:buNone/>
            </a:pPr>
            <a:r>
              <a:rPr lang="fr-FR" dirty="0"/>
              <a:t>2) Lampe à souder</a:t>
            </a:r>
          </a:p>
          <a:p>
            <a:pPr marL="0" indent="0">
              <a:buNone/>
            </a:pPr>
            <a:r>
              <a:rPr lang="fr-FR" dirty="0"/>
              <a:t>3) Chalumeau ballon</a:t>
            </a:r>
          </a:p>
          <a:p>
            <a:pPr marL="0" indent="0">
              <a:buNone/>
            </a:pPr>
            <a:r>
              <a:rPr lang="fr-FR" dirty="0"/>
              <a:t>4) Chalumeau Oxhydrique</a:t>
            </a:r>
          </a:p>
          <a:p>
            <a:pPr marL="0" indent="0">
              <a:buNone/>
            </a:pPr>
            <a:r>
              <a:rPr lang="fr-FR" dirty="0"/>
              <a:t>5) Laser</a:t>
            </a:r>
          </a:p>
        </p:txBody>
      </p:sp>
      <p:pic>
        <p:nvPicPr>
          <p:cNvPr id="5" name="Picture 4"/>
          <p:cNvPicPr>
            <a:picLocks noChangeAspect="1"/>
          </p:cNvPicPr>
          <p:nvPr/>
        </p:nvPicPr>
        <p:blipFill>
          <a:blip r:embed="rId3"/>
          <a:stretch>
            <a:fillRect/>
          </a:stretch>
        </p:blipFill>
        <p:spPr>
          <a:xfrm>
            <a:off x="4385340" y="335400"/>
            <a:ext cx="2433740" cy="3108840"/>
          </a:xfrm>
          <a:prstGeom prst="rect">
            <a:avLst/>
          </a:prstGeom>
        </p:spPr>
      </p:pic>
      <p:pic>
        <p:nvPicPr>
          <p:cNvPr id="6" name="Picture 5"/>
          <p:cNvPicPr>
            <a:picLocks noChangeAspect="1"/>
          </p:cNvPicPr>
          <p:nvPr/>
        </p:nvPicPr>
        <p:blipFill>
          <a:blip r:embed="rId4"/>
          <a:stretch>
            <a:fillRect/>
          </a:stretch>
        </p:blipFill>
        <p:spPr>
          <a:xfrm>
            <a:off x="7256076" y="335400"/>
            <a:ext cx="3737458" cy="3230760"/>
          </a:xfrm>
          <a:prstGeom prst="rect">
            <a:avLst/>
          </a:prstGeom>
        </p:spPr>
      </p:pic>
      <p:pic>
        <p:nvPicPr>
          <p:cNvPr id="7" name="Picture 6"/>
          <p:cNvPicPr>
            <a:picLocks noChangeAspect="1"/>
          </p:cNvPicPr>
          <p:nvPr/>
        </p:nvPicPr>
        <p:blipFill>
          <a:blip r:embed="rId5"/>
          <a:stretch>
            <a:fillRect/>
          </a:stretch>
        </p:blipFill>
        <p:spPr>
          <a:xfrm>
            <a:off x="7879080" y="4144733"/>
            <a:ext cx="3530160" cy="2283917"/>
          </a:xfrm>
          <a:prstGeom prst="rect">
            <a:avLst/>
          </a:prstGeom>
        </p:spPr>
      </p:pic>
      <p:pic>
        <p:nvPicPr>
          <p:cNvPr id="8" name="Picture 7"/>
          <p:cNvPicPr>
            <a:picLocks noChangeAspect="1"/>
          </p:cNvPicPr>
          <p:nvPr/>
        </p:nvPicPr>
        <p:blipFill>
          <a:blip r:embed="rId6"/>
          <a:stretch>
            <a:fillRect/>
          </a:stretch>
        </p:blipFill>
        <p:spPr>
          <a:xfrm>
            <a:off x="750000" y="3444240"/>
            <a:ext cx="2907352" cy="2976151"/>
          </a:xfrm>
          <a:prstGeom prst="rect">
            <a:avLst/>
          </a:prstGeom>
        </p:spPr>
      </p:pic>
      <p:sp>
        <p:nvSpPr>
          <p:cNvPr id="10" name="TextBox 9"/>
          <p:cNvSpPr txBox="1"/>
          <p:nvPr/>
        </p:nvSpPr>
        <p:spPr>
          <a:xfrm>
            <a:off x="3482216" y="2253734"/>
            <a:ext cx="289312" cy="369332"/>
          </a:xfrm>
          <a:prstGeom prst="rect">
            <a:avLst/>
          </a:prstGeom>
          <a:noFill/>
        </p:spPr>
        <p:txBody>
          <a:bodyPr wrap="square" rtlCol="0">
            <a:spAutoFit/>
          </a:bodyPr>
          <a:lstStyle/>
          <a:p>
            <a:r>
              <a:rPr lang="fr-CH" dirty="0" smtClean="0">
                <a:solidFill>
                  <a:schemeClr val="bg1"/>
                </a:solidFill>
              </a:rPr>
              <a:t>1</a:t>
            </a:r>
            <a:endParaRPr lang="fr-FR" dirty="0">
              <a:solidFill>
                <a:schemeClr val="bg1"/>
              </a:solidFill>
            </a:endParaRPr>
          </a:p>
        </p:txBody>
      </p:sp>
      <p:sp>
        <p:nvSpPr>
          <p:cNvPr id="11" name="TextBox 10"/>
          <p:cNvSpPr txBox="1"/>
          <p:nvPr/>
        </p:nvSpPr>
        <p:spPr>
          <a:xfrm>
            <a:off x="6529768" y="3064609"/>
            <a:ext cx="289312" cy="369332"/>
          </a:xfrm>
          <a:prstGeom prst="rect">
            <a:avLst/>
          </a:prstGeom>
          <a:noFill/>
        </p:spPr>
        <p:txBody>
          <a:bodyPr wrap="square" rtlCol="0">
            <a:spAutoFit/>
          </a:bodyPr>
          <a:lstStyle/>
          <a:p>
            <a:r>
              <a:rPr lang="fr-CH" dirty="0" smtClean="0">
                <a:solidFill>
                  <a:schemeClr val="bg1"/>
                </a:solidFill>
              </a:rPr>
              <a:t>2</a:t>
            </a:r>
            <a:endParaRPr lang="fr-FR" dirty="0">
              <a:solidFill>
                <a:schemeClr val="bg1"/>
              </a:solidFill>
            </a:endParaRPr>
          </a:p>
        </p:txBody>
      </p:sp>
      <p:sp>
        <p:nvSpPr>
          <p:cNvPr id="12" name="TextBox 11"/>
          <p:cNvSpPr txBox="1"/>
          <p:nvPr/>
        </p:nvSpPr>
        <p:spPr>
          <a:xfrm>
            <a:off x="10568816" y="3170595"/>
            <a:ext cx="289312" cy="369332"/>
          </a:xfrm>
          <a:prstGeom prst="rect">
            <a:avLst/>
          </a:prstGeom>
          <a:noFill/>
        </p:spPr>
        <p:txBody>
          <a:bodyPr wrap="square" rtlCol="0">
            <a:spAutoFit/>
          </a:bodyPr>
          <a:lstStyle/>
          <a:p>
            <a:r>
              <a:rPr lang="fr-CH" dirty="0" smtClean="0">
                <a:solidFill>
                  <a:schemeClr val="bg1"/>
                </a:solidFill>
              </a:rPr>
              <a:t>3</a:t>
            </a:r>
            <a:endParaRPr lang="fr-FR" dirty="0">
              <a:solidFill>
                <a:schemeClr val="bg1"/>
              </a:solidFill>
            </a:endParaRPr>
          </a:p>
        </p:txBody>
      </p:sp>
      <p:sp>
        <p:nvSpPr>
          <p:cNvPr id="13" name="TextBox 12"/>
          <p:cNvSpPr txBox="1"/>
          <p:nvPr/>
        </p:nvSpPr>
        <p:spPr>
          <a:xfrm>
            <a:off x="2964056" y="6051059"/>
            <a:ext cx="289312" cy="369332"/>
          </a:xfrm>
          <a:prstGeom prst="rect">
            <a:avLst/>
          </a:prstGeom>
          <a:noFill/>
        </p:spPr>
        <p:txBody>
          <a:bodyPr wrap="square" rtlCol="0">
            <a:spAutoFit/>
          </a:bodyPr>
          <a:lstStyle/>
          <a:p>
            <a:r>
              <a:rPr lang="fr-CH" dirty="0" smtClean="0"/>
              <a:t>4</a:t>
            </a:r>
            <a:endParaRPr lang="fr-FR" dirty="0"/>
          </a:p>
        </p:txBody>
      </p:sp>
      <p:sp>
        <p:nvSpPr>
          <p:cNvPr id="14" name="TextBox 13"/>
          <p:cNvSpPr txBox="1"/>
          <p:nvPr/>
        </p:nvSpPr>
        <p:spPr>
          <a:xfrm>
            <a:off x="10704222" y="6094149"/>
            <a:ext cx="289312" cy="369332"/>
          </a:xfrm>
          <a:prstGeom prst="rect">
            <a:avLst/>
          </a:prstGeom>
          <a:noFill/>
        </p:spPr>
        <p:txBody>
          <a:bodyPr wrap="square" rtlCol="0">
            <a:spAutoFit/>
          </a:bodyPr>
          <a:lstStyle/>
          <a:p>
            <a:r>
              <a:rPr lang="fr-CH" dirty="0" smtClean="0"/>
              <a:t>5</a:t>
            </a:r>
            <a:endParaRPr lang="fr-FR" dirty="0"/>
          </a:p>
        </p:txBody>
      </p:sp>
    </p:spTree>
    <p:extLst>
      <p:ext uri="{BB962C8B-B14F-4D97-AF65-F5344CB8AC3E}">
        <p14:creationId xmlns:p14="http://schemas.microsoft.com/office/powerpoint/2010/main" val="12129620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98920" y="0"/>
            <a:ext cx="5593080" cy="6858000"/>
          </a:xfrm>
          <a:prstGeom prst="rec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Content Placeholder 3"/>
          <p:cNvSpPr>
            <a:spLocks noGrp="1"/>
          </p:cNvSpPr>
          <p:nvPr>
            <p:ph idx="1"/>
          </p:nvPr>
        </p:nvSpPr>
        <p:spPr>
          <a:xfrm>
            <a:off x="328682" y="2037299"/>
            <a:ext cx="6143506" cy="4351338"/>
          </a:xfrm>
        </p:spPr>
        <p:txBody>
          <a:bodyPr>
            <a:normAutofit fontScale="85000" lnSpcReduction="10000"/>
          </a:bodyPr>
          <a:lstStyle/>
          <a:p>
            <a:r>
              <a:rPr lang="fr-FR" dirty="0" smtClean="0"/>
              <a:t>On </a:t>
            </a:r>
            <a:r>
              <a:rPr lang="fr-FR" dirty="0"/>
              <a:t>peut attester, selon l’entreprise </a:t>
            </a:r>
            <a:r>
              <a:rPr lang="fr-FR" dirty="0" smtClean="0"/>
              <a:t>Johnson </a:t>
            </a:r>
            <a:r>
              <a:rPr lang="fr-FR" dirty="0" err="1" smtClean="0"/>
              <a:t>Matthey</a:t>
            </a:r>
            <a:r>
              <a:rPr lang="fr-FR" dirty="0" smtClean="0"/>
              <a:t> </a:t>
            </a:r>
            <a:r>
              <a:rPr lang="fr-FR" dirty="0"/>
              <a:t>&amp; </a:t>
            </a:r>
            <a:r>
              <a:rPr lang="fr-FR" dirty="0" err="1"/>
              <a:t>Brandenberger</a:t>
            </a:r>
            <a:r>
              <a:rPr lang="fr-FR" dirty="0"/>
              <a:t>, de l’utilisation </a:t>
            </a:r>
            <a:r>
              <a:rPr lang="fr-FR" dirty="0" smtClean="0"/>
              <a:t>de la </a:t>
            </a:r>
            <a:r>
              <a:rPr lang="fr-FR" dirty="0"/>
              <a:t>brasure dès </a:t>
            </a:r>
            <a:r>
              <a:rPr lang="fr-FR" dirty="0" smtClean="0"/>
              <a:t>5’000 </a:t>
            </a:r>
            <a:r>
              <a:rPr lang="fr-FR" dirty="0"/>
              <a:t>av. J.-C. en Egypte</a:t>
            </a:r>
            <a:r>
              <a:rPr lang="fr-FR" dirty="0" smtClean="0"/>
              <a:t>.</a:t>
            </a:r>
          </a:p>
          <a:p>
            <a:endParaRPr lang="fr-FR" dirty="0"/>
          </a:p>
          <a:p>
            <a:r>
              <a:rPr lang="fr-FR" dirty="0" smtClean="0"/>
              <a:t>La </a:t>
            </a:r>
            <a:r>
              <a:rPr lang="fr-FR" dirty="0"/>
              <a:t>technique de la « brasure par </a:t>
            </a:r>
            <a:r>
              <a:rPr lang="fr-FR" dirty="0" smtClean="0"/>
              <a:t>réaction» </a:t>
            </a:r>
            <a:r>
              <a:rPr lang="fr-FR" dirty="0"/>
              <a:t>ou « brasure par diffusion ». L’or </a:t>
            </a:r>
            <a:r>
              <a:rPr lang="fr-FR" dirty="0" smtClean="0"/>
              <a:t>pouvant fondre </a:t>
            </a:r>
            <a:r>
              <a:rPr lang="fr-FR" dirty="0"/>
              <a:t>à 1000°C, les artisans </a:t>
            </a:r>
            <a:r>
              <a:rPr lang="fr-FR" dirty="0" smtClean="0"/>
              <a:t>égyptiens soufflaient </a:t>
            </a:r>
            <a:r>
              <a:rPr lang="fr-FR" dirty="0"/>
              <a:t>tout d’abord sur un feu grâce </a:t>
            </a:r>
            <a:r>
              <a:rPr lang="fr-FR" dirty="0" smtClean="0"/>
              <a:t>à des </a:t>
            </a:r>
            <a:r>
              <a:rPr lang="fr-FR" dirty="0"/>
              <a:t>roseaux puis ils inventèrent petit à </a:t>
            </a:r>
            <a:r>
              <a:rPr lang="fr-FR" dirty="0" smtClean="0"/>
              <a:t>petit le </a:t>
            </a:r>
            <a:r>
              <a:rPr lang="fr-FR" dirty="0"/>
              <a:t>four à </a:t>
            </a:r>
            <a:r>
              <a:rPr lang="fr-FR" dirty="0" smtClean="0"/>
              <a:t>soufflet.</a:t>
            </a:r>
          </a:p>
          <a:p>
            <a:pPr marL="0" indent="0">
              <a:buNone/>
            </a:pPr>
            <a:r>
              <a:rPr lang="fr-FR" sz="1900" dirty="0" smtClean="0"/>
              <a:t>En </a:t>
            </a:r>
            <a:r>
              <a:rPr lang="fr-FR" sz="1900" dirty="0"/>
              <a:t>haut : Peintures murales des tombes égyptiennes de </a:t>
            </a:r>
            <a:r>
              <a:rPr lang="fr-FR" sz="1900" dirty="0" err="1"/>
              <a:t>Nebauin</a:t>
            </a:r>
            <a:r>
              <a:rPr lang="fr-FR" sz="1900" dirty="0"/>
              <a:t> et </a:t>
            </a:r>
            <a:r>
              <a:rPr lang="fr-FR" sz="1900" dirty="0" err="1" smtClean="0"/>
              <a:t>Ipukydatant</a:t>
            </a:r>
            <a:r>
              <a:rPr lang="fr-FR" sz="1900" dirty="0" smtClean="0"/>
              <a:t> </a:t>
            </a:r>
            <a:r>
              <a:rPr lang="fr-FR" sz="1900" dirty="0"/>
              <a:t>de 1380 av. J.-C. qui montrent des orfèvres au </a:t>
            </a:r>
            <a:r>
              <a:rPr lang="fr-FR" sz="1900" dirty="0" smtClean="0"/>
              <a:t>travail. </a:t>
            </a:r>
          </a:p>
          <a:p>
            <a:pPr marL="0" indent="0">
              <a:buNone/>
            </a:pPr>
            <a:r>
              <a:rPr lang="fr-FR" sz="1900" dirty="0" smtClean="0"/>
              <a:t>En </a:t>
            </a:r>
            <a:r>
              <a:rPr lang="fr-FR" sz="1900" dirty="0"/>
              <a:t>bas : Le Petit Chien pendeloque de Suse.</a:t>
            </a:r>
          </a:p>
        </p:txBody>
      </p:sp>
      <p:sp>
        <p:nvSpPr>
          <p:cNvPr id="9" name="TextBox 8"/>
          <p:cNvSpPr txBox="1"/>
          <p:nvPr/>
        </p:nvSpPr>
        <p:spPr>
          <a:xfrm>
            <a:off x="160421" y="335133"/>
            <a:ext cx="4989095" cy="584775"/>
          </a:xfrm>
          <a:prstGeom prst="rect">
            <a:avLst/>
          </a:prstGeom>
          <a:noFill/>
        </p:spPr>
        <p:txBody>
          <a:bodyPr wrap="square" rtlCol="0">
            <a:spAutoFit/>
          </a:bodyPr>
          <a:lstStyle/>
          <a:p>
            <a:r>
              <a:rPr lang="fr-FR" sz="3200" dirty="0">
                <a:solidFill>
                  <a:schemeClr val="accent1">
                    <a:lumMod val="75000"/>
                  </a:schemeClr>
                </a:solidFill>
              </a:rPr>
              <a:t>Les outils en bijouterie</a:t>
            </a:r>
            <a:endParaRPr lang="fr-FR" sz="4800" dirty="0">
              <a:solidFill>
                <a:schemeClr val="accent1">
                  <a:lumMod val="75000"/>
                </a:schemeClr>
              </a:solidFill>
            </a:endParaRPr>
          </a:p>
        </p:txBody>
      </p:sp>
      <p:sp>
        <p:nvSpPr>
          <p:cNvPr id="7" name="TextBox 6"/>
          <p:cNvSpPr txBox="1"/>
          <p:nvPr/>
        </p:nvSpPr>
        <p:spPr>
          <a:xfrm>
            <a:off x="160421" y="1186216"/>
            <a:ext cx="4989095" cy="584775"/>
          </a:xfrm>
          <a:prstGeom prst="rect">
            <a:avLst/>
          </a:prstGeom>
          <a:noFill/>
        </p:spPr>
        <p:txBody>
          <a:bodyPr wrap="square" rtlCol="0">
            <a:spAutoFit/>
          </a:bodyPr>
          <a:lstStyle/>
          <a:p>
            <a:r>
              <a:rPr lang="fr-FR" sz="3200" b="1" dirty="0"/>
              <a:t>Les origines de la brasure</a:t>
            </a:r>
            <a:endParaRPr lang="fr-FR" sz="7200" dirty="0"/>
          </a:p>
        </p:txBody>
      </p:sp>
      <p:pic>
        <p:nvPicPr>
          <p:cNvPr id="3" name="Picture 2"/>
          <p:cNvPicPr>
            <a:picLocks noChangeAspect="1"/>
          </p:cNvPicPr>
          <p:nvPr/>
        </p:nvPicPr>
        <p:blipFill>
          <a:blip r:embed="rId2"/>
          <a:stretch>
            <a:fillRect/>
          </a:stretch>
        </p:blipFill>
        <p:spPr>
          <a:xfrm>
            <a:off x="6877050" y="838201"/>
            <a:ext cx="5179576" cy="2617692"/>
          </a:xfrm>
          <a:prstGeom prst="rect">
            <a:avLst/>
          </a:prstGeom>
        </p:spPr>
      </p:pic>
      <p:pic>
        <p:nvPicPr>
          <p:cNvPr id="6" name="Picture 5"/>
          <p:cNvPicPr>
            <a:picLocks noChangeAspect="1"/>
          </p:cNvPicPr>
          <p:nvPr/>
        </p:nvPicPr>
        <p:blipFill>
          <a:blip r:embed="rId3"/>
          <a:stretch>
            <a:fillRect/>
          </a:stretch>
        </p:blipFill>
        <p:spPr>
          <a:xfrm>
            <a:off x="6859367" y="3703319"/>
            <a:ext cx="5197259" cy="2685317"/>
          </a:xfrm>
          <a:prstGeom prst="rect">
            <a:avLst/>
          </a:prstGeom>
        </p:spPr>
      </p:pic>
    </p:spTree>
    <p:extLst>
      <p:ext uri="{BB962C8B-B14F-4D97-AF65-F5344CB8AC3E}">
        <p14:creationId xmlns:p14="http://schemas.microsoft.com/office/powerpoint/2010/main" val="18415409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33299" y="0"/>
            <a:ext cx="6058702" cy="6858000"/>
          </a:xfrm>
          <a:prstGeom prst="rec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Content Placeholder 3"/>
          <p:cNvSpPr>
            <a:spLocks noGrp="1"/>
          </p:cNvSpPr>
          <p:nvPr>
            <p:ph idx="1"/>
          </p:nvPr>
        </p:nvSpPr>
        <p:spPr>
          <a:xfrm>
            <a:off x="220179" y="2059940"/>
            <a:ext cx="5913120" cy="4351338"/>
          </a:xfrm>
        </p:spPr>
        <p:txBody>
          <a:bodyPr>
            <a:normAutofit fontScale="92500"/>
          </a:bodyPr>
          <a:lstStyle/>
          <a:p>
            <a:r>
              <a:rPr lang="fr-FR" dirty="0" smtClean="0"/>
              <a:t>La </a:t>
            </a:r>
            <a:r>
              <a:rPr lang="fr-FR" dirty="0"/>
              <a:t>première lampe à souder </a:t>
            </a:r>
            <a:r>
              <a:rPr lang="fr-FR" dirty="0" smtClean="0"/>
              <a:t>fût créé par l’allemand </a:t>
            </a:r>
            <a:r>
              <a:rPr lang="fr-FR" dirty="0"/>
              <a:t>KUNCKEL, alimentée par </a:t>
            </a:r>
            <a:r>
              <a:rPr lang="fr-FR" dirty="0" smtClean="0"/>
              <a:t>l’air d’une </a:t>
            </a:r>
            <a:r>
              <a:rPr lang="fr-FR" dirty="0"/>
              <a:t>soufflerie, date de l’année 1679, </a:t>
            </a:r>
            <a:r>
              <a:rPr lang="fr-FR" dirty="0" smtClean="0"/>
              <a:t>mais c’est </a:t>
            </a:r>
            <a:r>
              <a:rPr lang="fr-FR" dirty="0"/>
              <a:t>en 1798 que le français BERTIN </a:t>
            </a:r>
            <a:r>
              <a:rPr lang="fr-FR" dirty="0" smtClean="0"/>
              <a:t>fit breveter la lampe à souder.</a:t>
            </a:r>
          </a:p>
          <a:p>
            <a:endParaRPr lang="fr-FR" dirty="0" smtClean="0"/>
          </a:p>
          <a:p>
            <a:r>
              <a:rPr lang="fr-FR" dirty="0" smtClean="0"/>
              <a:t>Le </a:t>
            </a:r>
            <a:r>
              <a:rPr lang="fr-FR" dirty="0"/>
              <a:t>chalumeau est une invention </a:t>
            </a:r>
            <a:r>
              <a:rPr lang="fr-FR" dirty="0" smtClean="0"/>
              <a:t>française créée </a:t>
            </a:r>
            <a:r>
              <a:rPr lang="fr-FR" dirty="0"/>
              <a:t>entre 1895 et 1910 par Henry </a:t>
            </a:r>
            <a:r>
              <a:rPr lang="fr-FR" dirty="0" smtClean="0"/>
              <a:t>Le Chatelier </a:t>
            </a:r>
            <a:r>
              <a:rPr lang="fr-FR" dirty="0"/>
              <a:t>(polytechnicien et chimiste</a:t>
            </a:r>
            <a:r>
              <a:rPr lang="fr-FR" dirty="0" smtClean="0"/>
              <a:t>),Edmond </a:t>
            </a:r>
            <a:r>
              <a:rPr lang="fr-FR" dirty="0"/>
              <a:t>Fouché (ingénieur) et Charles </a:t>
            </a:r>
            <a:r>
              <a:rPr lang="fr-FR" dirty="0" smtClean="0"/>
              <a:t>Picard(ingénieur </a:t>
            </a:r>
            <a:r>
              <a:rPr lang="fr-FR" dirty="0"/>
              <a:t>chimiste).</a:t>
            </a:r>
            <a:endParaRPr lang="fr-FR" sz="1900" dirty="0"/>
          </a:p>
        </p:txBody>
      </p:sp>
      <p:sp>
        <p:nvSpPr>
          <p:cNvPr id="9" name="TextBox 8"/>
          <p:cNvSpPr txBox="1"/>
          <p:nvPr/>
        </p:nvSpPr>
        <p:spPr>
          <a:xfrm>
            <a:off x="160421" y="139518"/>
            <a:ext cx="4989095" cy="584775"/>
          </a:xfrm>
          <a:prstGeom prst="rect">
            <a:avLst/>
          </a:prstGeom>
          <a:noFill/>
        </p:spPr>
        <p:txBody>
          <a:bodyPr wrap="square" rtlCol="0">
            <a:spAutoFit/>
          </a:bodyPr>
          <a:lstStyle/>
          <a:p>
            <a:r>
              <a:rPr lang="fr-FR" sz="3200" dirty="0">
                <a:solidFill>
                  <a:schemeClr val="accent1">
                    <a:lumMod val="75000"/>
                  </a:schemeClr>
                </a:solidFill>
              </a:rPr>
              <a:t>Les outils en bijouterie</a:t>
            </a:r>
            <a:endParaRPr lang="fr-FR" sz="4800" dirty="0">
              <a:solidFill>
                <a:schemeClr val="accent1">
                  <a:lumMod val="75000"/>
                </a:schemeClr>
              </a:solidFill>
            </a:endParaRPr>
          </a:p>
        </p:txBody>
      </p:sp>
      <p:sp>
        <p:nvSpPr>
          <p:cNvPr id="7" name="TextBox 6"/>
          <p:cNvSpPr txBox="1"/>
          <p:nvPr/>
        </p:nvSpPr>
        <p:spPr>
          <a:xfrm>
            <a:off x="160421" y="1087664"/>
            <a:ext cx="4989095" cy="584775"/>
          </a:xfrm>
          <a:prstGeom prst="rect">
            <a:avLst/>
          </a:prstGeom>
          <a:noFill/>
        </p:spPr>
        <p:txBody>
          <a:bodyPr wrap="square" rtlCol="0">
            <a:spAutoFit/>
          </a:bodyPr>
          <a:lstStyle/>
          <a:p>
            <a:r>
              <a:rPr lang="fr-FR" sz="3200" b="1" dirty="0"/>
              <a:t>La technique de la brasure</a:t>
            </a:r>
            <a:endParaRPr lang="fr-FR" sz="11500" dirty="0"/>
          </a:p>
        </p:txBody>
      </p:sp>
      <p:pic>
        <p:nvPicPr>
          <p:cNvPr id="2" name="Picture 1"/>
          <p:cNvPicPr>
            <a:picLocks noChangeAspect="1"/>
          </p:cNvPicPr>
          <p:nvPr/>
        </p:nvPicPr>
        <p:blipFill>
          <a:blip r:embed="rId2"/>
          <a:stretch>
            <a:fillRect/>
          </a:stretch>
        </p:blipFill>
        <p:spPr>
          <a:xfrm>
            <a:off x="6413835" y="1432146"/>
            <a:ext cx="5497629" cy="2803463"/>
          </a:xfrm>
          <a:prstGeom prst="rect">
            <a:avLst/>
          </a:prstGeom>
        </p:spPr>
      </p:pic>
      <p:sp>
        <p:nvSpPr>
          <p:cNvPr id="8" name="TextBox 7"/>
          <p:cNvSpPr txBox="1"/>
          <p:nvPr/>
        </p:nvSpPr>
        <p:spPr>
          <a:xfrm>
            <a:off x="6413835" y="4417194"/>
            <a:ext cx="4684295" cy="523220"/>
          </a:xfrm>
          <a:prstGeom prst="rect">
            <a:avLst/>
          </a:prstGeom>
          <a:noFill/>
        </p:spPr>
        <p:txBody>
          <a:bodyPr wrap="square" rtlCol="0">
            <a:spAutoFit/>
          </a:bodyPr>
          <a:lstStyle/>
          <a:p>
            <a:r>
              <a:rPr lang="fr-FR" sz="1400" dirty="0">
                <a:solidFill>
                  <a:schemeClr val="bg1"/>
                </a:solidFill>
              </a:rPr>
              <a:t>Ateliers traditionnel d’un bijoutier d’Aït </a:t>
            </a:r>
            <a:r>
              <a:rPr lang="fr-FR" sz="1400" dirty="0" err="1">
                <a:solidFill>
                  <a:schemeClr val="bg1"/>
                </a:solidFill>
              </a:rPr>
              <a:t>Larba</a:t>
            </a:r>
            <a:r>
              <a:rPr lang="fr-FR" sz="1400" dirty="0">
                <a:solidFill>
                  <a:schemeClr val="bg1"/>
                </a:solidFill>
              </a:rPr>
              <a:t> : M. </a:t>
            </a:r>
            <a:r>
              <a:rPr lang="fr-FR" sz="1400" dirty="0" err="1">
                <a:solidFill>
                  <a:schemeClr val="bg1"/>
                </a:solidFill>
              </a:rPr>
              <a:t>Nechich</a:t>
            </a:r>
            <a:r>
              <a:rPr lang="fr-FR" sz="1400" dirty="0">
                <a:solidFill>
                  <a:schemeClr val="bg1"/>
                </a:solidFill>
              </a:rPr>
              <a:t>. A</a:t>
            </a:r>
          </a:p>
          <a:p>
            <a:r>
              <a:rPr lang="fr-FR" sz="1400" dirty="0">
                <a:solidFill>
                  <a:schemeClr val="bg1"/>
                </a:solidFill>
              </a:rPr>
              <a:t>droite, usage du chalumeau à bouche (photo A. </a:t>
            </a:r>
            <a:r>
              <a:rPr lang="fr-FR" sz="1400" dirty="0" err="1">
                <a:solidFill>
                  <a:schemeClr val="bg1"/>
                </a:solidFill>
              </a:rPr>
              <a:t>Bozom</a:t>
            </a:r>
            <a:r>
              <a:rPr lang="fr-FR" sz="1400" dirty="0">
                <a:solidFill>
                  <a:schemeClr val="bg1"/>
                </a:solidFill>
              </a:rPr>
              <a:t>).</a:t>
            </a:r>
          </a:p>
        </p:txBody>
      </p:sp>
    </p:spTree>
    <p:extLst>
      <p:ext uri="{BB962C8B-B14F-4D97-AF65-F5344CB8AC3E}">
        <p14:creationId xmlns:p14="http://schemas.microsoft.com/office/powerpoint/2010/main" val="25559218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TotalTime>
  <Words>1117</Words>
  <Application>Microsoft Office PowerPoint</Application>
  <PresentationFormat>Widescreen</PresentationFormat>
  <Paragraphs>78</Paragraphs>
  <Slides>25</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Bijouterie : méthodes traditionnelles et technologies modernes</vt:lpstr>
      <vt:lpstr>Comment les méthodes traditionnelles de la bijouterie ont-elles évoluées avec le temps ?</vt:lpstr>
      <vt:lpstr>Le secteur de la bijouterie-joaillerie compte de multiples profils :</vt:lpstr>
      <vt:lpstr>PowerPoint Presentation</vt:lpstr>
      <vt:lpstr>PowerPoint Presentation</vt:lpstr>
      <vt:lpstr>PowerPoint Presentation</vt:lpstr>
      <vt:lpstr>PowerPoint Presentation</vt:lpstr>
      <vt:lpstr>PowerPoint Presentation</vt:lpstr>
      <vt:lpstr>PowerPoint Presentation</vt:lpstr>
      <vt:lpstr>Exemple du bijou fait main avec les méthodes traditionelles en cours de réalisation atelier Gibson par Elise Le Page</vt:lpstr>
      <vt:lpstr>PowerPoint Presentation</vt:lpstr>
      <vt:lpstr>L’évolution des méthodes traditionnelles en bijouterie</vt:lpstr>
      <vt:lpstr>PowerPoint Presentation</vt:lpstr>
      <vt:lpstr>La fonte au sable</vt:lpstr>
      <vt:lpstr>La méthode de la fonte à cire perdue telle qu’elle est pratiquée aujourd’hui, est très similaire à celle employée par les orfèvres d’Egypte ou les tribues précolombiennes.</vt:lpstr>
      <vt:lpstr>Stone in place</vt:lpstr>
      <vt:lpstr>Les outils dans le métier de lapidaire</vt:lpstr>
      <vt:lpstr>PowerPoint Presentation</vt:lpstr>
      <vt:lpstr>PowerPoint Presentation</vt:lpstr>
      <vt:lpstr>PowerPoint Presentation</vt:lpstr>
      <vt:lpstr>Les techniques de conception et de fabrication numérique</vt:lpstr>
      <vt:lpstr>PowerPoint Presentation</vt:lpstr>
      <vt:lpstr>PowerPoint Presentation</vt:lpstr>
      <vt:lpstr>Les technologies modernes complètent les techniques traditionnelles  pour pousser la bijouterie à un autre niveau: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Bijouterie : méthodes traditionnelles et technologies modernes</dc:title>
  <dc:creator>to the top</dc:creator>
  <cp:lastModifiedBy>to the top</cp:lastModifiedBy>
  <cp:revision>30</cp:revision>
  <dcterms:created xsi:type="dcterms:W3CDTF">2021-09-03T07:21:16Z</dcterms:created>
  <dcterms:modified xsi:type="dcterms:W3CDTF">2021-09-03T13:15:04Z</dcterms:modified>
</cp:coreProperties>
</file>