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60" r:id="rId3"/>
    <p:sldId id="258" r:id="rId4"/>
    <p:sldId id="257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2" r:id="rId16"/>
    <p:sldId id="271" r:id="rId17"/>
    <p:sldId id="274" r:id="rId18"/>
    <p:sldId id="275" r:id="rId19"/>
    <p:sldId id="273" r:id="rId20"/>
    <p:sldId id="276" r:id="rId21"/>
    <p:sldId id="270" r:id="rId22"/>
    <p:sldId id="277" r:id="rId23"/>
    <p:sldId id="279" r:id="rId24"/>
    <p:sldId id="278" r:id="rId2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F41hHzPpEdsYngHVEf2JA==" hashData="qOeeFZAu+m0MgNMZciJAAq1EbiyUikLhtnddhtL/asCWomchux7ECX4EcxIhID/OhHaqySDQDuWCsMyTVVM/w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191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8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7FA6E0-ECB6-4452-83CB-00E7E19A9963}" type="datetimeFigureOut">
              <a:rPr lang="fr-FR" smtClean="0"/>
              <a:t>29/07/2021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6A10E7-BAC2-40B4-B7B0-77680CCED2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1530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76435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66581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68149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96008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32694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06538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6098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36353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98419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91114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81219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14457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90511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19084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705565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3297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36500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953255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014159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985842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320840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065568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295364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71090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4DBE0-6A0C-453A-99F6-3DE6B2E35C1C}" type="datetime1">
              <a:rPr lang="fr-FR" smtClean="0"/>
              <a:t>29/07/2021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C2F61-205E-4E06-9953-C7CAB22FA2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0233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1BE87-59B7-4F9B-BC52-25C3B95D1CAF}" type="datetime1">
              <a:rPr lang="fr-FR" smtClean="0"/>
              <a:t>29/07/2021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C2F61-205E-4E06-9953-C7CAB22FA2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2144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26A96-DE73-4202-9A43-510614A7FA70}" type="datetime1">
              <a:rPr lang="fr-FR" smtClean="0"/>
              <a:t>29/07/2021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C2F61-205E-4E06-9953-C7CAB22FA2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5967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74817-4F14-4546-AD8E-BEC92E359F98}" type="datetime1">
              <a:rPr lang="fr-FR" smtClean="0"/>
              <a:t>29/07/2021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C2F61-205E-4E06-9953-C7CAB22FA2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73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903F-6B95-42BD-BB4D-14821DC467F4}" type="datetime1">
              <a:rPr lang="fr-FR" smtClean="0"/>
              <a:t>29/07/2021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C2F61-205E-4E06-9953-C7CAB22FA2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520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9BE36-10C7-48D9-95B6-04A3A1D6EC02}" type="datetime1">
              <a:rPr lang="fr-FR" smtClean="0"/>
              <a:t>29/07/2021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C2F61-205E-4E06-9953-C7CAB22FA2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3632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278D7-2FA0-4E3E-8C8F-E2DDBCBDBFF5}" type="datetime1">
              <a:rPr lang="fr-FR" smtClean="0"/>
              <a:t>29/07/2021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C2F61-205E-4E06-9953-C7CAB22FA2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9295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ED98C-DBBF-4589-9323-382A99C265D5}" type="datetime1">
              <a:rPr lang="fr-FR" smtClean="0"/>
              <a:t>29/07/2021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C2F61-205E-4E06-9953-C7CAB22FA2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707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344DA-0556-43AE-B552-8A5476C035E3}" type="datetime1">
              <a:rPr lang="fr-FR" smtClean="0"/>
              <a:t>29/07/2021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C2F61-205E-4E06-9953-C7CAB22FA2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4678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62DB5-B34B-4D98-A2DF-6D30129700DF}" type="datetime1">
              <a:rPr lang="fr-FR" smtClean="0"/>
              <a:t>29/07/2021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C2F61-205E-4E06-9953-C7CAB22FA2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3886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A65F9-D750-4491-9D15-8DEA178E5EAD}" type="datetime1">
              <a:rPr lang="fr-FR" smtClean="0"/>
              <a:t>29/07/2021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C2F61-205E-4E06-9953-C7CAB22FA2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6193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3000">
              <a:schemeClr val="accent6">
                <a:lumMod val="75000"/>
              </a:schemeClr>
            </a:gs>
            <a:gs pos="57000">
              <a:schemeClr val="accent4">
                <a:lumMod val="60000"/>
                <a:lumOff val="40000"/>
              </a:schemeClr>
            </a:gs>
            <a:gs pos="73000">
              <a:schemeClr val="accent2">
                <a:lumMod val="40000"/>
                <a:lumOff val="60000"/>
              </a:schemeClr>
            </a:gs>
            <a:gs pos="83000">
              <a:schemeClr val="accent2">
                <a:lumMod val="60000"/>
                <a:lumOff val="40000"/>
              </a:schemeClr>
            </a:gs>
            <a:gs pos="89000">
              <a:schemeClr val="accent2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E45416-D529-44DD-967E-AD6A5A69086C}" type="datetime1">
              <a:rPr lang="fr-FR" smtClean="0"/>
              <a:t>29/07/2021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7C2F61-205E-4E06-9953-C7CAB22FA2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1853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6441" y="0"/>
            <a:ext cx="10479117" cy="6858000"/>
          </a:xfrm>
          <a:prstGeom prst="ellipse">
            <a:avLst/>
          </a:prstGeom>
          <a:ln w="190500" cap="rnd">
            <a:solidFill>
              <a:schemeClr val="tx1">
                <a:lumMod val="95000"/>
                <a:lumOff val="5000"/>
              </a:schemeClr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1823486" y="2028616"/>
            <a:ext cx="8545032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</a:t>
            </a:r>
            <a:r>
              <a:rPr lang="fr-FR" sz="8800" b="1" cap="none" spc="50" dirty="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u Canada </a:t>
            </a:r>
          </a:p>
          <a:p>
            <a:pPr algn="ctr"/>
            <a:r>
              <a:rPr lang="fr-FR" sz="8800" b="1" cap="none" spc="50" dirty="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 </a:t>
            </a:r>
            <a:r>
              <a:rPr lang="fr-FR" sz="8800" b="1" cap="none" spc="50" dirty="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désert </a:t>
            </a:r>
            <a:r>
              <a:rPr lang="fr-FR" sz="8800" b="1" cap="none" spc="50" dirty="0" err="1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Carcross</a:t>
            </a:r>
            <a:endParaRPr lang="fr-FR" sz="8800" b="1" cap="none" spc="50" smtClean="0">
              <a:ln w="0">
                <a:solidFill>
                  <a:schemeClr val="accent2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8800" b="1" cap="none" spc="5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Yukon</a:t>
            </a:r>
            <a:endParaRPr lang="fr-FR" sz="8800" b="1" cap="none" spc="50" dirty="0">
              <a:ln w="0">
                <a:solidFill>
                  <a:schemeClr val="accent2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80367" y="651773"/>
            <a:ext cx="8831265" cy="519181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Chanson Canadienne Coluche</a:t>
            </a:r>
            <a:endParaRPr lang="fr-FR" sz="5400" b="1" cap="none" spc="50" dirty="0">
              <a:ln w="0">
                <a:solidFill>
                  <a:schemeClr val="accent2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86165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  <p:sndAc>
          <p:stSnd loop="1">
            <p:snd r:embed="rId3" name="Coluche - Chanson Canadienne.wav"/>
          </p:stSnd>
        </p:sndAc>
      </p:transition>
    </mc:Choice>
    <mc:Fallback>
      <p:transition spd="slow" advTm="13000">
        <p:wedge/>
        <p:sndAc>
          <p:stSnd loop="1">
            <p:snd r:embed="rId3" name="Coluche - Chanson Canadien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09687" y="797510"/>
            <a:ext cx="957262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Situées dans le vaste parc provincial </a:t>
            </a:r>
            <a:r>
              <a:rPr lang="fr-FR" sz="4800" b="1" dirty="0" err="1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Spruce</a:t>
            </a:r>
            <a:r>
              <a:rPr lang="fr-FR" sz="4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Woods (300 km²), à environ 200 km à l'ouest de Winnipeg, la capitale de la province du Manitoba, ces dunes sont les derniers vestiges non végétalisés qui restent du delta de la rivière Assiniboine. </a:t>
            </a:r>
            <a:endParaRPr lang="fr-FR" sz="4800" b="1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42673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111" b="6551"/>
          <a:stretch/>
        </p:blipFill>
        <p:spPr>
          <a:xfrm>
            <a:off x="1814512" y="328470"/>
            <a:ext cx="8562975" cy="6000894"/>
          </a:xfrm>
          <a:prstGeom prst="ellipse">
            <a:avLst/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465737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72821" y="474345"/>
            <a:ext cx="11046357" cy="59093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Alors que dans d'autres régions </a:t>
            </a:r>
          </a:p>
          <a:p>
            <a:pPr algn="ctr"/>
            <a:r>
              <a:rPr lang="fr-FR" sz="5400" b="1" cap="none" spc="50" dirty="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du monde le désert gagne du terrain,</a:t>
            </a:r>
          </a:p>
          <a:p>
            <a:pPr algn="ctr"/>
            <a:r>
              <a:rPr lang="fr-FR" sz="5400" b="1" cap="none" spc="50" dirty="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dans la province du Manitoba, </a:t>
            </a:r>
          </a:p>
          <a:p>
            <a:pPr algn="ctr"/>
            <a:r>
              <a:rPr lang="fr-FR" sz="5400" b="1" cap="none" spc="50" dirty="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au centre du Canada, un désert de</a:t>
            </a:r>
          </a:p>
          <a:p>
            <a:pPr algn="ctr"/>
            <a:r>
              <a:rPr lang="fr-FR" sz="5400" b="1" cap="none" spc="50" dirty="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sable est en train de disparaître, </a:t>
            </a:r>
          </a:p>
          <a:p>
            <a:pPr algn="ctr"/>
            <a:r>
              <a:rPr lang="fr-FR" sz="5400" b="1" cap="none" spc="50" dirty="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peu à peu recouvert par la</a:t>
            </a:r>
          </a:p>
          <a:p>
            <a:pPr algn="ctr"/>
            <a:r>
              <a:rPr lang="fr-FR" sz="5400" b="1" cap="none" spc="50" dirty="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végétation.</a:t>
            </a:r>
            <a:endParaRPr lang="fr-FR" sz="5400" b="1" cap="none" spc="50" dirty="0">
              <a:ln w="0">
                <a:solidFill>
                  <a:schemeClr val="accent2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4</a:t>
            </a:fld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6695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 tmFilter="0,0; .5, 1; 1, 1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 tmFilter="0,0; .5, 1; 1, 1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 tmFilter="0,0; .5, 1; 1, 1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88" y="353776"/>
            <a:ext cx="8129587" cy="6089800"/>
          </a:xfrm>
          <a:prstGeom prst="ellipse">
            <a:avLst/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524023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6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88244" y="194398"/>
            <a:ext cx="9815512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La végétation prend sa revanche sur le désert au Canada. S'étendant dans la province du Manitoba sur 4 km², les dunes de sable des Spirit </a:t>
            </a:r>
            <a:r>
              <a:rPr lang="fr-FR" sz="4400" b="1" dirty="0" err="1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Sands</a:t>
            </a:r>
            <a:r>
              <a:rPr lang="fr-FR" sz="4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sont menacées. A quelques endroits, des touffes d'herbe éparses se dressent au milieu du sable, tandis que certains versants de dunes sont entièrement recouverts d'un épais tapis vert.</a:t>
            </a:r>
            <a:endParaRPr lang="fr-FR" sz="4400" b="1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71393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7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146" b="5198"/>
          <a:stretch/>
        </p:blipFill>
        <p:spPr>
          <a:xfrm>
            <a:off x="1219200" y="176213"/>
            <a:ext cx="9739313" cy="6167438"/>
          </a:xfrm>
          <a:prstGeom prst="ellipse">
            <a:avLst/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980966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8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88244" y="306566"/>
            <a:ext cx="9815511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La végétation prend sa revanche sur le désert au Canada. S'étendant dans la province du Manitoba sur 4 km², les dunes de sable des Spirit </a:t>
            </a:r>
            <a:r>
              <a:rPr lang="fr-FR" sz="4400" b="1" dirty="0" err="1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Sands</a:t>
            </a:r>
            <a:r>
              <a:rPr lang="fr-FR" sz="4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sont menacées. A quelques endroits, des touffes d'herbe éparses se dressent au milieu du sable, tandis que certains versants de dunes sont entièrement recouverts d'un épais tapis vert.</a:t>
            </a:r>
            <a:endParaRPr lang="fr-FR" sz="4400" b="1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39932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3950" y="117556"/>
            <a:ext cx="9944099" cy="6622887"/>
          </a:xfrm>
          <a:prstGeom prst="ellipse">
            <a:avLst/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9</a:t>
            </a:fld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5607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10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04900" y="-16530"/>
            <a:ext cx="11087100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 Situées dans le vaste parc provincial </a:t>
            </a:r>
          </a:p>
          <a:p>
            <a:r>
              <a:rPr lang="fr-FR" sz="4400" b="1" dirty="0" err="1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Spruce</a:t>
            </a:r>
            <a:r>
              <a:rPr lang="fr-FR" sz="4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Woods (300 km²), à environ </a:t>
            </a:r>
          </a:p>
          <a:p>
            <a:r>
              <a:rPr lang="fr-FR" sz="4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200 km à l'ouest de Winnipeg, la capitale de </a:t>
            </a:r>
          </a:p>
          <a:p>
            <a:r>
              <a:rPr lang="fr-FR" sz="4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la province du Manitoba, ces dunes sont les derniers vestiges non végétalisés qui restent du delta de la rivière Assiniboine. Il est rare,</a:t>
            </a:r>
          </a:p>
          <a:p>
            <a:r>
              <a:rPr lang="fr-FR" sz="4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au Canada, d'avoir de grandes étendues de sable à découvert et c'est d'ailleurs la seule</a:t>
            </a:r>
          </a:p>
          <a:p>
            <a:r>
              <a:rPr lang="fr-FR" sz="4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du genre dans cette province des plaines</a:t>
            </a:r>
          </a:p>
          <a:p>
            <a:r>
              <a:rPr lang="fr-FR" sz="44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4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                           canadiennes.</a:t>
            </a:r>
            <a:endParaRPr lang="fr-FR" sz="4400" b="1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30995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 tmFilter="0,0; .5, 1; 1, 1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11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7428" r="-152" b="3062"/>
          <a:stretch/>
        </p:blipFill>
        <p:spPr>
          <a:xfrm>
            <a:off x="849760" y="245081"/>
            <a:ext cx="10492479" cy="6247794"/>
          </a:xfrm>
          <a:prstGeom prst="ellipse">
            <a:avLst/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460928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12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14413" y="275749"/>
            <a:ext cx="1046797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 Des dunes formées il y a 12.000 ans</a:t>
            </a:r>
          </a:p>
          <a:p>
            <a:endParaRPr lang="fr-FR" sz="4800" b="1" dirty="0" smtClean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fr-FR" sz="4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 l'origine, ces dunes s'étendaient sur une surface de 6.500 km², nées de la fonte du glacier qui recouvrait la région il y a 12.000 ans, avec des eaux chargées de sable et de sédiments</a:t>
            </a:r>
            <a:r>
              <a:rPr lang="fr-FR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.</a:t>
            </a:r>
            <a:endParaRPr lang="fr-FR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69821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13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11875" r="260" b="5625"/>
          <a:stretch/>
        </p:blipFill>
        <p:spPr>
          <a:xfrm>
            <a:off x="1023937" y="199810"/>
            <a:ext cx="10144125" cy="6293065"/>
          </a:xfrm>
          <a:prstGeom prst="ellipse">
            <a:avLst/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15643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14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71600" y="674400"/>
            <a:ext cx="9558337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"Ce que l'on constate actuellement est une succession naturelle", explique Jessica Elliott, chef du système de planification des parcs et de l'écologie à l'agence gouvernementale Conservation Manitoba. "Nous voyons la végétation avancer sur ce qui était autrefois une zone de dunes de sable", poursuit-elle.</a:t>
            </a:r>
            <a:endParaRPr lang="fr-FR" sz="4400" b="1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97148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288" y="203504"/>
            <a:ext cx="10639424" cy="6450991"/>
          </a:xfrm>
          <a:prstGeom prst="ellipse">
            <a:avLst/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15</a:t>
            </a:fld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4300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16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09712" y="1012954"/>
            <a:ext cx="9172575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La végétation étend effectivement son emprise sur les dunes de sable à un rythme de 10% à 20% par décennie, avaient conclu des chercheurs dans les années 2000 dans une étude sur la chronologie de la sédimentation de la période interglaciaire dite holocène</a:t>
            </a:r>
            <a:endParaRPr lang="fr-FR" sz="4400" b="1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27757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17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390" b="18883"/>
          <a:stretch/>
        </p:blipFill>
        <p:spPr>
          <a:xfrm>
            <a:off x="1724025" y="282997"/>
            <a:ext cx="8743949" cy="6209878"/>
          </a:xfrm>
          <a:prstGeom prst="ellipse">
            <a:avLst/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543696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18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14413" y="-141943"/>
            <a:ext cx="10815638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       Le feu ou les bisons pour stopper la végétation</a:t>
            </a:r>
          </a:p>
          <a:p>
            <a:r>
              <a:rPr lang="fr-FR" sz="4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"Plusieurs facteurs peuvent expliquer ce phénomène", selon Jessica Elliott. "Le climat est différent de ce qu'il a été dans le passé, il y a plus de précipitations, la vitesse du vent est plus faible et il n'y a pas d'autres facteurs de perturbation, comme les grands bisons qui se déplaçaient pour brouter sur la zone ou      encore des feux de forêts". </a:t>
            </a:r>
            <a:endParaRPr lang="fr-FR" sz="4400" b="1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82811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19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2007" y="554233"/>
            <a:ext cx="10167985" cy="5749533"/>
          </a:xfrm>
          <a:prstGeom prst="ellipse">
            <a:avLst/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58622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20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1351508"/>
            <a:ext cx="6096000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Elle poursuit: "Le désert des Spirit </a:t>
            </a:r>
            <a:r>
              <a:rPr lang="fr-FR" sz="4400" b="1" dirty="0" err="1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Sands</a:t>
            </a:r>
            <a:r>
              <a:rPr lang="fr-FR" sz="4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n'est pas un vrai désert, il reçoit environ deux fois plus de précipitations qu'un vrai désert"</a:t>
            </a:r>
            <a:endParaRPr lang="fr-FR" sz="4400" b="1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39564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500" y="0"/>
            <a:ext cx="10287000" cy="6858000"/>
          </a:xfrm>
          <a:prstGeom prst="ellipse">
            <a:avLst/>
          </a:prstGeom>
          <a:ln w="190500" cap="rnd">
            <a:solidFill>
              <a:srgbClr val="92D050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21</a:t>
            </a:fld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373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22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02544" y="306566"/>
            <a:ext cx="9586912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La province réfléchit à différents moyens pour stopper l'expansion de la végétation. Et Jessica Elliott de citer "les herbicides, des outils mécaniques" ou de recourir à ce qui fonctionnait il y a des milliers d'années, le feu ou... les bisons. Il faudrait alors "ériger une enceinte" sur une vaste étendue pour les maintenir dans le parc.</a:t>
            </a:r>
            <a:endParaRPr lang="fr-FR" sz="4400" b="1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53561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23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1587" y="225590"/>
            <a:ext cx="9558337" cy="6346736"/>
          </a:xfrm>
          <a:prstGeom prst="ellipse">
            <a:avLst/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392908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6441" y="0"/>
            <a:ext cx="10479117" cy="6858000"/>
          </a:xfrm>
          <a:prstGeom prst="ellipse">
            <a:avLst/>
          </a:prstGeom>
          <a:ln w="190500" cap="rnd">
            <a:solidFill>
              <a:schemeClr val="tx1">
                <a:lumMod val="95000"/>
                <a:lumOff val="5000"/>
              </a:schemeClr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3329857" y="1351508"/>
            <a:ext cx="5532284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</a:t>
            </a:r>
          </a:p>
          <a:p>
            <a:pPr algn="ctr"/>
            <a:r>
              <a:rPr lang="fr-FR" sz="8800" b="1" spc="50" dirty="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</a:t>
            </a:r>
            <a:r>
              <a:rPr lang="fr-FR" sz="8800" b="1" cap="none" spc="50" dirty="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u Canada </a:t>
            </a:r>
          </a:p>
          <a:p>
            <a:pPr algn="ctr"/>
            <a:r>
              <a:rPr lang="fr-FR" sz="8800" b="1" cap="none" spc="50" dirty="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 désert</a:t>
            </a:r>
            <a:endParaRPr lang="fr-FR" sz="8800" b="1" cap="none" spc="50" dirty="0">
              <a:ln w="0">
                <a:solidFill>
                  <a:schemeClr val="accent2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24</a:t>
            </a:fld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9934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766</Words>
  <Application>Microsoft Office PowerPoint</Application>
  <PresentationFormat>Grand écran</PresentationFormat>
  <Paragraphs>129</Paragraphs>
  <Slides>24</Slides>
  <Notes>24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8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2021-07-29T12:00:57Z</dcterms:created>
  <dcterms:modified xsi:type="dcterms:W3CDTF">2021-07-29T14:07:34Z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