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8" r:id="rId6"/>
    <p:sldId id="269" r:id="rId7"/>
    <p:sldId id="267" r:id="rId8"/>
    <p:sldId id="304" r:id="rId9"/>
    <p:sldId id="306" r:id="rId10"/>
    <p:sldId id="311" r:id="rId11"/>
    <p:sldId id="271" r:id="rId12"/>
    <p:sldId id="273" r:id="rId13"/>
    <p:sldId id="313" r:id="rId14"/>
    <p:sldId id="314" r:id="rId15"/>
    <p:sldId id="307" r:id="rId16"/>
    <p:sldId id="305" r:id="rId17"/>
    <p:sldId id="287" r:id="rId18"/>
    <p:sldId id="264" r:id="rId19"/>
    <p:sldId id="276" r:id="rId20"/>
    <p:sldId id="285" r:id="rId21"/>
    <p:sldId id="321" r:id="rId22"/>
    <p:sldId id="309" r:id="rId23"/>
    <p:sldId id="281" r:id="rId24"/>
    <p:sldId id="284" r:id="rId25"/>
    <p:sldId id="278" r:id="rId26"/>
    <p:sldId id="289" r:id="rId27"/>
    <p:sldId id="292" r:id="rId28"/>
    <p:sldId id="275" r:id="rId29"/>
    <p:sldId id="274" r:id="rId30"/>
    <p:sldId id="316" r:id="rId31"/>
    <p:sldId id="301" r:id="rId32"/>
    <p:sldId id="312" r:id="rId33"/>
    <p:sldId id="319" r:id="rId34"/>
    <p:sldId id="317" r:id="rId35"/>
    <p:sldId id="310" r:id="rId36"/>
    <p:sldId id="322" r:id="rId37"/>
    <p:sldId id="298" r:id="rId38"/>
    <p:sldId id="280" r:id="rId39"/>
    <p:sldId id="325" r:id="rId40"/>
    <p:sldId id="296" r:id="rId41"/>
    <p:sldId id="297" r:id="rId42"/>
    <p:sldId id="282" r:id="rId43"/>
    <p:sldId id="266" r:id="rId44"/>
    <p:sldId id="323" r:id="rId45"/>
    <p:sldId id="299" r:id="rId46"/>
    <p:sldId id="300" r:id="rId47"/>
    <p:sldId id="318" r:id="rId48"/>
    <p:sldId id="272" r:id="rId49"/>
    <p:sldId id="270" r:id="rId50"/>
    <p:sldId id="259" r:id="rId51"/>
  </p:sldIdLst>
  <p:sldSz cx="12192000" cy="6858000"/>
  <p:notesSz cx="6858000" cy="9144000"/>
  <p:embeddedFontLst>
    <p:embeddedFont>
      <p:font typeface="Bassoon" pitchFamily="2" charset="0"/>
      <p:bold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Calibri Light" panose="020F0302020204030204" pitchFamily="34" charset="0"/>
      <p:regular r:id="rId57"/>
      <p:italic r:id="rId58"/>
    </p:embeddedFont>
    <p:embeddedFont>
      <p:font typeface="Merlin CE" pitchFamily="2" charset="0"/>
      <p:regular r:id="rId59"/>
    </p:embeddedFont>
    <p:embeddedFont>
      <p:font typeface="Nadianne" panose="03020902050305070206" pitchFamily="66" charset="0"/>
      <p:bold r:id="rId60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VE1KnoBirrHn0JEvkMsBA==" hashData="cdKYXojoZgWEDBvUbDYBvX5AXZQ/7t6+RsOxQrYBmob9fOjfRJkuuCDXBoZ4Y7b8QzD9vuht98TxPaXXmvw3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5723"/>
    <a:srgbClr val="7F9A91"/>
    <a:srgbClr val="96B1A8"/>
    <a:srgbClr val="FFFFFF"/>
    <a:srgbClr val="3C911F"/>
    <a:srgbClr val="E6AF46"/>
    <a:srgbClr val="F9E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46" autoAdjust="0"/>
    <p:restoredTop sz="94660"/>
  </p:normalViewPr>
  <p:slideViewPr>
    <p:cSldViewPr snapToGrid="0">
      <p:cViewPr varScale="1">
        <p:scale>
          <a:sx n="77" d="100"/>
          <a:sy n="77" d="100"/>
        </p:scale>
        <p:origin x="3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4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6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F4ED5F-739A-40A1-89BB-FCA6590145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A9799F4-2045-48C7-B902-4A7151401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F719EFC-C88C-4CFB-8A3B-652171FB2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3BE8B08-E1A2-4BB3-A254-B5C99E51E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B8A739C-815E-4D9C-9DBA-7A940F01D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3904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21BDE8-538B-4A1C-9911-657705004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E67F044-7F61-4E66-A861-E07C5C076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4225AA4-3E04-416D-8E74-5D3D722F2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D1A4F68-0D6E-4C76-A434-22B1C0E8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78B8C57-67D9-4CC0-B704-8AAB31136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70282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F7A1D2-C085-4FB0-94BE-950F8341B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9A044E6-5206-40BC-9663-20580AF70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6CABACD-AD04-4A08-AFF1-C00F7DB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BB54C61-28CB-440F-88C4-D6272CC48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0E72061-5190-4A03-8F4D-1FA4BD2D1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81718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E5E30D-6C06-4EA9-9995-B684C5BB4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10A7481-059B-4295-A7B8-814998562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876C161-8EB0-4C67-BB44-9346F86BD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B61AE90-8600-4B99-A593-1BA914E10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168CFEE-A412-42CD-A8CE-D39D9ED11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E85E950-EF99-4ACD-9815-489FFEE85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57173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FC7957-D95D-4488-B671-F890D523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79ED22B-819C-4E8E-A2B0-36ED7931C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AECB249-5726-444D-AF85-D056EA1ED5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D03CC7B0-25D1-4373-B77F-F94801D377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A0160146-53BE-4CA3-9809-44B6949BDF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0BAEFFA-6521-426C-B490-6EC4FE839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7DF5175E-92DC-43BE-A6C6-407150E84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6A833DF-671C-4657-BFC9-91AE1BFA4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90605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FF7817-2576-4C61-8A82-B5CFFD8C1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2DD4ABB-A79A-4FA7-A1E2-3F50ECAB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1C12B0B-2E59-436D-9EDF-625C1DCA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B8E663F9-0800-4F2E-991F-9B7895E24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945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63E2AFE6-6ABB-4644-91FA-590C23ECB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7D8D7329-D133-4342-9D15-B1660A644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69DE5E5-8172-4833-B7C0-DCE387A75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02724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95D6C-9B21-4730-BFA5-8904B551F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A0DE2D-FC67-4A55-9014-C35451A68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E096A07-1919-46C2-9A9C-308351236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87D8672-4E6D-4787-A4CC-2E99AA5A3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16A814B-4671-4131-9EDA-B4100AC72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EB6ADECB-D0ED-4AEE-86D6-658D9683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45666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52B09-F2A5-413D-AFCE-03B3D74BB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E01B9E97-E84F-4684-90FE-687FDA57A2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EB40BAF7-7732-40D4-8D0C-F4CF8799F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9E0B160-6736-40D1-B9B6-9E107F6C6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E9915FF-F91C-4F15-81AD-A82F0128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0B9C9F6-0EBC-4C61-9B26-E3D1D2DCC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53520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714604-7343-4282-BE31-83B154927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DF876BF2-7810-404B-A84C-16716BCAB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AF76525-FAA1-4042-B284-510229CA3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6AF87DC-D077-4A99-9743-D74DEF32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21BCFD1-3E05-4965-81C5-9A917912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6234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3210062D-CDB8-4DC2-8323-4FEC1C84AB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31AA2740-AE86-4A5F-9059-5FCEF59E0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47B624F-C760-46AB-AA0B-D6E8711A5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254CABE-7F3D-469E-A54C-8F47191A5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F8D7EA8-497F-4872-8D90-BABCB8FDF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3211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962F1AA-D862-4BD7-890C-88DC1F78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AA5FE21-27FF-4E38-B458-0A27C9B38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5CE2B4-DF72-4D95-82B7-6F8B65940F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15104-B7AF-4458-B6CA-BD556D76BDF6}" type="datetimeFigureOut">
              <a:rPr lang="sk-SK" smtClean="0"/>
              <a:t>28. 4. 2020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B7621E3-4A26-4234-AA36-8E17E04E85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6EC9B86-8D89-463E-A757-CCDEE6678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7442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iesto">
            <a:extLst>
              <a:ext uri="{FF2B5EF4-FFF2-40B4-BE49-F238E27FC236}">
                <a16:creationId xmlns:a16="http://schemas.microsoft.com/office/drawing/2014/main" id="{BD15940D-6386-4AC6-82AC-208053A48012}"/>
              </a:ext>
            </a:extLst>
          </p:cNvPr>
          <p:cNvSpPr/>
          <p:nvPr/>
        </p:nvSpPr>
        <p:spPr>
          <a:xfrm>
            <a:off x="962509" y="1015477"/>
            <a:ext cx="1026697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pattFill prst="pct50">
                  <a:fgClr>
                    <a:schemeClr val="accent6">
                      <a:lumMod val="50000"/>
                    </a:schemeClr>
                  </a:fgClr>
                  <a:bgClr>
                    <a:schemeClr val="accent6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1"/>
                  </a:outerShdw>
                </a:effectLst>
                <a:latin typeface="Nadianne" panose="03020902050305070206" pitchFamily="66" charset="0"/>
              </a:rPr>
              <a:t>Campo de Cinctorres</a:t>
            </a:r>
            <a:endParaRPr lang="sk-SK" sz="7200" b="1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pattFill prst="pct50">
                <a:fgClr>
                  <a:schemeClr val="accent6">
                    <a:lumMod val="50000"/>
                  </a:schemeClr>
                </a:fgClr>
                <a:bgClr>
                  <a:schemeClr val="accent6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1"/>
                </a:outerShdw>
              </a:effectLst>
              <a:latin typeface="Nadianne" panose="03020902050305070206" pitchFamily="66" charset="0"/>
            </a:endParaRPr>
          </a:p>
          <a:p>
            <a:pPr algn="ctr"/>
            <a:endParaRPr lang="sk-SK" sz="2400" b="1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pattFill prst="pct50">
                <a:fgClr>
                  <a:schemeClr val="accent6">
                    <a:lumMod val="50000"/>
                  </a:schemeClr>
                </a:fgClr>
                <a:bgClr>
                  <a:schemeClr val="accent6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1"/>
                </a:outerShdw>
              </a:effectLst>
              <a:latin typeface="Nadianne" panose="03020902050305070206" pitchFamily="66" charset="0"/>
            </a:endParaRPr>
          </a:p>
        </p:txBody>
      </p:sp>
      <p:pic>
        <p:nvPicPr>
          <p:cNvPr id="5" name="Erb">
            <a:extLst>
              <a:ext uri="{FF2B5EF4-FFF2-40B4-BE49-F238E27FC236}">
                <a16:creationId xmlns:a16="http://schemas.microsoft.com/office/drawing/2014/main" id="{7BA84140-452C-401A-BC07-A47E41B7C5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2219">
            <a:off x="1100163" y="4058137"/>
            <a:ext cx="1286568" cy="2117182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86000"/>
              </a:prstClr>
            </a:outerShdw>
          </a:effectLst>
        </p:spPr>
      </p:pic>
      <p:sp>
        <p:nvSpPr>
          <p:cNvPr id="2" name="Krajina">
            <a:extLst>
              <a:ext uri="{FF2B5EF4-FFF2-40B4-BE49-F238E27FC236}">
                <a16:creationId xmlns:a16="http://schemas.microsoft.com/office/drawing/2014/main" id="{7B64A156-84F1-4421-8596-06EF9B18325D}"/>
              </a:ext>
            </a:extLst>
          </p:cNvPr>
          <p:cNvSpPr txBox="1"/>
          <p:nvPr/>
        </p:nvSpPr>
        <p:spPr>
          <a:xfrm>
            <a:off x="3858123" y="2991179"/>
            <a:ext cx="4475748" cy="19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sk-SK" sz="6600" b="1">
                <a:ln w="12700">
                  <a:solidFill>
                    <a:srgbClr val="70AD47">
                      <a:lumMod val="50000"/>
                    </a:srgbClr>
                  </a:solidFill>
                  <a:prstDash val="solid"/>
                </a:ln>
                <a:pattFill prst="pct50">
                  <a:fgClr>
                    <a:srgbClr val="70AD47">
                      <a:lumMod val="50000"/>
                    </a:srgbClr>
                  </a:fgClr>
                  <a:bgClr>
                    <a:srgbClr val="70AD47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prstClr val="black"/>
                  </a:outerShdw>
                </a:effectLst>
                <a:latin typeface="Nadianne" panose="03020902050305070206" pitchFamily="66" charset="0"/>
              </a:rPr>
              <a:t>Castellón</a:t>
            </a:r>
          </a:p>
          <a:p>
            <a:pPr lvl="0" algn="ctr"/>
            <a:r>
              <a:rPr lang="es-ES" sz="5400" b="1">
                <a:ln w="12700">
                  <a:solidFill>
                    <a:srgbClr val="70AD47">
                      <a:lumMod val="50000"/>
                    </a:srgbClr>
                  </a:solidFill>
                  <a:prstDash val="solid"/>
                </a:ln>
                <a:pattFill prst="pct50">
                  <a:fgClr>
                    <a:srgbClr val="70AD47">
                      <a:lumMod val="50000"/>
                    </a:srgbClr>
                  </a:fgClr>
                  <a:bgClr>
                    <a:srgbClr val="70AD47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prstClr val="black"/>
                  </a:outerShdw>
                </a:effectLst>
                <a:latin typeface="Nadianne" panose="03020902050305070206" pitchFamily="66" charset="0"/>
              </a:rPr>
              <a:t>España</a:t>
            </a:r>
            <a:endParaRPr lang="sk-SK" sz="5400" b="1">
              <a:ln w="12700">
                <a:solidFill>
                  <a:srgbClr val="70AD47">
                    <a:lumMod val="50000"/>
                  </a:srgbClr>
                </a:solidFill>
                <a:prstDash val="solid"/>
              </a:ln>
              <a:pattFill prst="pct50">
                <a:fgClr>
                  <a:srgbClr val="70AD47">
                    <a:lumMod val="50000"/>
                  </a:srgbClr>
                </a:fgClr>
                <a:bgClr>
                  <a:srgbClr val="70AD47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prstClr val="black"/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10" name="Číslo">
            <a:extLst>
              <a:ext uri="{FF2B5EF4-FFF2-40B4-BE49-F238E27FC236}">
                <a16:creationId xmlns:a16="http://schemas.microsoft.com/office/drawing/2014/main" id="{18E77B3B-B638-43AF-A4E3-6B8EA0378D66}"/>
              </a:ext>
            </a:extLst>
          </p:cNvPr>
          <p:cNvSpPr/>
          <p:nvPr/>
        </p:nvSpPr>
        <p:spPr>
          <a:xfrm>
            <a:off x="9410700" y="4272864"/>
            <a:ext cx="2049765" cy="1762971"/>
          </a:xfrm>
          <a:prstGeom prst="irregularSeal2">
            <a:avLst/>
          </a:prstGeom>
          <a:gradFill flip="none" rotWithShape="1">
            <a:gsLst>
              <a:gs pos="14000">
                <a:srgbClr val="7F9A91">
                  <a:alpha val="22000"/>
                </a:srgbClr>
              </a:gs>
              <a:gs pos="52000">
                <a:srgbClr val="7F9A91"/>
              </a:gs>
              <a:gs pos="100000">
                <a:schemeClr val="bg1"/>
              </a:gs>
            </a:gsLst>
            <a:lin ang="18900000" scaled="1"/>
            <a:tileRect/>
          </a:gradFill>
          <a:ln>
            <a:solidFill>
              <a:schemeClr val="tx1">
                <a:lumMod val="85000"/>
                <a:lumOff val="15000"/>
              </a:schemeClr>
            </a:solidFill>
          </a:ln>
          <a:effectLst>
            <a:outerShdw blurRad="50800" dist="38100" dir="27000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4000" b="1">
                <a:ln>
                  <a:solidFill>
                    <a:schemeClr val="bg1"/>
                  </a:solidFill>
                </a:ln>
                <a:solidFill>
                  <a:srgbClr val="385723">
                    <a:alpha val="37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soon" pitchFamily="2" charset="0"/>
              </a:rPr>
              <a:t>01</a:t>
            </a:r>
          </a:p>
        </p:txBody>
      </p:sp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294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>
        <p:fade/>
        <p:sndAc>
          <p:stSnd loop="1">
            <p:snd r:embed="rId2" name="J.Mestres, L.Giménez - Vals de ejecución.wav"/>
          </p:stSnd>
        </p:sndAc>
      </p:transition>
    </mc:Choice>
    <mc:Fallback>
      <p:transition spd="slow" advClick="0" advTm="10000">
        <p:fade/>
        <p:sndAc>
          <p:stSnd loop="1">
            <p:snd r:embed="rId2" name="J.Mestres, L.Giménez - Vals de ejecució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01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02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02"/>
                            </p:stCondLst>
                            <p:childTnLst>
                              <p:par>
                                <p:cTn id="21" presetID="3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E7D6AB4D-165B-494F-BC0A-2A08761476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" y="0"/>
            <a:ext cx="12188464" cy="6858000"/>
          </a:xfrm>
          <a:prstGeom prst="rect">
            <a:avLst/>
          </a:prstGeom>
        </p:spPr>
      </p:pic>
      <p:pic>
        <p:nvPicPr>
          <p:cNvPr id="6" name="Šípka">
            <a:extLst>
              <a:ext uri="{FF2B5EF4-FFF2-40B4-BE49-F238E27FC236}">
                <a16:creationId xmlns:a16="http://schemas.microsoft.com/office/drawing/2014/main" id="{48427A58-8A50-49B8-876C-167A523EE6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437" y="2830492"/>
            <a:ext cx="528770" cy="507619"/>
          </a:xfrm>
          <a:prstGeom prst="rect">
            <a:avLst/>
          </a:prstGeom>
        </p:spPr>
      </p:pic>
      <p:sp>
        <p:nvSpPr>
          <p:cNvPr id="7" name="GPS">
            <a:extLst>
              <a:ext uri="{FF2B5EF4-FFF2-40B4-BE49-F238E27FC236}">
                <a16:creationId xmlns:a16="http://schemas.microsoft.com/office/drawing/2014/main" id="{DC6F567E-DEB0-4938-B79D-6F10657220F8}"/>
              </a:ext>
            </a:extLst>
          </p:cNvPr>
          <p:cNvSpPr txBox="1"/>
          <p:nvPr/>
        </p:nvSpPr>
        <p:spPr>
          <a:xfrm>
            <a:off x="428685" y="6152234"/>
            <a:ext cx="2347643" cy="292922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4549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41" b="1" i="1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</a:rPr>
              <a:t>GPS   </a:t>
            </a:r>
            <a:r>
              <a:rPr kumimoji="0" lang="sk-SK" sz="1241" b="1" i="1" u="none" strike="noStrike" kern="0" cap="none" spc="0" normalizeH="0" baseline="0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</a:rPr>
              <a:t>N 40°34‘57‘‘   E </a:t>
            </a:r>
            <a:r>
              <a:rPr lang="sk-SK" sz="1241" b="1" i="1" kern="0" noProof="0">
                <a:solidFill>
                  <a:schemeClr val="accent6">
                    <a:lumMod val="50000"/>
                  </a:schemeClr>
                </a:solidFill>
              </a:rPr>
              <a:t>00</a:t>
            </a:r>
            <a:r>
              <a:rPr kumimoji="0" lang="sk-SK" sz="1241" b="1" i="1" u="none" strike="noStrike" kern="0" cap="none" spc="0" normalizeH="0" baseline="0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</a:rPr>
              <a:t>°12‘58‘‘</a:t>
            </a:r>
            <a:endParaRPr kumimoji="0" lang="sk-SK" sz="1241" b="1" i="1" u="none" strike="noStrike" kern="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8" name="Erb">
            <a:extLst>
              <a:ext uri="{FF2B5EF4-FFF2-40B4-BE49-F238E27FC236}">
                <a16:creationId xmlns:a16="http://schemas.microsoft.com/office/drawing/2014/main" id="{B361AE7E-696D-4FFE-AC2C-ED237E903A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888" y="4453785"/>
            <a:ext cx="781236" cy="1285605"/>
          </a:xfrm>
          <a:prstGeom prst="rect">
            <a:avLst/>
          </a:prstGeom>
        </p:spPr>
      </p:pic>
      <p:sp>
        <p:nvSpPr>
          <p:cNvPr id="9" name="Krajina">
            <a:extLst>
              <a:ext uri="{FF2B5EF4-FFF2-40B4-BE49-F238E27FC236}">
                <a16:creationId xmlns:a16="http://schemas.microsoft.com/office/drawing/2014/main" id="{A7B2DE02-65D7-413E-969A-85A4872D4F76}"/>
              </a:ext>
            </a:extLst>
          </p:cNvPr>
          <p:cNvSpPr txBox="1"/>
          <p:nvPr/>
        </p:nvSpPr>
        <p:spPr>
          <a:xfrm>
            <a:off x="428684" y="683046"/>
            <a:ext cx="20782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Nadianne" panose="03020902050305070206" pitchFamily="66" charset="0"/>
              </a:rPr>
              <a:t>España</a:t>
            </a:r>
            <a:endParaRPr lang="sk-SK" sz="320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Nadianne" panose="03020902050305070206" pitchFamily="66" charset="0"/>
            </a:endParaRPr>
          </a:p>
        </p:txBody>
      </p:sp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379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>
        <p:fade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1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1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VK">
            <a:extLst>
              <a:ext uri="{FF2B5EF4-FFF2-40B4-BE49-F238E27FC236}">
                <a16:creationId xmlns:a16="http://schemas.microsoft.com/office/drawing/2014/main" id="{03AA5A8C-EDA5-405C-B812-9782A8BA35BB}"/>
              </a:ext>
            </a:extLst>
          </p:cNvPr>
          <p:cNvSpPr txBox="1"/>
          <p:nvPr/>
        </p:nvSpPr>
        <p:spPr>
          <a:xfrm>
            <a:off x="1080000" y="4608000"/>
            <a:ext cx="10008000" cy="1508105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70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5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/>
            <a:r>
              <a:rPr lang="sk-SK" sz="20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Merlin CE" pitchFamily="2" charset="0"/>
              </a:rPr>
              <a:t>   </a:t>
            </a:r>
            <a:r>
              <a:rPr lang="sk-SK" sz="20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erlin CE" pitchFamily="2" charset="0"/>
              </a:rPr>
              <a:t>C</a:t>
            </a:r>
            <a:r>
              <a:rPr lang="sk-SK" i="1"/>
              <a:t>inctorres je obec v provincii Castell</a:t>
            </a:r>
            <a:r>
              <a:rPr lang="en-US" i="1"/>
              <a:t>ón </a:t>
            </a:r>
            <a:r>
              <a:rPr lang="sk-SK" i="1"/>
              <a:t>na malej náhornej plošine medzi pohorím Monte Bovalar a údo-lím rieky Caldés. Vďaka priaznivej polohe ponúka okolie nádherné prírodné scenérie.</a:t>
            </a:r>
          </a:p>
          <a:p>
            <a:pPr algn="just"/>
            <a:r>
              <a:rPr lang="en-US" i="1"/>
              <a:t>Má 399 obyvate</a:t>
            </a:r>
            <a:r>
              <a:rPr lang="sk-SK" i="1"/>
              <a:t>ľov. Gastronómia je typická pre horské oblasti.</a:t>
            </a:r>
          </a:p>
          <a:p>
            <a:pPr algn="just"/>
            <a:r>
              <a:rPr lang="sk-SK" i="1"/>
              <a:t>Hlavnou ekonomickou aktivitou je chov dobytka. V posledných rokoch, s rozvojom vidieckeho turizmu, sa rozširila potreba ubytovania v súkromí, ako doplnku k poľnohospodárskej činnosti.</a:t>
            </a:r>
          </a:p>
        </p:txBody>
      </p:sp>
      <p:sp>
        <p:nvSpPr>
          <p:cNvPr id="4" name="ANG">
            <a:extLst>
              <a:ext uri="{FF2B5EF4-FFF2-40B4-BE49-F238E27FC236}">
                <a16:creationId xmlns:a16="http://schemas.microsoft.com/office/drawing/2014/main" id="{B5F50EDD-6052-40E1-B29F-55E415D27F9B}"/>
              </a:ext>
            </a:extLst>
          </p:cNvPr>
          <p:cNvSpPr txBox="1"/>
          <p:nvPr/>
        </p:nvSpPr>
        <p:spPr>
          <a:xfrm>
            <a:off x="1080000" y="2628000"/>
            <a:ext cx="10008000" cy="1508105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70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just"/>
            <a:r>
              <a:rPr lang="sk-SK" sz="20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Merlin CE" pitchFamily="2" charset="0"/>
              </a:rPr>
              <a:t>   </a:t>
            </a:r>
            <a:r>
              <a:rPr lang="en-US" sz="20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erlin CE" pitchFamily="2" charset="0"/>
              </a:rPr>
              <a:t>C</a:t>
            </a:r>
            <a:r>
              <a:rPr lang="en-US" i="1"/>
              <a:t>inctorres is a municipality in the province of Castellón on a small plateau between Monte Bovalar and the Caldés Valley.</a:t>
            </a:r>
            <a:r>
              <a:rPr lang="sk-SK" i="1"/>
              <a:t> </a:t>
            </a:r>
            <a:r>
              <a:rPr lang="en-US" i="1"/>
              <a:t>Thanks to its favorable location, the surrounding area offers beautiful natural scenery.</a:t>
            </a:r>
          </a:p>
          <a:p>
            <a:pPr algn="just"/>
            <a:r>
              <a:rPr lang="en-US" i="1"/>
              <a:t>It has 399 inhabitants.Gastronomy is typical for mountain areas.</a:t>
            </a:r>
          </a:p>
          <a:p>
            <a:pPr algn="just"/>
            <a:r>
              <a:rPr lang="en-US" i="1"/>
              <a:t>The main economic activity is </a:t>
            </a:r>
            <a:r>
              <a:rPr lang="sk-SK" i="1"/>
              <a:t>ranching</a:t>
            </a:r>
            <a:r>
              <a:rPr lang="en-US" i="1"/>
              <a:t>.</a:t>
            </a:r>
            <a:r>
              <a:rPr lang="sk-SK" i="1"/>
              <a:t> </a:t>
            </a:r>
            <a:r>
              <a:rPr lang="en-US" i="1"/>
              <a:t>In recent years, with the development of rural tourism,</a:t>
            </a:r>
            <a:r>
              <a:rPr lang="sk-SK" i="1"/>
              <a:t> interest in private accommodation increases,</a:t>
            </a:r>
            <a:r>
              <a:rPr lang="en-US" i="1"/>
              <a:t> as a complement to</a:t>
            </a:r>
            <a:r>
              <a:rPr lang="sk-SK" i="1"/>
              <a:t> the</a:t>
            </a:r>
            <a:r>
              <a:rPr lang="en-US" i="1"/>
              <a:t> farming</a:t>
            </a:r>
            <a:r>
              <a:rPr lang="sk-SK" i="1"/>
              <a:t>.</a:t>
            </a:r>
          </a:p>
        </p:txBody>
      </p:sp>
      <p:sp>
        <p:nvSpPr>
          <p:cNvPr id="2" name="ŠPA">
            <a:extLst>
              <a:ext uri="{FF2B5EF4-FFF2-40B4-BE49-F238E27FC236}">
                <a16:creationId xmlns:a16="http://schemas.microsoft.com/office/drawing/2014/main" id="{323BD54C-B4A0-4EDD-B235-8F47EBF29894}"/>
              </a:ext>
            </a:extLst>
          </p:cNvPr>
          <p:cNvSpPr txBox="1"/>
          <p:nvPr/>
        </p:nvSpPr>
        <p:spPr>
          <a:xfrm>
            <a:off x="1080000" y="648000"/>
            <a:ext cx="10008000" cy="1508105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68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just"/>
            <a:r>
              <a:rPr lang="sk-SK" sz="20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Merlin CE" pitchFamily="2" charset="0"/>
              </a:rPr>
              <a:t>   </a:t>
            </a:r>
            <a:r>
              <a:rPr lang="es-ES" sz="20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erlin CE" pitchFamily="2" charset="0"/>
              </a:rPr>
              <a:t>C</a:t>
            </a:r>
            <a:r>
              <a:rPr lang="es-ES" i="1"/>
              <a:t>inctorres es un municipio en la provincia de Castellón en una pequeña meseta entre Monte Bovalar y el Valle de Caldés.</a:t>
            </a:r>
            <a:r>
              <a:rPr lang="sk-SK" i="1"/>
              <a:t> </a:t>
            </a:r>
            <a:r>
              <a:rPr lang="es-ES" i="1"/>
              <a:t>Gracias a su ubicación favorable, los alrededores ofrecen hermosos paisajes naturales.</a:t>
            </a:r>
          </a:p>
          <a:p>
            <a:pPr algn="just"/>
            <a:r>
              <a:rPr lang="en-US" i="1"/>
              <a:t>Tiene 399 habitantes.</a:t>
            </a:r>
            <a:r>
              <a:rPr lang="sk-SK" i="1"/>
              <a:t> </a:t>
            </a:r>
            <a:r>
              <a:rPr lang="es-ES" i="1"/>
              <a:t>La gastronomía es típica de las zonas de montaña.</a:t>
            </a:r>
          </a:p>
          <a:p>
            <a:pPr algn="just"/>
            <a:r>
              <a:rPr lang="es-ES" i="1"/>
              <a:t>La principal actividad económica es la ganadería.</a:t>
            </a:r>
            <a:r>
              <a:rPr lang="sk-SK" i="1"/>
              <a:t> </a:t>
            </a:r>
            <a:r>
              <a:rPr lang="es-ES" i="1"/>
              <a:t>En los últimos años, con el desarrollo del turismo rural, la necesidad de alojamiento privado se ha ampliado como complemento de la agricultura.</a:t>
            </a:r>
            <a:endParaRPr lang="sk-SK" i="1"/>
          </a:p>
        </p:txBody>
      </p:sp>
      <p:pic>
        <p:nvPicPr>
          <p:cNvPr id="6" name="ŠPA - vlajka">
            <a:extLst>
              <a:ext uri="{FF2B5EF4-FFF2-40B4-BE49-F238E27FC236}">
                <a16:creationId xmlns:a16="http://schemas.microsoft.com/office/drawing/2014/main" id="{97149429-709C-40A6-984E-CCEA539786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504000"/>
            <a:ext cx="510258" cy="340171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ANG - vlajka">
            <a:extLst>
              <a:ext uri="{FF2B5EF4-FFF2-40B4-BE49-F238E27FC236}">
                <a16:creationId xmlns:a16="http://schemas.microsoft.com/office/drawing/2014/main" id="{F5735FE2-85A7-46A8-B0E0-43175B5F56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2520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SVK - vlajka">
            <a:extLst>
              <a:ext uri="{FF2B5EF4-FFF2-40B4-BE49-F238E27FC236}">
                <a16:creationId xmlns:a16="http://schemas.microsoft.com/office/drawing/2014/main" id="{A48587F1-A729-4CFC-94C1-B2BA2ED4E78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4464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Kruh - šípka">
            <a:extLst>
              <a:ext uri="{FF2B5EF4-FFF2-40B4-BE49-F238E27FC236}">
                <a16:creationId xmlns:a16="http://schemas.microsoft.com/office/drawing/2014/main" id="{E88A285C-C8E4-4554-A5C1-DEFF15A120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45370" y="6071292"/>
            <a:ext cx="510629" cy="5167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597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" y="94592"/>
            <a:ext cx="11992304" cy="6632029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Kruh - šípka">
            <a:extLst>
              <a:ext uri="{FF2B5EF4-FFF2-40B4-BE49-F238E27FC236}">
                <a16:creationId xmlns:a16="http://schemas.microsoft.com/office/drawing/2014/main" id="{6C77580E-8DF0-4343-818B-1DE6819628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45370" y="6071292"/>
            <a:ext cx="510629" cy="5167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501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6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1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28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5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6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37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87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7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8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7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9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8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59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67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39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2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3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2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8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10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79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5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10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72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90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1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08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41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27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4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51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37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1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37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45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01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93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80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48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96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99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08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7B49C0-1D24-4B15-9480-6DB660748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72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wedge/>
      </p:transition>
    </mc:Choice>
    <mc:Fallback xmlns="">
      <p:transition spd="slow" advTm="4000">
        <p:wedg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fo">
            <a:extLst>
              <a:ext uri="{FF2B5EF4-FFF2-40B4-BE49-F238E27FC236}">
                <a16:creationId xmlns:a16="http://schemas.microsoft.com/office/drawing/2014/main" id="{D69232F1-DF6C-410A-A20C-3FF5C0FBC973}"/>
              </a:ext>
            </a:extLst>
          </p:cNvPr>
          <p:cNvSpPr txBox="1"/>
          <p:nvPr/>
        </p:nvSpPr>
        <p:spPr>
          <a:xfrm>
            <a:off x="1088426" y="6102341"/>
            <a:ext cx="9629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sk-SK" b="1" spc="51">
                <a:ln w="3175">
                  <a:solidFill>
                    <a:schemeClr val="tx1">
                      <a:alpha val="20000"/>
                    </a:schemeClr>
                  </a:solidFill>
                </a:ln>
                <a:solidFill>
                  <a:srgbClr val="F9E7A2"/>
                </a:solidFill>
                <a:effectLst>
                  <a:outerShdw blurRad="25400" dist="762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No para uso comercial! / Musica :  </a:t>
            </a:r>
            <a:r>
              <a:rPr lang="es-ES" b="1" spc="51">
                <a:ln w="3175">
                  <a:solidFill>
                    <a:schemeClr val="tx1">
                      <a:alpha val="20000"/>
                    </a:schemeClr>
                  </a:solidFill>
                </a:ln>
                <a:solidFill>
                  <a:srgbClr val="F9E7A2"/>
                </a:solidFill>
                <a:effectLst>
                  <a:outerShdw blurRad="25400" dist="762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J.Mestres, L.Giménez - Vals de ejecución</a:t>
            </a:r>
            <a:endParaRPr lang="sk-SK" b="1" spc="51">
              <a:ln w="3175">
                <a:solidFill>
                  <a:schemeClr val="tx1">
                    <a:alpha val="20000"/>
                  </a:schemeClr>
                </a:solidFill>
              </a:ln>
              <a:solidFill>
                <a:srgbClr val="F9E7A2"/>
              </a:solidFill>
              <a:effectLst>
                <a:outerShdw blurRad="25400" dist="76200" dir="2700000" algn="tl" rotWithShape="0">
                  <a:prstClr val="black"/>
                </a:outerShdw>
              </a:effectLst>
              <a:latin typeface="Nadianne" panose="03020902050305070206" pitchFamily="66" charset="0"/>
            </a:endParaRPr>
          </a:p>
        </p:txBody>
      </p:sp>
      <p:pic>
        <p:nvPicPr>
          <p:cNvPr id="5" name="Ruka">
            <a:extLst>
              <a:ext uri="{FF2B5EF4-FFF2-40B4-BE49-F238E27FC236}">
                <a16:creationId xmlns:a16="http://schemas.microsoft.com/office/drawing/2014/main" id="{00F5001D-8798-4653-AD97-6EB30F302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30" y="2086949"/>
            <a:ext cx="5558569" cy="4088200"/>
          </a:xfrm>
          <a:prstGeom prst="rect">
            <a:avLst/>
          </a:prstGeom>
        </p:spPr>
      </p:pic>
      <p:sp>
        <p:nvSpPr>
          <p:cNvPr id="6" name="Autori">
            <a:extLst>
              <a:ext uri="{FF2B5EF4-FFF2-40B4-BE49-F238E27FC236}">
                <a16:creationId xmlns:a16="http://schemas.microsoft.com/office/drawing/2014/main" id="{8B0FED51-55D0-4F62-B7E1-D0FFC891B524}"/>
              </a:ext>
            </a:extLst>
          </p:cNvPr>
          <p:cNvSpPr txBox="1"/>
          <p:nvPr/>
        </p:nvSpPr>
        <p:spPr>
          <a:xfrm>
            <a:off x="5753281" y="4567819"/>
            <a:ext cx="5901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sk-SK" b="1" spc="51">
                <a:ln w="3175">
                  <a:solidFill>
                    <a:schemeClr val="tx1">
                      <a:alpha val="20000"/>
                    </a:schemeClr>
                  </a:solidFill>
                </a:ln>
                <a:solidFill>
                  <a:srgbClr val="F9E7A2"/>
                </a:solidFill>
                <a:effectLst>
                  <a:outerShdw blurRad="25400" dist="762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Compilación y fotos :	Vicente  (España)</a:t>
            </a:r>
          </a:p>
          <a:p>
            <a:pPr defTabSz="457200"/>
            <a:r>
              <a:rPr lang="sk-SK" b="1" spc="51">
                <a:ln w="3175">
                  <a:solidFill>
                    <a:schemeClr val="tx1">
                      <a:alpha val="20000"/>
                    </a:schemeClr>
                  </a:solidFill>
                </a:ln>
                <a:solidFill>
                  <a:srgbClr val="F9E7A2"/>
                </a:solidFill>
                <a:effectLst>
                  <a:outerShdw blurRad="25400" dist="762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		(contacto)		vibayta__@hotmail.com</a:t>
            </a:r>
            <a:br>
              <a:rPr lang="sk-SK" b="1" spc="51">
                <a:ln w="3175">
                  <a:solidFill>
                    <a:schemeClr val="tx1">
                      <a:alpha val="20000"/>
                    </a:schemeClr>
                  </a:solidFill>
                </a:ln>
                <a:solidFill>
                  <a:srgbClr val="F9E7A2"/>
                </a:solidFill>
                <a:effectLst>
                  <a:outerShdw blurRad="25400" dist="762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</a:br>
            <a:r>
              <a:rPr lang="sk-SK" b="1" spc="51">
                <a:ln w="3175">
                  <a:solidFill>
                    <a:schemeClr val="tx1">
                      <a:alpha val="20000"/>
                    </a:schemeClr>
                  </a:solidFill>
                </a:ln>
                <a:solidFill>
                  <a:srgbClr val="F9E7A2"/>
                </a:solidFill>
                <a:effectLst>
                  <a:outerShdw blurRad="25400" dist="762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Cooperacion tecnica :	Steve  (Eslovakia)</a:t>
            </a:r>
          </a:p>
          <a:p>
            <a:pPr defTabSz="457200"/>
            <a:r>
              <a:rPr lang="sk-SK" b="1" spc="51">
                <a:ln w="3175">
                  <a:solidFill>
                    <a:schemeClr val="tx1">
                      <a:alpha val="20000"/>
                    </a:schemeClr>
                  </a:solidFill>
                </a:ln>
                <a:solidFill>
                  <a:srgbClr val="F9E7A2"/>
                </a:solidFill>
                <a:effectLst>
                  <a:outerShdw blurRad="25400" dist="762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		(contacto)		pista2011@gmail.com</a:t>
            </a:r>
          </a:p>
        </p:txBody>
      </p:sp>
      <p:sp>
        <p:nvSpPr>
          <p:cNvPr id="8" name="Záver">
            <a:extLst>
              <a:ext uri="{FF2B5EF4-FFF2-40B4-BE49-F238E27FC236}">
                <a16:creationId xmlns:a16="http://schemas.microsoft.com/office/drawing/2014/main" id="{77466246-9FC6-47FF-A768-D7344283A29D}"/>
              </a:ext>
            </a:extLst>
          </p:cNvPr>
          <p:cNvSpPr/>
          <p:nvPr/>
        </p:nvSpPr>
        <p:spPr>
          <a:xfrm>
            <a:off x="2854259" y="472101"/>
            <a:ext cx="84160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sk-SK" sz="4800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E6AF4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Nadianne" panose="03020902050305070206" pitchFamily="66" charset="0"/>
              </a:rPr>
              <a:t>Gracias por su atencion...</a:t>
            </a:r>
            <a:endParaRPr lang="sk-SK" sz="4800">
              <a:solidFill>
                <a:prstClr val="white"/>
              </a:solidFill>
              <a:latin typeface="Nadianne" panose="03020902050305070206" pitchFamily="66" charset="0"/>
            </a:endParaRPr>
          </a:p>
        </p:txBody>
      </p:sp>
      <p:sp>
        <p:nvSpPr>
          <p:cNvPr id="9" name="Rok">
            <a:extLst>
              <a:ext uri="{FF2B5EF4-FFF2-40B4-BE49-F238E27FC236}">
                <a16:creationId xmlns:a16="http://schemas.microsoft.com/office/drawing/2014/main" id="{FAFFA744-4A68-4D21-A7AB-0B77E1C6DD7A}"/>
              </a:ext>
            </a:extLst>
          </p:cNvPr>
          <p:cNvSpPr/>
          <p:nvPr/>
        </p:nvSpPr>
        <p:spPr>
          <a:xfrm>
            <a:off x="306930" y="273883"/>
            <a:ext cx="8584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sk-SK" sz="2000" b="1" spc="51">
                <a:ln w="3175">
                  <a:noFill/>
                </a:ln>
                <a:solidFill>
                  <a:srgbClr val="F9E7A2"/>
                </a:solidFill>
                <a:effectLst>
                  <a:outerShdw blurRad="25400" dist="762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2019</a:t>
            </a:r>
          </a:p>
        </p:txBody>
      </p:sp>
      <p:pic>
        <p:nvPicPr>
          <p:cNvPr id="3" name="Rám">
            <a:extLst>
              <a:ext uri="{FF2B5EF4-FFF2-40B4-BE49-F238E27FC236}">
                <a16:creationId xmlns:a16="http://schemas.microsoft.com/office/drawing/2014/main" id="{49C66AAD-A1B5-416E-AFC4-43740DEE56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Kruh - šípka">
            <a:extLst>
              <a:ext uri="{FF2B5EF4-FFF2-40B4-BE49-F238E27FC236}">
                <a16:creationId xmlns:a16="http://schemas.microsoft.com/office/drawing/2014/main" id="{D8E81634-EEDE-43F5-A4E4-C53C59253E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45370" y="6071292"/>
            <a:ext cx="510629" cy="5167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608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945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45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45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Širokouhlá</PresentationFormat>
  <Paragraphs>21</Paragraphs>
  <Slides>50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50</vt:i4>
      </vt:variant>
    </vt:vector>
  </HeadingPairs>
  <TitlesOfParts>
    <vt:vector size="57" baseType="lpstr">
      <vt:lpstr>Merlin CE</vt:lpstr>
      <vt:lpstr>Arial</vt:lpstr>
      <vt:lpstr>Bassoon</vt:lpstr>
      <vt:lpstr>Calibri Light</vt:lpstr>
      <vt:lpstr>Calibri</vt:lpstr>
      <vt:lpstr>Nadianne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2019-03-28T11:38:55Z</dcterms:created>
  <dcterms:modified xsi:type="dcterms:W3CDTF">2020-04-28T14:31:52Z</dcterms:modified>
</cp:coreProperties>
</file>