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sldIdLst>
    <p:sldId id="256" r:id="rId2"/>
    <p:sldId id="266" r:id="rId3"/>
    <p:sldId id="273" r:id="rId4"/>
    <p:sldId id="285" r:id="rId5"/>
    <p:sldId id="284" r:id="rId6"/>
    <p:sldId id="279" r:id="rId7"/>
    <p:sldId id="288" r:id="rId8"/>
    <p:sldId id="287" r:id="rId9"/>
    <p:sldId id="286" r:id="rId10"/>
    <p:sldId id="283" r:id="rId11"/>
    <p:sldId id="278" r:id="rId12"/>
    <p:sldId id="280" r:id="rId13"/>
    <p:sldId id="270" r:id="rId14"/>
  </p:sldIdLst>
  <p:sldSz cx="9144000" cy="6858000" type="screen4x3"/>
  <p:notesSz cx="6858000" cy="9144000"/>
  <p:defaultTextStyle>
    <a:defPPr>
      <a:defRPr lang="fr-FR"/>
    </a:defPPr>
    <a:lvl1pPr algn="ctr" rtl="0" fontAlgn="base">
      <a:spcBef>
        <a:spcPct val="50000"/>
      </a:spcBef>
      <a:spcAft>
        <a:spcPct val="0"/>
      </a:spcAft>
      <a:defRPr sz="2400" b="1" kern="1200">
        <a:solidFill>
          <a:srgbClr val="FFFF99"/>
        </a:solidFill>
        <a:latin typeface="Monotype Corsiva" panose="03010101010201010101" pitchFamily="66" charset="0"/>
        <a:ea typeface="+mn-ea"/>
        <a:cs typeface="+mn-cs"/>
      </a:defRPr>
    </a:lvl1pPr>
    <a:lvl2pPr marL="457200" algn="ctr" rtl="0" fontAlgn="base">
      <a:spcBef>
        <a:spcPct val="50000"/>
      </a:spcBef>
      <a:spcAft>
        <a:spcPct val="0"/>
      </a:spcAft>
      <a:defRPr sz="2400" b="1" kern="1200">
        <a:solidFill>
          <a:srgbClr val="FFFF99"/>
        </a:solidFill>
        <a:latin typeface="Monotype Corsiva" panose="03010101010201010101" pitchFamily="66" charset="0"/>
        <a:ea typeface="+mn-ea"/>
        <a:cs typeface="+mn-cs"/>
      </a:defRPr>
    </a:lvl2pPr>
    <a:lvl3pPr marL="914400" algn="ctr" rtl="0" fontAlgn="base">
      <a:spcBef>
        <a:spcPct val="50000"/>
      </a:spcBef>
      <a:spcAft>
        <a:spcPct val="0"/>
      </a:spcAft>
      <a:defRPr sz="2400" b="1" kern="1200">
        <a:solidFill>
          <a:srgbClr val="FFFF99"/>
        </a:solidFill>
        <a:latin typeface="Monotype Corsiva" panose="03010101010201010101" pitchFamily="66" charset="0"/>
        <a:ea typeface="+mn-ea"/>
        <a:cs typeface="+mn-cs"/>
      </a:defRPr>
    </a:lvl3pPr>
    <a:lvl4pPr marL="1371600" algn="ctr" rtl="0" fontAlgn="base">
      <a:spcBef>
        <a:spcPct val="50000"/>
      </a:spcBef>
      <a:spcAft>
        <a:spcPct val="0"/>
      </a:spcAft>
      <a:defRPr sz="2400" b="1" kern="1200">
        <a:solidFill>
          <a:srgbClr val="FFFF99"/>
        </a:solidFill>
        <a:latin typeface="Monotype Corsiva" panose="03010101010201010101" pitchFamily="66" charset="0"/>
        <a:ea typeface="+mn-ea"/>
        <a:cs typeface="+mn-cs"/>
      </a:defRPr>
    </a:lvl4pPr>
    <a:lvl5pPr marL="1828800" algn="ctr" rtl="0" fontAlgn="base">
      <a:spcBef>
        <a:spcPct val="50000"/>
      </a:spcBef>
      <a:spcAft>
        <a:spcPct val="0"/>
      </a:spcAft>
      <a:defRPr sz="2400" b="1" kern="1200">
        <a:solidFill>
          <a:srgbClr val="FFFF99"/>
        </a:solidFill>
        <a:latin typeface="Monotype Corsiva" panose="03010101010201010101" pitchFamily="66" charset="0"/>
        <a:ea typeface="+mn-ea"/>
        <a:cs typeface="+mn-cs"/>
      </a:defRPr>
    </a:lvl5pPr>
    <a:lvl6pPr marL="2286000" algn="l" defTabSz="914400" rtl="0" eaLnBrk="1" latinLnBrk="0" hangingPunct="1">
      <a:defRPr sz="2400" b="1" kern="1200">
        <a:solidFill>
          <a:srgbClr val="FFFF99"/>
        </a:solidFill>
        <a:latin typeface="Monotype Corsiva" panose="03010101010201010101" pitchFamily="66" charset="0"/>
        <a:ea typeface="+mn-ea"/>
        <a:cs typeface="+mn-cs"/>
      </a:defRPr>
    </a:lvl6pPr>
    <a:lvl7pPr marL="2743200" algn="l" defTabSz="914400" rtl="0" eaLnBrk="1" latinLnBrk="0" hangingPunct="1">
      <a:defRPr sz="2400" b="1" kern="1200">
        <a:solidFill>
          <a:srgbClr val="FFFF99"/>
        </a:solidFill>
        <a:latin typeface="Monotype Corsiva" panose="03010101010201010101" pitchFamily="66" charset="0"/>
        <a:ea typeface="+mn-ea"/>
        <a:cs typeface="+mn-cs"/>
      </a:defRPr>
    </a:lvl7pPr>
    <a:lvl8pPr marL="3200400" algn="l" defTabSz="914400" rtl="0" eaLnBrk="1" latinLnBrk="0" hangingPunct="1">
      <a:defRPr sz="2400" b="1" kern="1200">
        <a:solidFill>
          <a:srgbClr val="FFFF99"/>
        </a:solidFill>
        <a:latin typeface="Monotype Corsiva" panose="03010101010201010101" pitchFamily="66" charset="0"/>
        <a:ea typeface="+mn-ea"/>
        <a:cs typeface="+mn-cs"/>
      </a:defRPr>
    </a:lvl8pPr>
    <a:lvl9pPr marL="3657600" algn="l" defTabSz="914400" rtl="0" eaLnBrk="1" latinLnBrk="0" hangingPunct="1">
      <a:defRPr sz="2400" b="1" kern="1200">
        <a:solidFill>
          <a:srgbClr val="FFFF99"/>
        </a:solidFill>
        <a:latin typeface="Monotype Corsiva" panose="03010101010201010101"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6600CC"/>
    <a:srgbClr val="6600FF"/>
    <a:srgbClr val="99FFCC"/>
    <a:srgbClr val="FFFFCC"/>
    <a:srgbClr val="CC0099"/>
    <a:srgbClr val="5F5F5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468" autoAdjust="0"/>
    <p:restoredTop sz="94584" autoAdjust="0"/>
  </p:normalViewPr>
  <p:slideViewPr>
    <p:cSldViewPr>
      <p:cViewPr varScale="1">
        <p:scale>
          <a:sx n="68" d="100"/>
          <a:sy n="68" d="100"/>
        </p:scale>
        <p:origin x="822" y="60"/>
      </p:cViewPr>
      <p:guideLst>
        <p:guide orient="horz" pos="2160"/>
        <p:guide pos="2880"/>
      </p:guideLst>
    </p:cSldViewPr>
  </p:slideViewPr>
  <p:notesTextViewPr>
    <p:cViewPr>
      <p:scale>
        <a:sx n="100" d="100"/>
        <a:sy n="100" d="100"/>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Cliquez pour modifier le style du titre</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endParaRPr lang="fr-CA"/>
          </a:p>
        </p:txBody>
      </p:sp>
      <p:sp>
        <p:nvSpPr>
          <p:cNvPr id="4" name="Rectangle 4">
            <a:extLst>
              <a:ext uri="{FF2B5EF4-FFF2-40B4-BE49-F238E27FC236}">
                <a16:creationId xmlns:a16="http://schemas.microsoft.com/office/drawing/2014/main" id="{EC848D98-D22B-4F87-B2C6-ABDB7A25E0B2}"/>
              </a:ext>
            </a:extLst>
          </p:cNvPr>
          <p:cNvSpPr>
            <a:spLocks noGrp="1" noChangeArrowheads="1"/>
          </p:cNvSpPr>
          <p:nvPr>
            <p:ph type="dt" sz="half" idx="10"/>
          </p:nvPr>
        </p:nvSpPr>
        <p:spPr>
          <a:ln/>
        </p:spPr>
        <p:txBody>
          <a:bodyPr/>
          <a:lstStyle>
            <a:lvl1pPr>
              <a:defRPr/>
            </a:lvl1pPr>
          </a:lstStyle>
          <a:p>
            <a:pPr>
              <a:defRPr/>
            </a:pPr>
            <a:endParaRPr lang="fr-FR"/>
          </a:p>
        </p:txBody>
      </p:sp>
      <p:sp>
        <p:nvSpPr>
          <p:cNvPr id="5" name="Rectangle 5">
            <a:extLst>
              <a:ext uri="{FF2B5EF4-FFF2-40B4-BE49-F238E27FC236}">
                <a16:creationId xmlns:a16="http://schemas.microsoft.com/office/drawing/2014/main" id="{7C779274-E3A8-4463-8AC1-1E530D85999E}"/>
              </a:ext>
            </a:extLst>
          </p:cNvPr>
          <p:cNvSpPr>
            <a:spLocks noGrp="1" noChangeArrowheads="1"/>
          </p:cNvSpPr>
          <p:nvPr>
            <p:ph type="ftr" sz="quarter" idx="11"/>
          </p:nvPr>
        </p:nvSpPr>
        <p:spPr>
          <a:ln/>
        </p:spPr>
        <p:txBody>
          <a:bodyPr/>
          <a:lstStyle>
            <a:lvl1pPr>
              <a:defRPr/>
            </a:lvl1pPr>
          </a:lstStyle>
          <a:p>
            <a:pPr>
              <a:defRPr/>
            </a:pPr>
            <a:endParaRPr lang="fr-FR"/>
          </a:p>
        </p:txBody>
      </p:sp>
      <p:sp>
        <p:nvSpPr>
          <p:cNvPr id="6" name="Rectangle 6">
            <a:extLst>
              <a:ext uri="{FF2B5EF4-FFF2-40B4-BE49-F238E27FC236}">
                <a16:creationId xmlns:a16="http://schemas.microsoft.com/office/drawing/2014/main" id="{F9D1864A-8CA0-4C3C-9C1A-F3E452233A6C}"/>
              </a:ext>
            </a:extLst>
          </p:cNvPr>
          <p:cNvSpPr>
            <a:spLocks noGrp="1" noChangeArrowheads="1"/>
          </p:cNvSpPr>
          <p:nvPr>
            <p:ph type="sldNum" sz="quarter" idx="12"/>
          </p:nvPr>
        </p:nvSpPr>
        <p:spPr>
          <a:ln/>
        </p:spPr>
        <p:txBody>
          <a:bodyPr/>
          <a:lstStyle>
            <a:lvl1pPr>
              <a:defRPr/>
            </a:lvl1pPr>
          </a:lstStyle>
          <a:p>
            <a:fld id="{F34EC2AD-294D-438E-9E91-4C077A37C910}" type="slidenum">
              <a:rPr lang="fr-FR" altLang="fr-FR"/>
              <a:pPr/>
              <a:t>‹N°›</a:t>
            </a:fld>
            <a:endParaRPr lang="fr-FR" altLang="fr-FR"/>
          </a:p>
        </p:txBody>
      </p:sp>
    </p:spTree>
    <p:extLst>
      <p:ext uri="{BB962C8B-B14F-4D97-AF65-F5344CB8AC3E}">
        <p14:creationId xmlns:p14="http://schemas.microsoft.com/office/powerpoint/2010/main" val="1205567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Rectangle 4">
            <a:extLst>
              <a:ext uri="{FF2B5EF4-FFF2-40B4-BE49-F238E27FC236}">
                <a16:creationId xmlns:a16="http://schemas.microsoft.com/office/drawing/2014/main" id="{46BB1ED8-059B-43AB-AE44-EB9E912A1FB7}"/>
              </a:ext>
            </a:extLst>
          </p:cNvPr>
          <p:cNvSpPr>
            <a:spLocks noGrp="1" noChangeArrowheads="1"/>
          </p:cNvSpPr>
          <p:nvPr>
            <p:ph type="dt" sz="half" idx="10"/>
          </p:nvPr>
        </p:nvSpPr>
        <p:spPr>
          <a:ln/>
        </p:spPr>
        <p:txBody>
          <a:bodyPr/>
          <a:lstStyle>
            <a:lvl1pPr>
              <a:defRPr/>
            </a:lvl1pPr>
          </a:lstStyle>
          <a:p>
            <a:pPr>
              <a:defRPr/>
            </a:pPr>
            <a:endParaRPr lang="fr-FR"/>
          </a:p>
        </p:txBody>
      </p:sp>
      <p:sp>
        <p:nvSpPr>
          <p:cNvPr id="5" name="Rectangle 5">
            <a:extLst>
              <a:ext uri="{FF2B5EF4-FFF2-40B4-BE49-F238E27FC236}">
                <a16:creationId xmlns:a16="http://schemas.microsoft.com/office/drawing/2014/main" id="{03D84E60-9257-4970-89C0-ADE209E2F5CB}"/>
              </a:ext>
            </a:extLst>
          </p:cNvPr>
          <p:cNvSpPr>
            <a:spLocks noGrp="1" noChangeArrowheads="1"/>
          </p:cNvSpPr>
          <p:nvPr>
            <p:ph type="ftr" sz="quarter" idx="11"/>
          </p:nvPr>
        </p:nvSpPr>
        <p:spPr>
          <a:ln/>
        </p:spPr>
        <p:txBody>
          <a:bodyPr/>
          <a:lstStyle>
            <a:lvl1pPr>
              <a:defRPr/>
            </a:lvl1pPr>
          </a:lstStyle>
          <a:p>
            <a:pPr>
              <a:defRPr/>
            </a:pPr>
            <a:endParaRPr lang="fr-FR"/>
          </a:p>
        </p:txBody>
      </p:sp>
      <p:sp>
        <p:nvSpPr>
          <p:cNvPr id="6" name="Rectangle 6">
            <a:extLst>
              <a:ext uri="{FF2B5EF4-FFF2-40B4-BE49-F238E27FC236}">
                <a16:creationId xmlns:a16="http://schemas.microsoft.com/office/drawing/2014/main" id="{195B5F41-B8F8-478C-ACAF-71FB75543B5A}"/>
              </a:ext>
            </a:extLst>
          </p:cNvPr>
          <p:cNvSpPr>
            <a:spLocks noGrp="1" noChangeArrowheads="1"/>
          </p:cNvSpPr>
          <p:nvPr>
            <p:ph type="sldNum" sz="quarter" idx="12"/>
          </p:nvPr>
        </p:nvSpPr>
        <p:spPr>
          <a:ln/>
        </p:spPr>
        <p:txBody>
          <a:bodyPr/>
          <a:lstStyle>
            <a:lvl1pPr>
              <a:defRPr/>
            </a:lvl1pPr>
          </a:lstStyle>
          <a:p>
            <a:fld id="{99BD6BC5-BF3B-4AA9-9F89-42AC6137CC32}" type="slidenum">
              <a:rPr lang="fr-FR" altLang="fr-FR"/>
              <a:pPr/>
              <a:t>‹N°›</a:t>
            </a:fld>
            <a:endParaRPr lang="fr-FR" altLang="fr-FR"/>
          </a:p>
        </p:txBody>
      </p:sp>
    </p:spTree>
    <p:extLst>
      <p:ext uri="{BB962C8B-B14F-4D97-AF65-F5344CB8AC3E}">
        <p14:creationId xmlns:p14="http://schemas.microsoft.com/office/powerpoint/2010/main" val="1622686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Cliquez pour modifier le style du titre</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
        <p:nvSpPr>
          <p:cNvPr id="4" name="Rectangle 4">
            <a:extLst>
              <a:ext uri="{FF2B5EF4-FFF2-40B4-BE49-F238E27FC236}">
                <a16:creationId xmlns:a16="http://schemas.microsoft.com/office/drawing/2014/main" id="{F9F01CE6-A7B0-459B-85E9-88FED767EFA9}"/>
              </a:ext>
            </a:extLst>
          </p:cNvPr>
          <p:cNvSpPr>
            <a:spLocks noGrp="1" noChangeArrowheads="1"/>
          </p:cNvSpPr>
          <p:nvPr>
            <p:ph type="dt" sz="half" idx="10"/>
          </p:nvPr>
        </p:nvSpPr>
        <p:spPr>
          <a:ln/>
        </p:spPr>
        <p:txBody>
          <a:bodyPr/>
          <a:lstStyle>
            <a:lvl1pPr>
              <a:defRPr/>
            </a:lvl1pPr>
          </a:lstStyle>
          <a:p>
            <a:pPr>
              <a:defRPr/>
            </a:pPr>
            <a:endParaRPr lang="fr-FR"/>
          </a:p>
        </p:txBody>
      </p:sp>
      <p:sp>
        <p:nvSpPr>
          <p:cNvPr id="5" name="Rectangle 5">
            <a:extLst>
              <a:ext uri="{FF2B5EF4-FFF2-40B4-BE49-F238E27FC236}">
                <a16:creationId xmlns:a16="http://schemas.microsoft.com/office/drawing/2014/main" id="{D6B8CF8D-529E-44EA-8666-A4D58EB9BAAD}"/>
              </a:ext>
            </a:extLst>
          </p:cNvPr>
          <p:cNvSpPr>
            <a:spLocks noGrp="1" noChangeArrowheads="1"/>
          </p:cNvSpPr>
          <p:nvPr>
            <p:ph type="ftr" sz="quarter" idx="11"/>
          </p:nvPr>
        </p:nvSpPr>
        <p:spPr>
          <a:ln/>
        </p:spPr>
        <p:txBody>
          <a:bodyPr/>
          <a:lstStyle>
            <a:lvl1pPr>
              <a:defRPr/>
            </a:lvl1pPr>
          </a:lstStyle>
          <a:p>
            <a:pPr>
              <a:defRPr/>
            </a:pPr>
            <a:endParaRPr lang="fr-FR"/>
          </a:p>
        </p:txBody>
      </p:sp>
      <p:sp>
        <p:nvSpPr>
          <p:cNvPr id="6" name="Rectangle 6">
            <a:extLst>
              <a:ext uri="{FF2B5EF4-FFF2-40B4-BE49-F238E27FC236}">
                <a16:creationId xmlns:a16="http://schemas.microsoft.com/office/drawing/2014/main" id="{2EB7D845-B0F4-484C-896A-C6B985365FD0}"/>
              </a:ext>
            </a:extLst>
          </p:cNvPr>
          <p:cNvSpPr>
            <a:spLocks noGrp="1" noChangeArrowheads="1"/>
          </p:cNvSpPr>
          <p:nvPr>
            <p:ph type="sldNum" sz="quarter" idx="12"/>
          </p:nvPr>
        </p:nvSpPr>
        <p:spPr>
          <a:ln/>
        </p:spPr>
        <p:txBody>
          <a:bodyPr/>
          <a:lstStyle>
            <a:lvl1pPr>
              <a:defRPr/>
            </a:lvl1pPr>
          </a:lstStyle>
          <a:p>
            <a:fld id="{260911A5-9C41-40CF-8CCD-FED7E02559C0}" type="slidenum">
              <a:rPr lang="fr-FR" altLang="fr-FR"/>
              <a:pPr/>
              <a:t>‹N°›</a:t>
            </a:fld>
            <a:endParaRPr lang="fr-FR" altLang="fr-FR"/>
          </a:p>
        </p:txBody>
      </p:sp>
    </p:spTree>
    <p:extLst>
      <p:ext uri="{BB962C8B-B14F-4D97-AF65-F5344CB8AC3E}">
        <p14:creationId xmlns:p14="http://schemas.microsoft.com/office/powerpoint/2010/main" val="3208415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Rectangle 4">
            <a:extLst>
              <a:ext uri="{FF2B5EF4-FFF2-40B4-BE49-F238E27FC236}">
                <a16:creationId xmlns:a16="http://schemas.microsoft.com/office/drawing/2014/main" id="{D1C8429F-51D0-47EF-88C6-F9CAB7A17D52}"/>
              </a:ext>
            </a:extLst>
          </p:cNvPr>
          <p:cNvSpPr>
            <a:spLocks noGrp="1" noChangeArrowheads="1"/>
          </p:cNvSpPr>
          <p:nvPr>
            <p:ph type="dt" sz="half" idx="10"/>
          </p:nvPr>
        </p:nvSpPr>
        <p:spPr>
          <a:ln/>
        </p:spPr>
        <p:txBody>
          <a:bodyPr/>
          <a:lstStyle>
            <a:lvl1pPr>
              <a:defRPr/>
            </a:lvl1pPr>
          </a:lstStyle>
          <a:p>
            <a:pPr>
              <a:defRPr/>
            </a:pPr>
            <a:endParaRPr lang="fr-FR"/>
          </a:p>
        </p:txBody>
      </p:sp>
      <p:sp>
        <p:nvSpPr>
          <p:cNvPr id="6" name="Rectangle 5">
            <a:extLst>
              <a:ext uri="{FF2B5EF4-FFF2-40B4-BE49-F238E27FC236}">
                <a16:creationId xmlns:a16="http://schemas.microsoft.com/office/drawing/2014/main" id="{01F7C781-2FFE-4043-802B-3B98E61700A0}"/>
              </a:ext>
            </a:extLst>
          </p:cNvPr>
          <p:cNvSpPr>
            <a:spLocks noGrp="1" noChangeArrowheads="1"/>
          </p:cNvSpPr>
          <p:nvPr>
            <p:ph type="ftr" sz="quarter" idx="11"/>
          </p:nvPr>
        </p:nvSpPr>
        <p:spPr>
          <a:ln/>
        </p:spPr>
        <p:txBody>
          <a:bodyPr/>
          <a:lstStyle>
            <a:lvl1pPr>
              <a:defRPr/>
            </a:lvl1pPr>
          </a:lstStyle>
          <a:p>
            <a:pPr>
              <a:defRPr/>
            </a:pPr>
            <a:endParaRPr lang="fr-FR"/>
          </a:p>
        </p:txBody>
      </p:sp>
      <p:sp>
        <p:nvSpPr>
          <p:cNvPr id="7" name="Rectangle 6">
            <a:extLst>
              <a:ext uri="{FF2B5EF4-FFF2-40B4-BE49-F238E27FC236}">
                <a16:creationId xmlns:a16="http://schemas.microsoft.com/office/drawing/2014/main" id="{4FC8E8DA-CA7F-4FB9-A11C-CF82135A36E1}"/>
              </a:ext>
            </a:extLst>
          </p:cNvPr>
          <p:cNvSpPr>
            <a:spLocks noGrp="1" noChangeArrowheads="1"/>
          </p:cNvSpPr>
          <p:nvPr>
            <p:ph type="sldNum" sz="quarter" idx="12"/>
          </p:nvPr>
        </p:nvSpPr>
        <p:spPr>
          <a:ln/>
        </p:spPr>
        <p:txBody>
          <a:bodyPr/>
          <a:lstStyle>
            <a:lvl1pPr>
              <a:defRPr/>
            </a:lvl1pPr>
          </a:lstStyle>
          <a:p>
            <a:fld id="{9CDACBE9-7BD5-4CF3-B7BD-558EB41AB59B}" type="slidenum">
              <a:rPr lang="fr-FR" altLang="fr-FR"/>
              <a:pPr/>
              <a:t>‹N°›</a:t>
            </a:fld>
            <a:endParaRPr lang="fr-FR" altLang="fr-FR"/>
          </a:p>
        </p:txBody>
      </p:sp>
    </p:spTree>
    <p:extLst>
      <p:ext uri="{BB962C8B-B14F-4D97-AF65-F5344CB8AC3E}">
        <p14:creationId xmlns:p14="http://schemas.microsoft.com/office/powerpoint/2010/main" val="25146869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7" name="Rectangle 4">
            <a:extLst>
              <a:ext uri="{FF2B5EF4-FFF2-40B4-BE49-F238E27FC236}">
                <a16:creationId xmlns:a16="http://schemas.microsoft.com/office/drawing/2014/main" id="{7DBC8456-30BD-450F-829A-FEB94AD6835C}"/>
              </a:ext>
            </a:extLst>
          </p:cNvPr>
          <p:cNvSpPr>
            <a:spLocks noGrp="1" noChangeArrowheads="1"/>
          </p:cNvSpPr>
          <p:nvPr>
            <p:ph type="dt" sz="half" idx="10"/>
          </p:nvPr>
        </p:nvSpPr>
        <p:spPr>
          <a:ln/>
        </p:spPr>
        <p:txBody>
          <a:bodyPr/>
          <a:lstStyle>
            <a:lvl1pPr>
              <a:defRPr/>
            </a:lvl1pPr>
          </a:lstStyle>
          <a:p>
            <a:pPr>
              <a:defRPr/>
            </a:pPr>
            <a:endParaRPr lang="fr-FR"/>
          </a:p>
        </p:txBody>
      </p:sp>
      <p:sp>
        <p:nvSpPr>
          <p:cNvPr id="8" name="Rectangle 5">
            <a:extLst>
              <a:ext uri="{FF2B5EF4-FFF2-40B4-BE49-F238E27FC236}">
                <a16:creationId xmlns:a16="http://schemas.microsoft.com/office/drawing/2014/main" id="{085A3347-CD40-479E-91F2-F2461FF6919F}"/>
              </a:ext>
            </a:extLst>
          </p:cNvPr>
          <p:cNvSpPr>
            <a:spLocks noGrp="1" noChangeArrowheads="1"/>
          </p:cNvSpPr>
          <p:nvPr>
            <p:ph type="ftr" sz="quarter" idx="11"/>
          </p:nvPr>
        </p:nvSpPr>
        <p:spPr>
          <a:ln/>
        </p:spPr>
        <p:txBody>
          <a:bodyPr/>
          <a:lstStyle>
            <a:lvl1pPr>
              <a:defRPr/>
            </a:lvl1pPr>
          </a:lstStyle>
          <a:p>
            <a:pPr>
              <a:defRPr/>
            </a:pPr>
            <a:endParaRPr lang="fr-FR"/>
          </a:p>
        </p:txBody>
      </p:sp>
      <p:sp>
        <p:nvSpPr>
          <p:cNvPr id="9" name="Rectangle 6">
            <a:extLst>
              <a:ext uri="{FF2B5EF4-FFF2-40B4-BE49-F238E27FC236}">
                <a16:creationId xmlns:a16="http://schemas.microsoft.com/office/drawing/2014/main" id="{69440180-9456-41B3-B69B-25BB6AB4B467}"/>
              </a:ext>
            </a:extLst>
          </p:cNvPr>
          <p:cNvSpPr>
            <a:spLocks noGrp="1" noChangeArrowheads="1"/>
          </p:cNvSpPr>
          <p:nvPr>
            <p:ph type="sldNum" sz="quarter" idx="12"/>
          </p:nvPr>
        </p:nvSpPr>
        <p:spPr>
          <a:ln/>
        </p:spPr>
        <p:txBody>
          <a:bodyPr/>
          <a:lstStyle>
            <a:lvl1pPr>
              <a:defRPr/>
            </a:lvl1pPr>
          </a:lstStyle>
          <a:p>
            <a:fld id="{2C93259F-FC97-47A9-A522-427E6970E9E2}" type="slidenum">
              <a:rPr lang="fr-FR" altLang="fr-FR"/>
              <a:pPr/>
              <a:t>‹N°›</a:t>
            </a:fld>
            <a:endParaRPr lang="fr-FR" altLang="fr-FR"/>
          </a:p>
        </p:txBody>
      </p:sp>
    </p:spTree>
    <p:extLst>
      <p:ext uri="{BB962C8B-B14F-4D97-AF65-F5344CB8AC3E}">
        <p14:creationId xmlns:p14="http://schemas.microsoft.com/office/powerpoint/2010/main" val="3573534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Rectangle 4">
            <a:extLst>
              <a:ext uri="{FF2B5EF4-FFF2-40B4-BE49-F238E27FC236}">
                <a16:creationId xmlns:a16="http://schemas.microsoft.com/office/drawing/2014/main" id="{14AC20F8-C5AE-49B8-AEDA-79EFC6121B13}"/>
              </a:ext>
            </a:extLst>
          </p:cNvPr>
          <p:cNvSpPr>
            <a:spLocks noGrp="1" noChangeArrowheads="1"/>
          </p:cNvSpPr>
          <p:nvPr>
            <p:ph type="dt" sz="half" idx="10"/>
          </p:nvPr>
        </p:nvSpPr>
        <p:spPr>
          <a:ln/>
        </p:spPr>
        <p:txBody>
          <a:bodyPr/>
          <a:lstStyle>
            <a:lvl1pPr>
              <a:defRPr/>
            </a:lvl1pPr>
          </a:lstStyle>
          <a:p>
            <a:pPr>
              <a:defRPr/>
            </a:pPr>
            <a:endParaRPr lang="fr-FR"/>
          </a:p>
        </p:txBody>
      </p:sp>
      <p:sp>
        <p:nvSpPr>
          <p:cNvPr id="4" name="Rectangle 5">
            <a:extLst>
              <a:ext uri="{FF2B5EF4-FFF2-40B4-BE49-F238E27FC236}">
                <a16:creationId xmlns:a16="http://schemas.microsoft.com/office/drawing/2014/main" id="{23C2BFE4-DEC9-4809-BFA2-9C7092696393}"/>
              </a:ext>
            </a:extLst>
          </p:cNvPr>
          <p:cNvSpPr>
            <a:spLocks noGrp="1" noChangeArrowheads="1"/>
          </p:cNvSpPr>
          <p:nvPr>
            <p:ph type="ftr" sz="quarter" idx="11"/>
          </p:nvPr>
        </p:nvSpPr>
        <p:spPr>
          <a:ln/>
        </p:spPr>
        <p:txBody>
          <a:bodyPr/>
          <a:lstStyle>
            <a:lvl1pPr>
              <a:defRPr/>
            </a:lvl1pPr>
          </a:lstStyle>
          <a:p>
            <a:pPr>
              <a:defRPr/>
            </a:pPr>
            <a:endParaRPr lang="fr-FR"/>
          </a:p>
        </p:txBody>
      </p:sp>
      <p:sp>
        <p:nvSpPr>
          <p:cNvPr id="5" name="Rectangle 6">
            <a:extLst>
              <a:ext uri="{FF2B5EF4-FFF2-40B4-BE49-F238E27FC236}">
                <a16:creationId xmlns:a16="http://schemas.microsoft.com/office/drawing/2014/main" id="{195815A7-1528-4055-8462-3C4EFED5BD65}"/>
              </a:ext>
            </a:extLst>
          </p:cNvPr>
          <p:cNvSpPr>
            <a:spLocks noGrp="1" noChangeArrowheads="1"/>
          </p:cNvSpPr>
          <p:nvPr>
            <p:ph type="sldNum" sz="quarter" idx="12"/>
          </p:nvPr>
        </p:nvSpPr>
        <p:spPr>
          <a:ln/>
        </p:spPr>
        <p:txBody>
          <a:bodyPr/>
          <a:lstStyle>
            <a:lvl1pPr>
              <a:defRPr/>
            </a:lvl1pPr>
          </a:lstStyle>
          <a:p>
            <a:fld id="{FEE99953-E781-4513-BF8E-B4732997368D}" type="slidenum">
              <a:rPr lang="fr-FR" altLang="fr-FR"/>
              <a:pPr/>
              <a:t>‹N°›</a:t>
            </a:fld>
            <a:endParaRPr lang="fr-FR" altLang="fr-FR"/>
          </a:p>
        </p:txBody>
      </p:sp>
    </p:spTree>
    <p:extLst>
      <p:ext uri="{BB962C8B-B14F-4D97-AF65-F5344CB8AC3E}">
        <p14:creationId xmlns:p14="http://schemas.microsoft.com/office/powerpoint/2010/main" val="1031627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4E145F7C-79A7-40EF-BDA7-9521E4B8D6A2}"/>
              </a:ext>
            </a:extLst>
          </p:cNvPr>
          <p:cNvSpPr>
            <a:spLocks noGrp="1" noChangeArrowheads="1"/>
          </p:cNvSpPr>
          <p:nvPr>
            <p:ph type="dt" sz="half" idx="10"/>
          </p:nvPr>
        </p:nvSpPr>
        <p:spPr>
          <a:ln/>
        </p:spPr>
        <p:txBody>
          <a:bodyPr/>
          <a:lstStyle>
            <a:lvl1pPr>
              <a:defRPr/>
            </a:lvl1pPr>
          </a:lstStyle>
          <a:p>
            <a:pPr>
              <a:defRPr/>
            </a:pPr>
            <a:endParaRPr lang="fr-FR"/>
          </a:p>
        </p:txBody>
      </p:sp>
      <p:sp>
        <p:nvSpPr>
          <p:cNvPr id="3" name="Rectangle 5">
            <a:extLst>
              <a:ext uri="{FF2B5EF4-FFF2-40B4-BE49-F238E27FC236}">
                <a16:creationId xmlns:a16="http://schemas.microsoft.com/office/drawing/2014/main" id="{0D2EB623-A9BF-4CD7-BF73-661AB6658EA2}"/>
              </a:ext>
            </a:extLst>
          </p:cNvPr>
          <p:cNvSpPr>
            <a:spLocks noGrp="1" noChangeArrowheads="1"/>
          </p:cNvSpPr>
          <p:nvPr>
            <p:ph type="ftr" sz="quarter" idx="11"/>
          </p:nvPr>
        </p:nvSpPr>
        <p:spPr>
          <a:ln/>
        </p:spPr>
        <p:txBody>
          <a:bodyPr/>
          <a:lstStyle>
            <a:lvl1pPr>
              <a:defRPr/>
            </a:lvl1pPr>
          </a:lstStyle>
          <a:p>
            <a:pPr>
              <a:defRPr/>
            </a:pPr>
            <a:endParaRPr lang="fr-FR"/>
          </a:p>
        </p:txBody>
      </p:sp>
      <p:sp>
        <p:nvSpPr>
          <p:cNvPr id="4" name="Rectangle 6">
            <a:extLst>
              <a:ext uri="{FF2B5EF4-FFF2-40B4-BE49-F238E27FC236}">
                <a16:creationId xmlns:a16="http://schemas.microsoft.com/office/drawing/2014/main" id="{E25BCDDD-CC2F-429B-8952-DAE807F5DC2A}"/>
              </a:ext>
            </a:extLst>
          </p:cNvPr>
          <p:cNvSpPr>
            <a:spLocks noGrp="1" noChangeArrowheads="1"/>
          </p:cNvSpPr>
          <p:nvPr>
            <p:ph type="sldNum" sz="quarter" idx="12"/>
          </p:nvPr>
        </p:nvSpPr>
        <p:spPr>
          <a:ln/>
        </p:spPr>
        <p:txBody>
          <a:bodyPr/>
          <a:lstStyle>
            <a:lvl1pPr>
              <a:defRPr/>
            </a:lvl1pPr>
          </a:lstStyle>
          <a:p>
            <a:fld id="{A0A8FE29-3C9B-41F3-A559-F028D9F37E57}" type="slidenum">
              <a:rPr lang="fr-FR" altLang="fr-FR"/>
              <a:pPr/>
              <a:t>‹N°›</a:t>
            </a:fld>
            <a:endParaRPr lang="fr-FR" altLang="fr-FR"/>
          </a:p>
        </p:txBody>
      </p:sp>
    </p:spTree>
    <p:extLst>
      <p:ext uri="{BB962C8B-B14F-4D97-AF65-F5344CB8AC3E}">
        <p14:creationId xmlns:p14="http://schemas.microsoft.com/office/powerpoint/2010/main" val="2257098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4">
            <a:extLst>
              <a:ext uri="{FF2B5EF4-FFF2-40B4-BE49-F238E27FC236}">
                <a16:creationId xmlns:a16="http://schemas.microsoft.com/office/drawing/2014/main" id="{83627B58-20CF-43C2-AC90-3DF28488DB61}"/>
              </a:ext>
            </a:extLst>
          </p:cNvPr>
          <p:cNvSpPr>
            <a:spLocks noGrp="1" noChangeArrowheads="1"/>
          </p:cNvSpPr>
          <p:nvPr>
            <p:ph type="dt" sz="half" idx="10"/>
          </p:nvPr>
        </p:nvSpPr>
        <p:spPr>
          <a:ln/>
        </p:spPr>
        <p:txBody>
          <a:bodyPr/>
          <a:lstStyle>
            <a:lvl1pPr>
              <a:defRPr/>
            </a:lvl1pPr>
          </a:lstStyle>
          <a:p>
            <a:pPr>
              <a:defRPr/>
            </a:pPr>
            <a:endParaRPr lang="fr-FR"/>
          </a:p>
        </p:txBody>
      </p:sp>
      <p:sp>
        <p:nvSpPr>
          <p:cNvPr id="6" name="Rectangle 5">
            <a:extLst>
              <a:ext uri="{FF2B5EF4-FFF2-40B4-BE49-F238E27FC236}">
                <a16:creationId xmlns:a16="http://schemas.microsoft.com/office/drawing/2014/main" id="{ABF94095-53EB-4735-8B3D-7F4010B829B9}"/>
              </a:ext>
            </a:extLst>
          </p:cNvPr>
          <p:cNvSpPr>
            <a:spLocks noGrp="1" noChangeArrowheads="1"/>
          </p:cNvSpPr>
          <p:nvPr>
            <p:ph type="ftr" sz="quarter" idx="11"/>
          </p:nvPr>
        </p:nvSpPr>
        <p:spPr>
          <a:ln/>
        </p:spPr>
        <p:txBody>
          <a:bodyPr/>
          <a:lstStyle>
            <a:lvl1pPr>
              <a:defRPr/>
            </a:lvl1pPr>
          </a:lstStyle>
          <a:p>
            <a:pPr>
              <a:defRPr/>
            </a:pPr>
            <a:endParaRPr lang="fr-FR"/>
          </a:p>
        </p:txBody>
      </p:sp>
      <p:sp>
        <p:nvSpPr>
          <p:cNvPr id="7" name="Rectangle 6">
            <a:extLst>
              <a:ext uri="{FF2B5EF4-FFF2-40B4-BE49-F238E27FC236}">
                <a16:creationId xmlns:a16="http://schemas.microsoft.com/office/drawing/2014/main" id="{C4475691-E215-4A79-8C9E-A763E020F57F}"/>
              </a:ext>
            </a:extLst>
          </p:cNvPr>
          <p:cNvSpPr>
            <a:spLocks noGrp="1" noChangeArrowheads="1"/>
          </p:cNvSpPr>
          <p:nvPr>
            <p:ph type="sldNum" sz="quarter" idx="12"/>
          </p:nvPr>
        </p:nvSpPr>
        <p:spPr>
          <a:ln/>
        </p:spPr>
        <p:txBody>
          <a:bodyPr/>
          <a:lstStyle>
            <a:lvl1pPr>
              <a:defRPr/>
            </a:lvl1pPr>
          </a:lstStyle>
          <a:p>
            <a:fld id="{AD695FAB-4081-49E2-8A96-88BF45A7D28D}" type="slidenum">
              <a:rPr lang="fr-FR" altLang="fr-FR"/>
              <a:pPr/>
              <a:t>‹N°›</a:t>
            </a:fld>
            <a:endParaRPr lang="fr-FR" altLang="fr-FR"/>
          </a:p>
        </p:txBody>
      </p:sp>
    </p:spTree>
    <p:extLst>
      <p:ext uri="{BB962C8B-B14F-4D97-AF65-F5344CB8AC3E}">
        <p14:creationId xmlns:p14="http://schemas.microsoft.com/office/powerpoint/2010/main" val="4054149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endParaRPr lang="fr-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4">
            <a:extLst>
              <a:ext uri="{FF2B5EF4-FFF2-40B4-BE49-F238E27FC236}">
                <a16:creationId xmlns:a16="http://schemas.microsoft.com/office/drawing/2014/main" id="{E617D629-B080-46D3-889A-66D6F02D6B3E}"/>
              </a:ext>
            </a:extLst>
          </p:cNvPr>
          <p:cNvSpPr>
            <a:spLocks noGrp="1" noChangeArrowheads="1"/>
          </p:cNvSpPr>
          <p:nvPr>
            <p:ph type="dt" sz="half" idx="10"/>
          </p:nvPr>
        </p:nvSpPr>
        <p:spPr>
          <a:ln/>
        </p:spPr>
        <p:txBody>
          <a:bodyPr/>
          <a:lstStyle>
            <a:lvl1pPr>
              <a:defRPr/>
            </a:lvl1pPr>
          </a:lstStyle>
          <a:p>
            <a:pPr>
              <a:defRPr/>
            </a:pPr>
            <a:endParaRPr lang="fr-FR"/>
          </a:p>
        </p:txBody>
      </p:sp>
      <p:sp>
        <p:nvSpPr>
          <p:cNvPr id="6" name="Rectangle 5">
            <a:extLst>
              <a:ext uri="{FF2B5EF4-FFF2-40B4-BE49-F238E27FC236}">
                <a16:creationId xmlns:a16="http://schemas.microsoft.com/office/drawing/2014/main" id="{E7D6DBB2-DABC-4BB5-803C-03DB98B5E55A}"/>
              </a:ext>
            </a:extLst>
          </p:cNvPr>
          <p:cNvSpPr>
            <a:spLocks noGrp="1" noChangeArrowheads="1"/>
          </p:cNvSpPr>
          <p:nvPr>
            <p:ph type="ftr" sz="quarter" idx="11"/>
          </p:nvPr>
        </p:nvSpPr>
        <p:spPr>
          <a:ln/>
        </p:spPr>
        <p:txBody>
          <a:bodyPr/>
          <a:lstStyle>
            <a:lvl1pPr>
              <a:defRPr/>
            </a:lvl1pPr>
          </a:lstStyle>
          <a:p>
            <a:pPr>
              <a:defRPr/>
            </a:pPr>
            <a:endParaRPr lang="fr-FR"/>
          </a:p>
        </p:txBody>
      </p:sp>
      <p:sp>
        <p:nvSpPr>
          <p:cNvPr id="7" name="Rectangle 6">
            <a:extLst>
              <a:ext uri="{FF2B5EF4-FFF2-40B4-BE49-F238E27FC236}">
                <a16:creationId xmlns:a16="http://schemas.microsoft.com/office/drawing/2014/main" id="{5D799351-EB7A-4076-AF1D-E33138528BC3}"/>
              </a:ext>
            </a:extLst>
          </p:cNvPr>
          <p:cNvSpPr>
            <a:spLocks noGrp="1" noChangeArrowheads="1"/>
          </p:cNvSpPr>
          <p:nvPr>
            <p:ph type="sldNum" sz="quarter" idx="12"/>
          </p:nvPr>
        </p:nvSpPr>
        <p:spPr>
          <a:ln/>
        </p:spPr>
        <p:txBody>
          <a:bodyPr/>
          <a:lstStyle>
            <a:lvl1pPr>
              <a:defRPr/>
            </a:lvl1pPr>
          </a:lstStyle>
          <a:p>
            <a:fld id="{82C38BB4-A243-4FD8-BFBD-D41263612509}" type="slidenum">
              <a:rPr lang="fr-FR" altLang="fr-FR"/>
              <a:pPr/>
              <a:t>‹N°›</a:t>
            </a:fld>
            <a:endParaRPr lang="fr-FR" altLang="fr-FR"/>
          </a:p>
        </p:txBody>
      </p:sp>
    </p:spTree>
    <p:extLst>
      <p:ext uri="{BB962C8B-B14F-4D97-AF65-F5344CB8AC3E}">
        <p14:creationId xmlns:p14="http://schemas.microsoft.com/office/powerpoint/2010/main" val="3239584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Rectangle 4">
            <a:extLst>
              <a:ext uri="{FF2B5EF4-FFF2-40B4-BE49-F238E27FC236}">
                <a16:creationId xmlns:a16="http://schemas.microsoft.com/office/drawing/2014/main" id="{EDC6005B-2DB2-403E-9108-330AA3B0714E}"/>
              </a:ext>
            </a:extLst>
          </p:cNvPr>
          <p:cNvSpPr>
            <a:spLocks noGrp="1" noChangeArrowheads="1"/>
          </p:cNvSpPr>
          <p:nvPr>
            <p:ph type="dt" sz="half" idx="10"/>
          </p:nvPr>
        </p:nvSpPr>
        <p:spPr>
          <a:ln/>
        </p:spPr>
        <p:txBody>
          <a:bodyPr/>
          <a:lstStyle>
            <a:lvl1pPr>
              <a:defRPr/>
            </a:lvl1pPr>
          </a:lstStyle>
          <a:p>
            <a:pPr>
              <a:defRPr/>
            </a:pPr>
            <a:endParaRPr lang="fr-FR"/>
          </a:p>
        </p:txBody>
      </p:sp>
      <p:sp>
        <p:nvSpPr>
          <p:cNvPr id="5" name="Rectangle 5">
            <a:extLst>
              <a:ext uri="{FF2B5EF4-FFF2-40B4-BE49-F238E27FC236}">
                <a16:creationId xmlns:a16="http://schemas.microsoft.com/office/drawing/2014/main" id="{A218E6C5-649F-437D-9F63-238DC85D3262}"/>
              </a:ext>
            </a:extLst>
          </p:cNvPr>
          <p:cNvSpPr>
            <a:spLocks noGrp="1" noChangeArrowheads="1"/>
          </p:cNvSpPr>
          <p:nvPr>
            <p:ph type="ftr" sz="quarter" idx="11"/>
          </p:nvPr>
        </p:nvSpPr>
        <p:spPr>
          <a:ln/>
        </p:spPr>
        <p:txBody>
          <a:bodyPr/>
          <a:lstStyle>
            <a:lvl1pPr>
              <a:defRPr/>
            </a:lvl1pPr>
          </a:lstStyle>
          <a:p>
            <a:pPr>
              <a:defRPr/>
            </a:pPr>
            <a:endParaRPr lang="fr-FR"/>
          </a:p>
        </p:txBody>
      </p:sp>
      <p:sp>
        <p:nvSpPr>
          <p:cNvPr id="6" name="Rectangle 6">
            <a:extLst>
              <a:ext uri="{FF2B5EF4-FFF2-40B4-BE49-F238E27FC236}">
                <a16:creationId xmlns:a16="http://schemas.microsoft.com/office/drawing/2014/main" id="{4F6C766D-5A39-4FA7-A445-69BC12D646AF}"/>
              </a:ext>
            </a:extLst>
          </p:cNvPr>
          <p:cNvSpPr>
            <a:spLocks noGrp="1" noChangeArrowheads="1"/>
          </p:cNvSpPr>
          <p:nvPr>
            <p:ph type="sldNum" sz="quarter" idx="12"/>
          </p:nvPr>
        </p:nvSpPr>
        <p:spPr>
          <a:ln/>
        </p:spPr>
        <p:txBody>
          <a:bodyPr/>
          <a:lstStyle>
            <a:lvl1pPr>
              <a:defRPr/>
            </a:lvl1pPr>
          </a:lstStyle>
          <a:p>
            <a:fld id="{B1DEA464-0107-4D5F-BF8F-927FCD74C797}" type="slidenum">
              <a:rPr lang="fr-FR" altLang="fr-FR"/>
              <a:pPr/>
              <a:t>‹N°›</a:t>
            </a:fld>
            <a:endParaRPr lang="fr-FR" altLang="fr-FR"/>
          </a:p>
        </p:txBody>
      </p:sp>
    </p:spTree>
    <p:extLst>
      <p:ext uri="{BB962C8B-B14F-4D97-AF65-F5344CB8AC3E}">
        <p14:creationId xmlns:p14="http://schemas.microsoft.com/office/powerpoint/2010/main" val="2494367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a:t>Cliquez pour modifier le style du titre</a:t>
            </a:r>
            <a:endParaRPr lang="fr-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Rectangle 4">
            <a:extLst>
              <a:ext uri="{FF2B5EF4-FFF2-40B4-BE49-F238E27FC236}">
                <a16:creationId xmlns:a16="http://schemas.microsoft.com/office/drawing/2014/main" id="{43C06F42-5C1B-414A-8C9E-5C80435FE312}"/>
              </a:ext>
            </a:extLst>
          </p:cNvPr>
          <p:cNvSpPr>
            <a:spLocks noGrp="1" noChangeArrowheads="1"/>
          </p:cNvSpPr>
          <p:nvPr>
            <p:ph type="dt" sz="half" idx="10"/>
          </p:nvPr>
        </p:nvSpPr>
        <p:spPr>
          <a:ln/>
        </p:spPr>
        <p:txBody>
          <a:bodyPr/>
          <a:lstStyle>
            <a:lvl1pPr>
              <a:defRPr/>
            </a:lvl1pPr>
          </a:lstStyle>
          <a:p>
            <a:pPr>
              <a:defRPr/>
            </a:pPr>
            <a:endParaRPr lang="fr-FR"/>
          </a:p>
        </p:txBody>
      </p:sp>
      <p:sp>
        <p:nvSpPr>
          <p:cNvPr id="5" name="Rectangle 5">
            <a:extLst>
              <a:ext uri="{FF2B5EF4-FFF2-40B4-BE49-F238E27FC236}">
                <a16:creationId xmlns:a16="http://schemas.microsoft.com/office/drawing/2014/main" id="{A651F361-0E81-4EB0-A604-27EF806BFCFE}"/>
              </a:ext>
            </a:extLst>
          </p:cNvPr>
          <p:cNvSpPr>
            <a:spLocks noGrp="1" noChangeArrowheads="1"/>
          </p:cNvSpPr>
          <p:nvPr>
            <p:ph type="ftr" sz="quarter" idx="11"/>
          </p:nvPr>
        </p:nvSpPr>
        <p:spPr>
          <a:ln/>
        </p:spPr>
        <p:txBody>
          <a:bodyPr/>
          <a:lstStyle>
            <a:lvl1pPr>
              <a:defRPr/>
            </a:lvl1pPr>
          </a:lstStyle>
          <a:p>
            <a:pPr>
              <a:defRPr/>
            </a:pPr>
            <a:endParaRPr lang="fr-FR"/>
          </a:p>
        </p:txBody>
      </p:sp>
      <p:sp>
        <p:nvSpPr>
          <p:cNvPr id="6" name="Rectangle 6">
            <a:extLst>
              <a:ext uri="{FF2B5EF4-FFF2-40B4-BE49-F238E27FC236}">
                <a16:creationId xmlns:a16="http://schemas.microsoft.com/office/drawing/2014/main" id="{8F7CF2C9-E69B-4C25-B45D-40B42FFE9AA0}"/>
              </a:ext>
            </a:extLst>
          </p:cNvPr>
          <p:cNvSpPr>
            <a:spLocks noGrp="1" noChangeArrowheads="1"/>
          </p:cNvSpPr>
          <p:nvPr>
            <p:ph type="sldNum" sz="quarter" idx="12"/>
          </p:nvPr>
        </p:nvSpPr>
        <p:spPr>
          <a:ln/>
        </p:spPr>
        <p:txBody>
          <a:bodyPr/>
          <a:lstStyle>
            <a:lvl1pPr>
              <a:defRPr/>
            </a:lvl1pPr>
          </a:lstStyle>
          <a:p>
            <a:fld id="{41FC366B-F17C-46E3-BC20-588C4918CEC2}" type="slidenum">
              <a:rPr lang="fr-FR" altLang="fr-FR"/>
              <a:pPr/>
              <a:t>‹N°›</a:t>
            </a:fld>
            <a:endParaRPr lang="fr-FR" altLang="fr-FR"/>
          </a:p>
        </p:txBody>
      </p:sp>
    </p:spTree>
    <p:extLst>
      <p:ext uri="{BB962C8B-B14F-4D97-AF65-F5344CB8AC3E}">
        <p14:creationId xmlns:p14="http://schemas.microsoft.com/office/powerpoint/2010/main" val="19438558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u">
    <p:spTree>
      <p:nvGrpSpPr>
        <p:cNvPr id="1" name=""/>
        <p:cNvGrpSpPr/>
        <p:nvPr/>
      </p:nvGrpSpPr>
      <p:grpSpPr>
        <a:xfrm>
          <a:off x="0" y="0"/>
          <a:ext cx="0" cy="0"/>
          <a:chOff x="0" y="0"/>
          <a:chExt cx="0" cy="0"/>
        </a:xfrm>
      </p:grpSpPr>
      <p:sp>
        <p:nvSpPr>
          <p:cNvPr id="2" name="Espace réservé du contenu 1"/>
          <p:cNvSpPr>
            <a:spLocks noGrp="1"/>
          </p:cNvSpPr>
          <p:nvPr>
            <p:ph/>
          </p:nvPr>
        </p:nvSpPr>
        <p:spPr>
          <a:xfrm>
            <a:off x="457200" y="274638"/>
            <a:ext cx="8229600" cy="585152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3" name="Rectangle 4">
            <a:extLst>
              <a:ext uri="{FF2B5EF4-FFF2-40B4-BE49-F238E27FC236}">
                <a16:creationId xmlns:a16="http://schemas.microsoft.com/office/drawing/2014/main" id="{19EE1F9A-E447-457E-88DC-BEC953436CD1}"/>
              </a:ext>
            </a:extLst>
          </p:cNvPr>
          <p:cNvSpPr>
            <a:spLocks noGrp="1" noChangeArrowheads="1"/>
          </p:cNvSpPr>
          <p:nvPr>
            <p:ph type="dt" sz="half" idx="10"/>
          </p:nvPr>
        </p:nvSpPr>
        <p:spPr>
          <a:ln/>
        </p:spPr>
        <p:txBody>
          <a:bodyPr/>
          <a:lstStyle>
            <a:lvl1pPr>
              <a:defRPr/>
            </a:lvl1pPr>
          </a:lstStyle>
          <a:p>
            <a:pPr>
              <a:defRPr/>
            </a:pPr>
            <a:endParaRPr lang="fr-FR"/>
          </a:p>
        </p:txBody>
      </p:sp>
      <p:sp>
        <p:nvSpPr>
          <p:cNvPr id="4" name="Rectangle 5">
            <a:extLst>
              <a:ext uri="{FF2B5EF4-FFF2-40B4-BE49-F238E27FC236}">
                <a16:creationId xmlns:a16="http://schemas.microsoft.com/office/drawing/2014/main" id="{9799DBFC-7345-4768-99ED-2B5DABC17210}"/>
              </a:ext>
            </a:extLst>
          </p:cNvPr>
          <p:cNvSpPr>
            <a:spLocks noGrp="1" noChangeArrowheads="1"/>
          </p:cNvSpPr>
          <p:nvPr>
            <p:ph type="ftr" sz="quarter" idx="11"/>
          </p:nvPr>
        </p:nvSpPr>
        <p:spPr>
          <a:ln/>
        </p:spPr>
        <p:txBody>
          <a:bodyPr/>
          <a:lstStyle>
            <a:lvl1pPr>
              <a:defRPr/>
            </a:lvl1pPr>
          </a:lstStyle>
          <a:p>
            <a:pPr>
              <a:defRPr/>
            </a:pPr>
            <a:endParaRPr lang="fr-FR"/>
          </a:p>
        </p:txBody>
      </p:sp>
      <p:sp>
        <p:nvSpPr>
          <p:cNvPr id="5" name="Rectangle 6">
            <a:extLst>
              <a:ext uri="{FF2B5EF4-FFF2-40B4-BE49-F238E27FC236}">
                <a16:creationId xmlns:a16="http://schemas.microsoft.com/office/drawing/2014/main" id="{47BE5EB3-D1C7-4827-8FEC-1CFC05C43C64}"/>
              </a:ext>
            </a:extLst>
          </p:cNvPr>
          <p:cNvSpPr>
            <a:spLocks noGrp="1" noChangeArrowheads="1"/>
          </p:cNvSpPr>
          <p:nvPr>
            <p:ph type="sldNum" sz="quarter" idx="12"/>
          </p:nvPr>
        </p:nvSpPr>
        <p:spPr>
          <a:ln/>
        </p:spPr>
        <p:txBody>
          <a:bodyPr/>
          <a:lstStyle>
            <a:lvl1pPr>
              <a:defRPr/>
            </a:lvl1pPr>
          </a:lstStyle>
          <a:p>
            <a:fld id="{41A3E8EE-A972-4180-968A-D4DA184E3E37}" type="slidenum">
              <a:rPr lang="fr-FR" altLang="fr-FR"/>
              <a:pPr/>
              <a:t>‹N°›</a:t>
            </a:fld>
            <a:endParaRPr lang="fr-FR" altLang="fr-FR"/>
          </a:p>
        </p:txBody>
      </p:sp>
    </p:spTree>
    <p:extLst>
      <p:ext uri="{BB962C8B-B14F-4D97-AF65-F5344CB8AC3E}">
        <p14:creationId xmlns:p14="http://schemas.microsoft.com/office/powerpoint/2010/main" val="2827606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693DBAB1-F221-4169-A33F-BBB22F977AC7}"/>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a:t>Cliquez pour modifier le style du titre</a:t>
            </a:r>
          </a:p>
        </p:txBody>
      </p:sp>
      <p:sp>
        <p:nvSpPr>
          <p:cNvPr id="1027" name="Rectangle 3">
            <a:extLst>
              <a:ext uri="{FF2B5EF4-FFF2-40B4-BE49-F238E27FC236}">
                <a16:creationId xmlns:a16="http://schemas.microsoft.com/office/drawing/2014/main" id="{9EF6028C-A703-4709-9E3F-1C7C335585FC}"/>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a:t>Cliquez pour modifier les styles du texte du masque</a:t>
            </a:r>
          </a:p>
          <a:p>
            <a:pPr lvl="1"/>
            <a:r>
              <a:rPr lang="fr-FR" altLang="fr-FR"/>
              <a:t>Deuxième niveau</a:t>
            </a:r>
          </a:p>
          <a:p>
            <a:pPr lvl="2"/>
            <a:r>
              <a:rPr lang="fr-FR" altLang="fr-FR"/>
              <a:t>Troisième niveau</a:t>
            </a:r>
          </a:p>
          <a:p>
            <a:pPr lvl="3"/>
            <a:r>
              <a:rPr lang="fr-FR" altLang="fr-FR"/>
              <a:t>Quatrième niveau</a:t>
            </a:r>
          </a:p>
          <a:p>
            <a:pPr lvl="4"/>
            <a:r>
              <a:rPr lang="fr-FR" altLang="fr-FR"/>
              <a:t>Cinquième niveau</a:t>
            </a:r>
          </a:p>
        </p:txBody>
      </p:sp>
      <p:sp>
        <p:nvSpPr>
          <p:cNvPr id="1028" name="Rectangle 4">
            <a:extLst>
              <a:ext uri="{FF2B5EF4-FFF2-40B4-BE49-F238E27FC236}">
                <a16:creationId xmlns:a16="http://schemas.microsoft.com/office/drawing/2014/main" id="{186DC81E-76E2-420B-9C1F-E07BAB86CD29}"/>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defRPr sz="1400" b="0">
                <a:solidFill>
                  <a:schemeClr val="tx1"/>
                </a:solidFill>
                <a:latin typeface="+mn-lt"/>
              </a:defRPr>
            </a:lvl1pPr>
          </a:lstStyle>
          <a:p>
            <a:pPr>
              <a:defRPr/>
            </a:pPr>
            <a:endParaRPr lang="fr-FR"/>
          </a:p>
        </p:txBody>
      </p:sp>
      <p:sp>
        <p:nvSpPr>
          <p:cNvPr id="1029" name="Rectangle 5">
            <a:extLst>
              <a:ext uri="{FF2B5EF4-FFF2-40B4-BE49-F238E27FC236}">
                <a16:creationId xmlns:a16="http://schemas.microsoft.com/office/drawing/2014/main" id="{E2868326-D7BF-4023-A416-28FDCDA1D150}"/>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b="0">
                <a:solidFill>
                  <a:schemeClr val="tx1"/>
                </a:solidFill>
                <a:latin typeface="+mn-lt"/>
              </a:defRPr>
            </a:lvl1pPr>
          </a:lstStyle>
          <a:p>
            <a:pPr>
              <a:defRPr/>
            </a:pPr>
            <a:endParaRPr lang="fr-FR"/>
          </a:p>
        </p:txBody>
      </p:sp>
      <p:sp>
        <p:nvSpPr>
          <p:cNvPr id="1030" name="Rectangle 6">
            <a:extLst>
              <a:ext uri="{FF2B5EF4-FFF2-40B4-BE49-F238E27FC236}">
                <a16:creationId xmlns:a16="http://schemas.microsoft.com/office/drawing/2014/main" id="{466E8520-600E-40D3-A8C3-9DF3B7F09EC5}"/>
              </a:ext>
            </a:extLst>
          </p:cNvPr>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b="0">
                <a:solidFill>
                  <a:schemeClr val="tx1"/>
                </a:solidFill>
                <a:latin typeface="Arial" panose="020B0604020202020204" pitchFamily="34" charset="0"/>
              </a:defRPr>
            </a:lvl1pPr>
          </a:lstStyle>
          <a:p>
            <a:fld id="{1CBA755F-15F9-4221-BF00-E74947D75295}" type="slidenum">
              <a:rPr lang="fr-FR" altLang="fr-FR"/>
              <a:pPr/>
              <a:t>‹N°›</a:t>
            </a:fld>
            <a:endParaRPr lang="fr-FR" alt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fr.wikipedia.org/wiki/Querc%C3%A9tine" TargetMode="External"/><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6.gif"/><Relationship Id="rId5" Type="http://schemas.openxmlformats.org/officeDocument/2006/relationships/image" Target="../media/image10.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rgbClr val="9966FF"/>
            </a:gs>
            <a:gs pos="100000">
              <a:schemeClr val="tx1"/>
            </a:gs>
          </a:gsLst>
          <a:path path="shape">
            <a:fillToRect l="50000" t="50000" r="50000" b="50000"/>
          </a:path>
        </a:gradFill>
        <a:effectLst/>
      </p:bgPr>
    </p:bg>
    <p:spTree>
      <p:nvGrpSpPr>
        <p:cNvPr id="1" name=""/>
        <p:cNvGrpSpPr/>
        <p:nvPr/>
      </p:nvGrpSpPr>
      <p:grpSpPr>
        <a:xfrm>
          <a:off x="0" y="0"/>
          <a:ext cx="0" cy="0"/>
          <a:chOff x="0" y="0"/>
          <a:chExt cx="0" cy="0"/>
        </a:xfrm>
      </p:grpSpPr>
      <p:pic>
        <p:nvPicPr>
          <p:cNvPr id="2052" name="Picture 4" descr="eq75nzyq">
            <a:extLst>
              <a:ext uri="{FF2B5EF4-FFF2-40B4-BE49-F238E27FC236}">
                <a16:creationId xmlns:a16="http://schemas.microsoft.com/office/drawing/2014/main" id="{43649B46-983D-4E1F-B5F0-022E1110F28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9388" y="57150"/>
            <a:ext cx="5329237" cy="604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8">
            <a:extLst>
              <a:ext uri="{FF2B5EF4-FFF2-40B4-BE49-F238E27FC236}">
                <a16:creationId xmlns:a16="http://schemas.microsoft.com/office/drawing/2014/main" id="{A04B71AE-CB2D-48DE-9DFC-8F14C78144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81225" y="3284538"/>
            <a:ext cx="1916113"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EBF9A867-215A-4829-A877-A81D8738E3A5}"/>
              </a:ext>
            </a:extLst>
          </p:cNvPr>
          <p:cNvSpPr/>
          <p:nvPr/>
        </p:nvSpPr>
        <p:spPr>
          <a:xfrm>
            <a:off x="162758" y="0"/>
            <a:ext cx="5392070" cy="3416320"/>
          </a:xfrm>
          <a:prstGeom prst="rect">
            <a:avLst/>
          </a:prstGeom>
          <a:noFill/>
        </p:spPr>
        <p:txBody>
          <a:bodyPr>
            <a:spAutoFit/>
          </a:bodyPr>
          <a:lstStyle/>
          <a:p>
            <a:pPr>
              <a:defRPr/>
            </a:pPr>
            <a:r>
              <a:rPr lang="fr-FR" sz="5400" dirty="0">
                <a:ln w="19050">
                  <a:solidFill>
                    <a:schemeClr val="tx2">
                      <a:tint val="1000"/>
                    </a:schemeClr>
                  </a:solidFill>
                  <a:prstDash val="solid"/>
                </a:ln>
                <a:solidFill>
                  <a:srgbClr val="FFFF00"/>
                </a:solidFill>
                <a:effectLst>
                  <a:outerShdw blurRad="50000" dist="50800" dir="7500000" algn="tl">
                    <a:srgbClr val="000000">
                      <a:shade val="5000"/>
                      <a:alpha val="35000"/>
                    </a:srgbClr>
                  </a:outerShdw>
                </a:effectLst>
                <a:latin typeface="Lucida Console" panose="020B0609040504020204" pitchFamily="49" charset="0"/>
              </a:rPr>
              <a:t>TRUCS</a:t>
            </a:r>
          </a:p>
          <a:p>
            <a:pPr>
              <a:defRPr/>
            </a:pPr>
            <a:r>
              <a:rPr lang="fr-FR" sz="5400" dirty="0">
                <a:ln w="19050">
                  <a:solidFill>
                    <a:schemeClr val="tx2">
                      <a:tint val="1000"/>
                    </a:schemeClr>
                  </a:solidFill>
                  <a:prstDash val="solid"/>
                </a:ln>
                <a:solidFill>
                  <a:srgbClr val="FFFF00"/>
                </a:solidFill>
                <a:effectLst>
                  <a:outerShdw blurRad="50000" dist="50800" dir="7500000" algn="tl">
                    <a:srgbClr val="000000">
                      <a:shade val="5000"/>
                      <a:alpha val="35000"/>
                    </a:srgbClr>
                  </a:outerShdw>
                </a:effectLst>
                <a:latin typeface="Lucida Console" panose="020B0609040504020204" pitchFamily="49" charset="0"/>
              </a:rPr>
              <a:t>DE</a:t>
            </a:r>
          </a:p>
          <a:p>
            <a:pPr>
              <a:defRPr/>
            </a:pPr>
            <a:r>
              <a:rPr lang="fr-FR" sz="5400" dirty="0">
                <a:ln w="19050">
                  <a:solidFill>
                    <a:schemeClr val="tx2">
                      <a:tint val="1000"/>
                    </a:schemeClr>
                  </a:solidFill>
                  <a:prstDash val="solid"/>
                </a:ln>
                <a:solidFill>
                  <a:srgbClr val="FFFF00"/>
                </a:solidFill>
                <a:effectLst>
                  <a:outerShdw blurRad="50000" dist="50800" dir="7500000" algn="tl">
                    <a:srgbClr val="000000">
                      <a:shade val="5000"/>
                      <a:alpha val="35000"/>
                    </a:srgbClr>
                  </a:outerShdw>
                </a:effectLst>
                <a:latin typeface="Lucida Console" panose="020B0609040504020204" pitchFamily="49" charset="0"/>
              </a:rPr>
              <a:t>GRAND-MAMAN</a:t>
            </a:r>
          </a:p>
        </p:txBody>
      </p:sp>
      <p:sp>
        <p:nvSpPr>
          <p:cNvPr id="2053" name="ZoneTexte 4">
            <a:extLst>
              <a:ext uri="{FF2B5EF4-FFF2-40B4-BE49-F238E27FC236}">
                <a16:creationId xmlns:a16="http://schemas.microsoft.com/office/drawing/2014/main" id="{E3B13677-890E-4DB9-B515-9A9857701F82}"/>
              </a:ext>
            </a:extLst>
          </p:cNvPr>
          <p:cNvSpPr txBox="1">
            <a:spLocks noChangeArrowheads="1"/>
          </p:cNvSpPr>
          <p:nvPr/>
        </p:nvSpPr>
        <p:spPr bwMode="auto">
          <a:xfrm>
            <a:off x="5508625" y="260648"/>
            <a:ext cx="3313112"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panose="020B0604020202020204" pitchFamily="34" charset="0"/>
              </a:defRPr>
            </a:lvl1pPr>
            <a:lvl2pPr marL="742950" indent="-285750" algn="l" eaLnBrk="0" hangingPunct="0">
              <a:spcBef>
                <a:spcPct val="20000"/>
              </a:spcBef>
              <a:buChar char="–"/>
              <a:defRPr sz="2800">
                <a:solidFill>
                  <a:schemeClr val="tx1"/>
                </a:solidFill>
                <a:latin typeface="Arial" panose="020B0604020202020204" pitchFamily="34" charset="0"/>
              </a:defRPr>
            </a:lvl2pPr>
            <a:lvl3pPr marL="1143000" indent="-228600" algn="l" eaLnBrk="0" hangingPunct="0">
              <a:spcBef>
                <a:spcPct val="20000"/>
              </a:spcBef>
              <a:buChar char="•"/>
              <a:defRPr sz="2400">
                <a:solidFill>
                  <a:schemeClr val="tx1"/>
                </a:solidFill>
                <a:latin typeface="Arial" panose="020B0604020202020204" pitchFamily="34" charset="0"/>
              </a:defRPr>
            </a:lvl3pPr>
            <a:lvl4pPr marL="1600200" indent="-228600" algn="l" eaLnBrk="0" hangingPunct="0">
              <a:spcBef>
                <a:spcPct val="20000"/>
              </a:spcBef>
              <a:buChar char="–"/>
              <a:defRPr sz="2000">
                <a:solidFill>
                  <a:schemeClr val="tx1"/>
                </a:solidFill>
                <a:latin typeface="Arial" panose="020B0604020202020204" pitchFamily="34" charset="0"/>
              </a:defRPr>
            </a:lvl4pPr>
            <a:lvl5pPr marL="2057400" indent="-228600" algn="l"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fr-CA" altLang="fr-FR" sz="4800" b="0" dirty="0">
                <a:solidFill>
                  <a:srgbClr val="FFFF99"/>
                </a:solidFill>
                <a:latin typeface="Monotype Corsiva" panose="03010101010201010101" pitchFamily="66" charset="0"/>
              </a:rPr>
              <a:t>Les </a:t>
            </a:r>
          </a:p>
          <a:p>
            <a:pPr algn="ctr" eaLnBrk="1" hangingPunct="1">
              <a:spcBef>
                <a:spcPct val="50000"/>
              </a:spcBef>
              <a:buFontTx/>
              <a:buNone/>
            </a:pPr>
            <a:r>
              <a:rPr lang="fr-CA" altLang="fr-FR" sz="4800" b="0" dirty="0">
                <a:solidFill>
                  <a:srgbClr val="FFFF99"/>
                </a:solidFill>
                <a:latin typeface="Monotype Corsiva" panose="03010101010201010101" pitchFamily="66" charset="0"/>
              </a:rPr>
              <a:t>Vertus </a:t>
            </a:r>
          </a:p>
          <a:p>
            <a:pPr algn="ctr" eaLnBrk="1" hangingPunct="1">
              <a:spcBef>
                <a:spcPct val="50000"/>
              </a:spcBef>
              <a:buFontTx/>
              <a:buNone/>
            </a:pPr>
            <a:r>
              <a:rPr lang="fr-CA" altLang="fr-FR" sz="4800" b="0" dirty="0">
                <a:solidFill>
                  <a:srgbClr val="FFFF99"/>
                </a:solidFill>
                <a:latin typeface="Monotype Corsiva" panose="03010101010201010101" pitchFamily="66" charset="0"/>
              </a:rPr>
              <a:t>De</a:t>
            </a:r>
          </a:p>
          <a:p>
            <a:pPr algn="ctr" eaLnBrk="1" hangingPunct="1">
              <a:spcBef>
                <a:spcPct val="50000"/>
              </a:spcBef>
              <a:buFontTx/>
              <a:buNone/>
            </a:pPr>
            <a:r>
              <a:rPr lang="fr-CA" altLang="fr-FR" sz="4800" b="0" dirty="0">
                <a:solidFill>
                  <a:srgbClr val="FFFF99"/>
                </a:solidFill>
                <a:latin typeface="Monotype Corsiva" panose="03010101010201010101" pitchFamily="66" charset="0"/>
              </a:rPr>
              <a:t>L’oignon</a:t>
            </a:r>
          </a:p>
        </p:txBody>
      </p:sp>
      <p:pic>
        <p:nvPicPr>
          <p:cNvPr id="1026" name="Picture 2">
            <a:extLst>
              <a:ext uri="{FF2B5EF4-FFF2-40B4-BE49-F238E27FC236}">
                <a16:creationId xmlns:a16="http://schemas.microsoft.com/office/drawing/2014/main" id="{3DD5AE51-2CC6-4A2C-A48A-069AA165B4A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25255" y="4675638"/>
            <a:ext cx="3539700" cy="2052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cSld>
  <p:clrMapOvr>
    <a:masterClrMapping/>
  </p:clrMapOvr>
  <p:transition spd="med" advTm="10218">
    <p:blinds/>
    <p:sndAc>
      <p:stSnd>
        <p:snd r:embed="rId3" name="11 Piste 11.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wheel(4)">
                                      <p:cBhvr>
                                        <p:cTn id="7" dur="3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5" name="ZoneTexte 1">
            <a:extLst>
              <a:ext uri="{FF2B5EF4-FFF2-40B4-BE49-F238E27FC236}">
                <a16:creationId xmlns:a16="http://schemas.microsoft.com/office/drawing/2014/main" id="{BAD43816-AD04-4DDF-98ED-CE7D17C3689A}"/>
              </a:ext>
            </a:extLst>
          </p:cNvPr>
          <p:cNvSpPr txBox="1">
            <a:spLocks noChangeArrowheads="1"/>
          </p:cNvSpPr>
          <p:nvPr/>
        </p:nvSpPr>
        <p:spPr bwMode="auto">
          <a:xfrm>
            <a:off x="-252536" y="100999"/>
            <a:ext cx="864076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a:solidFill>
                  <a:srgbClr val="FFFF99"/>
                </a:solidFill>
                <a:latin typeface="Monotype Corsiva" panose="03010101010201010101" pitchFamily="66" charset="0"/>
              </a:defRPr>
            </a:lvl1pPr>
            <a:lvl2pPr marL="742950" indent="-285750" eaLnBrk="0" hangingPunct="0">
              <a:defRPr sz="2400" b="1">
                <a:solidFill>
                  <a:srgbClr val="FFFF99"/>
                </a:solidFill>
                <a:latin typeface="Monotype Corsiva" panose="03010101010201010101" pitchFamily="66" charset="0"/>
              </a:defRPr>
            </a:lvl2pPr>
            <a:lvl3pPr marL="1143000" indent="-228600" eaLnBrk="0" hangingPunct="0">
              <a:defRPr sz="2400" b="1">
                <a:solidFill>
                  <a:srgbClr val="FFFF99"/>
                </a:solidFill>
                <a:latin typeface="Monotype Corsiva" panose="03010101010201010101" pitchFamily="66" charset="0"/>
              </a:defRPr>
            </a:lvl3pPr>
            <a:lvl4pPr marL="1600200" indent="-228600" eaLnBrk="0" hangingPunct="0">
              <a:defRPr sz="2400" b="1">
                <a:solidFill>
                  <a:srgbClr val="FFFF99"/>
                </a:solidFill>
                <a:latin typeface="Monotype Corsiva" panose="03010101010201010101" pitchFamily="66" charset="0"/>
              </a:defRPr>
            </a:lvl4pPr>
            <a:lvl5pPr marL="2057400" indent="-228600" eaLnBrk="0" hangingPunct="0">
              <a:defRPr sz="2400" b="1">
                <a:solidFill>
                  <a:srgbClr val="FFFF99"/>
                </a:solidFill>
                <a:latin typeface="Monotype Corsiva" panose="03010101010201010101" pitchFamily="66" charset="0"/>
              </a:defRPr>
            </a:lvl5pPr>
            <a:lvl6pPr marL="2514600" indent="-228600" algn="ctr" eaLnBrk="0" fontAlgn="base" hangingPunct="0">
              <a:spcBef>
                <a:spcPct val="50000"/>
              </a:spcBef>
              <a:spcAft>
                <a:spcPct val="0"/>
              </a:spcAft>
              <a:defRPr sz="2400" b="1">
                <a:solidFill>
                  <a:srgbClr val="FFFF99"/>
                </a:solidFill>
                <a:latin typeface="Monotype Corsiva" panose="03010101010201010101" pitchFamily="66" charset="0"/>
              </a:defRPr>
            </a:lvl6pPr>
            <a:lvl7pPr marL="2971800" indent="-228600" algn="ctr" eaLnBrk="0" fontAlgn="base" hangingPunct="0">
              <a:spcBef>
                <a:spcPct val="50000"/>
              </a:spcBef>
              <a:spcAft>
                <a:spcPct val="0"/>
              </a:spcAft>
              <a:defRPr sz="2400" b="1">
                <a:solidFill>
                  <a:srgbClr val="FFFF99"/>
                </a:solidFill>
                <a:latin typeface="Monotype Corsiva" panose="03010101010201010101" pitchFamily="66" charset="0"/>
              </a:defRPr>
            </a:lvl7pPr>
            <a:lvl8pPr marL="3429000" indent="-228600" algn="ctr" eaLnBrk="0" fontAlgn="base" hangingPunct="0">
              <a:spcBef>
                <a:spcPct val="50000"/>
              </a:spcBef>
              <a:spcAft>
                <a:spcPct val="0"/>
              </a:spcAft>
              <a:defRPr sz="2400" b="1">
                <a:solidFill>
                  <a:srgbClr val="FFFF99"/>
                </a:solidFill>
                <a:latin typeface="Monotype Corsiva" panose="03010101010201010101" pitchFamily="66" charset="0"/>
              </a:defRPr>
            </a:lvl8pPr>
            <a:lvl9pPr marL="3886200" indent="-228600" algn="ctr" eaLnBrk="0" fontAlgn="base" hangingPunct="0">
              <a:spcBef>
                <a:spcPct val="50000"/>
              </a:spcBef>
              <a:spcAft>
                <a:spcPct val="0"/>
              </a:spcAft>
              <a:defRPr sz="2400" b="1">
                <a:solidFill>
                  <a:srgbClr val="FFFF99"/>
                </a:solidFill>
                <a:latin typeface="Monotype Corsiva" panose="03010101010201010101" pitchFamily="66" charset="0"/>
              </a:defRPr>
            </a:lvl9pPr>
          </a:lstStyle>
          <a:p>
            <a:pPr eaLnBrk="1" hangingPunct="1"/>
            <a:r>
              <a:rPr lang="fr-CA" altLang="fr-FR" sz="4800" dirty="0"/>
              <a:t>L’oignon</a:t>
            </a:r>
          </a:p>
        </p:txBody>
      </p:sp>
      <p:pic>
        <p:nvPicPr>
          <p:cNvPr id="5" name="Image 4" descr="Les bienfaits de l'oignon">
            <a:extLst>
              <a:ext uri="{FF2B5EF4-FFF2-40B4-BE49-F238E27FC236}">
                <a16:creationId xmlns:a16="http://schemas.microsoft.com/office/drawing/2014/main" id="{C20F472F-1E7F-4CF0-96F4-DA60843A411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67470" y="1347763"/>
            <a:ext cx="7740000" cy="5328000"/>
          </a:xfrm>
          <a:prstGeom prst="rect">
            <a:avLst/>
          </a:prstGeom>
          <a:noFill/>
          <a:ln>
            <a:noFill/>
          </a:ln>
        </p:spPr>
      </p:pic>
      <p:pic>
        <p:nvPicPr>
          <p:cNvPr id="3074" name="Picture 14" descr="AOF160706PL3">
            <a:extLst>
              <a:ext uri="{FF2B5EF4-FFF2-40B4-BE49-F238E27FC236}">
                <a16:creationId xmlns:a16="http://schemas.microsoft.com/office/drawing/2014/main" id="{2E45058E-FDBF-4643-9AEB-32A69161C0C9}"/>
              </a:ext>
            </a:extLst>
          </p:cNvPr>
          <p:cNvPicPr>
            <a:picLocks noGrp="1" noChangeAspect="1" noChangeArrowheads="1" noCrop="1"/>
          </p:cNvPicPr>
          <p:nvPr>
            <p:ph idx="1"/>
          </p:nvPr>
        </p:nvPicPr>
        <p:blipFill>
          <a:blip r:embed="rId4">
            <a:extLst>
              <a:ext uri="{28A0092B-C50C-407E-A947-70E740481C1C}">
                <a14:useLocalDpi xmlns:a14="http://schemas.microsoft.com/office/drawing/2010/main" val="0"/>
              </a:ext>
            </a:extLst>
          </a:blip>
          <a:srcRect/>
          <a:stretch>
            <a:fillRect/>
          </a:stretch>
        </p:blipFill>
        <p:spPr>
          <a:xfrm>
            <a:off x="144367" y="-183164"/>
            <a:ext cx="1584325" cy="2232025"/>
          </a:xfrm>
          <a:noFill/>
        </p:spPr>
      </p:pic>
    </p:spTree>
  </p:cSld>
  <p:clrMapOvr>
    <a:masterClrMapping/>
  </p:clrMapOvr>
  <p:transition spd="med" advTm="6845">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7" name="Text Box 7">
            <a:extLst>
              <a:ext uri="{FF2B5EF4-FFF2-40B4-BE49-F238E27FC236}">
                <a16:creationId xmlns:a16="http://schemas.microsoft.com/office/drawing/2014/main" id="{8D298CB6-00DC-463B-ADFB-F841541FD572}"/>
              </a:ext>
            </a:extLst>
          </p:cNvPr>
          <p:cNvSpPr txBox="1">
            <a:spLocks noChangeArrowheads="1"/>
          </p:cNvSpPr>
          <p:nvPr/>
        </p:nvSpPr>
        <p:spPr bwMode="auto">
          <a:xfrm>
            <a:off x="179388" y="115888"/>
            <a:ext cx="8856662" cy="6063198"/>
          </a:xfrm>
          <a:prstGeom prst="rect">
            <a:avLst/>
          </a:prstGeom>
          <a:solidFill>
            <a:srgbClr val="7030A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panose="020B0604020202020204" pitchFamily="34" charset="0"/>
              </a:defRPr>
            </a:lvl1pPr>
            <a:lvl2pPr marL="742950" indent="-285750" algn="l" eaLnBrk="0" hangingPunct="0">
              <a:spcBef>
                <a:spcPct val="20000"/>
              </a:spcBef>
              <a:buChar char="–"/>
              <a:defRPr sz="2800">
                <a:solidFill>
                  <a:schemeClr val="tx1"/>
                </a:solidFill>
                <a:latin typeface="Arial" panose="020B0604020202020204" pitchFamily="34" charset="0"/>
              </a:defRPr>
            </a:lvl2pPr>
            <a:lvl3pPr marL="1143000" indent="-228600" algn="l" eaLnBrk="0" hangingPunct="0">
              <a:spcBef>
                <a:spcPct val="20000"/>
              </a:spcBef>
              <a:buChar char="•"/>
              <a:defRPr sz="2400">
                <a:solidFill>
                  <a:schemeClr val="tx1"/>
                </a:solidFill>
                <a:latin typeface="Arial" panose="020B0604020202020204" pitchFamily="34" charset="0"/>
              </a:defRPr>
            </a:lvl3pPr>
            <a:lvl4pPr marL="1600200" indent="-228600" algn="l" eaLnBrk="0" hangingPunct="0">
              <a:spcBef>
                <a:spcPct val="20000"/>
              </a:spcBef>
              <a:buChar char="–"/>
              <a:defRPr sz="2000">
                <a:solidFill>
                  <a:schemeClr val="tx1"/>
                </a:solidFill>
                <a:latin typeface="Arial" panose="020B0604020202020204" pitchFamily="34" charset="0"/>
              </a:defRPr>
            </a:lvl4pPr>
            <a:lvl5pPr marL="2057400" indent="-228600" algn="l"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fr-CA" sz="3600" dirty="0">
                <a:solidFill>
                  <a:srgbClr val="FFC000"/>
                </a:solidFill>
                <a:ea typeface="Times New Roman" panose="02020603050405020304" pitchFamily="18" charset="0"/>
                <a:cs typeface="Times New Roman" panose="02020603050405020304" pitchFamily="18" charset="0"/>
              </a:rPr>
              <a:t> L</a:t>
            </a:r>
            <a:r>
              <a:rPr lang="fr-CA" dirty="0">
                <a:solidFill>
                  <a:srgbClr val="FFC000"/>
                </a:solidFill>
              </a:rPr>
              <a:t>’oignon appartient à la famille des liliacées, qui comprend également l’ail. On trouve des oignons de plusieurs sortes : blancs, jaunes, rouges ou verts., leur taille et leur goût varient également. Les petits oignons verts sont aussi appelés oignons </a:t>
            </a:r>
            <a:r>
              <a:rPr lang="fr-CA" dirty="0" err="1">
                <a:solidFill>
                  <a:srgbClr val="FFC000"/>
                </a:solidFill>
              </a:rPr>
              <a:t>cébettes</a:t>
            </a:r>
            <a:r>
              <a:rPr lang="fr-CA" dirty="0">
                <a:solidFill>
                  <a:srgbClr val="FFC000"/>
                </a:solidFill>
              </a:rPr>
              <a:t>. L’oignon est également un légume proche du poireau et de la ciboulette. Plus un oignon est petit, plus son goût est piquant. Ce sont les composés soufrés que les oignons contiennent qui font pleurer quand on les pèle ou quand on les émince.</a:t>
            </a:r>
          </a:p>
        </p:txBody>
      </p:sp>
      <p:pic>
        <p:nvPicPr>
          <p:cNvPr id="5123" name="Picture 14" descr="AOF160706PL3">
            <a:extLst>
              <a:ext uri="{FF2B5EF4-FFF2-40B4-BE49-F238E27FC236}">
                <a16:creationId xmlns:a16="http://schemas.microsoft.com/office/drawing/2014/main" id="{2C986911-FE5E-477F-9A13-503EAC1E6000}"/>
              </a:ext>
            </a:extLst>
          </p:cNvPr>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a:xfrm>
            <a:off x="179388" y="-99392"/>
            <a:ext cx="715498" cy="1008000"/>
          </a:xfrm>
          <a:noFill/>
        </p:spPr>
      </p:pic>
    </p:spTree>
  </p:cSld>
  <p:clrMapOvr>
    <a:masterClrMapping/>
  </p:clrMapOvr>
  <p:transition spd="med" advTm="26948">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afterEffect">
                                  <p:stCondLst>
                                    <p:cond delay="0"/>
                                  </p:stCondLst>
                                  <p:childTnLst>
                                    <p:set>
                                      <p:cBhvr>
                                        <p:cTn id="6" dur="1" fill="hold">
                                          <p:stCondLst>
                                            <p:cond delay="0"/>
                                          </p:stCondLst>
                                        </p:cTn>
                                        <p:tgtEl>
                                          <p:spTgt spid="25607">
                                            <p:txEl>
                                              <p:pRg st="0" end="0"/>
                                            </p:txEl>
                                          </p:spTgt>
                                        </p:tgtEl>
                                        <p:attrNameLst>
                                          <p:attrName>style.visibility</p:attrName>
                                        </p:attrNameLst>
                                      </p:cBhvr>
                                      <p:to>
                                        <p:strVal val="visible"/>
                                      </p:to>
                                    </p:set>
                                    <p:animEffect transition="in" filter="diamond(out)">
                                      <p:cBhvr>
                                        <p:cTn id="7" dur="2000"/>
                                        <p:tgtEl>
                                          <p:spTgt spid="256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7" name="Text Box 7">
            <a:extLst>
              <a:ext uri="{FF2B5EF4-FFF2-40B4-BE49-F238E27FC236}">
                <a16:creationId xmlns:a16="http://schemas.microsoft.com/office/drawing/2014/main" id="{8D298CB6-00DC-463B-ADFB-F841541FD572}"/>
              </a:ext>
            </a:extLst>
          </p:cNvPr>
          <p:cNvSpPr txBox="1">
            <a:spLocks noChangeArrowheads="1"/>
          </p:cNvSpPr>
          <p:nvPr/>
        </p:nvSpPr>
        <p:spPr bwMode="auto">
          <a:xfrm>
            <a:off x="179388" y="115888"/>
            <a:ext cx="8856662" cy="6186309"/>
          </a:xfrm>
          <a:prstGeom prst="rect">
            <a:avLst/>
          </a:prstGeom>
          <a:solidFill>
            <a:srgbClr val="7030A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panose="020B0604020202020204" pitchFamily="34" charset="0"/>
              </a:defRPr>
            </a:lvl1pPr>
            <a:lvl2pPr marL="742950" indent="-285750" algn="l" eaLnBrk="0" hangingPunct="0">
              <a:spcBef>
                <a:spcPct val="20000"/>
              </a:spcBef>
              <a:buChar char="–"/>
              <a:defRPr sz="2800">
                <a:solidFill>
                  <a:schemeClr val="tx1"/>
                </a:solidFill>
                <a:latin typeface="Arial" panose="020B0604020202020204" pitchFamily="34" charset="0"/>
              </a:defRPr>
            </a:lvl2pPr>
            <a:lvl3pPr marL="1143000" indent="-228600" algn="l" eaLnBrk="0" hangingPunct="0">
              <a:spcBef>
                <a:spcPct val="20000"/>
              </a:spcBef>
              <a:buChar char="•"/>
              <a:defRPr sz="2400">
                <a:solidFill>
                  <a:schemeClr val="tx1"/>
                </a:solidFill>
                <a:latin typeface="Arial" panose="020B0604020202020204" pitchFamily="34" charset="0"/>
              </a:defRPr>
            </a:lvl3pPr>
            <a:lvl4pPr marL="1600200" indent="-228600" algn="l" eaLnBrk="0" hangingPunct="0">
              <a:spcBef>
                <a:spcPct val="20000"/>
              </a:spcBef>
              <a:buChar char="–"/>
              <a:defRPr sz="2000">
                <a:solidFill>
                  <a:schemeClr val="tx1"/>
                </a:solidFill>
                <a:latin typeface="Arial" panose="020B0604020202020204" pitchFamily="34" charset="0"/>
              </a:defRPr>
            </a:lvl4pPr>
            <a:lvl5pPr marL="2057400" indent="-228600" algn="l"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r>
              <a:rPr lang="fr-CA" sz="3600" dirty="0">
                <a:solidFill>
                  <a:srgbClr val="FFC000"/>
                </a:solidFill>
              </a:rPr>
              <a:t>Les bénéfices nutritionnels des oignons varient selon leur variété,  leur stade de maturation ainsi que la durée et le mode de leur conservation. L’oignon est considéré comme un antiseptique puissant. et est riche en vitamines A, B, C, et en folate. Il fournit en bonnes quantités les minéraux et oligo-éléments suivants : calcium, phosphore, magnésium, chrome, fer, ainsi que des fibres.</a:t>
            </a:r>
            <a:endParaRPr lang="fr-CA" altLang="fr-FR" sz="3600" dirty="0">
              <a:solidFill>
                <a:srgbClr val="FFC000"/>
              </a:solidFill>
              <a:latin typeface="Monotype Corsiva" panose="03010101010201010101" pitchFamily="66" charset="0"/>
            </a:endParaRPr>
          </a:p>
        </p:txBody>
      </p:sp>
      <p:pic>
        <p:nvPicPr>
          <p:cNvPr id="5123" name="Picture 14" descr="AOF160706PL3">
            <a:extLst>
              <a:ext uri="{FF2B5EF4-FFF2-40B4-BE49-F238E27FC236}">
                <a16:creationId xmlns:a16="http://schemas.microsoft.com/office/drawing/2014/main" id="{2C986911-FE5E-477F-9A13-503EAC1E6000}"/>
              </a:ext>
            </a:extLst>
          </p:cNvPr>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a:xfrm>
            <a:off x="395536" y="5373216"/>
            <a:ext cx="1201012" cy="1692000"/>
          </a:xfrm>
          <a:noFill/>
        </p:spPr>
      </p:pic>
    </p:spTree>
    <p:extLst>
      <p:ext uri="{BB962C8B-B14F-4D97-AF65-F5344CB8AC3E}">
        <p14:creationId xmlns:p14="http://schemas.microsoft.com/office/powerpoint/2010/main" val="2793461772"/>
      </p:ext>
    </p:extLst>
  </p:cSld>
  <p:clrMapOvr>
    <a:masterClrMapping/>
  </p:clrMapOvr>
  <p:transition spd="med" advTm="26948">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25607">
                                            <p:txEl>
                                              <p:pRg st="0" end="0"/>
                                            </p:txEl>
                                          </p:spTgt>
                                        </p:tgtEl>
                                        <p:attrNameLst>
                                          <p:attrName>style.visibility</p:attrName>
                                        </p:attrNameLst>
                                      </p:cBhvr>
                                      <p:to>
                                        <p:strVal val="visible"/>
                                      </p:to>
                                    </p:set>
                                    <p:animEffect transition="in" filter="diamond(out)">
                                      <p:cBhvr>
                                        <p:cTn id="7" dur="2000"/>
                                        <p:tgtEl>
                                          <p:spTgt spid="256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7" name="Text Box 7">
            <a:extLst>
              <a:ext uri="{FF2B5EF4-FFF2-40B4-BE49-F238E27FC236}">
                <a16:creationId xmlns:a16="http://schemas.microsoft.com/office/drawing/2014/main" id="{8D298CB6-00DC-463B-ADFB-F841541FD572}"/>
              </a:ext>
            </a:extLst>
          </p:cNvPr>
          <p:cNvSpPr txBox="1">
            <a:spLocks noChangeArrowheads="1"/>
          </p:cNvSpPr>
          <p:nvPr/>
        </p:nvSpPr>
        <p:spPr bwMode="auto">
          <a:xfrm>
            <a:off x="179388" y="115888"/>
            <a:ext cx="8856662" cy="6697218"/>
          </a:xfrm>
          <a:prstGeom prst="rect">
            <a:avLst/>
          </a:prstGeom>
          <a:solidFill>
            <a:srgbClr val="7030A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panose="020B0604020202020204" pitchFamily="34" charset="0"/>
              </a:defRPr>
            </a:lvl1pPr>
            <a:lvl2pPr marL="742950" indent="-285750" algn="l" eaLnBrk="0" hangingPunct="0">
              <a:spcBef>
                <a:spcPct val="20000"/>
              </a:spcBef>
              <a:buChar char="–"/>
              <a:defRPr sz="2800">
                <a:solidFill>
                  <a:schemeClr val="tx1"/>
                </a:solidFill>
                <a:latin typeface="Arial" panose="020B0604020202020204" pitchFamily="34" charset="0"/>
              </a:defRPr>
            </a:lvl2pPr>
            <a:lvl3pPr marL="1143000" indent="-228600" algn="l" eaLnBrk="0" hangingPunct="0">
              <a:spcBef>
                <a:spcPct val="20000"/>
              </a:spcBef>
              <a:buChar char="•"/>
              <a:defRPr sz="2400">
                <a:solidFill>
                  <a:schemeClr val="tx1"/>
                </a:solidFill>
                <a:latin typeface="Arial" panose="020B0604020202020204" pitchFamily="34" charset="0"/>
              </a:defRPr>
            </a:lvl3pPr>
            <a:lvl4pPr marL="1600200" indent="-228600" algn="l" eaLnBrk="0" hangingPunct="0">
              <a:spcBef>
                <a:spcPct val="20000"/>
              </a:spcBef>
              <a:buChar char="–"/>
              <a:defRPr sz="2000">
                <a:solidFill>
                  <a:schemeClr val="tx1"/>
                </a:solidFill>
                <a:latin typeface="Arial" panose="020B0604020202020204" pitchFamily="34" charset="0"/>
              </a:defRPr>
            </a:lvl4pPr>
            <a:lvl5pPr marL="2057400" indent="-228600" algn="l"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r>
              <a:rPr lang="fr-CA" altLang="fr-FR" sz="4400" dirty="0">
                <a:solidFill>
                  <a:srgbClr val="FFC000"/>
                </a:solidFill>
                <a:latin typeface="Monotype Corsiva" panose="03010101010201010101" pitchFamily="66" charset="0"/>
              </a:rPr>
              <a:t>1. </a:t>
            </a:r>
            <a:r>
              <a:rPr lang="fr-CA" sz="2400" dirty="0">
                <a:solidFill>
                  <a:srgbClr val="FFC000"/>
                </a:solidFill>
              </a:rPr>
              <a:t>L’oignon a une forte teneur en </a:t>
            </a:r>
            <a:r>
              <a:rPr lang="fr-CA" sz="2400" dirty="0">
                <a:solidFill>
                  <a:srgbClr val="FFFF00"/>
                </a:solidFill>
                <a:hlinkClick r:id="rId3">
                  <a:extLst>
                    <a:ext uri="{A12FA001-AC4F-418D-AE19-62706E023703}">
                      <ahyp:hlinkClr xmlns:ahyp="http://schemas.microsoft.com/office/drawing/2018/hyperlinkcolor" val="tx"/>
                    </a:ext>
                  </a:extLst>
                </a:hlinkClick>
              </a:rPr>
              <a:t>quercétine</a:t>
            </a:r>
            <a:r>
              <a:rPr lang="fr-CA" sz="2400" dirty="0">
                <a:solidFill>
                  <a:srgbClr val="FFC000"/>
                </a:solidFill>
              </a:rPr>
              <a:t>, ce qui favorise la circulation du sang.</a:t>
            </a:r>
          </a:p>
          <a:p>
            <a:pPr algn="ctr"/>
            <a:r>
              <a:rPr lang="fr-CA" sz="2400" dirty="0">
                <a:solidFill>
                  <a:srgbClr val="FFC000"/>
                </a:solidFill>
              </a:rPr>
              <a:t>Il contient également de la silice, substance qui aide à prévenir la thrombose et le vieillissement des veines et des artères. Grâce à lui, notre organisme arrive à dissoudre les caillots internes plus facilement, ce qui empêche la thrombose coronaire de se créer.</a:t>
            </a:r>
          </a:p>
          <a:p>
            <a:pPr algn="ctr"/>
            <a:r>
              <a:rPr lang="fr-CA" sz="2400" dirty="0">
                <a:solidFill>
                  <a:srgbClr val="FFC000"/>
                </a:solidFill>
              </a:rPr>
              <a:t>L’oignon contribue également à réduire le taux de cholestérol dans le sang.</a:t>
            </a:r>
          </a:p>
          <a:p>
            <a:pPr algn="ctr"/>
            <a:r>
              <a:rPr lang="fr-CA" sz="2400" dirty="0">
                <a:solidFill>
                  <a:srgbClr val="FFC000"/>
                </a:solidFill>
              </a:rPr>
              <a:t>2. L’oignon prévient l’anémie</a:t>
            </a:r>
          </a:p>
          <a:p>
            <a:pPr algn="ctr"/>
            <a:r>
              <a:rPr lang="fr-CA" sz="2400" dirty="0">
                <a:solidFill>
                  <a:srgbClr val="FFC000"/>
                </a:solidFill>
              </a:rPr>
              <a:t>L’oignon a des propriétés </a:t>
            </a:r>
            <a:r>
              <a:rPr lang="fr-CA" sz="2400" dirty="0" err="1">
                <a:solidFill>
                  <a:srgbClr val="FFC000"/>
                </a:solidFill>
              </a:rPr>
              <a:t>anti-anémiques</a:t>
            </a:r>
            <a:r>
              <a:rPr lang="fr-CA" sz="2400" dirty="0">
                <a:solidFill>
                  <a:srgbClr val="FFC000"/>
                </a:solidFill>
              </a:rPr>
              <a:t>. En effet, il nous apporte du phosphore, du fer et de la vitamine E. Ces composants nous aident à reconstituer la perte de sang et régénèrent les globules rouges.</a:t>
            </a:r>
          </a:p>
          <a:p>
            <a:pPr algn="ctr" eaLnBrk="1" hangingPunct="1">
              <a:spcBef>
                <a:spcPct val="50000"/>
              </a:spcBef>
              <a:buFontTx/>
              <a:buNone/>
            </a:pPr>
            <a:endParaRPr lang="fr-CA" altLang="fr-FR" sz="3600" dirty="0">
              <a:solidFill>
                <a:srgbClr val="99FFCC"/>
              </a:solidFill>
              <a:latin typeface="Monotype Corsiva" panose="03010101010201010101" pitchFamily="66" charset="0"/>
            </a:endParaRPr>
          </a:p>
        </p:txBody>
      </p:sp>
      <p:pic>
        <p:nvPicPr>
          <p:cNvPr id="5123" name="Picture 14" descr="AOF160706PL3">
            <a:extLst>
              <a:ext uri="{FF2B5EF4-FFF2-40B4-BE49-F238E27FC236}">
                <a16:creationId xmlns:a16="http://schemas.microsoft.com/office/drawing/2014/main" id="{2C986911-FE5E-477F-9A13-503EAC1E6000}"/>
              </a:ext>
            </a:extLst>
          </p:cNvPr>
          <p:cNvPicPr>
            <a:picLocks noGrp="1" noChangeAspect="1" noChangeArrowheads="1" noCrop="1"/>
          </p:cNvPicPr>
          <p:nvPr>
            <p:ph idx="1"/>
          </p:nvPr>
        </p:nvPicPr>
        <p:blipFill>
          <a:blip r:embed="rId4">
            <a:extLst>
              <a:ext uri="{28A0092B-C50C-407E-A947-70E740481C1C}">
                <a14:useLocalDpi xmlns:a14="http://schemas.microsoft.com/office/drawing/2010/main" val="0"/>
              </a:ext>
            </a:extLst>
          </a:blip>
          <a:srcRect/>
          <a:stretch>
            <a:fillRect/>
          </a:stretch>
        </p:blipFill>
        <p:spPr>
          <a:xfrm>
            <a:off x="971600" y="5301208"/>
            <a:ext cx="1201012" cy="1692000"/>
          </a:xfrm>
          <a:noFill/>
        </p:spPr>
      </p:pic>
    </p:spTree>
    <p:extLst>
      <p:ext uri="{BB962C8B-B14F-4D97-AF65-F5344CB8AC3E}">
        <p14:creationId xmlns:p14="http://schemas.microsoft.com/office/powerpoint/2010/main" val="3256747144"/>
      </p:ext>
    </p:extLst>
  </p:cSld>
  <p:clrMapOvr>
    <a:masterClrMapping/>
  </p:clrMapOvr>
  <p:transition spd="med" advTm="26948">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afterEffect">
                                  <p:stCondLst>
                                    <p:cond delay="0"/>
                                  </p:stCondLst>
                                  <p:childTnLst>
                                    <p:set>
                                      <p:cBhvr>
                                        <p:cTn id="6" dur="1" fill="hold">
                                          <p:stCondLst>
                                            <p:cond delay="0"/>
                                          </p:stCondLst>
                                        </p:cTn>
                                        <p:tgtEl>
                                          <p:spTgt spid="25607">
                                            <p:txEl>
                                              <p:pRg st="0" end="0"/>
                                            </p:txEl>
                                          </p:spTgt>
                                        </p:tgtEl>
                                        <p:attrNameLst>
                                          <p:attrName>style.visibility</p:attrName>
                                        </p:attrNameLst>
                                      </p:cBhvr>
                                      <p:to>
                                        <p:strVal val="visible"/>
                                      </p:to>
                                    </p:set>
                                    <p:animEffect transition="in" filter="diamond(out)">
                                      <p:cBhvr>
                                        <p:cTn id="7" dur="2000"/>
                                        <p:tgtEl>
                                          <p:spTgt spid="25607">
                                            <p:txEl>
                                              <p:pRg st="0" end="0"/>
                                            </p:txEl>
                                          </p:spTgt>
                                        </p:tgtEl>
                                      </p:cBhvr>
                                    </p:animEffect>
                                  </p:childTnLst>
                                </p:cTn>
                              </p:par>
                            </p:childTnLst>
                          </p:cTn>
                        </p:par>
                        <p:par>
                          <p:cTn id="8" fill="hold">
                            <p:stCondLst>
                              <p:cond delay="2000"/>
                            </p:stCondLst>
                            <p:childTnLst>
                              <p:par>
                                <p:cTn id="9" presetID="8" presetClass="entr" presetSubtype="32" fill="hold" nodeType="afterEffect">
                                  <p:stCondLst>
                                    <p:cond delay="0"/>
                                  </p:stCondLst>
                                  <p:childTnLst>
                                    <p:set>
                                      <p:cBhvr>
                                        <p:cTn id="10" dur="1" fill="hold">
                                          <p:stCondLst>
                                            <p:cond delay="0"/>
                                          </p:stCondLst>
                                        </p:cTn>
                                        <p:tgtEl>
                                          <p:spTgt spid="25607">
                                            <p:txEl>
                                              <p:pRg st="1" end="1"/>
                                            </p:txEl>
                                          </p:spTgt>
                                        </p:tgtEl>
                                        <p:attrNameLst>
                                          <p:attrName>style.visibility</p:attrName>
                                        </p:attrNameLst>
                                      </p:cBhvr>
                                      <p:to>
                                        <p:strVal val="visible"/>
                                      </p:to>
                                    </p:set>
                                    <p:animEffect transition="in" filter="diamond(out)">
                                      <p:cBhvr>
                                        <p:cTn id="11" dur="2000"/>
                                        <p:tgtEl>
                                          <p:spTgt spid="25607">
                                            <p:txEl>
                                              <p:pRg st="1" end="1"/>
                                            </p:txEl>
                                          </p:spTgt>
                                        </p:tgtEl>
                                      </p:cBhvr>
                                    </p:animEffect>
                                  </p:childTnLst>
                                </p:cTn>
                              </p:par>
                            </p:childTnLst>
                          </p:cTn>
                        </p:par>
                        <p:par>
                          <p:cTn id="12" fill="hold">
                            <p:stCondLst>
                              <p:cond delay="4000"/>
                            </p:stCondLst>
                            <p:childTnLst>
                              <p:par>
                                <p:cTn id="13" presetID="8" presetClass="entr" presetSubtype="32" fill="hold" nodeType="afterEffect">
                                  <p:stCondLst>
                                    <p:cond delay="0"/>
                                  </p:stCondLst>
                                  <p:childTnLst>
                                    <p:set>
                                      <p:cBhvr>
                                        <p:cTn id="14" dur="1" fill="hold">
                                          <p:stCondLst>
                                            <p:cond delay="0"/>
                                          </p:stCondLst>
                                        </p:cTn>
                                        <p:tgtEl>
                                          <p:spTgt spid="25607">
                                            <p:txEl>
                                              <p:pRg st="2" end="2"/>
                                            </p:txEl>
                                          </p:spTgt>
                                        </p:tgtEl>
                                        <p:attrNameLst>
                                          <p:attrName>style.visibility</p:attrName>
                                        </p:attrNameLst>
                                      </p:cBhvr>
                                      <p:to>
                                        <p:strVal val="visible"/>
                                      </p:to>
                                    </p:set>
                                    <p:animEffect transition="in" filter="diamond(out)">
                                      <p:cBhvr>
                                        <p:cTn id="15" dur="2000"/>
                                        <p:tgtEl>
                                          <p:spTgt spid="25607">
                                            <p:txEl>
                                              <p:pRg st="2" end="2"/>
                                            </p:txEl>
                                          </p:spTgt>
                                        </p:tgtEl>
                                      </p:cBhvr>
                                    </p:animEffect>
                                  </p:childTnLst>
                                </p:cTn>
                              </p:par>
                            </p:childTnLst>
                          </p:cTn>
                        </p:par>
                        <p:par>
                          <p:cTn id="16" fill="hold">
                            <p:stCondLst>
                              <p:cond delay="6000"/>
                            </p:stCondLst>
                            <p:childTnLst>
                              <p:par>
                                <p:cTn id="17" presetID="8" presetClass="entr" presetSubtype="32" fill="hold" nodeType="afterEffect">
                                  <p:stCondLst>
                                    <p:cond delay="0"/>
                                  </p:stCondLst>
                                  <p:childTnLst>
                                    <p:set>
                                      <p:cBhvr>
                                        <p:cTn id="18" dur="1" fill="hold">
                                          <p:stCondLst>
                                            <p:cond delay="0"/>
                                          </p:stCondLst>
                                        </p:cTn>
                                        <p:tgtEl>
                                          <p:spTgt spid="25607">
                                            <p:txEl>
                                              <p:pRg st="3" end="3"/>
                                            </p:txEl>
                                          </p:spTgt>
                                        </p:tgtEl>
                                        <p:attrNameLst>
                                          <p:attrName>style.visibility</p:attrName>
                                        </p:attrNameLst>
                                      </p:cBhvr>
                                      <p:to>
                                        <p:strVal val="visible"/>
                                      </p:to>
                                    </p:set>
                                    <p:animEffect transition="in" filter="diamond(out)">
                                      <p:cBhvr>
                                        <p:cTn id="19" dur="2000"/>
                                        <p:tgtEl>
                                          <p:spTgt spid="25607">
                                            <p:txEl>
                                              <p:pRg st="3" end="3"/>
                                            </p:txEl>
                                          </p:spTgt>
                                        </p:tgtEl>
                                      </p:cBhvr>
                                    </p:animEffect>
                                  </p:childTnLst>
                                </p:cTn>
                              </p:par>
                            </p:childTnLst>
                          </p:cTn>
                        </p:par>
                        <p:par>
                          <p:cTn id="20" fill="hold">
                            <p:stCondLst>
                              <p:cond delay="8000"/>
                            </p:stCondLst>
                            <p:childTnLst>
                              <p:par>
                                <p:cTn id="21" presetID="8" presetClass="entr" presetSubtype="32" fill="hold" nodeType="afterEffect">
                                  <p:stCondLst>
                                    <p:cond delay="0"/>
                                  </p:stCondLst>
                                  <p:childTnLst>
                                    <p:set>
                                      <p:cBhvr>
                                        <p:cTn id="22" dur="1" fill="hold">
                                          <p:stCondLst>
                                            <p:cond delay="0"/>
                                          </p:stCondLst>
                                        </p:cTn>
                                        <p:tgtEl>
                                          <p:spTgt spid="25607">
                                            <p:txEl>
                                              <p:pRg st="4" end="4"/>
                                            </p:txEl>
                                          </p:spTgt>
                                        </p:tgtEl>
                                        <p:attrNameLst>
                                          <p:attrName>style.visibility</p:attrName>
                                        </p:attrNameLst>
                                      </p:cBhvr>
                                      <p:to>
                                        <p:strVal val="visible"/>
                                      </p:to>
                                    </p:set>
                                    <p:animEffect transition="in" filter="diamond(out)">
                                      <p:cBhvr>
                                        <p:cTn id="23" dur="2000"/>
                                        <p:tgtEl>
                                          <p:spTgt spid="2560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7" name="Text Box 7">
            <a:extLst>
              <a:ext uri="{FF2B5EF4-FFF2-40B4-BE49-F238E27FC236}">
                <a16:creationId xmlns:a16="http://schemas.microsoft.com/office/drawing/2014/main" id="{8D298CB6-00DC-463B-ADFB-F841541FD572}"/>
              </a:ext>
            </a:extLst>
          </p:cNvPr>
          <p:cNvSpPr txBox="1">
            <a:spLocks noChangeArrowheads="1"/>
          </p:cNvSpPr>
          <p:nvPr/>
        </p:nvSpPr>
        <p:spPr bwMode="auto">
          <a:xfrm>
            <a:off x="274446" y="439163"/>
            <a:ext cx="8856662" cy="5724644"/>
          </a:xfrm>
          <a:prstGeom prst="rect">
            <a:avLst/>
          </a:prstGeom>
          <a:solidFill>
            <a:srgbClr val="7030A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panose="020B0604020202020204" pitchFamily="34" charset="0"/>
              </a:defRPr>
            </a:lvl1pPr>
            <a:lvl2pPr marL="742950" indent="-285750" algn="l" eaLnBrk="0" hangingPunct="0">
              <a:spcBef>
                <a:spcPct val="20000"/>
              </a:spcBef>
              <a:buChar char="–"/>
              <a:defRPr sz="2800">
                <a:solidFill>
                  <a:schemeClr val="tx1"/>
                </a:solidFill>
                <a:latin typeface="Arial" panose="020B0604020202020204" pitchFamily="34" charset="0"/>
              </a:defRPr>
            </a:lvl2pPr>
            <a:lvl3pPr marL="1143000" indent="-228600" algn="l" eaLnBrk="0" hangingPunct="0">
              <a:spcBef>
                <a:spcPct val="20000"/>
              </a:spcBef>
              <a:buChar char="•"/>
              <a:defRPr sz="2400">
                <a:solidFill>
                  <a:schemeClr val="tx1"/>
                </a:solidFill>
                <a:latin typeface="Arial" panose="020B0604020202020204" pitchFamily="34" charset="0"/>
              </a:defRPr>
            </a:lvl3pPr>
            <a:lvl4pPr marL="1600200" indent="-228600" algn="l" eaLnBrk="0" hangingPunct="0">
              <a:spcBef>
                <a:spcPct val="20000"/>
              </a:spcBef>
              <a:buChar char="–"/>
              <a:defRPr sz="2000">
                <a:solidFill>
                  <a:schemeClr val="tx1"/>
                </a:solidFill>
                <a:latin typeface="Arial" panose="020B0604020202020204" pitchFamily="34" charset="0"/>
              </a:defRPr>
            </a:lvl4pPr>
            <a:lvl5pPr marL="2057400" indent="-228600" algn="l"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fr-CA" altLang="fr-FR" sz="4400" dirty="0">
                <a:solidFill>
                  <a:srgbClr val="FFC000"/>
                </a:solidFill>
                <a:latin typeface="Monotype Corsiva" panose="03010101010201010101" pitchFamily="66" charset="0"/>
              </a:rPr>
              <a:t> </a:t>
            </a:r>
            <a:r>
              <a:rPr lang="fr-CA" altLang="fr-FR" sz="2800" dirty="0">
                <a:solidFill>
                  <a:srgbClr val="FFC000"/>
                </a:solidFill>
                <a:latin typeface="Monotype Corsiva" panose="03010101010201010101" pitchFamily="66" charset="0"/>
              </a:rPr>
              <a:t>3. Il aide à soulager le rhume.</a:t>
            </a:r>
          </a:p>
          <a:p>
            <a:pPr algn="ctr" eaLnBrk="1" hangingPunct="1">
              <a:spcBef>
                <a:spcPct val="50000"/>
              </a:spcBef>
              <a:buFontTx/>
              <a:buNone/>
            </a:pPr>
            <a:r>
              <a:rPr lang="fr-CA" altLang="fr-FR" sz="2800" dirty="0">
                <a:solidFill>
                  <a:srgbClr val="FFC000"/>
                </a:solidFill>
                <a:latin typeface="Monotype Corsiva" panose="03010101010201010101" pitchFamily="66" charset="0"/>
              </a:rPr>
              <a:t>L’oignon est riche en vitamines A et C. Il est donc idéal pour soulager les maladies respiratoires.</a:t>
            </a:r>
          </a:p>
          <a:p>
            <a:pPr algn="ctr" eaLnBrk="1" hangingPunct="1">
              <a:spcBef>
                <a:spcPct val="50000"/>
              </a:spcBef>
              <a:buFontTx/>
              <a:buNone/>
            </a:pPr>
            <a:r>
              <a:rPr lang="fr-CA" altLang="fr-FR" sz="2800" dirty="0">
                <a:solidFill>
                  <a:srgbClr val="FFC000"/>
                </a:solidFill>
                <a:latin typeface="Monotype Corsiva" panose="03010101010201010101" pitchFamily="66" charset="0"/>
              </a:rPr>
              <a:t>Grâce au soufre, il possède des huiles essentielles. Ces huiles ont la capacité de réduire les symptômes de la bronchite, des rhumes .</a:t>
            </a:r>
          </a:p>
          <a:p>
            <a:pPr algn="ctr" eaLnBrk="1" hangingPunct="1">
              <a:spcBef>
                <a:spcPct val="50000"/>
              </a:spcBef>
              <a:buFontTx/>
              <a:buNone/>
            </a:pPr>
            <a:endParaRPr lang="fr-CA" altLang="fr-FR" sz="2800" dirty="0">
              <a:solidFill>
                <a:srgbClr val="FFC000"/>
              </a:solidFill>
              <a:latin typeface="Monotype Corsiva" panose="03010101010201010101" pitchFamily="66" charset="0"/>
            </a:endParaRPr>
          </a:p>
          <a:p>
            <a:pPr algn="ctr" eaLnBrk="1" hangingPunct="1">
              <a:spcBef>
                <a:spcPct val="50000"/>
              </a:spcBef>
              <a:buFontTx/>
              <a:buNone/>
            </a:pPr>
            <a:r>
              <a:rPr lang="fr-CA" altLang="fr-FR" sz="2800" dirty="0">
                <a:solidFill>
                  <a:srgbClr val="FFC000"/>
                </a:solidFill>
                <a:latin typeface="Monotype Corsiva" panose="03010101010201010101" pitchFamily="66" charset="0"/>
              </a:rPr>
              <a:t>4. Il aide à contrôler l’hypertension</a:t>
            </a:r>
          </a:p>
          <a:p>
            <a:pPr algn="ctr" eaLnBrk="1" hangingPunct="1">
              <a:spcBef>
                <a:spcPct val="50000"/>
              </a:spcBef>
              <a:buFontTx/>
              <a:buNone/>
            </a:pPr>
            <a:r>
              <a:rPr lang="fr-CA" altLang="fr-FR" sz="2800" dirty="0">
                <a:solidFill>
                  <a:srgbClr val="FFC000"/>
                </a:solidFill>
                <a:latin typeface="Monotype Corsiva" panose="03010101010201010101" pitchFamily="66" charset="0"/>
              </a:rPr>
              <a:t>Puisqu’il contient du potassium, l’oignon aide à éliminer l’excès de liquide. Il réduit donc le risque de souffrir de la goutte, d’hypertension et prévient les calculs rénaux.</a:t>
            </a:r>
            <a:endParaRPr lang="fr-FR" altLang="fr-FR" sz="2800" dirty="0">
              <a:solidFill>
                <a:srgbClr val="FFC000"/>
              </a:solidFill>
              <a:latin typeface="Monotype Corsiva" panose="03010101010201010101" pitchFamily="66" charset="0"/>
            </a:endParaRPr>
          </a:p>
        </p:txBody>
      </p:sp>
      <p:pic>
        <p:nvPicPr>
          <p:cNvPr id="5123" name="Picture 14" descr="AOF160706PL3">
            <a:extLst>
              <a:ext uri="{FF2B5EF4-FFF2-40B4-BE49-F238E27FC236}">
                <a16:creationId xmlns:a16="http://schemas.microsoft.com/office/drawing/2014/main" id="{2C986911-FE5E-477F-9A13-503EAC1E6000}"/>
              </a:ext>
            </a:extLst>
          </p:cNvPr>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a:xfrm>
            <a:off x="7514379" y="2852936"/>
            <a:ext cx="1584325" cy="2232025"/>
          </a:xfrm>
          <a:noFill/>
        </p:spPr>
      </p:pic>
    </p:spTree>
    <p:extLst>
      <p:ext uri="{BB962C8B-B14F-4D97-AF65-F5344CB8AC3E}">
        <p14:creationId xmlns:p14="http://schemas.microsoft.com/office/powerpoint/2010/main" val="1791546334"/>
      </p:ext>
    </p:extLst>
  </p:cSld>
  <p:clrMapOvr>
    <a:masterClrMapping/>
  </p:clrMapOvr>
  <p:transition spd="med" advTm="26948">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afterEffect">
                                  <p:stCondLst>
                                    <p:cond delay="0"/>
                                  </p:stCondLst>
                                  <p:childTnLst>
                                    <p:set>
                                      <p:cBhvr>
                                        <p:cTn id="6" dur="1" fill="hold">
                                          <p:stCondLst>
                                            <p:cond delay="0"/>
                                          </p:stCondLst>
                                        </p:cTn>
                                        <p:tgtEl>
                                          <p:spTgt spid="25607">
                                            <p:txEl>
                                              <p:pRg st="0" end="0"/>
                                            </p:txEl>
                                          </p:spTgt>
                                        </p:tgtEl>
                                        <p:attrNameLst>
                                          <p:attrName>style.visibility</p:attrName>
                                        </p:attrNameLst>
                                      </p:cBhvr>
                                      <p:to>
                                        <p:strVal val="visible"/>
                                      </p:to>
                                    </p:set>
                                    <p:animEffect transition="in" filter="diamond(out)">
                                      <p:cBhvr>
                                        <p:cTn id="7" dur="2000"/>
                                        <p:tgtEl>
                                          <p:spTgt spid="25607">
                                            <p:txEl>
                                              <p:pRg st="0" end="0"/>
                                            </p:txEl>
                                          </p:spTgt>
                                        </p:tgtEl>
                                      </p:cBhvr>
                                    </p:animEffect>
                                  </p:childTnLst>
                                </p:cTn>
                              </p:par>
                            </p:childTnLst>
                          </p:cTn>
                        </p:par>
                        <p:par>
                          <p:cTn id="8" fill="hold">
                            <p:stCondLst>
                              <p:cond delay="2000"/>
                            </p:stCondLst>
                            <p:childTnLst>
                              <p:par>
                                <p:cTn id="9" presetID="8" presetClass="entr" presetSubtype="32" fill="hold" nodeType="afterEffect">
                                  <p:stCondLst>
                                    <p:cond delay="0"/>
                                  </p:stCondLst>
                                  <p:childTnLst>
                                    <p:set>
                                      <p:cBhvr>
                                        <p:cTn id="10" dur="1" fill="hold">
                                          <p:stCondLst>
                                            <p:cond delay="0"/>
                                          </p:stCondLst>
                                        </p:cTn>
                                        <p:tgtEl>
                                          <p:spTgt spid="25607">
                                            <p:txEl>
                                              <p:pRg st="1" end="1"/>
                                            </p:txEl>
                                          </p:spTgt>
                                        </p:tgtEl>
                                        <p:attrNameLst>
                                          <p:attrName>style.visibility</p:attrName>
                                        </p:attrNameLst>
                                      </p:cBhvr>
                                      <p:to>
                                        <p:strVal val="visible"/>
                                      </p:to>
                                    </p:set>
                                    <p:animEffect transition="in" filter="diamond(out)">
                                      <p:cBhvr>
                                        <p:cTn id="11" dur="2000"/>
                                        <p:tgtEl>
                                          <p:spTgt spid="25607">
                                            <p:txEl>
                                              <p:pRg st="1" end="1"/>
                                            </p:txEl>
                                          </p:spTgt>
                                        </p:tgtEl>
                                      </p:cBhvr>
                                    </p:animEffect>
                                  </p:childTnLst>
                                </p:cTn>
                              </p:par>
                            </p:childTnLst>
                          </p:cTn>
                        </p:par>
                        <p:par>
                          <p:cTn id="12" fill="hold">
                            <p:stCondLst>
                              <p:cond delay="4000"/>
                            </p:stCondLst>
                            <p:childTnLst>
                              <p:par>
                                <p:cTn id="13" presetID="8" presetClass="entr" presetSubtype="32" fill="hold" nodeType="afterEffect">
                                  <p:stCondLst>
                                    <p:cond delay="0"/>
                                  </p:stCondLst>
                                  <p:childTnLst>
                                    <p:set>
                                      <p:cBhvr>
                                        <p:cTn id="14" dur="1" fill="hold">
                                          <p:stCondLst>
                                            <p:cond delay="0"/>
                                          </p:stCondLst>
                                        </p:cTn>
                                        <p:tgtEl>
                                          <p:spTgt spid="25607">
                                            <p:txEl>
                                              <p:pRg st="2" end="2"/>
                                            </p:txEl>
                                          </p:spTgt>
                                        </p:tgtEl>
                                        <p:attrNameLst>
                                          <p:attrName>style.visibility</p:attrName>
                                        </p:attrNameLst>
                                      </p:cBhvr>
                                      <p:to>
                                        <p:strVal val="visible"/>
                                      </p:to>
                                    </p:set>
                                    <p:animEffect transition="in" filter="diamond(out)">
                                      <p:cBhvr>
                                        <p:cTn id="15" dur="2000"/>
                                        <p:tgtEl>
                                          <p:spTgt spid="25607">
                                            <p:txEl>
                                              <p:pRg st="2" end="2"/>
                                            </p:txEl>
                                          </p:spTgt>
                                        </p:tgtEl>
                                      </p:cBhvr>
                                    </p:animEffect>
                                  </p:childTnLst>
                                </p:cTn>
                              </p:par>
                            </p:childTnLst>
                          </p:cTn>
                        </p:par>
                        <p:par>
                          <p:cTn id="16" fill="hold">
                            <p:stCondLst>
                              <p:cond delay="6000"/>
                            </p:stCondLst>
                            <p:childTnLst>
                              <p:par>
                                <p:cTn id="17" presetID="8" presetClass="entr" presetSubtype="32" fill="hold" nodeType="afterEffect">
                                  <p:stCondLst>
                                    <p:cond delay="0"/>
                                  </p:stCondLst>
                                  <p:childTnLst>
                                    <p:set>
                                      <p:cBhvr>
                                        <p:cTn id="18" dur="1" fill="hold">
                                          <p:stCondLst>
                                            <p:cond delay="0"/>
                                          </p:stCondLst>
                                        </p:cTn>
                                        <p:tgtEl>
                                          <p:spTgt spid="25607">
                                            <p:txEl>
                                              <p:pRg st="4" end="4"/>
                                            </p:txEl>
                                          </p:spTgt>
                                        </p:tgtEl>
                                        <p:attrNameLst>
                                          <p:attrName>style.visibility</p:attrName>
                                        </p:attrNameLst>
                                      </p:cBhvr>
                                      <p:to>
                                        <p:strVal val="visible"/>
                                      </p:to>
                                    </p:set>
                                    <p:animEffect transition="in" filter="diamond(out)">
                                      <p:cBhvr>
                                        <p:cTn id="19" dur="2000"/>
                                        <p:tgtEl>
                                          <p:spTgt spid="25607">
                                            <p:txEl>
                                              <p:pRg st="4" end="4"/>
                                            </p:txEl>
                                          </p:spTgt>
                                        </p:tgtEl>
                                      </p:cBhvr>
                                    </p:animEffect>
                                  </p:childTnLst>
                                </p:cTn>
                              </p:par>
                            </p:childTnLst>
                          </p:cTn>
                        </p:par>
                        <p:par>
                          <p:cTn id="20" fill="hold">
                            <p:stCondLst>
                              <p:cond delay="8000"/>
                            </p:stCondLst>
                            <p:childTnLst>
                              <p:par>
                                <p:cTn id="21" presetID="8" presetClass="entr" presetSubtype="32" fill="hold" nodeType="afterEffect">
                                  <p:stCondLst>
                                    <p:cond delay="0"/>
                                  </p:stCondLst>
                                  <p:childTnLst>
                                    <p:set>
                                      <p:cBhvr>
                                        <p:cTn id="22" dur="1" fill="hold">
                                          <p:stCondLst>
                                            <p:cond delay="0"/>
                                          </p:stCondLst>
                                        </p:cTn>
                                        <p:tgtEl>
                                          <p:spTgt spid="25607">
                                            <p:txEl>
                                              <p:pRg st="5" end="5"/>
                                            </p:txEl>
                                          </p:spTgt>
                                        </p:tgtEl>
                                        <p:attrNameLst>
                                          <p:attrName>style.visibility</p:attrName>
                                        </p:attrNameLst>
                                      </p:cBhvr>
                                      <p:to>
                                        <p:strVal val="visible"/>
                                      </p:to>
                                    </p:set>
                                    <p:animEffect transition="in" filter="diamond(out)">
                                      <p:cBhvr>
                                        <p:cTn id="23" dur="2000"/>
                                        <p:tgtEl>
                                          <p:spTgt spid="2560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7" name="Text Box 7">
            <a:extLst>
              <a:ext uri="{FF2B5EF4-FFF2-40B4-BE49-F238E27FC236}">
                <a16:creationId xmlns:a16="http://schemas.microsoft.com/office/drawing/2014/main" id="{8D298CB6-00DC-463B-ADFB-F841541FD572}"/>
              </a:ext>
            </a:extLst>
          </p:cNvPr>
          <p:cNvSpPr txBox="1">
            <a:spLocks noChangeArrowheads="1"/>
          </p:cNvSpPr>
          <p:nvPr/>
        </p:nvSpPr>
        <p:spPr bwMode="auto">
          <a:xfrm>
            <a:off x="242042" y="476672"/>
            <a:ext cx="8856662" cy="5509200"/>
          </a:xfrm>
          <a:prstGeom prst="rect">
            <a:avLst/>
          </a:prstGeom>
          <a:solidFill>
            <a:srgbClr val="7030A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panose="020B0604020202020204" pitchFamily="34" charset="0"/>
              </a:defRPr>
            </a:lvl1pPr>
            <a:lvl2pPr marL="742950" indent="-285750" algn="l" eaLnBrk="0" hangingPunct="0">
              <a:spcBef>
                <a:spcPct val="20000"/>
              </a:spcBef>
              <a:buChar char="–"/>
              <a:defRPr sz="2800">
                <a:solidFill>
                  <a:schemeClr val="tx1"/>
                </a:solidFill>
                <a:latin typeface="Arial" panose="020B0604020202020204" pitchFamily="34" charset="0"/>
              </a:defRPr>
            </a:lvl2pPr>
            <a:lvl3pPr marL="1143000" indent="-228600" algn="l" eaLnBrk="0" hangingPunct="0">
              <a:spcBef>
                <a:spcPct val="20000"/>
              </a:spcBef>
              <a:buChar char="•"/>
              <a:defRPr sz="2400">
                <a:solidFill>
                  <a:schemeClr val="tx1"/>
                </a:solidFill>
                <a:latin typeface="Arial" panose="020B0604020202020204" pitchFamily="34" charset="0"/>
              </a:defRPr>
            </a:lvl3pPr>
            <a:lvl4pPr marL="1600200" indent="-228600" algn="l" eaLnBrk="0" hangingPunct="0">
              <a:spcBef>
                <a:spcPct val="20000"/>
              </a:spcBef>
              <a:buChar char="–"/>
              <a:defRPr sz="2000">
                <a:solidFill>
                  <a:schemeClr val="tx1"/>
                </a:solidFill>
                <a:latin typeface="Arial" panose="020B0604020202020204" pitchFamily="34" charset="0"/>
              </a:defRPr>
            </a:lvl4pPr>
            <a:lvl5pPr marL="2057400" indent="-228600" algn="l"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fr-CA" altLang="fr-FR" sz="4400" dirty="0">
                <a:solidFill>
                  <a:srgbClr val="FFC000"/>
                </a:solidFill>
                <a:latin typeface="Monotype Corsiva" panose="03010101010201010101" pitchFamily="66" charset="0"/>
              </a:rPr>
              <a:t> </a:t>
            </a:r>
            <a:r>
              <a:rPr lang="fr-CA" altLang="fr-FR" sz="2800" dirty="0">
                <a:solidFill>
                  <a:srgbClr val="FFC000"/>
                </a:solidFill>
                <a:latin typeface="Monotype Corsiva" panose="03010101010201010101" pitchFamily="66" charset="0"/>
              </a:rPr>
              <a:t>5. Il possède des propriétés diurétiques et purifiantes</a:t>
            </a:r>
          </a:p>
          <a:p>
            <a:pPr algn="ctr" eaLnBrk="1" hangingPunct="1">
              <a:spcBef>
                <a:spcPct val="50000"/>
              </a:spcBef>
              <a:buFontTx/>
              <a:buNone/>
            </a:pPr>
            <a:r>
              <a:rPr lang="fr-CA" altLang="fr-FR" sz="2800" dirty="0">
                <a:solidFill>
                  <a:srgbClr val="FFC000"/>
                </a:solidFill>
                <a:latin typeface="Monotype Corsiva" panose="03010101010201010101" pitchFamily="66" charset="0"/>
              </a:rPr>
              <a:t>Grâce à sa teneur en potassium et à sa faible teneur en sodium, l’oignon aide à éviter la rétention d’eau en libérant les toxines du </a:t>
            </a:r>
            <a:r>
              <a:rPr lang="fr-CA" altLang="fr-FR" sz="2800" dirty="0" err="1">
                <a:solidFill>
                  <a:srgbClr val="FFC000"/>
                </a:solidFill>
                <a:latin typeface="Monotype Corsiva" panose="03010101010201010101" pitchFamily="66" charset="0"/>
              </a:rPr>
              <a:t>corps.De</a:t>
            </a:r>
            <a:r>
              <a:rPr lang="fr-CA" altLang="fr-FR" sz="2800" dirty="0">
                <a:solidFill>
                  <a:srgbClr val="FFC000"/>
                </a:solidFill>
                <a:latin typeface="Monotype Corsiva" panose="03010101010201010101" pitchFamily="66" charset="0"/>
              </a:rPr>
              <a:t> plus, il est aussi très bon pour les reins et la prostate.</a:t>
            </a:r>
          </a:p>
          <a:p>
            <a:pPr algn="ctr" eaLnBrk="1" hangingPunct="1">
              <a:spcBef>
                <a:spcPct val="50000"/>
              </a:spcBef>
              <a:buFontTx/>
              <a:buNone/>
            </a:pPr>
            <a:r>
              <a:rPr lang="fr-CA" altLang="fr-FR" sz="2800" dirty="0">
                <a:solidFill>
                  <a:srgbClr val="FFC000"/>
                </a:solidFill>
                <a:latin typeface="Monotype Corsiva" panose="03010101010201010101" pitchFamily="66" charset="0"/>
              </a:rPr>
              <a:t>6. Il prévient les maladies du système nerveux</a:t>
            </a:r>
          </a:p>
          <a:p>
            <a:pPr algn="ctr" eaLnBrk="1" hangingPunct="1">
              <a:spcBef>
                <a:spcPct val="50000"/>
              </a:spcBef>
              <a:buFontTx/>
              <a:buNone/>
            </a:pPr>
            <a:r>
              <a:rPr lang="fr-CA" altLang="fr-FR" sz="2800" dirty="0">
                <a:solidFill>
                  <a:srgbClr val="FFC000"/>
                </a:solidFill>
                <a:latin typeface="Monotype Corsiva" panose="03010101010201010101" pitchFamily="66" charset="0"/>
              </a:rPr>
              <a:t>L’oignon est riche en vitamine B et en potassium. Ces éléments sont nécessaires pour la transmission et la régénération de l’influx nerveux.</a:t>
            </a:r>
          </a:p>
          <a:p>
            <a:pPr algn="ctr" eaLnBrk="1" hangingPunct="1">
              <a:spcBef>
                <a:spcPct val="50000"/>
              </a:spcBef>
              <a:buFontTx/>
              <a:buNone/>
            </a:pPr>
            <a:r>
              <a:rPr lang="fr-CA" altLang="fr-FR" sz="2800" dirty="0">
                <a:solidFill>
                  <a:srgbClr val="FFC000"/>
                </a:solidFill>
                <a:latin typeface="Monotype Corsiva" panose="03010101010201010101" pitchFamily="66" charset="0"/>
              </a:rPr>
              <a:t>Il a aussi une bonne teneur en magnésium, ce qui permet d’améliorer le fonctionnement du système nerveux et musculaire.</a:t>
            </a:r>
            <a:endParaRPr lang="fr-FR" altLang="fr-FR" sz="2800" dirty="0">
              <a:solidFill>
                <a:srgbClr val="FFC000"/>
              </a:solidFill>
              <a:latin typeface="Monotype Corsiva" panose="03010101010201010101" pitchFamily="66" charset="0"/>
            </a:endParaRPr>
          </a:p>
        </p:txBody>
      </p:sp>
      <p:pic>
        <p:nvPicPr>
          <p:cNvPr id="5123" name="Picture 14" descr="AOF160706PL3">
            <a:extLst>
              <a:ext uri="{FF2B5EF4-FFF2-40B4-BE49-F238E27FC236}">
                <a16:creationId xmlns:a16="http://schemas.microsoft.com/office/drawing/2014/main" id="{2C986911-FE5E-477F-9A13-503EAC1E6000}"/>
              </a:ext>
            </a:extLst>
          </p:cNvPr>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a:xfrm>
            <a:off x="206488" y="5229200"/>
            <a:ext cx="1277672" cy="1800000"/>
          </a:xfrm>
          <a:noFill/>
        </p:spPr>
      </p:pic>
    </p:spTree>
    <p:extLst>
      <p:ext uri="{BB962C8B-B14F-4D97-AF65-F5344CB8AC3E}">
        <p14:creationId xmlns:p14="http://schemas.microsoft.com/office/powerpoint/2010/main" val="1920307632"/>
      </p:ext>
    </p:extLst>
  </p:cSld>
  <p:clrMapOvr>
    <a:masterClrMapping/>
  </p:clrMapOvr>
  <p:transition spd="med" advTm="26948">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afterEffect">
                                  <p:stCondLst>
                                    <p:cond delay="0"/>
                                  </p:stCondLst>
                                  <p:childTnLst>
                                    <p:set>
                                      <p:cBhvr>
                                        <p:cTn id="6" dur="1" fill="hold">
                                          <p:stCondLst>
                                            <p:cond delay="0"/>
                                          </p:stCondLst>
                                        </p:cTn>
                                        <p:tgtEl>
                                          <p:spTgt spid="25607">
                                            <p:txEl>
                                              <p:pRg st="0" end="0"/>
                                            </p:txEl>
                                          </p:spTgt>
                                        </p:tgtEl>
                                        <p:attrNameLst>
                                          <p:attrName>style.visibility</p:attrName>
                                        </p:attrNameLst>
                                      </p:cBhvr>
                                      <p:to>
                                        <p:strVal val="visible"/>
                                      </p:to>
                                    </p:set>
                                    <p:animEffect transition="in" filter="diamond(out)">
                                      <p:cBhvr>
                                        <p:cTn id="7" dur="2000"/>
                                        <p:tgtEl>
                                          <p:spTgt spid="25607">
                                            <p:txEl>
                                              <p:pRg st="0" end="0"/>
                                            </p:txEl>
                                          </p:spTgt>
                                        </p:tgtEl>
                                      </p:cBhvr>
                                    </p:animEffect>
                                  </p:childTnLst>
                                </p:cTn>
                              </p:par>
                            </p:childTnLst>
                          </p:cTn>
                        </p:par>
                        <p:par>
                          <p:cTn id="8" fill="hold">
                            <p:stCondLst>
                              <p:cond delay="2000"/>
                            </p:stCondLst>
                            <p:childTnLst>
                              <p:par>
                                <p:cTn id="9" presetID="8" presetClass="entr" presetSubtype="32" fill="hold" nodeType="afterEffect">
                                  <p:stCondLst>
                                    <p:cond delay="0"/>
                                  </p:stCondLst>
                                  <p:childTnLst>
                                    <p:set>
                                      <p:cBhvr>
                                        <p:cTn id="10" dur="1" fill="hold">
                                          <p:stCondLst>
                                            <p:cond delay="0"/>
                                          </p:stCondLst>
                                        </p:cTn>
                                        <p:tgtEl>
                                          <p:spTgt spid="25607">
                                            <p:txEl>
                                              <p:pRg st="1" end="1"/>
                                            </p:txEl>
                                          </p:spTgt>
                                        </p:tgtEl>
                                        <p:attrNameLst>
                                          <p:attrName>style.visibility</p:attrName>
                                        </p:attrNameLst>
                                      </p:cBhvr>
                                      <p:to>
                                        <p:strVal val="visible"/>
                                      </p:to>
                                    </p:set>
                                    <p:animEffect transition="in" filter="diamond(out)">
                                      <p:cBhvr>
                                        <p:cTn id="11" dur="2000"/>
                                        <p:tgtEl>
                                          <p:spTgt spid="25607">
                                            <p:txEl>
                                              <p:pRg st="1" end="1"/>
                                            </p:txEl>
                                          </p:spTgt>
                                        </p:tgtEl>
                                      </p:cBhvr>
                                    </p:animEffect>
                                  </p:childTnLst>
                                </p:cTn>
                              </p:par>
                            </p:childTnLst>
                          </p:cTn>
                        </p:par>
                        <p:par>
                          <p:cTn id="12" fill="hold">
                            <p:stCondLst>
                              <p:cond delay="4000"/>
                            </p:stCondLst>
                            <p:childTnLst>
                              <p:par>
                                <p:cTn id="13" presetID="8" presetClass="entr" presetSubtype="32" fill="hold" nodeType="afterEffect">
                                  <p:stCondLst>
                                    <p:cond delay="0"/>
                                  </p:stCondLst>
                                  <p:childTnLst>
                                    <p:set>
                                      <p:cBhvr>
                                        <p:cTn id="14" dur="1" fill="hold">
                                          <p:stCondLst>
                                            <p:cond delay="0"/>
                                          </p:stCondLst>
                                        </p:cTn>
                                        <p:tgtEl>
                                          <p:spTgt spid="25607">
                                            <p:txEl>
                                              <p:pRg st="2" end="2"/>
                                            </p:txEl>
                                          </p:spTgt>
                                        </p:tgtEl>
                                        <p:attrNameLst>
                                          <p:attrName>style.visibility</p:attrName>
                                        </p:attrNameLst>
                                      </p:cBhvr>
                                      <p:to>
                                        <p:strVal val="visible"/>
                                      </p:to>
                                    </p:set>
                                    <p:animEffect transition="in" filter="diamond(out)">
                                      <p:cBhvr>
                                        <p:cTn id="15" dur="2000"/>
                                        <p:tgtEl>
                                          <p:spTgt spid="25607">
                                            <p:txEl>
                                              <p:pRg st="2" end="2"/>
                                            </p:txEl>
                                          </p:spTgt>
                                        </p:tgtEl>
                                      </p:cBhvr>
                                    </p:animEffect>
                                  </p:childTnLst>
                                </p:cTn>
                              </p:par>
                            </p:childTnLst>
                          </p:cTn>
                        </p:par>
                        <p:par>
                          <p:cTn id="16" fill="hold">
                            <p:stCondLst>
                              <p:cond delay="6000"/>
                            </p:stCondLst>
                            <p:childTnLst>
                              <p:par>
                                <p:cTn id="17" presetID="8" presetClass="entr" presetSubtype="32" fill="hold" nodeType="afterEffect">
                                  <p:stCondLst>
                                    <p:cond delay="0"/>
                                  </p:stCondLst>
                                  <p:childTnLst>
                                    <p:set>
                                      <p:cBhvr>
                                        <p:cTn id="18" dur="1" fill="hold">
                                          <p:stCondLst>
                                            <p:cond delay="0"/>
                                          </p:stCondLst>
                                        </p:cTn>
                                        <p:tgtEl>
                                          <p:spTgt spid="25607">
                                            <p:txEl>
                                              <p:pRg st="3" end="3"/>
                                            </p:txEl>
                                          </p:spTgt>
                                        </p:tgtEl>
                                        <p:attrNameLst>
                                          <p:attrName>style.visibility</p:attrName>
                                        </p:attrNameLst>
                                      </p:cBhvr>
                                      <p:to>
                                        <p:strVal val="visible"/>
                                      </p:to>
                                    </p:set>
                                    <p:animEffect transition="in" filter="diamond(out)">
                                      <p:cBhvr>
                                        <p:cTn id="19" dur="2000"/>
                                        <p:tgtEl>
                                          <p:spTgt spid="25607">
                                            <p:txEl>
                                              <p:pRg st="3" end="3"/>
                                            </p:txEl>
                                          </p:spTgt>
                                        </p:tgtEl>
                                      </p:cBhvr>
                                    </p:animEffect>
                                  </p:childTnLst>
                                </p:cTn>
                              </p:par>
                            </p:childTnLst>
                          </p:cTn>
                        </p:par>
                        <p:par>
                          <p:cTn id="20" fill="hold">
                            <p:stCondLst>
                              <p:cond delay="8000"/>
                            </p:stCondLst>
                            <p:childTnLst>
                              <p:par>
                                <p:cTn id="21" presetID="8" presetClass="entr" presetSubtype="32" fill="hold" nodeType="afterEffect">
                                  <p:stCondLst>
                                    <p:cond delay="0"/>
                                  </p:stCondLst>
                                  <p:childTnLst>
                                    <p:set>
                                      <p:cBhvr>
                                        <p:cTn id="22" dur="1" fill="hold">
                                          <p:stCondLst>
                                            <p:cond delay="0"/>
                                          </p:stCondLst>
                                        </p:cTn>
                                        <p:tgtEl>
                                          <p:spTgt spid="25607">
                                            <p:txEl>
                                              <p:pRg st="4" end="4"/>
                                            </p:txEl>
                                          </p:spTgt>
                                        </p:tgtEl>
                                        <p:attrNameLst>
                                          <p:attrName>style.visibility</p:attrName>
                                        </p:attrNameLst>
                                      </p:cBhvr>
                                      <p:to>
                                        <p:strVal val="visible"/>
                                      </p:to>
                                    </p:set>
                                    <p:animEffect transition="in" filter="diamond(out)">
                                      <p:cBhvr>
                                        <p:cTn id="23" dur="2000"/>
                                        <p:tgtEl>
                                          <p:spTgt spid="2560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7" name="Text Box 7">
            <a:extLst>
              <a:ext uri="{FF2B5EF4-FFF2-40B4-BE49-F238E27FC236}">
                <a16:creationId xmlns:a16="http://schemas.microsoft.com/office/drawing/2014/main" id="{8D298CB6-00DC-463B-ADFB-F841541FD572}"/>
              </a:ext>
            </a:extLst>
          </p:cNvPr>
          <p:cNvSpPr txBox="1">
            <a:spLocks noChangeArrowheads="1"/>
          </p:cNvSpPr>
          <p:nvPr/>
        </p:nvSpPr>
        <p:spPr bwMode="auto">
          <a:xfrm>
            <a:off x="274446" y="439163"/>
            <a:ext cx="8856662" cy="5724644"/>
          </a:xfrm>
          <a:prstGeom prst="rect">
            <a:avLst/>
          </a:prstGeom>
          <a:solidFill>
            <a:srgbClr val="7030A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panose="020B0604020202020204" pitchFamily="34" charset="0"/>
              </a:defRPr>
            </a:lvl1pPr>
            <a:lvl2pPr marL="742950" indent="-285750" algn="l" eaLnBrk="0" hangingPunct="0">
              <a:spcBef>
                <a:spcPct val="20000"/>
              </a:spcBef>
              <a:buChar char="–"/>
              <a:defRPr sz="2800">
                <a:solidFill>
                  <a:schemeClr val="tx1"/>
                </a:solidFill>
                <a:latin typeface="Arial" panose="020B0604020202020204" pitchFamily="34" charset="0"/>
              </a:defRPr>
            </a:lvl2pPr>
            <a:lvl3pPr marL="1143000" indent="-228600" algn="l" eaLnBrk="0" hangingPunct="0">
              <a:spcBef>
                <a:spcPct val="20000"/>
              </a:spcBef>
              <a:buChar char="•"/>
              <a:defRPr sz="2400">
                <a:solidFill>
                  <a:schemeClr val="tx1"/>
                </a:solidFill>
                <a:latin typeface="Arial" panose="020B0604020202020204" pitchFamily="34" charset="0"/>
              </a:defRPr>
            </a:lvl3pPr>
            <a:lvl4pPr marL="1600200" indent="-228600" algn="l" eaLnBrk="0" hangingPunct="0">
              <a:spcBef>
                <a:spcPct val="20000"/>
              </a:spcBef>
              <a:buChar char="–"/>
              <a:defRPr sz="2000">
                <a:solidFill>
                  <a:schemeClr val="tx1"/>
                </a:solidFill>
                <a:latin typeface="Arial" panose="020B0604020202020204" pitchFamily="34" charset="0"/>
              </a:defRPr>
            </a:lvl4pPr>
            <a:lvl5pPr marL="2057400" indent="-228600" algn="l"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fr-CA" altLang="fr-FR" sz="4400" dirty="0">
                <a:solidFill>
                  <a:srgbClr val="FFC000"/>
                </a:solidFill>
                <a:latin typeface="Monotype Corsiva" panose="03010101010201010101" pitchFamily="66" charset="0"/>
              </a:rPr>
              <a:t> </a:t>
            </a:r>
            <a:r>
              <a:rPr lang="fr-CA" altLang="fr-FR" sz="2800" dirty="0">
                <a:solidFill>
                  <a:srgbClr val="FFC000"/>
                </a:solidFill>
                <a:latin typeface="Monotype Corsiva" panose="03010101010201010101" pitchFamily="66" charset="0"/>
              </a:rPr>
              <a:t>7. Il aide à perdre du poids</a:t>
            </a:r>
          </a:p>
          <a:p>
            <a:pPr algn="ctr" eaLnBrk="1" hangingPunct="1">
              <a:spcBef>
                <a:spcPct val="50000"/>
              </a:spcBef>
              <a:buFontTx/>
              <a:buNone/>
            </a:pPr>
            <a:r>
              <a:rPr lang="fr-CA" altLang="fr-FR" sz="2800" dirty="0">
                <a:solidFill>
                  <a:srgbClr val="FFC000"/>
                </a:solidFill>
                <a:latin typeface="Monotype Corsiva" panose="03010101010201010101" pitchFamily="66" charset="0"/>
              </a:rPr>
              <a:t>L’oignon est idéal en alimentation, que ce soit pour maigrir ou pour des questions de santé. Pauvre en calories et rempli de fibres, il est idéal pour soutenir un régime amincissant !L’oignon améliore, en effet, le transit intestinal, et élimine les toxines, ce qui empêche la rétention d’eau. De plus, il rassasie.</a:t>
            </a:r>
          </a:p>
          <a:p>
            <a:pPr algn="ctr" eaLnBrk="1" hangingPunct="1">
              <a:spcBef>
                <a:spcPct val="50000"/>
              </a:spcBef>
              <a:buFontTx/>
              <a:buNone/>
            </a:pPr>
            <a:r>
              <a:rPr lang="fr-CA" altLang="fr-FR" sz="2800" dirty="0">
                <a:solidFill>
                  <a:srgbClr val="FFC000"/>
                </a:solidFill>
                <a:latin typeface="Monotype Corsiva" panose="03010101010201010101" pitchFamily="66" charset="0"/>
              </a:rPr>
              <a:t>8. L’oignon est excellent pour les femmes enceintes et les enfants</a:t>
            </a:r>
          </a:p>
          <a:p>
            <a:pPr algn="ctr" eaLnBrk="1" hangingPunct="1">
              <a:spcBef>
                <a:spcPct val="50000"/>
              </a:spcBef>
              <a:buFontTx/>
              <a:buNone/>
            </a:pPr>
            <a:r>
              <a:rPr lang="fr-CA" altLang="fr-FR" sz="2800" dirty="0">
                <a:solidFill>
                  <a:srgbClr val="FFC000"/>
                </a:solidFill>
                <a:latin typeface="Monotype Corsiva" panose="03010101010201010101" pitchFamily="66" charset="0"/>
              </a:rPr>
              <a:t>Grâce à sa teneur élevée en acide folique, l’oignon est idéal pour les femmes enceintes et les enfants. En effet, il contribue à la croissance et au bon développement du fœtus pendant les premières semaines de la grossesse.</a:t>
            </a:r>
          </a:p>
        </p:txBody>
      </p:sp>
      <p:pic>
        <p:nvPicPr>
          <p:cNvPr id="5123" name="Picture 14" descr="AOF160706PL3">
            <a:extLst>
              <a:ext uri="{FF2B5EF4-FFF2-40B4-BE49-F238E27FC236}">
                <a16:creationId xmlns:a16="http://schemas.microsoft.com/office/drawing/2014/main" id="{2C986911-FE5E-477F-9A13-503EAC1E6000}"/>
              </a:ext>
            </a:extLst>
          </p:cNvPr>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a:xfrm>
            <a:off x="6948269" y="-243408"/>
            <a:ext cx="1303224" cy="1836000"/>
          </a:xfrm>
          <a:noFill/>
        </p:spPr>
      </p:pic>
    </p:spTree>
    <p:extLst>
      <p:ext uri="{BB962C8B-B14F-4D97-AF65-F5344CB8AC3E}">
        <p14:creationId xmlns:p14="http://schemas.microsoft.com/office/powerpoint/2010/main" val="1490996654"/>
      </p:ext>
    </p:extLst>
  </p:cSld>
  <p:clrMapOvr>
    <a:masterClrMapping/>
  </p:clrMapOvr>
  <p:transition spd="med" advTm="26948">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afterEffect">
                                  <p:stCondLst>
                                    <p:cond delay="0"/>
                                  </p:stCondLst>
                                  <p:childTnLst>
                                    <p:set>
                                      <p:cBhvr>
                                        <p:cTn id="6" dur="1" fill="hold">
                                          <p:stCondLst>
                                            <p:cond delay="0"/>
                                          </p:stCondLst>
                                        </p:cTn>
                                        <p:tgtEl>
                                          <p:spTgt spid="25607">
                                            <p:txEl>
                                              <p:pRg st="0" end="0"/>
                                            </p:txEl>
                                          </p:spTgt>
                                        </p:tgtEl>
                                        <p:attrNameLst>
                                          <p:attrName>style.visibility</p:attrName>
                                        </p:attrNameLst>
                                      </p:cBhvr>
                                      <p:to>
                                        <p:strVal val="visible"/>
                                      </p:to>
                                    </p:set>
                                    <p:animEffect transition="in" filter="diamond(out)">
                                      <p:cBhvr>
                                        <p:cTn id="7" dur="2000"/>
                                        <p:tgtEl>
                                          <p:spTgt spid="25607">
                                            <p:txEl>
                                              <p:pRg st="0" end="0"/>
                                            </p:txEl>
                                          </p:spTgt>
                                        </p:tgtEl>
                                      </p:cBhvr>
                                    </p:animEffect>
                                  </p:childTnLst>
                                </p:cTn>
                              </p:par>
                            </p:childTnLst>
                          </p:cTn>
                        </p:par>
                        <p:par>
                          <p:cTn id="8" fill="hold">
                            <p:stCondLst>
                              <p:cond delay="2000"/>
                            </p:stCondLst>
                            <p:childTnLst>
                              <p:par>
                                <p:cTn id="9" presetID="8" presetClass="entr" presetSubtype="32" fill="hold" nodeType="afterEffect">
                                  <p:stCondLst>
                                    <p:cond delay="0"/>
                                  </p:stCondLst>
                                  <p:childTnLst>
                                    <p:set>
                                      <p:cBhvr>
                                        <p:cTn id="10" dur="1" fill="hold">
                                          <p:stCondLst>
                                            <p:cond delay="0"/>
                                          </p:stCondLst>
                                        </p:cTn>
                                        <p:tgtEl>
                                          <p:spTgt spid="25607">
                                            <p:txEl>
                                              <p:pRg st="1" end="1"/>
                                            </p:txEl>
                                          </p:spTgt>
                                        </p:tgtEl>
                                        <p:attrNameLst>
                                          <p:attrName>style.visibility</p:attrName>
                                        </p:attrNameLst>
                                      </p:cBhvr>
                                      <p:to>
                                        <p:strVal val="visible"/>
                                      </p:to>
                                    </p:set>
                                    <p:animEffect transition="in" filter="diamond(out)">
                                      <p:cBhvr>
                                        <p:cTn id="11" dur="2000"/>
                                        <p:tgtEl>
                                          <p:spTgt spid="25607">
                                            <p:txEl>
                                              <p:pRg st="1" end="1"/>
                                            </p:txEl>
                                          </p:spTgt>
                                        </p:tgtEl>
                                      </p:cBhvr>
                                    </p:animEffect>
                                  </p:childTnLst>
                                </p:cTn>
                              </p:par>
                            </p:childTnLst>
                          </p:cTn>
                        </p:par>
                        <p:par>
                          <p:cTn id="12" fill="hold">
                            <p:stCondLst>
                              <p:cond delay="4000"/>
                            </p:stCondLst>
                            <p:childTnLst>
                              <p:par>
                                <p:cTn id="13" presetID="8" presetClass="entr" presetSubtype="32" fill="hold" nodeType="afterEffect">
                                  <p:stCondLst>
                                    <p:cond delay="0"/>
                                  </p:stCondLst>
                                  <p:childTnLst>
                                    <p:set>
                                      <p:cBhvr>
                                        <p:cTn id="14" dur="1" fill="hold">
                                          <p:stCondLst>
                                            <p:cond delay="0"/>
                                          </p:stCondLst>
                                        </p:cTn>
                                        <p:tgtEl>
                                          <p:spTgt spid="25607">
                                            <p:txEl>
                                              <p:pRg st="2" end="2"/>
                                            </p:txEl>
                                          </p:spTgt>
                                        </p:tgtEl>
                                        <p:attrNameLst>
                                          <p:attrName>style.visibility</p:attrName>
                                        </p:attrNameLst>
                                      </p:cBhvr>
                                      <p:to>
                                        <p:strVal val="visible"/>
                                      </p:to>
                                    </p:set>
                                    <p:animEffect transition="in" filter="diamond(out)">
                                      <p:cBhvr>
                                        <p:cTn id="15" dur="2000"/>
                                        <p:tgtEl>
                                          <p:spTgt spid="25607">
                                            <p:txEl>
                                              <p:pRg st="2" end="2"/>
                                            </p:txEl>
                                          </p:spTgt>
                                        </p:tgtEl>
                                      </p:cBhvr>
                                    </p:animEffect>
                                  </p:childTnLst>
                                </p:cTn>
                              </p:par>
                            </p:childTnLst>
                          </p:cTn>
                        </p:par>
                        <p:par>
                          <p:cTn id="16" fill="hold">
                            <p:stCondLst>
                              <p:cond delay="6000"/>
                            </p:stCondLst>
                            <p:childTnLst>
                              <p:par>
                                <p:cTn id="17" presetID="8" presetClass="entr" presetSubtype="32" fill="hold" nodeType="afterEffect">
                                  <p:stCondLst>
                                    <p:cond delay="0"/>
                                  </p:stCondLst>
                                  <p:childTnLst>
                                    <p:set>
                                      <p:cBhvr>
                                        <p:cTn id="18" dur="1" fill="hold">
                                          <p:stCondLst>
                                            <p:cond delay="0"/>
                                          </p:stCondLst>
                                        </p:cTn>
                                        <p:tgtEl>
                                          <p:spTgt spid="25607">
                                            <p:txEl>
                                              <p:pRg st="3" end="3"/>
                                            </p:txEl>
                                          </p:spTgt>
                                        </p:tgtEl>
                                        <p:attrNameLst>
                                          <p:attrName>style.visibility</p:attrName>
                                        </p:attrNameLst>
                                      </p:cBhvr>
                                      <p:to>
                                        <p:strVal val="visible"/>
                                      </p:to>
                                    </p:set>
                                    <p:animEffect transition="in" filter="diamond(out)">
                                      <p:cBhvr>
                                        <p:cTn id="19" dur="2000"/>
                                        <p:tgtEl>
                                          <p:spTgt spid="2560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7" name="Text Box 7">
            <a:extLst>
              <a:ext uri="{FF2B5EF4-FFF2-40B4-BE49-F238E27FC236}">
                <a16:creationId xmlns:a16="http://schemas.microsoft.com/office/drawing/2014/main" id="{8D298CB6-00DC-463B-ADFB-F841541FD572}"/>
              </a:ext>
            </a:extLst>
          </p:cNvPr>
          <p:cNvSpPr txBox="1">
            <a:spLocks noChangeArrowheads="1"/>
          </p:cNvSpPr>
          <p:nvPr/>
        </p:nvSpPr>
        <p:spPr bwMode="auto">
          <a:xfrm>
            <a:off x="274446" y="439163"/>
            <a:ext cx="8856662" cy="5940088"/>
          </a:xfrm>
          <a:prstGeom prst="rect">
            <a:avLst/>
          </a:prstGeom>
          <a:solidFill>
            <a:srgbClr val="7030A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panose="020B0604020202020204" pitchFamily="34" charset="0"/>
              </a:defRPr>
            </a:lvl1pPr>
            <a:lvl2pPr marL="742950" indent="-285750" algn="l" eaLnBrk="0" hangingPunct="0">
              <a:spcBef>
                <a:spcPct val="20000"/>
              </a:spcBef>
              <a:buChar char="–"/>
              <a:defRPr sz="2800">
                <a:solidFill>
                  <a:schemeClr val="tx1"/>
                </a:solidFill>
                <a:latin typeface="Arial" panose="020B0604020202020204" pitchFamily="34" charset="0"/>
              </a:defRPr>
            </a:lvl2pPr>
            <a:lvl3pPr marL="1143000" indent="-228600" algn="l" eaLnBrk="0" hangingPunct="0">
              <a:spcBef>
                <a:spcPct val="20000"/>
              </a:spcBef>
              <a:buChar char="•"/>
              <a:defRPr sz="2400">
                <a:solidFill>
                  <a:schemeClr val="tx1"/>
                </a:solidFill>
                <a:latin typeface="Arial" panose="020B0604020202020204" pitchFamily="34" charset="0"/>
              </a:defRPr>
            </a:lvl3pPr>
            <a:lvl4pPr marL="1600200" indent="-228600" algn="l" eaLnBrk="0" hangingPunct="0">
              <a:spcBef>
                <a:spcPct val="20000"/>
              </a:spcBef>
              <a:buChar char="–"/>
              <a:defRPr sz="2000">
                <a:solidFill>
                  <a:schemeClr val="tx1"/>
                </a:solidFill>
                <a:latin typeface="Arial" panose="020B0604020202020204" pitchFamily="34" charset="0"/>
              </a:defRPr>
            </a:lvl4pPr>
            <a:lvl5pPr marL="2057400" indent="-228600" algn="l"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fr-CA" altLang="fr-FR" sz="4400" dirty="0">
                <a:solidFill>
                  <a:srgbClr val="FFC000"/>
                </a:solidFill>
                <a:latin typeface="Monotype Corsiva" panose="03010101010201010101" pitchFamily="66" charset="0"/>
              </a:rPr>
              <a:t> </a:t>
            </a:r>
            <a:r>
              <a:rPr lang="fr-CA" altLang="fr-FR" sz="2800" dirty="0">
                <a:solidFill>
                  <a:srgbClr val="FFC000"/>
                </a:solidFill>
                <a:latin typeface="Monotype Corsiva" panose="03010101010201010101" pitchFamily="66" charset="0"/>
              </a:rPr>
              <a:t>9. Un puissant antioxydant</a:t>
            </a:r>
          </a:p>
          <a:p>
            <a:pPr algn="ctr" eaLnBrk="1" hangingPunct="1">
              <a:spcBef>
                <a:spcPct val="50000"/>
              </a:spcBef>
              <a:buFontTx/>
              <a:buNone/>
            </a:pPr>
            <a:r>
              <a:rPr lang="fr-CA" altLang="fr-FR" sz="2800" dirty="0">
                <a:solidFill>
                  <a:srgbClr val="FFC000"/>
                </a:solidFill>
                <a:latin typeface="Monotype Corsiva" panose="03010101010201010101" pitchFamily="66" charset="0"/>
              </a:rPr>
              <a:t>L’oignon possède des propriétés antioxydantes : il contient des vitamines A et C, du soufre, et des flavonoïdes telles que la quercétine et les anthocyanes.</a:t>
            </a:r>
          </a:p>
          <a:p>
            <a:pPr algn="ctr" eaLnBrk="1" hangingPunct="1">
              <a:spcBef>
                <a:spcPct val="50000"/>
              </a:spcBef>
              <a:buFontTx/>
              <a:buNone/>
            </a:pPr>
            <a:r>
              <a:rPr lang="fr-CA" altLang="fr-FR" sz="2800" dirty="0">
                <a:solidFill>
                  <a:srgbClr val="FFC000"/>
                </a:solidFill>
                <a:latin typeface="Monotype Corsiva" panose="03010101010201010101" pitchFamily="66" charset="0"/>
              </a:rPr>
              <a:t>10. Il soulage l’asthme et les inflammations</a:t>
            </a:r>
          </a:p>
          <a:p>
            <a:pPr algn="ctr" eaLnBrk="1" hangingPunct="1">
              <a:spcBef>
                <a:spcPct val="50000"/>
              </a:spcBef>
              <a:buFontTx/>
              <a:buNone/>
            </a:pPr>
            <a:r>
              <a:rPr lang="fr-CA" altLang="fr-FR" sz="2800" dirty="0">
                <a:solidFill>
                  <a:srgbClr val="FFC000"/>
                </a:solidFill>
                <a:latin typeface="Monotype Corsiva" panose="03010101010201010101" pitchFamily="66" charset="0"/>
              </a:rPr>
              <a:t>Grâce au soufre, l’oignon est un bon </a:t>
            </a:r>
            <a:r>
              <a:rPr lang="fr-CA" altLang="fr-FR" sz="2800" dirty="0" err="1">
                <a:solidFill>
                  <a:srgbClr val="FFC000"/>
                </a:solidFill>
                <a:latin typeface="Monotype Corsiva" panose="03010101010201010101" pitchFamily="66" charset="0"/>
              </a:rPr>
              <a:t>anti-asthmatique</a:t>
            </a:r>
            <a:r>
              <a:rPr lang="fr-CA" altLang="fr-FR" sz="2800" dirty="0">
                <a:solidFill>
                  <a:srgbClr val="FFC000"/>
                </a:solidFill>
                <a:latin typeface="Monotype Corsiva" panose="03010101010201010101" pitchFamily="66" charset="0"/>
              </a:rPr>
              <a:t>.</a:t>
            </a:r>
          </a:p>
          <a:p>
            <a:pPr algn="ctr" eaLnBrk="1" hangingPunct="1">
              <a:spcBef>
                <a:spcPct val="50000"/>
              </a:spcBef>
              <a:buFontTx/>
              <a:buNone/>
            </a:pPr>
            <a:r>
              <a:rPr lang="fr-CA" altLang="fr-FR" sz="2800" dirty="0">
                <a:solidFill>
                  <a:srgbClr val="FFC000"/>
                </a:solidFill>
                <a:latin typeface="Monotype Corsiva" panose="03010101010201010101" pitchFamily="66" charset="0"/>
              </a:rPr>
              <a:t>C’est aussi un grand anti-inflammatoire.</a:t>
            </a:r>
          </a:p>
          <a:p>
            <a:pPr algn="ctr" eaLnBrk="1" hangingPunct="1">
              <a:spcBef>
                <a:spcPct val="50000"/>
              </a:spcBef>
              <a:buFontTx/>
              <a:buNone/>
            </a:pPr>
            <a:r>
              <a:rPr lang="fr-CA" altLang="fr-FR" sz="2800" dirty="0">
                <a:solidFill>
                  <a:srgbClr val="FFC000"/>
                </a:solidFill>
                <a:latin typeface="Monotype Corsiva" panose="03010101010201010101" pitchFamily="66" charset="0"/>
              </a:rPr>
              <a:t>11. L’oignon est un antiseptique</a:t>
            </a:r>
          </a:p>
          <a:p>
            <a:pPr algn="ctr" eaLnBrk="1" hangingPunct="1">
              <a:spcBef>
                <a:spcPct val="50000"/>
              </a:spcBef>
              <a:buFontTx/>
              <a:buNone/>
            </a:pPr>
            <a:r>
              <a:rPr lang="fr-CA" altLang="fr-FR" sz="2800" dirty="0">
                <a:solidFill>
                  <a:srgbClr val="FFC000"/>
                </a:solidFill>
                <a:latin typeface="Monotype Corsiva" panose="03010101010201010101" pitchFamily="66" charset="0"/>
              </a:rPr>
              <a:t>Si on l’applique de manière externe, l’oignon peut agir comme un antiseptique naturel. Il est capable de réduire l’inflammation rénale.</a:t>
            </a:r>
          </a:p>
        </p:txBody>
      </p:sp>
      <p:pic>
        <p:nvPicPr>
          <p:cNvPr id="5123" name="Picture 14" descr="AOF160706PL3">
            <a:extLst>
              <a:ext uri="{FF2B5EF4-FFF2-40B4-BE49-F238E27FC236}">
                <a16:creationId xmlns:a16="http://schemas.microsoft.com/office/drawing/2014/main" id="{2C986911-FE5E-477F-9A13-503EAC1E6000}"/>
              </a:ext>
            </a:extLst>
          </p:cNvPr>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a:xfrm>
            <a:off x="7514379" y="2852936"/>
            <a:ext cx="1584325" cy="2232025"/>
          </a:xfrm>
          <a:noFill/>
        </p:spPr>
      </p:pic>
    </p:spTree>
    <p:extLst>
      <p:ext uri="{BB962C8B-B14F-4D97-AF65-F5344CB8AC3E}">
        <p14:creationId xmlns:p14="http://schemas.microsoft.com/office/powerpoint/2010/main" val="3221187068"/>
      </p:ext>
    </p:extLst>
  </p:cSld>
  <p:clrMapOvr>
    <a:masterClrMapping/>
  </p:clrMapOvr>
  <p:transition spd="med" advTm="26948">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afterEffect">
                                  <p:stCondLst>
                                    <p:cond delay="0"/>
                                  </p:stCondLst>
                                  <p:childTnLst>
                                    <p:set>
                                      <p:cBhvr>
                                        <p:cTn id="6" dur="1" fill="hold">
                                          <p:stCondLst>
                                            <p:cond delay="0"/>
                                          </p:stCondLst>
                                        </p:cTn>
                                        <p:tgtEl>
                                          <p:spTgt spid="25607">
                                            <p:txEl>
                                              <p:pRg st="0" end="0"/>
                                            </p:txEl>
                                          </p:spTgt>
                                        </p:tgtEl>
                                        <p:attrNameLst>
                                          <p:attrName>style.visibility</p:attrName>
                                        </p:attrNameLst>
                                      </p:cBhvr>
                                      <p:to>
                                        <p:strVal val="visible"/>
                                      </p:to>
                                    </p:set>
                                    <p:animEffect transition="in" filter="diamond(out)">
                                      <p:cBhvr>
                                        <p:cTn id="7" dur="2000"/>
                                        <p:tgtEl>
                                          <p:spTgt spid="25607">
                                            <p:txEl>
                                              <p:pRg st="0" end="0"/>
                                            </p:txEl>
                                          </p:spTgt>
                                        </p:tgtEl>
                                      </p:cBhvr>
                                    </p:animEffect>
                                  </p:childTnLst>
                                </p:cTn>
                              </p:par>
                            </p:childTnLst>
                          </p:cTn>
                        </p:par>
                        <p:par>
                          <p:cTn id="8" fill="hold">
                            <p:stCondLst>
                              <p:cond delay="2000"/>
                            </p:stCondLst>
                            <p:childTnLst>
                              <p:par>
                                <p:cTn id="9" presetID="8" presetClass="entr" presetSubtype="32" fill="hold" nodeType="afterEffect">
                                  <p:stCondLst>
                                    <p:cond delay="0"/>
                                  </p:stCondLst>
                                  <p:childTnLst>
                                    <p:set>
                                      <p:cBhvr>
                                        <p:cTn id="10" dur="1" fill="hold">
                                          <p:stCondLst>
                                            <p:cond delay="0"/>
                                          </p:stCondLst>
                                        </p:cTn>
                                        <p:tgtEl>
                                          <p:spTgt spid="25607">
                                            <p:txEl>
                                              <p:pRg st="1" end="1"/>
                                            </p:txEl>
                                          </p:spTgt>
                                        </p:tgtEl>
                                        <p:attrNameLst>
                                          <p:attrName>style.visibility</p:attrName>
                                        </p:attrNameLst>
                                      </p:cBhvr>
                                      <p:to>
                                        <p:strVal val="visible"/>
                                      </p:to>
                                    </p:set>
                                    <p:animEffect transition="in" filter="diamond(out)">
                                      <p:cBhvr>
                                        <p:cTn id="11" dur="2000"/>
                                        <p:tgtEl>
                                          <p:spTgt spid="25607">
                                            <p:txEl>
                                              <p:pRg st="1" end="1"/>
                                            </p:txEl>
                                          </p:spTgt>
                                        </p:tgtEl>
                                      </p:cBhvr>
                                    </p:animEffect>
                                  </p:childTnLst>
                                </p:cTn>
                              </p:par>
                            </p:childTnLst>
                          </p:cTn>
                        </p:par>
                        <p:par>
                          <p:cTn id="12" fill="hold">
                            <p:stCondLst>
                              <p:cond delay="4000"/>
                            </p:stCondLst>
                            <p:childTnLst>
                              <p:par>
                                <p:cTn id="13" presetID="8" presetClass="entr" presetSubtype="32" fill="hold" nodeType="afterEffect">
                                  <p:stCondLst>
                                    <p:cond delay="0"/>
                                  </p:stCondLst>
                                  <p:childTnLst>
                                    <p:set>
                                      <p:cBhvr>
                                        <p:cTn id="14" dur="1" fill="hold">
                                          <p:stCondLst>
                                            <p:cond delay="0"/>
                                          </p:stCondLst>
                                        </p:cTn>
                                        <p:tgtEl>
                                          <p:spTgt spid="25607">
                                            <p:txEl>
                                              <p:pRg st="2" end="2"/>
                                            </p:txEl>
                                          </p:spTgt>
                                        </p:tgtEl>
                                        <p:attrNameLst>
                                          <p:attrName>style.visibility</p:attrName>
                                        </p:attrNameLst>
                                      </p:cBhvr>
                                      <p:to>
                                        <p:strVal val="visible"/>
                                      </p:to>
                                    </p:set>
                                    <p:animEffect transition="in" filter="diamond(out)">
                                      <p:cBhvr>
                                        <p:cTn id="15" dur="2000"/>
                                        <p:tgtEl>
                                          <p:spTgt spid="25607">
                                            <p:txEl>
                                              <p:pRg st="2" end="2"/>
                                            </p:txEl>
                                          </p:spTgt>
                                        </p:tgtEl>
                                      </p:cBhvr>
                                    </p:animEffect>
                                  </p:childTnLst>
                                </p:cTn>
                              </p:par>
                            </p:childTnLst>
                          </p:cTn>
                        </p:par>
                        <p:par>
                          <p:cTn id="16" fill="hold">
                            <p:stCondLst>
                              <p:cond delay="6000"/>
                            </p:stCondLst>
                            <p:childTnLst>
                              <p:par>
                                <p:cTn id="17" presetID="8" presetClass="entr" presetSubtype="32" fill="hold" nodeType="afterEffect">
                                  <p:stCondLst>
                                    <p:cond delay="0"/>
                                  </p:stCondLst>
                                  <p:childTnLst>
                                    <p:set>
                                      <p:cBhvr>
                                        <p:cTn id="18" dur="1" fill="hold">
                                          <p:stCondLst>
                                            <p:cond delay="0"/>
                                          </p:stCondLst>
                                        </p:cTn>
                                        <p:tgtEl>
                                          <p:spTgt spid="25607">
                                            <p:txEl>
                                              <p:pRg st="3" end="3"/>
                                            </p:txEl>
                                          </p:spTgt>
                                        </p:tgtEl>
                                        <p:attrNameLst>
                                          <p:attrName>style.visibility</p:attrName>
                                        </p:attrNameLst>
                                      </p:cBhvr>
                                      <p:to>
                                        <p:strVal val="visible"/>
                                      </p:to>
                                    </p:set>
                                    <p:animEffect transition="in" filter="diamond(out)">
                                      <p:cBhvr>
                                        <p:cTn id="19" dur="2000"/>
                                        <p:tgtEl>
                                          <p:spTgt spid="25607">
                                            <p:txEl>
                                              <p:pRg st="3" end="3"/>
                                            </p:txEl>
                                          </p:spTgt>
                                        </p:tgtEl>
                                      </p:cBhvr>
                                    </p:animEffect>
                                  </p:childTnLst>
                                </p:cTn>
                              </p:par>
                            </p:childTnLst>
                          </p:cTn>
                        </p:par>
                        <p:par>
                          <p:cTn id="20" fill="hold">
                            <p:stCondLst>
                              <p:cond delay="8000"/>
                            </p:stCondLst>
                            <p:childTnLst>
                              <p:par>
                                <p:cTn id="21" presetID="8" presetClass="entr" presetSubtype="32" fill="hold" nodeType="afterEffect">
                                  <p:stCondLst>
                                    <p:cond delay="0"/>
                                  </p:stCondLst>
                                  <p:childTnLst>
                                    <p:set>
                                      <p:cBhvr>
                                        <p:cTn id="22" dur="1" fill="hold">
                                          <p:stCondLst>
                                            <p:cond delay="0"/>
                                          </p:stCondLst>
                                        </p:cTn>
                                        <p:tgtEl>
                                          <p:spTgt spid="25607">
                                            <p:txEl>
                                              <p:pRg st="4" end="4"/>
                                            </p:txEl>
                                          </p:spTgt>
                                        </p:tgtEl>
                                        <p:attrNameLst>
                                          <p:attrName>style.visibility</p:attrName>
                                        </p:attrNameLst>
                                      </p:cBhvr>
                                      <p:to>
                                        <p:strVal val="visible"/>
                                      </p:to>
                                    </p:set>
                                    <p:animEffect transition="in" filter="diamond(out)">
                                      <p:cBhvr>
                                        <p:cTn id="23" dur="2000"/>
                                        <p:tgtEl>
                                          <p:spTgt spid="25607">
                                            <p:txEl>
                                              <p:pRg st="4" end="4"/>
                                            </p:txEl>
                                          </p:spTgt>
                                        </p:tgtEl>
                                      </p:cBhvr>
                                    </p:animEffect>
                                  </p:childTnLst>
                                </p:cTn>
                              </p:par>
                            </p:childTnLst>
                          </p:cTn>
                        </p:par>
                        <p:par>
                          <p:cTn id="24" fill="hold">
                            <p:stCondLst>
                              <p:cond delay="10000"/>
                            </p:stCondLst>
                            <p:childTnLst>
                              <p:par>
                                <p:cTn id="25" presetID="8" presetClass="entr" presetSubtype="32" fill="hold" nodeType="afterEffect">
                                  <p:stCondLst>
                                    <p:cond delay="0"/>
                                  </p:stCondLst>
                                  <p:childTnLst>
                                    <p:set>
                                      <p:cBhvr>
                                        <p:cTn id="26" dur="1" fill="hold">
                                          <p:stCondLst>
                                            <p:cond delay="0"/>
                                          </p:stCondLst>
                                        </p:cTn>
                                        <p:tgtEl>
                                          <p:spTgt spid="25607">
                                            <p:txEl>
                                              <p:pRg st="5" end="5"/>
                                            </p:txEl>
                                          </p:spTgt>
                                        </p:tgtEl>
                                        <p:attrNameLst>
                                          <p:attrName>style.visibility</p:attrName>
                                        </p:attrNameLst>
                                      </p:cBhvr>
                                      <p:to>
                                        <p:strVal val="visible"/>
                                      </p:to>
                                    </p:set>
                                    <p:animEffect transition="in" filter="diamond(out)">
                                      <p:cBhvr>
                                        <p:cTn id="27" dur="2000"/>
                                        <p:tgtEl>
                                          <p:spTgt spid="25607">
                                            <p:txEl>
                                              <p:pRg st="5" end="5"/>
                                            </p:txEl>
                                          </p:spTgt>
                                        </p:tgtEl>
                                      </p:cBhvr>
                                    </p:animEffect>
                                  </p:childTnLst>
                                </p:cTn>
                              </p:par>
                            </p:childTnLst>
                          </p:cTn>
                        </p:par>
                        <p:par>
                          <p:cTn id="28" fill="hold">
                            <p:stCondLst>
                              <p:cond delay="12000"/>
                            </p:stCondLst>
                            <p:childTnLst>
                              <p:par>
                                <p:cTn id="29" presetID="8" presetClass="entr" presetSubtype="32" fill="hold" nodeType="afterEffect">
                                  <p:stCondLst>
                                    <p:cond delay="0"/>
                                  </p:stCondLst>
                                  <p:childTnLst>
                                    <p:set>
                                      <p:cBhvr>
                                        <p:cTn id="30" dur="1" fill="hold">
                                          <p:stCondLst>
                                            <p:cond delay="0"/>
                                          </p:stCondLst>
                                        </p:cTn>
                                        <p:tgtEl>
                                          <p:spTgt spid="25607">
                                            <p:txEl>
                                              <p:pRg st="6" end="6"/>
                                            </p:txEl>
                                          </p:spTgt>
                                        </p:tgtEl>
                                        <p:attrNameLst>
                                          <p:attrName>style.visibility</p:attrName>
                                        </p:attrNameLst>
                                      </p:cBhvr>
                                      <p:to>
                                        <p:strVal val="visible"/>
                                      </p:to>
                                    </p:set>
                                    <p:animEffect transition="in" filter="diamond(out)">
                                      <p:cBhvr>
                                        <p:cTn id="31" dur="2000"/>
                                        <p:tgtEl>
                                          <p:spTgt spid="2560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7" name="Text Box 7">
            <a:extLst>
              <a:ext uri="{FF2B5EF4-FFF2-40B4-BE49-F238E27FC236}">
                <a16:creationId xmlns:a16="http://schemas.microsoft.com/office/drawing/2014/main" id="{8D298CB6-00DC-463B-ADFB-F841541FD572}"/>
              </a:ext>
            </a:extLst>
          </p:cNvPr>
          <p:cNvSpPr txBox="1">
            <a:spLocks noChangeArrowheads="1"/>
          </p:cNvSpPr>
          <p:nvPr/>
        </p:nvSpPr>
        <p:spPr bwMode="auto">
          <a:xfrm>
            <a:off x="274446" y="439163"/>
            <a:ext cx="8856662" cy="6001643"/>
          </a:xfrm>
          <a:prstGeom prst="rect">
            <a:avLst/>
          </a:prstGeom>
          <a:solidFill>
            <a:srgbClr val="7030A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panose="020B0604020202020204" pitchFamily="34" charset="0"/>
              </a:defRPr>
            </a:lvl1pPr>
            <a:lvl2pPr marL="742950" indent="-285750" algn="l" eaLnBrk="0" hangingPunct="0">
              <a:spcBef>
                <a:spcPct val="20000"/>
              </a:spcBef>
              <a:buChar char="–"/>
              <a:defRPr sz="2800">
                <a:solidFill>
                  <a:schemeClr val="tx1"/>
                </a:solidFill>
                <a:latin typeface="Arial" panose="020B0604020202020204" pitchFamily="34" charset="0"/>
              </a:defRPr>
            </a:lvl2pPr>
            <a:lvl3pPr marL="1143000" indent="-228600" algn="l" eaLnBrk="0" hangingPunct="0">
              <a:spcBef>
                <a:spcPct val="20000"/>
              </a:spcBef>
              <a:buChar char="•"/>
              <a:defRPr sz="2400">
                <a:solidFill>
                  <a:schemeClr val="tx1"/>
                </a:solidFill>
                <a:latin typeface="Arial" panose="020B0604020202020204" pitchFamily="34" charset="0"/>
              </a:defRPr>
            </a:lvl3pPr>
            <a:lvl4pPr marL="1600200" indent="-228600" algn="l" eaLnBrk="0" hangingPunct="0">
              <a:spcBef>
                <a:spcPct val="20000"/>
              </a:spcBef>
              <a:buChar char="–"/>
              <a:defRPr sz="2000">
                <a:solidFill>
                  <a:schemeClr val="tx1"/>
                </a:solidFill>
                <a:latin typeface="Arial" panose="020B0604020202020204" pitchFamily="34" charset="0"/>
              </a:defRPr>
            </a:lvl4pPr>
            <a:lvl5pPr marL="2057400" indent="-228600" algn="l"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fr-CA" altLang="fr-FR" sz="4400" dirty="0">
                <a:solidFill>
                  <a:srgbClr val="99FFCC"/>
                </a:solidFill>
                <a:latin typeface="Monotype Corsiva" panose="03010101010201010101" pitchFamily="66" charset="0"/>
              </a:rPr>
              <a:t> </a:t>
            </a:r>
            <a:r>
              <a:rPr lang="fr-CA" altLang="fr-FR" sz="4000" dirty="0">
                <a:solidFill>
                  <a:srgbClr val="99FFCC"/>
                </a:solidFill>
                <a:latin typeface="Monotype Corsiva" panose="03010101010201010101" pitchFamily="66" charset="0"/>
              </a:rPr>
              <a:t>Les oignons empêcheraient la formation de caillots sanguins dangereux</a:t>
            </a:r>
          </a:p>
          <a:p>
            <a:pPr algn="ctr" eaLnBrk="1" hangingPunct="1">
              <a:spcBef>
                <a:spcPct val="50000"/>
              </a:spcBef>
              <a:buFontTx/>
              <a:buNone/>
            </a:pPr>
            <a:r>
              <a:rPr lang="fr-CA" altLang="fr-FR" sz="4000" dirty="0">
                <a:solidFill>
                  <a:srgbClr val="99FFCC"/>
                </a:solidFill>
                <a:latin typeface="Monotype Corsiva" panose="03010101010201010101" pitchFamily="66" charset="0"/>
              </a:rPr>
              <a:t>En effet, la rutine, un composé chimique qu’on trouve en grande quantité dans les oignons et les pommes, pourrait empêcher les caillots de sang dangereux. La rutine inhiberait l’accumulation de plaquettes dans les artères ainsi que la formation de fibrines dans les veines, deux composantes des caillots de sang.</a:t>
            </a:r>
            <a:endParaRPr lang="fr-FR" altLang="fr-FR" sz="4000" dirty="0">
              <a:solidFill>
                <a:srgbClr val="FF0000"/>
              </a:solidFill>
              <a:latin typeface="Monotype Corsiva" panose="03010101010201010101" pitchFamily="66" charset="0"/>
            </a:endParaRPr>
          </a:p>
        </p:txBody>
      </p:sp>
      <p:pic>
        <p:nvPicPr>
          <p:cNvPr id="5123" name="Picture 14" descr="AOF160706PL3">
            <a:extLst>
              <a:ext uri="{FF2B5EF4-FFF2-40B4-BE49-F238E27FC236}">
                <a16:creationId xmlns:a16="http://schemas.microsoft.com/office/drawing/2014/main" id="{2C986911-FE5E-477F-9A13-503EAC1E6000}"/>
              </a:ext>
            </a:extLst>
          </p:cNvPr>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a:xfrm>
            <a:off x="539552" y="764704"/>
            <a:ext cx="1201012" cy="1692000"/>
          </a:xfrm>
          <a:noFill/>
        </p:spPr>
      </p:pic>
    </p:spTree>
    <p:extLst>
      <p:ext uri="{BB962C8B-B14F-4D97-AF65-F5344CB8AC3E}">
        <p14:creationId xmlns:p14="http://schemas.microsoft.com/office/powerpoint/2010/main" val="3129592610"/>
      </p:ext>
    </p:extLst>
  </p:cSld>
  <p:clrMapOvr>
    <a:masterClrMapping/>
  </p:clrMapOvr>
  <p:transition spd="med" advTm="26948">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afterEffect">
                                  <p:stCondLst>
                                    <p:cond delay="0"/>
                                  </p:stCondLst>
                                  <p:childTnLst>
                                    <p:set>
                                      <p:cBhvr>
                                        <p:cTn id="6" dur="1" fill="hold">
                                          <p:stCondLst>
                                            <p:cond delay="0"/>
                                          </p:stCondLst>
                                        </p:cTn>
                                        <p:tgtEl>
                                          <p:spTgt spid="25607">
                                            <p:txEl>
                                              <p:pRg st="0" end="0"/>
                                            </p:txEl>
                                          </p:spTgt>
                                        </p:tgtEl>
                                        <p:attrNameLst>
                                          <p:attrName>style.visibility</p:attrName>
                                        </p:attrNameLst>
                                      </p:cBhvr>
                                      <p:to>
                                        <p:strVal val="visible"/>
                                      </p:to>
                                    </p:set>
                                    <p:animEffect transition="in" filter="diamond(out)">
                                      <p:cBhvr>
                                        <p:cTn id="7" dur="2000"/>
                                        <p:tgtEl>
                                          <p:spTgt spid="25607">
                                            <p:txEl>
                                              <p:pRg st="0" end="0"/>
                                            </p:txEl>
                                          </p:spTgt>
                                        </p:tgtEl>
                                      </p:cBhvr>
                                    </p:animEffect>
                                  </p:childTnLst>
                                </p:cTn>
                              </p:par>
                            </p:childTnLst>
                          </p:cTn>
                        </p:par>
                        <p:par>
                          <p:cTn id="8" fill="hold">
                            <p:stCondLst>
                              <p:cond delay="2000"/>
                            </p:stCondLst>
                            <p:childTnLst>
                              <p:par>
                                <p:cTn id="9" presetID="8" presetClass="entr" presetSubtype="32" fill="hold" nodeType="afterEffect">
                                  <p:stCondLst>
                                    <p:cond delay="0"/>
                                  </p:stCondLst>
                                  <p:childTnLst>
                                    <p:set>
                                      <p:cBhvr>
                                        <p:cTn id="10" dur="1" fill="hold">
                                          <p:stCondLst>
                                            <p:cond delay="0"/>
                                          </p:stCondLst>
                                        </p:cTn>
                                        <p:tgtEl>
                                          <p:spTgt spid="25607">
                                            <p:txEl>
                                              <p:pRg st="1" end="1"/>
                                            </p:txEl>
                                          </p:spTgt>
                                        </p:tgtEl>
                                        <p:attrNameLst>
                                          <p:attrName>style.visibility</p:attrName>
                                        </p:attrNameLst>
                                      </p:cBhvr>
                                      <p:to>
                                        <p:strVal val="visible"/>
                                      </p:to>
                                    </p:set>
                                    <p:animEffect transition="in" filter="diamond(out)">
                                      <p:cBhvr>
                                        <p:cTn id="11" dur="2000"/>
                                        <p:tgtEl>
                                          <p:spTgt spid="2560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7" name="Text Box 7">
            <a:extLst>
              <a:ext uri="{FF2B5EF4-FFF2-40B4-BE49-F238E27FC236}">
                <a16:creationId xmlns:a16="http://schemas.microsoft.com/office/drawing/2014/main" id="{4F96BFB4-BF94-4DF2-A58A-57746FAA7052}"/>
              </a:ext>
            </a:extLst>
          </p:cNvPr>
          <p:cNvSpPr txBox="1">
            <a:spLocks noChangeArrowheads="1"/>
          </p:cNvSpPr>
          <p:nvPr/>
        </p:nvSpPr>
        <p:spPr bwMode="auto">
          <a:xfrm>
            <a:off x="755650" y="182290"/>
            <a:ext cx="7991475" cy="5909310"/>
          </a:xfrm>
          <a:prstGeom prst="rect">
            <a:avLst/>
          </a:prstGeom>
          <a:solidFill>
            <a:srgbClr val="7030A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sz="3200">
                <a:solidFill>
                  <a:schemeClr val="tx1"/>
                </a:solidFill>
                <a:latin typeface="Arial" panose="020B0604020202020204" pitchFamily="34" charset="0"/>
              </a:defRPr>
            </a:lvl1pPr>
            <a:lvl2pPr marL="742950" indent="-285750" algn="l" eaLnBrk="0" hangingPunct="0">
              <a:spcBef>
                <a:spcPct val="20000"/>
              </a:spcBef>
              <a:buChar char="–"/>
              <a:defRPr sz="2800">
                <a:solidFill>
                  <a:schemeClr val="tx1"/>
                </a:solidFill>
                <a:latin typeface="Arial" panose="020B0604020202020204" pitchFamily="34" charset="0"/>
              </a:defRPr>
            </a:lvl2pPr>
            <a:lvl3pPr marL="1143000" indent="-228600" algn="l" eaLnBrk="0" hangingPunct="0">
              <a:spcBef>
                <a:spcPct val="20000"/>
              </a:spcBef>
              <a:buChar char="•"/>
              <a:defRPr sz="2400">
                <a:solidFill>
                  <a:schemeClr val="tx1"/>
                </a:solidFill>
                <a:latin typeface="Arial" panose="020B0604020202020204" pitchFamily="34" charset="0"/>
              </a:defRPr>
            </a:lvl3pPr>
            <a:lvl4pPr marL="1600200" indent="-228600" algn="l" eaLnBrk="0" hangingPunct="0">
              <a:spcBef>
                <a:spcPct val="20000"/>
              </a:spcBef>
              <a:buChar char="–"/>
              <a:defRPr sz="2000">
                <a:solidFill>
                  <a:schemeClr val="tx1"/>
                </a:solidFill>
                <a:latin typeface="Arial" panose="020B0604020202020204" pitchFamily="34" charset="0"/>
              </a:defRPr>
            </a:lvl4pPr>
            <a:lvl5pPr marL="2057400" indent="-228600" algn="l"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fr-CA" sz="5400" b="0" dirty="0">
                <a:solidFill>
                  <a:srgbClr val="FFFF00"/>
                </a:solidFill>
                <a:latin typeface="montserrat"/>
              </a:rPr>
              <a:t>Enlever une verrue plantaire n’est pas facile et peut faire mal. Voici une méthode maison toute simple qui vous aidera à la faire disparaître en un rien de temps.</a:t>
            </a:r>
            <a:endParaRPr lang="fr-FR" altLang="fr-FR" sz="5400" dirty="0">
              <a:solidFill>
                <a:srgbClr val="FFFF00"/>
              </a:solidFill>
              <a:latin typeface="Monotype Corsiva" panose="03010101010201010101" pitchFamily="66" charset="0"/>
            </a:endParaRPr>
          </a:p>
        </p:txBody>
      </p:sp>
      <p:pic>
        <p:nvPicPr>
          <p:cNvPr id="2050" name="Picture 2" descr="Les oignons sont faibles en calories, en plus d'être riches en vertus santé.">
            <a:extLst>
              <a:ext uri="{FF2B5EF4-FFF2-40B4-BE49-F238E27FC236}">
                <a16:creationId xmlns:a16="http://schemas.microsoft.com/office/drawing/2014/main" id="{C00B566A-293C-496A-B7CB-1F923AA5F4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6" y="445475"/>
            <a:ext cx="9144000" cy="6099175"/>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14" descr="AOF160706PL3">
            <a:extLst>
              <a:ext uri="{FF2B5EF4-FFF2-40B4-BE49-F238E27FC236}">
                <a16:creationId xmlns:a16="http://schemas.microsoft.com/office/drawing/2014/main" id="{16B1EC35-AC31-4852-9B25-14D091F8C9A4}"/>
              </a:ext>
            </a:extLst>
          </p:cNvPr>
          <p:cNvPicPr>
            <a:picLocks noGrp="1" noChangeAspect="1" noChangeArrowheads="1" noCrop="1"/>
          </p:cNvPicPr>
          <p:nvPr>
            <p:ph idx="1"/>
          </p:nvPr>
        </p:nvPicPr>
        <p:blipFill>
          <a:blip r:embed="rId4">
            <a:extLst>
              <a:ext uri="{28A0092B-C50C-407E-A947-70E740481C1C}">
                <a14:useLocalDpi xmlns:a14="http://schemas.microsoft.com/office/drawing/2010/main" val="0"/>
              </a:ext>
            </a:extLst>
          </a:blip>
          <a:srcRect/>
          <a:stretch>
            <a:fillRect/>
          </a:stretch>
        </p:blipFill>
        <p:spPr>
          <a:xfrm>
            <a:off x="0" y="4765675"/>
            <a:ext cx="1584325" cy="2232025"/>
          </a:xfrm>
          <a:noFill/>
        </p:spPr>
      </p:pic>
    </p:spTree>
  </p:cSld>
  <p:clrMapOvr>
    <a:masterClrMapping/>
  </p:clrMapOvr>
  <p:transition spd="med" advTm="25942">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afterEffect">
                                  <p:stCondLst>
                                    <p:cond delay="0"/>
                                  </p:stCondLst>
                                  <p:childTnLst>
                                    <p:set>
                                      <p:cBhvr>
                                        <p:cTn id="6" dur="1" fill="hold">
                                          <p:stCondLst>
                                            <p:cond delay="0"/>
                                          </p:stCondLst>
                                        </p:cTn>
                                        <p:tgtEl>
                                          <p:spTgt spid="25607">
                                            <p:txEl>
                                              <p:pRg st="0" end="0"/>
                                            </p:txEl>
                                          </p:spTgt>
                                        </p:tgtEl>
                                        <p:attrNameLst>
                                          <p:attrName>style.visibility</p:attrName>
                                        </p:attrNameLst>
                                      </p:cBhvr>
                                      <p:to>
                                        <p:strVal val="visible"/>
                                      </p:to>
                                    </p:set>
                                    <p:animEffect transition="in" filter="diamond(out)">
                                      <p:cBhvr>
                                        <p:cTn id="7" dur="2000"/>
                                        <p:tgtEl>
                                          <p:spTgt spid="256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 name="Image 5" descr="Les bienfaits de l'oignon">
            <a:extLst>
              <a:ext uri="{FF2B5EF4-FFF2-40B4-BE49-F238E27FC236}">
                <a16:creationId xmlns:a16="http://schemas.microsoft.com/office/drawing/2014/main" id="{F3D6DBBE-B117-4B1F-8AAC-95D1ECCBBB0C}"/>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95535" y="260648"/>
            <a:ext cx="8361021" cy="6264008"/>
          </a:xfrm>
          <a:prstGeom prst="rect">
            <a:avLst/>
          </a:prstGeom>
          <a:noFill/>
          <a:ln>
            <a:noFill/>
          </a:ln>
        </p:spPr>
      </p:pic>
      <p:pic>
        <p:nvPicPr>
          <p:cNvPr id="6146" name="Picture 14" descr="AOF160706PL3">
            <a:extLst>
              <a:ext uri="{FF2B5EF4-FFF2-40B4-BE49-F238E27FC236}">
                <a16:creationId xmlns:a16="http://schemas.microsoft.com/office/drawing/2014/main" id="{D791EA76-ACF1-438A-8E8F-7746766004DF}"/>
              </a:ext>
            </a:extLst>
          </p:cNvPr>
          <p:cNvPicPr>
            <a:picLocks noGrp="1" noChangeAspect="1" noChangeArrowheads="1" noCrop="1"/>
          </p:cNvPicPr>
          <p:nvPr>
            <p:ph idx="1"/>
          </p:nvPr>
        </p:nvPicPr>
        <p:blipFill>
          <a:blip r:embed="rId4">
            <a:extLst>
              <a:ext uri="{28A0092B-C50C-407E-A947-70E740481C1C}">
                <a14:useLocalDpi xmlns:a14="http://schemas.microsoft.com/office/drawing/2010/main" val="0"/>
              </a:ext>
            </a:extLst>
          </a:blip>
          <a:srcRect/>
          <a:stretch>
            <a:fillRect/>
          </a:stretch>
        </p:blipFill>
        <p:spPr>
          <a:xfrm>
            <a:off x="26437" y="-171400"/>
            <a:ext cx="1201738" cy="1692275"/>
          </a:xfrm>
          <a:noFill/>
        </p:spPr>
      </p:pic>
    </p:spTree>
    <p:extLst>
      <p:ext uri="{BB962C8B-B14F-4D97-AF65-F5344CB8AC3E}">
        <p14:creationId xmlns:p14="http://schemas.microsoft.com/office/powerpoint/2010/main" val="1499860546"/>
      </p:ext>
    </p:extLst>
  </p:cSld>
  <p:clrMapOvr>
    <a:masterClrMapping/>
  </p:clrMapOvr>
  <p:transition spd="med" advTm="5441">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8194" name="Image 1">
            <a:extLst>
              <a:ext uri="{FF2B5EF4-FFF2-40B4-BE49-F238E27FC236}">
                <a16:creationId xmlns:a16="http://schemas.microsoft.com/office/drawing/2014/main" id="{A46C79B6-A91A-4CD3-BF78-C9E3D557842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7950" y="115888"/>
            <a:ext cx="380047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Image 1">
            <a:extLst>
              <a:ext uri="{FF2B5EF4-FFF2-40B4-BE49-F238E27FC236}">
                <a16:creationId xmlns:a16="http://schemas.microsoft.com/office/drawing/2014/main" id="{3307EEC5-3C2B-4C79-BFE0-0C3538508A3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71550" y="5489575"/>
            <a:ext cx="720725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itre 2">
            <a:extLst>
              <a:ext uri="{FF2B5EF4-FFF2-40B4-BE49-F238E27FC236}">
                <a16:creationId xmlns:a16="http://schemas.microsoft.com/office/drawing/2014/main" id="{5B72F733-373B-4447-B91E-87C86E98B5AC}"/>
              </a:ext>
            </a:extLst>
          </p:cNvPr>
          <p:cNvSpPr>
            <a:spLocks noGrp="1"/>
          </p:cNvSpPr>
          <p:nvPr>
            <p:ph type="title"/>
          </p:nvPr>
        </p:nvSpPr>
        <p:spPr>
          <a:xfrm>
            <a:off x="3779838" y="620713"/>
            <a:ext cx="4619625" cy="1143000"/>
          </a:xfrm>
        </p:spPr>
        <p:txBody>
          <a:bodyPr/>
          <a:lstStyle/>
          <a:p>
            <a:r>
              <a:rPr lang="fr-CA" altLang="fr-FR">
                <a:solidFill>
                  <a:srgbClr val="FFFF00"/>
                </a:solidFill>
              </a:rPr>
              <a:t>Merci</a:t>
            </a:r>
            <a:br>
              <a:rPr lang="fr-CA" altLang="fr-FR">
                <a:solidFill>
                  <a:srgbClr val="FFFF00"/>
                </a:solidFill>
              </a:rPr>
            </a:br>
            <a:r>
              <a:rPr lang="fr-CA" altLang="fr-FR">
                <a:solidFill>
                  <a:srgbClr val="FFFF00"/>
                </a:solidFill>
              </a:rPr>
              <a:t>et</a:t>
            </a:r>
            <a:br>
              <a:rPr lang="fr-CA" altLang="fr-FR">
                <a:solidFill>
                  <a:srgbClr val="FFFF00"/>
                </a:solidFill>
              </a:rPr>
            </a:br>
            <a:r>
              <a:rPr lang="fr-CA" altLang="fr-FR">
                <a:solidFill>
                  <a:srgbClr val="FFFF00"/>
                </a:solidFill>
              </a:rPr>
              <a:t>à la prochaine</a:t>
            </a:r>
          </a:p>
        </p:txBody>
      </p:sp>
      <p:pic>
        <p:nvPicPr>
          <p:cNvPr id="8197" name="Picture 17" descr="AOF160706PL3">
            <a:extLst>
              <a:ext uri="{FF2B5EF4-FFF2-40B4-BE49-F238E27FC236}">
                <a16:creationId xmlns:a16="http://schemas.microsoft.com/office/drawing/2014/main" id="{65C75D8C-D28E-483E-BEE5-208287D8768F}"/>
              </a:ext>
            </a:extLst>
          </p:cNvPr>
          <p:cNvPicPr>
            <a:picLocks noGrp="1" noChangeAspect="1" noChangeArrowheads="1" noCrop="1"/>
          </p:cNvPicPr>
          <p:nvPr>
            <p:ph idx="1"/>
          </p:nvPr>
        </p:nvPicPr>
        <p:blipFill>
          <a:blip r:embed="rId6">
            <a:extLst>
              <a:ext uri="{28A0092B-C50C-407E-A947-70E740481C1C}">
                <a14:useLocalDpi xmlns:a14="http://schemas.microsoft.com/office/drawing/2010/main" val="0"/>
              </a:ext>
            </a:extLst>
          </a:blip>
          <a:srcRect/>
          <a:stretch>
            <a:fillRect/>
          </a:stretch>
        </p:blipFill>
        <p:spPr>
          <a:xfrm>
            <a:off x="7486650" y="4941888"/>
            <a:ext cx="1657350" cy="2159000"/>
          </a:xfrm>
          <a:noFill/>
        </p:spPr>
      </p:pic>
    </p:spTree>
    <p:custDataLst>
      <p:tags r:id="rId1"/>
    </p:custDataLst>
  </p:cSld>
  <p:clrMapOvr>
    <a:masterClrMapping/>
  </p:clrMapOvr>
  <p:transition spd="med" advTm="14009">
    <p:randomBar dir="vert"/>
  </p:transition>
</p:sld>
</file>

<file path=ppt/tags/tag1.xml><?xml version="1.0" encoding="utf-8"?>
<p:tagLst xmlns:a="http://schemas.openxmlformats.org/drawingml/2006/main" xmlns:r="http://schemas.openxmlformats.org/officeDocument/2006/relationships" xmlns:p="http://schemas.openxmlformats.org/presentationml/2006/main">
  <p:tag name="TIMING" val="|0.4"/>
</p:tagLst>
</file>

<file path=ppt/tags/tag2.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Seule.ppt 1">
  <a:themeElements>
    <a:clrScheme name="Seule.ppt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eule.ppt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Tx/>
          <a:buNone/>
          <a:tabLst/>
          <a:defRPr kumimoji="0" lang="fr-FR" sz="2400" b="1" i="0" u="none" strike="noStrike" cap="none" normalizeH="0" baseline="0" smtClean="0">
            <a:ln>
              <a:noFill/>
            </a:ln>
            <a:solidFill>
              <a:srgbClr val="FFFF99"/>
            </a:solidFill>
            <a:effectLst/>
            <a:latin typeface="Monotype Corsiva" pitchFamily="66"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Tx/>
          <a:buNone/>
          <a:tabLst/>
          <a:defRPr kumimoji="0" lang="fr-FR" sz="2400" b="1" i="0" u="none" strike="noStrike" cap="none" normalizeH="0" baseline="0" smtClean="0">
            <a:ln>
              <a:noFill/>
            </a:ln>
            <a:solidFill>
              <a:srgbClr val="FFFF99"/>
            </a:solidFill>
            <a:effectLst/>
            <a:latin typeface="Monotype Corsiva" pitchFamily="66" charset="0"/>
          </a:defRPr>
        </a:defPPr>
      </a:lstStyle>
    </a:lnDef>
  </a:objectDefaults>
  <a:extraClrSchemeLst>
    <a:extraClrScheme>
      <a:clrScheme name="Seule.ppt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eule.ppt 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eule.ppt 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eule.ppt 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eule.ppt 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eule.ppt 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eule.ppt 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eule.ppt 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eule.ppt 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eule.ppt 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eule.ppt 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eule.ppt 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Seule.ppt 1</Template>
  <TotalTime>0</TotalTime>
  <Words>816</Words>
  <Application>Microsoft Office PowerPoint</Application>
  <PresentationFormat>Affichage à l'écran (4:3)</PresentationFormat>
  <Paragraphs>41</Paragraphs>
  <Slides>13</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Lucida Console</vt:lpstr>
      <vt:lpstr>Monotype Corsiva</vt:lpstr>
      <vt:lpstr>montserrat</vt:lpstr>
      <vt:lpstr>Seule.ppt 1</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Merci et à la prochaine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trucs de grand-maman</dc:title>
  <dc:subject>remède de grand-maman</dc:subject>
  <dc:creator/>
  <cp:keywords>remède</cp:keywords>
  <cp:lastModifiedBy/>
  <cp:revision>1</cp:revision>
  <dcterms:created xsi:type="dcterms:W3CDTF">2013-08-23T15:08:28Z</dcterms:created>
  <dcterms:modified xsi:type="dcterms:W3CDTF">2021-03-11T22:21:46Z</dcterms:modified>
</cp:coreProperties>
</file>