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79" r:id="rId2"/>
    <p:sldId id="278" r:id="rId3"/>
    <p:sldId id="287" r:id="rId4"/>
    <p:sldId id="269" r:id="rId5"/>
    <p:sldId id="267" r:id="rId6"/>
    <p:sldId id="271" r:id="rId7"/>
    <p:sldId id="257" r:id="rId8"/>
    <p:sldId id="272" r:id="rId9"/>
    <p:sldId id="258" r:id="rId10"/>
    <p:sldId id="273" r:id="rId11"/>
    <p:sldId id="259" r:id="rId12"/>
    <p:sldId id="283" r:id="rId13"/>
    <p:sldId id="282" r:id="rId14"/>
    <p:sldId id="274" r:id="rId15"/>
    <p:sldId id="260" r:id="rId16"/>
    <p:sldId id="275" r:id="rId17"/>
    <p:sldId id="261" r:id="rId18"/>
    <p:sldId id="284" r:id="rId19"/>
    <p:sldId id="262" r:id="rId20"/>
    <p:sldId id="277" r:id="rId21"/>
    <p:sldId id="263" r:id="rId22"/>
    <p:sldId id="285" r:id="rId23"/>
    <p:sldId id="286" r:id="rId24"/>
    <p:sldId id="291" r:id="rId25"/>
    <p:sldId id="294" r:id="rId26"/>
    <p:sldId id="293" r:id="rId27"/>
    <p:sldId id="295" r:id="rId28"/>
    <p:sldId id="298" r:id="rId29"/>
    <p:sldId id="297" r:id="rId30"/>
    <p:sldId id="288" r:id="rId31"/>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104" d="100"/>
          <a:sy n="104" d="100"/>
        </p:scale>
        <p:origin x="144" y="12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4BDF6E00-8644-47FC-8032-2B1369DE266C}"/>
              </a:ext>
            </a:extLst>
          </p:cNvPr>
          <p:cNvSpPr>
            <a:spLocks noGrp="1"/>
          </p:cNvSpPr>
          <p:nvPr>
            <p:ph type="ctrTitle"/>
          </p:nvPr>
        </p:nvSpPr>
        <p:spPr>
          <a:xfrm>
            <a:off x="1524000" y="1122363"/>
            <a:ext cx="9144000" cy="2387600"/>
          </a:xfrm>
        </p:spPr>
        <p:txBody>
          <a:bodyPr anchor="b"/>
          <a:lstStyle>
            <a:lvl1pPr algn="ctr">
              <a:defRPr sz="6000"/>
            </a:lvl1pPr>
          </a:lstStyle>
          <a:p>
            <a:r>
              <a:rPr lang="fr-FR"/>
              <a:t>Modifiez le style du titre</a:t>
            </a:r>
          </a:p>
        </p:txBody>
      </p:sp>
      <p:sp>
        <p:nvSpPr>
          <p:cNvPr id="3" name="Sous-titre 2">
            <a:extLst>
              <a:ext uri="{FF2B5EF4-FFF2-40B4-BE49-F238E27FC236}">
                <a16:creationId xmlns:a16="http://schemas.microsoft.com/office/drawing/2014/main" id="{30036068-1063-4E46-8DD1-0BA6D4D68FB0}"/>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a:t>Modifiez le style des sous-titres du masque</a:t>
            </a:r>
          </a:p>
        </p:txBody>
      </p:sp>
      <p:sp>
        <p:nvSpPr>
          <p:cNvPr id="4" name="Espace réservé de la date 3">
            <a:extLst>
              <a:ext uri="{FF2B5EF4-FFF2-40B4-BE49-F238E27FC236}">
                <a16:creationId xmlns:a16="http://schemas.microsoft.com/office/drawing/2014/main" id="{D0455204-9DF0-485F-BAF1-9B2FAC53B254}"/>
              </a:ext>
            </a:extLst>
          </p:cNvPr>
          <p:cNvSpPr>
            <a:spLocks noGrp="1"/>
          </p:cNvSpPr>
          <p:nvPr>
            <p:ph type="dt" sz="half" idx="10"/>
          </p:nvPr>
        </p:nvSpPr>
        <p:spPr/>
        <p:txBody>
          <a:bodyPr/>
          <a:lstStyle/>
          <a:p>
            <a:fld id="{2C54E909-4384-4F12-B49C-78500DDF2E45}" type="datetimeFigureOut">
              <a:rPr lang="fr-FR" smtClean="0"/>
              <a:t>10/07/2021</a:t>
            </a:fld>
            <a:endParaRPr lang="fr-FR"/>
          </a:p>
        </p:txBody>
      </p:sp>
      <p:sp>
        <p:nvSpPr>
          <p:cNvPr id="5" name="Espace réservé du pied de page 4">
            <a:extLst>
              <a:ext uri="{FF2B5EF4-FFF2-40B4-BE49-F238E27FC236}">
                <a16:creationId xmlns:a16="http://schemas.microsoft.com/office/drawing/2014/main" id="{03EDC7D0-EE28-4700-B11C-71D74E91305B}"/>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78B4BA26-3C26-469C-A029-B5D2D5ECD3BB}"/>
              </a:ext>
            </a:extLst>
          </p:cNvPr>
          <p:cNvSpPr>
            <a:spLocks noGrp="1"/>
          </p:cNvSpPr>
          <p:nvPr>
            <p:ph type="sldNum" sz="quarter" idx="12"/>
          </p:nvPr>
        </p:nvSpPr>
        <p:spPr/>
        <p:txBody>
          <a:bodyPr/>
          <a:lstStyle/>
          <a:p>
            <a:fld id="{C476A894-FCBA-4A28-A9D8-E4B44DB3A729}" type="slidenum">
              <a:rPr lang="fr-FR" smtClean="0"/>
              <a:t>‹N°›</a:t>
            </a:fld>
            <a:endParaRPr lang="fr-FR"/>
          </a:p>
        </p:txBody>
      </p:sp>
    </p:spTree>
    <p:extLst>
      <p:ext uri="{BB962C8B-B14F-4D97-AF65-F5344CB8AC3E}">
        <p14:creationId xmlns:p14="http://schemas.microsoft.com/office/powerpoint/2010/main" val="207619231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2861F11D-2499-4B97-8D00-CE80083C422E}"/>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239E58E8-13EC-414F-960A-CB488BF14D34}"/>
              </a:ext>
            </a:extLst>
          </p:cNvPr>
          <p:cNvSpPr>
            <a:spLocks noGrp="1"/>
          </p:cNvSpPr>
          <p:nvPr>
            <p:ph idx="1"/>
          </p:nvPr>
        </p:nvSpPr>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8BD323B7-4E39-4FB3-B4B7-A4010A80693A}"/>
              </a:ext>
            </a:extLst>
          </p:cNvPr>
          <p:cNvSpPr>
            <a:spLocks noGrp="1"/>
          </p:cNvSpPr>
          <p:nvPr>
            <p:ph type="dt" sz="half" idx="10"/>
          </p:nvPr>
        </p:nvSpPr>
        <p:spPr/>
        <p:txBody>
          <a:bodyPr/>
          <a:lstStyle/>
          <a:p>
            <a:fld id="{2C54E909-4384-4F12-B49C-78500DDF2E45}" type="datetimeFigureOut">
              <a:rPr lang="fr-FR" smtClean="0"/>
              <a:t>10/07/2021</a:t>
            </a:fld>
            <a:endParaRPr lang="fr-FR"/>
          </a:p>
        </p:txBody>
      </p:sp>
      <p:sp>
        <p:nvSpPr>
          <p:cNvPr id="5" name="Espace réservé du pied de page 4">
            <a:extLst>
              <a:ext uri="{FF2B5EF4-FFF2-40B4-BE49-F238E27FC236}">
                <a16:creationId xmlns:a16="http://schemas.microsoft.com/office/drawing/2014/main" id="{C934606B-D853-47C8-BA81-428321CA81E2}"/>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15B1853F-F741-4C37-BD7D-551CEF97F24C}"/>
              </a:ext>
            </a:extLst>
          </p:cNvPr>
          <p:cNvSpPr>
            <a:spLocks noGrp="1"/>
          </p:cNvSpPr>
          <p:nvPr>
            <p:ph type="sldNum" sz="quarter" idx="12"/>
          </p:nvPr>
        </p:nvSpPr>
        <p:spPr/>
        <p:txBody>
          <a:bodyPr/>
          <a:lstStyle/>
          <a:p>
            <a:fld id="{C476A894-FCBA-4A28-A9D8-E4B44DB3A729}" type="slidenum">
              <a:rPr lang="fr-FR" smtClean="0"/>
              <a:t>‹N°›</a:t>
            </a:fld>
            <a:endParaRPr lang="fr-FR"/>
          </a:p>
        </p:txBody>
      </p:sp>
    </p:spTree>
    <p:extLst>
      <p:ext uri="{BB962C8B-B14F-4D97-AF65-F5344CB8AC3E}">
        <p14:creationId xmlns:p14="http://schemas.microsoft.com/office/powerpoint/2010/main" val="39473634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558E2353-A820-4616-8C37-CA2DFA73806A}"/>
              </a:ext>
            </a:extLst>
          </p:cNvPr>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a:extLst>
              <a:ext uri="{FF2B5EF4-FFF2-40B4-BE49-F238E27FC236}">
                <a16:creationId xmlns:a16="http://schemas.microsoft.com/office/drawing/2014/main" id="{DC0503D6-69ED-48FC-91B4-84448D802F7E}"/>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a:t>Cliquez pour modifier les styles du texte du masque</a:t>
            </a:r>
          </a:p>
        </p:txBody>
      </p:sp>
      <p:sp>
        <p:nvSpPr>
          <p:cNvPr id="4" name="Espace réservé de la date 3">
            <a:extLst>
              <a:ext uri="{FF2B5EF4-FFF2-40B4-BE49-F238E27FC236}">
                <a16:creationId xmlns:a16="http://schemas.microsoft.com/office/drawing/2014/main" id="{82914D23-A136-47FA-A96A-3212BC0C22EC}"/>
              </a:ext>
            </a:extLst>
          </p:cNvPr>
          <p:cNvSpPr>
            <a:spLocks noGrp="1"/>
          </p:cNvSpPr>
          <p:nvPr>
            <p:ph type="dt" sz="half" idx="10"/>
          </p:nvPr>
        </p:nvSpPr>
        <p:spPr/>
        <p:txBody>
          <a:bodyPr/>
          <a:lstStyle/>
          <a:p>
            <a:fld id="{2C54E909-4384-4F12-B49C-78500DDF2E45}" type="datetimeFigureOut">
              <a:rPr lang="fr-FR" smtClean="0"/>
              <a:t>10/07/2021</a:t>
            </a:fld>
            <a:endParaRPr lang="fr-FR"/>
          </a:p>
        </p:txBody>
      </p:sp>
      <p:sp>
        <p:nvSpPr>
          <p:cNvPr id="5" name="Espace réservé du pied de page 4">
            <a:extLst>
              <a:ext uri="{FF2B5EF4-FFF2-40B4-BE49-F238E27FC236}">
                <a16:creationId xmlns:a16="http://schemas.microsoft.com/office/drawing/2014/main" id="{E62DF9E2-BA5A-4ABE-9BD9-03B2FBE8561F}"/>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675AE6C2-3A61-4B6D-AF72-FC9CADBA6C5B}"/>
              </a:ext>
            </a:extLst>
          </p:cNvPr>
          <p:cNvSpPr>
            <a:spLocks noGrp="1"/>
          </p:cNvSpPr>
          <p:nvPr>
            <p:ph type="sldNum" sz="quarter" idx="12"/>
          </p:nvPr>
        </p:nvSpPr>
        <p:spPr/>
        <p:txBody>
          <a:bodyPr/>
          <a:lstStyle/>
          <a:p>
            <a:fld id="{C476A894-FCBA-4A28-A9D8-E4B44DB3A729}" type="slidenum">
              <a:rPr lang="fr-FR" smtClean="0"/>
              <a:t>‹N°›</a:t>
            </a:fld>
            <a:endParaRPr lang="fr-FR"/>
          </a:p>
        </p:txBody>
      </p:sp>
    </p:spTree>
    <p:extLst>
      <p:ext uri="{BB962C8B-B14F-4D97-AF65-F5344CB8AC3E}">
        <p14:creationId xmlns:p14="http://schemas.microsoft.com/office/powerpoint/2010/main" val="341451655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7EC305AF-E311-46A0-9EA6-F5DD95D4CDA4}"/>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A1F971BD-7038-4026-A80A-14083CF9F926}"/>
              </a:ext>
            </a:extLst>
          </p:cNvPr>
          <p:cNvSpPr>
            <a:spLocks noGrp="1"/>
          </p:cNvSpPr>
          <p:nvPr>
            <p:ph sz="half" idx="1"/>
          </p:nvPr>
        </p:nvSpPr>
        <p:spPr>
          <a:xfrm>
            <a:off x="838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44C0E34A-5CFD-4664-95C9-36E8654C5B5F}"/>
              </a:ext>
            </a:extLst>
          </p:cNvPr>
          <p:cNvSpPr>
            <a:spLocks noGrp="1"/>
          </p:cNvSpPr>
          <p:nvPr>
            <p:ph sz="half" idx="2"/>
          </p:nvPr>
        </p:nvSpPr>
        <p:spPr>
          <a:xfrm>
            <a:off x="6172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a:extLst>
              <a:ext uri="{FF2B5EF4-FFF2-40B4-BE49-F238E27FC236}">
                <a16:creationId xmlns:a16="http://schemas.microsoft.com/office/drawing/2014/main" id="{179DEDA0-0BDB-49BC-BFBC-0367F8F73A44}"/>
              </a:ext>
            </a:extLst>
          </p:cNvPr>
          <p:cNvSpPr>
            <a:spLocks noGrp="1"/>
          </p:cNvSpPr>
          <p:nvPr>
            <p:ph type="dt" sz="half" idx="10"/>
          </p:nvPr>
        </p:nvSpPr>
        <p:spPr/>
        <p:txBody>
          <a:bodyPr/>
          <a:lstStyle/>
          <a:p>
            <a:fld id="{2C54E909-4384-4F12-B49C-78500DDF2E45}" type="datetimeFigureOut">
              <a:rPr lang="fr-FR" smtClean="0"/>
              <a:t>10/07/2021</a:t>
            </a:fld>
            <a:endParaRPr lang="fr-FR"/>
          </a:p>
        </p:txBody>
      </p:sp>
      <p:sp>
        <p:nvSpPr>
          <p:cNvPr id="6" name="Espace réservé du pied de page 5">
            <a:extLst>
              <a:ext uri="{FF2B5EF4-FFF2-40B4-BE49-F238E27FC236}">
                <a16:creationId xmlns:a16="http://schemas.microsoft.com/office/drawing/2014/main" id="{22C6FB4E-05A0-41DD-9DD8-334ABB5FF201}"/>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A80CA2F5-E090-4B9C-AAB9-27F6152AB176}"/>
              </a:ext>
            </a:extLst>
          </p:cNvPr>
          <p:cNvSpPr>
            <a:spLocks noGrp="1"/>
          </p:cNvSpPr>
          <p:nvPr>
            <p:ph type="sldNum" sz="quarter" idx="12"/>
          </p:nvPr>
        </p:nvSpPr>
        <p:spPr/>
        <p:txBody>
          <a:bodyPr/>
          <a:lstStyle/>
          <a:p>
            <a:fld id="{C476A894-FCBA-4A28-A9D8-E4B44DB3A729}" type="slidenum">
              <a:rPr lang="fr-FR" smtClean="0"/>
              <a:t>‹N°›</a:t>
            </a:fld>
            <a:endParaRPr lang="fr-FR"/>
          </a:p>
        </p:txBody>
      </p:sp>
    </p:spTree>
    <p:extLst>
      <p:ext uri="{BB962C8B-B14F-4D97-AF65-F5344CB8AC3E}">
        <p14:creationId xmlns:p14="http://schemas.microsoft.com/office/powerpoint/2010/main" val="397683326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ED22A6A1-A949-4E72-8226-EAE0FE46C787}"/>
              </a:ext>
            </a:extLst>
          </p:cNvPr>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a:extLst>
              <a:ext uri="{FF2B5EF4-FFF2-40B4-BE49-F238E27FC236}">
                <a16:creationId xmlns:a16="http://schemas.microsoft.com/office/drawing/2014/main" id="{A06B4043-6493-47BD-B1C7-231924B18215}"/>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a:extLst>
              <a:ext uri="{FF2B5EF4-FFF2-40B4-BE49-F238E27FC236}">
                <a16:creationId xmlns:a16="http://schemas.microsoft.com/office/drawing/2014/main" id="{DA1F9BB1-75A5-4D98-ACD7-07E5343489A2}"/>
              </a:ext>
            </a:extLst>
          </p:cNvPr>
          <p:cNvSpPr>
            <a:spLocks noGrp="1"/>
          </p:cNvSpPr>
          <p:nvPr>
            <p:ph sz="half" idx="2"/>
          </p:nvPr>
        </p:nvSpPr>
        <p:spPr>
          <a:xfrm>
            <a:off x="839788" y="2505075"/>
            <a:ext cx="5157787"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a:extLst>
              <a:ext uri="{FF2B5EF4-FFF2-40B4-BE49-F238E27FC236}">
                <a16:creationId xmlns:a16="http://schemas.microsoft.com/office/drawing/2014/main" id="{CABC0A0A-ADD6-4C89-B251-80B770ADD652}"/>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a:extLst>
              <a:ext uri="{FF2B5EF4-FFF2-40B4-BE49-F238E27FC236}">
                <a16:creationId xmlns:a16="http://schemas.microsoft.com/office/drawing/2014/main" id="{63FBF13D-692D-4776-828F-6FAE2DB423EA}"/>
              </a:ext>
            </a:extLst>
          </p:cNvPr>
          <p:cNvSpPr>
            <a:spLocks noGrp="1"/>
          </p:cNvSpPr>
          <p:nvPr>
            <p:ph sz="quarter" idx="4"/>
          </p:nvPr>
        </p:nvSpPr>
        <p:spPr>
          <a:xfrm>
            <a:off x="6172200" y="2505075"/>
            <a:ext cx="5183188"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a:extLst>
              <a:ext uri="{FF2B5EF4-FFF2-40B4-BE49-F238E27FC236}">
                <a16:creationId xmlns:a16="http://schemas.microsoft.com/office/drawing/2014/main" id="{D04F64E8-CC38-4867-834C-5E09F7292977}"/>
              </a:ext>
            </a:extLst>
          </p:cNvPr>
          <p:cNvSpPr>
            <a:spLocks noGrp="1"/>
          </p:cNvSpPr>
          <p:nvPr>
            <p:ph type="dt" sz="half" idx="10"/>
          </p:nvPr>
        </p:nvSpPr>
        <p:spPr/>
        <p:txBody>
          <a:bodyPr/>
          <a:lstStyle/>
          <a:p>
            <a:fld id="{2C54E909-4384-4F12-B49C-78500DDF2E45}" type="datetimeFigureOut">
              <a:rPr lang="fr-FR" smtClean="0"/>
              <a:t>10/07/2021</a:t>
            </a:fld>
            <a:endParaRPr lang="fr-FR"/>
          </a:p>
        </p:txBody>
      </p:sp>
      <p:sp>
        <p:nvSpPr>
          <p:cNvPr id="8" name="Espace réservé du pied de page 7">
            <a:extLst>
              <a:ext uri="{FF2B5EF4-FFF2-40B4-BE49-F238E27FC236}">
                <a16:creationId xmlns:a16="http://schemas.microsoft.com/office/drawing/2014/main" id="{E212CC81-5FAD-4B7E-B9F5-D8AE1535D29E}"/>
              </a:ext>
            </a:extLst>
          </p:cNvPr>
          <p:cNvSpPr>
            <a:spLocks noGrp="1"/>
          </p:cNvSpPr>
          <p:nvPr>
            <p:ph type="ftr" sz="quarter" idx="11"/>
          </p:nvPr>
        </p:nvSpPr>
        <p:spPr/>
        <p:txBody>
          <a:bodyPr/>
          <a:lstStyle/>
          <a:p>
            <a:endParaRPr lang="fr-FR"/>
          </a:p>
        </p:txBody>
      </p:sp>
      <p:sp>
        <p:nvSpPr>
          <p:cNvPr id="9" name="Espace réservé du numéro de diapositive 8">
            <a:extLst>
              <a:ext uri="{FF2B5EF4-FFF2-40B4-BE49-F238E27FC236}">
                <a16:creationId xmlns:a16="http://schemas.microsoft.com/office/drawing/2014/main" id="{684A05DE-E12E-45AA-8887-46DDD33A753D}"/>
              </a:ext>
            </a:extLst>
          </p:cNvPr>
          <p:cNvSpPr>
            <a:spLocks noGrp="1"/>
          </p:cNvSpPr>
          <p:nvPr>
            <p:ph type="sldNum" sz="quarter" idx="12"/>
          </p:nvPr>
        </p:nvSpPr>
        <p:spPr/>
        <p:txBody>
          <a:bodyPr/>
          <a:lstStyle/>
          <a:p>
            <a:fld id="{C476A894-FCBA-4A28-A9D8-E4B44DB3A729}" type="slidenum">
              <a:rPr lang="fr-FR" smtClean="0"/>
              <a:t>‹N°›</a:t>
            </a:fld>
            <a:endParaRPr lang="fr-FR"/>
          </a:p>
        </p:txBody>
      </p:sp>
    </p:spTree>
    <p:extLst>
      <p:ext uri="{BB962C8B-B14F-4D97-AF65-F5344CB8AC3E}">
        <p14:creationId xmlns:p14="http://schemas.microsoft.com/office/powerpoint/2010/main" val="365203150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9CB448C1-0427-45FC-83E8-EE929CED6E0C}"/>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E6A070EB-DE28-449E-8F4D-CA73ED261050}"/>
              </a:ext>
            </a:extLst>
          </p:cNvPr>
          <p:cNvSpPr>
            <a:spLocks noGrp="1"/>
          </p:cNvSpPr>
          <p:nvPr>
            <p:ph type="dt" sz="half" idx="10"/>
          </p:nvPr>
        </p:nvSpPr>
        <p:spPr/>
        <p:txBody>
          <a:bodyPr/>
          <a:lstStyle/>
          <a:p>
            <a:fld id="{2C54E909-4384-4F12-B49C-78500DDF2E45}" type="datetimeFigureOut">
              <a:rPr lang="fr-FR" smtClean="0"/>
              <a:t>10/07/2021</a:t>
            </a:fld>
            <a:endParaRPr lang="fr-FR"/>
          </a:p>
        </p:txBody>
      </p:sp>
      <p:sp>
        <p:nvSpPr>
          <p:cNvPr id="4" name="Espace réservé du pied de page 3">
            <a:extLst>
              <a:ext uri="{FF2B5EF4-FFF2-40B4-BE49-F238E27FC236}">
                <a16:creationId xmlns:a16="http://schemas.microsoft.com/office/drawing/2014/main" id="{185A6CFD-4F83-4A76-A43A-5146EAAE571B}"/>
              </a:ext>
            </a:extLst>
          </p:cNvPr>
          <p:cNvSpPr>
            <a:spLocks noGrp="1"/>
          </p:cNvSpPr>
          <p:nvPr>
            <p:ph type="ftr" sz="quarter" idx="11"/>
          </p:nvPr>
        </p:nvSpPr>
        <p:spPr/>
        <p:txBody>
          <a:bodyPr/>
          <a:lstStyle/>
          <a:p>
            <a:endParaRPr lang="fr-FR"/>
          </a:p>
        </p:txBody>
      </p:sp>
      <p:sp>
        <p:nvSpPr>
          <p:cNvPr id="5" name="Espace réservé du numéro de diapositive 4">
            <a:extLst>
              <a:ext uri="{FF2B5EF4-FFF2-40B4-BE49-F238E27FC236}">
                <a16:creationId xmlns:a16="http://schemas.microsoft.com/office/drawing/2014/main" id="{43BAEDBD-2A27-40E3-9D7A-23F4E669CE04}"/>
              </a:ext>
            </a:extLst>
          </p:cNvPr>
          <p:cNvSpPr>
            <a:spLocks noGrp="1"/>
          </p:cNvSpPr>
          <p:nvPr>
            <p:ph type="sldNum" sz="quarter" idx="12"/>
          </p:nvPr>
        </p:nvSpPr>
        <p:spPr/>
        <p:txBody>
          <a:bodyPr/>
          <a:lstStyle/>
          <a:p>
            <a:fld id="{C476A894-FCBA-4A28-A9D8-E4B44DB3A729}" type="slidenum">
              <a:rPr lang="fr-FR" smtClean="0"/>
              <a:t>‹N°›</a:t>
            </a:fld>
            <a:endParaRPr lang="fr-FR"/>
          </a:p>
        </p:txBody>
      </p:sp>
    </p:spTree>
    <p:extLst>
      <p:ext uri="{BB962C8B-B14F-4D97-AF65-F5344CB8AC3E}">
        <p14:creationId xmlns:p14="http://schemas.microsoft.com/office/powerpoint/2010/main" val="68962542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ED78D737-2279-4743-9430-3C166ED10382}"/>
              </a:ext>
            </a:extLst>
          </p:cNvPr>
          <p:cNvSpPr>
            <a:spLocks noGrp="1"/>
          </p:cNvSpPr>
          <p:nvPr>
            <p:ph type="dt" sz="half" idx="10"/>
          </p:nvPr>
        </p:nvSpPr>
        <p:spPr/>
        <p:txBody>
          <a:bodyPr/>
          <a:lstStyle/>
          <a:p>
            <a:fld id="{2C54E909-4384-4F12-B49C-78500DDF2E45}" type="datetimeFigureOut">
              <a:rPr lang="fr-FR" smtClean="0"/>
              <a:t>10/07/2021</a:t>
            </a:fld>
            <a:endParaRPr lang="fr-FR"/>
          </a:p>
        </p:txBody>
      </p:sp>
      <p:sp>
        <p:nvSpPr>
          <p:cNvPr id="3" name="Espace réservé du pied de page 2">
            <a:extLst>
              <a:ext uri="{FF2B5EF4-FFF2-40B4-BE49-F238E27FC236}">
                <a16:creationId xmlns:a16="http://schemas.microsoft.com/office/drawing/2014/main" id="{86C71310-6417-4D9D-AB25-8CA597EAFC0C}"/>
              </a:ext>
            </a:extLst>
          </p:cNvPr>
          <p:cNvSpPr>
            <a:spLocks noGrp="1"/>
          </p:cNvSpPr>
          <p:nvPr>
            <p:ph type="ftr" sz="quarter" idx="11"/>
          </p:nvPr>
        </p:nvSpPr>
        <p:spPr/>
        <p:txBody>
          <a:bodyPr/>
          <a:lstStyle/>
          <a:p>
            <a:endParaRPr lang="fr-FR"/>
          </a:p>
        </p:txBody>
      </p:sp>
      <p:sp>
        <p:nvSpPr>
          <p:cNvPr id="4" name="Espace réservé du numéro de diapositive 3">
            <a:extLst>
              <a:ext uri="{FF2B5EF4-FFF2-40B4-BE49-F238E27FC236}">
                <a16:creationId xmlns:a16="http://schemas.microsoft.com/office/drawing/2014/main" id="{05B167BD-8D48-493C-B6BF-29D9987265AB}"/>
              </a:ext>
            </a:extLst>
          </p:cNvPr>
          <p:cNvSpPr>
            <a:spLocks noGrp="1"/>
          </p:cNvSpPr>
          <p:nvPr>
            <p:ph type="sldNum" sz="quarter" idx="12"/>
          </p:nvPr>
        </p:nvSpPr>
        <p:spPr/>
        <p:txBody>
          <a:bodyPr/>
          <a:lstStyle/>
          <a:p>
            <a:fld id="{C476A894-FCBA-4A28-A9D8-E4B44DB3A729}" type="slidenum">
              <a:rPr lang="fr-FR" smtClean="0"/>
              <a:t>‹N°›</a:t>
            </a:fld>
            <a:endParaRPr lang="fr-FR"/>
          </a:p>
        </p:txBody>
      </p:sp>
    </p:spTree>
    <p:extLst>
      <p:ext uri="{BB962C8B-B14F-4D97-AF65-F5344CB8AC3E}">
        <p14:creationId xmlns:p14="http://schemas.microsoft.com/office/powerpoint/2010/main" val="148521732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2A3F2276-06F0-4DAE-BAB9-308670A0BBAF}"/>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a:extLst>
              <a:ext uri="{FF2B5EF4-FFF2-40B4-BE49-F238E27FC236}">
                <a16:creationId xmlns:a16="http://schemas.microsoft.com/office/drawing/2014/main" id="{B5320A04-0773-464B-AF36-BFF6EBEB739F}"/>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a:extLst>
              <a:ext uri="{FF2B5EF4-FFF2-40B4-BE49-F238E27FC236}">
                <a16:creationId xmlns:a16="http://schemas.microsoft.com/office/drawing/2014/main" id="{CAFB569E-78BA-48AA-B92E-F9E79347D6D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FD1AD4B3-290C-4513-B0C6-315834095551}"/>
              </a:ext>
            </a:extLst>
          </p:cNvPr>
          <p:cNvSpPr>
            <a:spLocks noGrp="1"/>
          </p:cNvSpPr>
          <p:nvPr>
            <p:ph type="dt" sz="half" idx="10"/>
          </p:nvPr>
        </p:nvSpPr>
        <p:spPr/>
        <p:txBody>
          <a:bodyPr/>
          <a:lstStyle/>
          <a:p>
            <a:fld id="{2C54E909-4384-4F12-B49C-78500DDF2E45}" type="datetimeFigureOut">
              <a:rPr lang="fr-FR" smtClean="0"/>
              <a:t>10/07/2021</a:t>
            </a:fld>
            <a:endParaRPr lang="fr-FR"/>
          </a:p>
        </p:txBody>
      </p:sp>
      <p:sp>
        <p:nvSpPr>
          <p:cNvPr id="6" name="Espace réservé du pied de page 5">
            <a:extLst>
              <a:ext uri="{FF2B5EF4-FFF2-40B4-BE49-F238E27FC236}">
                <a16:creationId xmlns:a16="http://schemas.microsoft.com/office/drawing/2014/main" id="{D8C1C76D-D5C0-48E3-BFA1-CA7F2ECDB2F1}"/>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686340C9-7D5E-43AC-8007-126FD32BB50A}"/>
              </a:ext>
            </a:extLst>
          </p:cNvPr>
          <p:cNvSpPr>
            <a:spLocks noGrp="1"/>
          </p:cNvSpPr>
          <p:nvPr>
            <p:ph type="sldNum" sz="quarter" idx="12"/>
          </p:nvPr>
        </p:nvSpPr>
        <p:spPr/>
        <p:txBody>
          <a:bodyPr/>
          <a:lstStyle/>
          <a:p>
            <a:fld id="{C476A894-FCBA-4A28-A9D8-E4B44DB3A729}" type="slidenum">
              <a:rPr lang="fr-FR" smtClean="0"/>
              <a:t>‹N°›</a:t>
            </a:fld>
            <a:endParaRPr lang="fr-FR"/>
          </a:p>
        </p:txBody>
      </p:sp>
    </p:spTree>
    <p:extLst>
      <p:ext uri="{BB962C8B-B14F-4D97-AF65-F5344CB8AC3E}">
        <p14:creationId xmlns:p14="http://schemas.microsoft.com/office/powerpoint/2010/main" val="253863412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34E1B3BD-0D3C-4296-BE1C-4FB7194CB54E}"/>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a:extLst>
              <a:ext uri="{FF2B5EF4-FFF2-40B4-BE49-F238E27FC236}">
                <a16:creationId xmlns:a16="http://schemas.microsoft.com/office/drawing/2014/main" id="{0504C00F-DAF6-40DC-B50F-E191D6EF9EFF}"/>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a:extLst>
              <a:ext uri="{FF2B5EF4-FFF2-40B4-BE49-F238E27FC236}">
                <a16:creationId xmlns:a16="http://schemas.microsoft.com/office/drawing/2014/main" id="{05842F5E-8E25-4D88-8835-4B5C0874E80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462CA9EC-174B-4B25-B786-B7BD3805CD87}"/>
              </a:ext>
            </a:extLst>
          </p:cNvPr>
          <p:cNvSpPr>
            <a:spLocks noGrp="1"/>
          </p:cNvSpPr>
          <p:nvPr>
            <p:ph type="dt" sz="half" idx="10"/>
          </p:nvPr>
        </p:nvSpPr>
        <p:spPr/>
        <p:txBody>
          <a:bodyPr/>
          <a:lstStyle/>
          <a:p>
            <a:fld id="{2C54E909-4384-4F12-B49C-78500DDF2E45}" type="datetimeFigureOut">
              <a:rPr lang="fr-FR" smtClean="0"/>
              <a:t>10/07/2021</a:t>
            </a:fld>
            <a:endParaRPr lang="fr-FR"/>
          </a:p>
        </p:txBody>
      </p:sp>
      <p:sp>
        <p:nvSpPr>
          <p:cNvPr id="6" name="Espace réservé du pied de page 5">
            <a:extLst>
              <a:ext uri="{FF2B5EF4-FFF2-40B4-BE49-F238E27FC236}">
                <a16:creationId xmlns:a16="http://schemas.microsoft.com/office/drawing/2014/main" id="{83067C16-3A3C-4553-938D-46E1DE1C56B7}"/>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83B00208-A617-41C0-AD92-DE6D2BCD4C5D}"/>
              </a:ext>
            </a:extLst>
          </p:cNvPr>
          <p:cNvSpPr>
            <a:spLocks noGrp="1"/>
          </p:cNvSpPr>
          <p:nvPr>
            <p:ph type="sldNum" sz="quarter" idx="12"/>
          </p:nvPr>
        </p:nvSpPr>
        <p:spPr/>
        <p:txBody>
          <a:bodyPr/>
          <a:lstStyle/>
          <a:p>
            <a:fld id="{C476A894-FCBA-4A28-A9D8-E4B44DB3A729}" type="slidenum">
              <a:rPr lang="fr-FR" smtClean="0"/>
              <a:t>‹N°›</a:t>
            </a:fld>
            <a:endParaRPr lang="fr-FR"/>
          </a:p>
        </p:txBody>
      </p:sp>
    </p:spTree>
    <p:extLst>
      <p:ext uri="{BB962C8B-B14F-4D97-AF65-F5344CB8AC3E}">
        <p14:creationId xmlns:p14="http://schemas.microsoft.com/office/powerpoint/2010/main" val="193307968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5A24CD6D-6275-4176-B3B6-E79F07597BE0}"/>
              </a:ext>
            </a:extLst>
          </p:cNvPr>
          <p:cNvSpPr>
            <a:spLocks noGrp="1"/>
          </p:cNvSpPr>
          <p:nvPr>
            <p:ph type="title"/>
          </p:nvPr>
        </p:nvSpPr>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657CC14A-A842-4A92-BA4A-1B63F790A138}"/>
              </a:ext>
            </a:extLst>
          </p:cNvPr>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E8266863-FE00-4407-83ED-03EE0B56327E}"/>
              </a:ext>
            </a:extLst>
          </p:cNvPr>
          <p:cNvSpPr>
            <a:spLocks noGrp="1"/>
          </p:cNvSpPr>
          <p:nvPr>
            <p:ph type="dt" sz="half" idx="10"/>
          </p:nvPr>
        </p:nvSpPr>
        <p:spPr/>
        <p:txBody>
          <a:bodyPr/>
          <a:lstStyle/>
          <a:p>
            <a:fld id="{2C54E909-4384-4F12-B49C-78500DDF2E45}" type="datetimeFigureOut">
              <a:rPr lang="fr-FR" smtClean="0"/>
              <a:t>10/07/2021</a:t>
            </a:fld>
            <a:endParaRPr lang="fr-FR"/>
          </a:p>
        </p:txBody>
      </p:sp>
      <p:sp>
        <p:nvSpPr>
          <p:cNvPr id="5" name="Espace réservé du pied de page 4">
            <a:extLst>
              <a:ext uri="{FF2B5EF4-FFF2-40B4-BE49-F238E27FC236}">
                <a16:creationId xmlns:a16="http://schemas.microsoft.com/office/drawing/2014/main" id="{C8D71F66-7A27-4072-B37E-154E6BF54A37}"/>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F4261678-1AFB-4088-8C62-545810556265}"/>
              </a:ext>
            </a:extLst>
          </p:cNvPr>
          <p:cNvSpPr>
            <a:spLocks noGrp="1"/>
          </p:cNvSpPr>
          <p:nvPr>
            <p:ph type="sldNum" sz="quarter" idx="12"/>
          </p:nvPr>
        </p:nvSpPr>
        <p:spPr/>
        <p:txBody>
          <a:bodyPr/>
          <a:lstStyle/>
          <a:p>
            <a:fld id="{C476A894-FCBA-4A28-A9D8-E4B44DB3A729}" type="slidenum">
              <a:rPr lang="fr-FR" smtClean="0"/>
              <a:t>‹N°›</a:t>
            </a:fld>
            <a:endParaRPr lang="fr-FR"/>
          </a:p>
        </p:txBody>
      </p:sp>
    </p:spTree>
    <p:extLst>
      <p:ext uri="{BB962C8B-B14F-4D97-AF65-F5344CB8AC3E}">
        <p14:creationId xmlns:p14="http://schemas.microsoft.com/office/powerpoint/2010/main" val="258597536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2B5174B2-E5EE-414F-A7F3-4FD94185D599}"/>
              </a:ext>
            </a:extLst>
          </p:cNvPr>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811ABDF9-A0BC-460E-9F0D-F6E8F395EE72}"/>
              </a:ext>
            </a:extLst>
          </p:cNvPr>
          <p:cNvSpPr>
            <a:spLocks noGrp="1"/>
          </p:cNvSpPr>
          <p:nvPr>
            <p:ph type="body" orient="vert" idx="1"/>
          </p:nvPr>
        </p:nvSpPr>
        <p:spPr>
          <a:xfrm>
            <a:off x="838200" y="365125"/>
            <a:ext cx="7734300"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BDE15CB0-7A6F-4EB7-9474-5E395775C60D}"/>
              </a:ext>
            </a:extLst>
          </p:cNvPr>
          <p:cNvSpPr>
            <a:spLocks noGrp="1"/>
          </p:cNvSpPr>
          <p:nvPr>
            <p:ph type="dt" sz="half" idx="10"/>
          </p:nvPr>
        </p:nvSpPr>
        <p:spPr/>
        <p:txBody>
          <a:bodyPr/>
          <a:lstStyle/>
          <a:p>
            <a:fld id="{2C54E909-4384-4F12-B49C-78500DDF2E45}" type="datetimeFigureOut">
              <a:rPr lang="fr-FR" smtClean="0"/>
              <a:t>10/07/2021</a:t>
            </a:fld>
            <a:endParaRPr lang="fr-FR"/>
          </a:p>
        </p:txBody>
      </p:sp>
      <p:sp>
        <p:nvSpPr>
          <p:cNvPr id="5" name="Espace réservé du pied de page 4">
            <a:extLst>
              <a:ext uri="{FF2B5EF4-FFF2-40B4-BE49-F238E27FC236}">
                <a16:creationId xmlns:a16="http://schemas.microsoft.com/office/drawing/2014/main" id="{8DB29543-DCFE-48CD-A608-FE81D6D729B7}"/>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53AAD307-E4A8-4149-BC30-AA6C3C2E3F29}"/>
              </a:ext>
            </a:extLst>
          </p:cNvPr>
          <p:cNvSpPr>
            <a:spLocks noGrp="1"/>
          </p:cNvSpPr>
          <p:nvPr>
            <p:ph type="sldNum" sz="quarter" idx="12"/>
          </p:nvPr>
        </p:nvSpPr>
        <p:spPr/>
        <p:txBody>
          <a:bodyPr/>
          <a:lstStyle/>
          <a:p>
            <a:fld id="{C476A894-FCBA-4A28-A9D8-E4B44DB3A729}" type="slidenum">
              <a:rPr lang="fr-FR" smtClean="0"/>
              <a:t>‹N°›</a:t>
            </a:fld>
            <a:endParaRPr lang="fr-FR"/>
          </a:p>
        </p:txBody>
      </p:sp>
    </p:spTree>
    <p:extLst>
      <p:ext uri="{BB962C8B-B14F-4D97-AF65-F5344CB8AC3E}">
        <p14:creationId xmlns:p14="http://schemas.microsoft.com/office/powerpoint/2010/main" val="296779605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037B4EDA-9CA1-44B8-9244-6B7B3D70F6E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a:t>Modifiez le style du titre</a:t>
            </a:r>
          </a:p>
        </p:txBody>
      </p:sp>
      <p:sp>
        <p:nvSpPr>
          <p:cNvPr id="3" name="Espace réservé du texte 2">
            <a:extLst>
              <a:ext uri="{FF2B5EF4-FFF2-40B4-BE49-F238E27FC236}">
                <a16:creationId xmlns:a16="http://schemas.microsoft.com/office/drawing/2014/main" id="{3630B185-C299-4D94-96DE-C6F1EFB48A28}"/>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68DC47C9-3E94-4A95-B968-3A2200183675}"/>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C54E909-4384-4F12-B49C-78500DDF2E45}" type="datetimeFigureOut">
              <a:rPr lang="fr-FR" smtClean="0"/>
              <a:t>10/07/2021</a:t>
            </a:fld>
            <a:endParaRPr lang="fr-FR"/>
          </a:p>
        </p:txBody>
      </p:sp>
      <p:sp>
        <p:nvSpPr>
          <p:cNvPr id="5" name="Espace réservé du pied de page 4">
            <a:extLst>
              <a:ext uri="{FF2B5EF4-FFF2-40B4-BE49-F238E27FC236}">
                <a16:creationId xmlns:a16="http://schemas.microsoft.com/office/drawing/2014/main" id="{0F63E666-5D69-41A8-A419-736767EE433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fr-FR"/>
          </a:p>
        </p:txBody>
      </p:sp>
      <p:sp>
        <p:nvSpPr>
          <p:cNvPr id="6" name="Espace réservé du numéro de diapositive 5">
            <a:extLst>
              <a:ext uri="{FF2B5EF4-FFF2-40B4-BE49-F238E27FC236}">
                <a16:creationId xmlns:a16="http://schemas.microsoft.com/office/drawing/2014/main" id="{68366E2F-D972-44C3-AC97-82577B53BBB9}"/>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476A894-FCBA-4A28-A9D8-E4B44DB3A729}" type="slidenum">
              <a:rPr lang="fr-FR" smtClean="0"/>
              <a:t>‹N°›</a:t>
            </a:fld>
            <a:endParaRPr lang="fr-FR"/>
          </a:p>
        </p:txBody>
      </p:sp>
    </p:spTree>
    <p:extLst>
      <p:ext uri="{BB962C8B-B14F-4D97-AF65-F5344CB8AC3E}">
        <p14:creationId xmlns:p14="http://schemas.microsoft.com/office/powerpoint/2010/main" val="168931349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2.jp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hyperlink" Target="mailto:romfarr@gmail.com" TargetMode="External"/><Relationship Id="rId2" Type="http://schemas.openxmlformats.org/officeDocument/2006/relationships/image" Target="../media/image12.jpg"/><Relationship Id="rId1" Type="http://schemas.openxmlformats.org/officeDocument/2006/relationships/slideLayout" Target="../slideLayouts/slideLayout1.xml"/><Relationship Id="rId4" Type="http://schemas.openxmlformats.org/officeDocument/2006/relationships/image" Target="../media/image14.jpeg"/></Relationships>
</file>

<file path=ppt/slides/_rels/slide26.xml.rels><?xml version="1.0" encoding="UTF-8" standalone="yes"?>
<Relationships xmlns="http://schemas.openxmlformats.org/package/2006/relationships"><Relationship Id="rId3" Type="http://schemas.openxmlformats.org/officeDocument/2006/relationships/hyperlink" Target="mailto:romfarr@gmail.com" TargetMode="External"/><Relationship Id="rId2" Type="http://schemas.openxmlformats.org/officeDocument/2006/relationships/image" Target="../media/image12.jpg"/><Relationship Id="rId1" Type="http://schemas.openxmlformats.org/officeDocument/2006/relationships/slideLayout" Target="../slideLayouts/slideLayout1.xml"/><Relationship Id="rId4" Type="http://schemas.openxmlformats.org/officeDocument/2006/relationships/image" Target="../media/image14.jpeg"/></Relationships>
</file>

<file path=ppt/slides/_rels/slide27.xml.rels><?xml version="1.0" encoding="UTF-8" standalone="yes"?>
<Relationships xmlns="http://schemas.openxmlformats.org/package/2006/relationships"><Relationship Id="rId3" Type="http://schemas.openxmlformats.org/officeDocument/2006/relationships/hyperlink" Target="mailto:romfarr@gmail.com" TargetMode="External"/><Relationship Id="rId2" Type="http://schemas.openxmlformats.org/officeDocument/2006/relationships/image" Target="../media/image12.jpg"/><Relationship Id="rId1" Type="http://schemas.openxmlformats.org/officeDocument/2006/relationships/slideLayout" Target="../slideLayouts/slideLayout1.xml"/><Relationship Id="rId5" Type="http://schemas.openxmlformats.org/officeDocument/2006/relationships/image" Target="../media/image15.jpg"/><Relationship Id="rId4" Type="http://schemas.openxmlformats.org/officeDocument/2006/relationships/image" Target="../media/image14.jpeg"/></Relationships>
</file>

<file path=ppt/slides/_rels/slide28.xml.rels><?xml version="1.0" encoding="UTF-8" standalone="yes"?>
<Relationships xmlns="http://schemas.openxmlformats.org/package/2006/relationships"><Relationship Id="rId3" Type="http://schemas.openxmlformats.org/officeDocument/2006/relationships/hyperlink" Target="mailto:romfarr@gmail.com" TargetMode="External"/><Relationship Id="rId2" Type="http://schemas.openxmlformats.org/officeDocument/2006/relationships/image" Target="../media/image12.jpg"/><Relationship Id="rId1" Type="http://schemas.openxmlformats.org/officeDocument/2006/relationships/slideLayout" Target="../slideLayouts/slideLayout1.xml"/><Relationship Id="rId5" Type="http://schemas.openxmlformats.org/officeDocument/2006/relationships/image" Target="../media/image14.jpeg"/><Relationship Id="rId4" Type="http://schemas.openxmlformats.org/officeDocument/2006/relationships/image" Target="../media/image15.jpg"/></Relationships>
</file>

<file path=ppt/slides/_rels/slide29.xml.rels><?xml version="1.0" encoding="UTF-8" standalone="yes"?>
<Relationships xmlns="http://schemas.openxmlformats.org/package/2006/relationships"><Relationship Id="rId3" Type="http://schemas.openxmlformats.org/officeDocument/2006/relationships/hyperlink" Target="mailto:contact@hotel-belleville.com" TargetMode="External"/><Relationship Id="rId2" Type="http://schemas.openxmlformats.org/officeDocument/2006/relationships/image" Target="../media/image12.jpg"/><Relationship Id="rId1" Type="http://schemas.openxmlformats.org/officeDocument/2006/relationships/slideLayout" Target="../slideLayouts/slideLayout1.xml"/><Relationship Id="rId4" Type="http://schemas.openxmlformats.org/officeDocument/2006/relationships/image" Target="../media/image14.jpeg"/></Relationships>
</file>

<file path=ppt/slides/_rels/slide30.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Image 8">
            <a:extLst>
              <a:ext uri="{FF2B5EF4-FFF2-40B4-BE49-F238E27FC236}">
                <a16:creationId xmlns:a16="http://schemas.microsoft.com/office/drawing/2014/main" id="{8A97AF98-2ED0-4693-8A47-666CB3FAA1D0}"/>
              </a:ext>
            </a:extLst>
          </p:cNvPr>
          <p:cNvPicPr>
            <a:picLocks noChangeAspect="1"/>
          </p:cNvPicPr>
          <p:nvPr/>
        </p:nvPicPr>
        <p:blipFill>
          <a:blip r:embed="rId2"/>
          <a:stretch>
            <a:fillRect/>
          </a:stretch>
        </p:blipFill>
        <p:spPr>
          <a:xfrm>
            <a:off x="1966403" y="2808418"/>
            <a:ext cx="8259194" cy="533796"/>
          </a:xfrm>
          <a:prstGeom prst="rect">
            <a:avLst/>
          </a:prstGeom>
        </p:spPr>
      </p:pic>
    </p:spTree>
    <p:extLst>
      <p:ext uri="{BB962C8B-B14F-4D97-AF65-F5344CB8AC3E}">
        <p14:creationId xmlns:p14="http://schemas.microsoft.com/office/powerpoint/2010/main" val="220283948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Image 8">
            <a:extLst>
              <a:ext uri="{FF2B5EF4-FFF2-40B4-BE49-F238E27FC236}">
                <a16:creationId xmlns:a16="http://schemas.microsoft.com/office/drawing/2014/main" id="{8A97AF98-2ED0-4693-8A47-666CB3FAA1D0}"/>
              </a:ext>
            </a:extLst>
          </p:cNvPr>
          <p:cNvPicPr>
            <a:picLocks noChangeAspect="1"/>
          </p:cNvPicPr>
          <p:nvPr/>
        </p:nvPicPr>
        <p:blipFill>
          <a:blip r:embed="rId2"/>
          <a:stretch>
            <a:fillRect/>
          </a:stretch>
        </p:blipFill>
        <p:spPr>
          <a:xfrm>
            <a:off x="1966403" y="2808418"/>
            <a:ext cx="8259194" cy="533796"/>
          </a:xfrm>
          <a:prstGeom prst="rect">
            <a:avLst/>
          </a:prstGeom>
        </p:spPr>
      </p:pic>
      <p:sp>
        <p:nvSpPr>
          <p:cNvPr id="11" name="ZoneTexte 10">
            <a:extLst>
              <a:ext uri="{FF2B5EF4-FFF2-40B4-BE49-F238E27FC236}">
                <a16:creationId xmlns:a16="http://schemas.microsoft.com/office/drawing/2014/main" id="{1E493C0F-6E45-471F-8C0A-43A335D9F164}"/>
              </a:ext>
            </a:extLst>
          </p:cNvPr>
          <p:cNvSpPr txBox="1"/>
          <p:nvPr/>
        </p:nvSpPr>
        <p:spPr>
          <a:xfrm>
            <a:off x="2653341" y="3603608"/>
            <a:ext cx="6885318" cy="461665"/>
          </a:xfrm>
          <a:prstGeom prst="rect">
            <a:avLst/>
          </a:prstGeom>
          <a:noFill/>
        </p:spPr>
        <p:txBody>
          <a:bodyPr wrap="square" rtlCol="0">
            <a:spAutoFit/>
          </a:bodyPr>
          <a:lstStyle/>
          <a:p>
            <a:r>
              <a:rPr lang="fr-FR" sz="2400" dirty="0">
                <a:latin typeface="Century Gothic" panose="020B0502020202020204" pitchFamily="34" charset="0"/>
              </a:rPr>
              <a:t>RALLYE TOURISTIQUE – 18 / 19 SEPTEMBRE 2021</a:t>
            </a:r>
          </a:p>
        </p:txBody>
      </p:sp>
    </p:spTree>
    <p:extLst>
      <p:ext uri="{BB962C8B-B14F-4D97-AF65-F5344CB8AC3E}">
        <p14:creationId xmlns:p14="http://schemas.microsoft.com/office/powerpoint/2010/main" val="110856234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Image 8">
            <a:extLst>
              <a:ext uri="{FF2B5EF4-FFF2-40B4-BE49-F238E27FC236}">
                <a16:creationId xmlns:a16="http://schemas.microsoft.com/office/drawing/2014/main" id="{8A97AF98-2ED0-4693-8A47-666CB3FAA1D0}"/>
              </a:ext>
            </a:extLst>
          </p:cNvPr>
          <p:cNvPicPr>
            <a:picLocks noChangeAspect="1"/>
          </p:cNvPicPr>
          <p:nvPr/>
        </p:nvPicPr>
        <p:blipFill>
          <a:blip r:embed="rId2"/>
          <a:stretch>
            <a:fillRect/>
          </a:stretch>
        </p:blipFill>
        <p:spPr>
          <a:xfrm>
            <a:off x="1966403" y="2808418"/>
            <a:ext cx="8259194" cy="533796"/>
          </a:xfrm>
          <a:prstGeom prst="rect">
            <a:avLst/>
          </a:prstGeom>
        </p:spPr>
      </p:pic>
      <p:sp>
        <p:nvSpPr>
          <p:cNvPr id="11" name="ZoneTexte 10">
            <a:extLst>
              <a:ext uri="{FF2B5EF4-FFF2-40B4-BE49-F238E27FC236}">
                <a16:creationId xmlns:a16="http://schemas.microsoft.com/office/drawing/2014/main" id="{1E493C0F-6E45-471F-8C0A-43A335D9F164}"/>
              </a:ext>
            </a:extLst>
          </p:cNvPr>
          <p:cNvSpPr txBox="1"/>
          <p:nvPr/>
        </p:nvSpPr>
        <p:spPr>
          <a:xfrm>
            <a:off x="2653341" y="3603608"/>
            <a:ext cx="6885318" cy="461665"/>
          </a:xfrm>
          <a:prstGeom prst="rect">
            <a:avLst/>
          </a:prstGeom>
          <a:noFill/>
        </p:spPr>
        <p:txBody>
          <a:bodyPr wrap="square" rtlCol="0">
            <a:spAutoFit/>
          </a:bodyPr>
          <a:lstStyle/>
          <a:p>
            <a:r>
              <a:rPr lang="fr-FR" sz="2400" dirty="0">
                <a:latin typeface="Century Gothic" panose="020B0502020202020204" pitchFamily="34" charset="0"/>
              </a:rPr>
              <a:t>RALLYE TOURISTIQUE – 18 / 19 SEPTEMBRE 2021</a:t>
            </a:r>
          </a:p>
        </p:txBody>
      </p:sp>
      <p:sp>
        <p:nvSpPr>
          <p:cNvPr id="4" name="ZoneTexte 3">
            <a:extLst>
              <a:ext uri="{FF2B5EF4-FFF2-40B4-BE49-F238E27FC236}">
                <a16:creationId xmlns:a16="http://schemas.microsoft.com/office/drawing/2014/main" id="{F79361D9-2594-48D3-9E32-53D0B794ADA9}"/>
              </a:ext>
            </a:extLst>
          </p:cNvPr>
          <p:cNvSpPr txBox="1"/>
          <p:nvPr/>
        </p:nvSpPr>
        <p:spPr>
          <a:xfrm>
            <a:off x="4930642" y="4559571"/>
            <a:ext cx="2330715" cy="461665"/>
          </a:xfrm>
          <a:prstGeom prst="rect">
            <a:avLst/>
          </a:prstGeom>
          <a:noFill/>
        </p:spPr>
        <p:txBody>
          <a:bodyPr wrap="square" rtlCol="0">
            <a:spAutoFit/>
          </a:bodyPr>
          <a:lstStyle/>
          <a:p>
            <a:r>
              <a:rPr lang="fr-FR" sz="2400" dirty="0">
                <a:latin typeface="Century Gothic" panose="020B0502020202020204" pitchFamily="34" charset="0"/>
              </a:rPr>
              <a:t>- Programme -</a:t>
            </a:r>
          </a:p>
        </p:txBody>
      </p:sp>
    </p:spTree>
    <p:extLst>
      <p:ext uri="{BB962C8B-B14F-4D97-AF65-F5344CB8AC3E}">
        <p14:creationId xmlns:p14="http://schemas.microsoft.com/office/powerpoint/2010/main" val="117082744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Image 6">
            <a:extLst>
              <a:ext uri="{FF2B5EF4-FFF2-40B4-BE49-F238E27FC236}">
                <a16:creationId xmlns:a16="http://schemas.microsoft.com/office/drawing/2014/main" id="{EB6EDBB4-CC87-40AF-9E8A-521D160AB90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1178109"/>
            <a:ext cx="12192000" cy="8441531"/>
          </a:xfrm>
          <a:prstGeom prst="rect">
            <a:avLst/>
          </a:prstGeom>
        </p:spPr>
      </p:pic>
    </p:spTree>
    <p:extLst>
      <p:ext uri="{BB962C8B-B14F-4D97-AF65-F5344CB8AC3E}">
        <p14:creationId xmlns:p14="http://schemas.microsoft.com/office/powerpoint/2010/main" val="369301207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DD9AE75A-0F3E-459B-A805-58F4C0DD52D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1178109"/>
            <a:ext cx="12192000" cy="8441531"/>
          </a:xfrm>
          <a:prstGeom prst="rect">
            <a:avLst/>
          </a:prstGeom>
        </p:spPr>
      </p:pic>
    </p:spTree>
    <p:extLst>
      <p:ext uri="{BB962C8B-B14F-4D97-AF65-F5344CB8AC3E}">
        <p14:creationId xmlns:p14="http://schemas.microsoft.com/office/powerpoint/2010/main" val="214433029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DD9AE75A-0F3E-459B-A805-58F4C0DD52D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1178109"/>
            <a:ext cx="12192000" cy="8441531"/>
          </a:xfrm>
          <a:prstGeom prst="rect">
            <a:avLst/>
          </a:prstGeom>
          <a:noFill/>
          <a:ln>
            <a:solidFill>
              <a:schemeClr val="accent1">
                <a:shade val="50000"/>
              </a:schemeClr>
            </a:solidFill>
          </a:ln>
        </p:spPr>
      </p:pic>
      <p:sp>
        <p:nvSpPr>
          <p:cNvPr id="6" name="Rectangle 5">
            <a:extLst>
              <a:ext uri="{FF2B5EF4-FFF2-40B4-BE49-F238E27FC236}">
                <a16:creationId xmlns:a16="http://schemas.microsoft.com/office/drawing/2014/main" id="{7955D7CA-27D3-44A5-AD9F-C32A1762B1AF}"/>
              </a:ext>
            </a:extLst>
          </p:cNvPr>
          <p:cNvSpPr/>
          <p:nvPr/>
        </p:nvSpPr>
        <p:spPr>
          <a:xfrm>
            <a:off x="1" y="0"/>
            <a:ext cx="12192000" cy="6857999"/>
          </a:xfrm>
          <a:prstGeom prst="rect">
            <a:avLst/>
          </a:prstGeom>
          <a:gradFill flip="none" rotWithShape="1">
            <a:gsLst>
              <a:gs pos="0">
                <a:schemeClr val="tx1">
                  <a:tint val="66000"/>
                  <a:satMod val="160000"/>
                  <a:alpha val="69000"/>
                </a:schemeClr>
              </a:gs>
              <a:gs pos="58000">
                <a:schemeClr val="tx1">
                  <a:tint val="44500"/>
                  <a:satMod val="160000"/>
                  <a:alpha val="0"/>
                </a:schemeClr>
              </a:gs>
              <a:gs pos="0">
                <a:schemeClr val="tx1">
                  <a:alpha val="86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ZoneTexte 1">
            <a:extLst>
              <a:ext uri="{FF2B5EF4-FFF2-40B4-BE49-F238E27FC236}">
                <a16:creationId xmlns:a16="http://schemas.microsoft.com/office/drawing/2014/main" id="{FE279EE6-9A94-4104-A246-083FCEDB0DBE}"/>
              </a:ext>
            </a:extLst>
          </p:cNvPr>
          <p:cNvSpPr txBox="1"/>
          <p:nvPr/>
        </p:nvSpPr>
        <p:spPr>
          <a:xfrm>
            <a:off x="319172" y="3696423"/>
            <a:ext cx="7082287" cy="1015663"/>
          </a:xfrm>
          <a:prstGeom prst="rect">
            <a:avLst/>
          </a:prstGeom>
          <a:noFill/>
        </p:spPr>
        <p:txBody>
          <a:bodyPr wrap="square" rtlCol="0">
            <a:spAutoFit/>
          </a:bodyPr>
          <a:lstStyle/>
          <a:p>
            <a:pPr fontAlgn="base"/>
            <a:r>
              <a:rPr lang="fr-FR" sz="1200" b="0" i="0" dirty="0">
                <a:solidFill>
                  <a:schemeClr val="bg1"/>
                </a:solidFill>
                <a:effectLst/>
                <a:latin typeface="Century Gothic" panose="020B0502020202020204" pitchFamily="34" charset="0"/>
              </a:rPr>
              <a:t> </a:t>
            </a:r>
            <a:r>
              <a:rPr lang="fr-FR" sz="6000" b="0" i="0" dirty="0">
                <a:solidFill>
                  <a:schemeClr val="bg1"/>
                </a:solidFill>
                <a:effectLst/>
                <a:latin typeface="Century Gothic" panose="020B0502020202020204" pitchFamily="34" charset="0"/>
              </a:rPr>
              <a:t>N</a:t>
            </a:r>
            <a:endParaRPr lang="fr-FR" sz="1200" b="0" i="0" dirty="0">
              <a:solidFill>
                <a:schemeClr val="bg1"/>
              </a:solidFill>
              <a:effectLst/>
              <a:latin typeface="Century Gothic" panose="020B0502020202020204" pitchFamily="34" charset="0"/>
            </a:endParaRPr>
          </a:p>
        </p:txBody>
      </p:sp>
      <p:sp>
        <p:nvSpPr>
          <p:cNvPr id="4" name="ZoneTexte 3">
            <a:extLst>
              <a:ext uri="{FF2B5EF4-FFF2-40B4-BE49-F238E27FC236}">
                <a16:creationId xmlns:a16="http://schemas.microsoft.com/office/drawing/2014/main" id="{141D5F1F-F6A3-41BF-898E-71FBC474A26A}"/>
              </a:ext>
            </a:extLst>
          </p:cNvPr>
          <p:cNvSpPr txBox="1"/>
          <p:nvPr/>
        </p:nvSpPr>
        <p:spPr>
          <a:xfrm>
            <a:off x="415500" y="4279618"/>
            <a:ext cx="7082287" cy="2123658"/>
          </a:xfrm>
          <a:prstGeom prst="rect">
            <a:avLst/>
          </a:prstGeom>
          <a:noFill/>
        </p:spPr>
        <p:txBody>
          <a:bodyPr wrap="square" rtlCol="0">
            <a:spAutoFit/>
          </a:bodyPr>
          <a:lstStyle/>
          <a:p>
            <a:pPr fontAlgn="base"/>
            <a:r>
              <a:rPr lang="fr-FR" sz="1200" b="0" i="0" dirty="0">
                <a:solidFill>
                  <a:schemeClr val="bg1"/>
                </a:solidFill>
                <a:effectLst/>
                <a:latin typeface="Century Gothic" panose="020B0502020202020204" pitchFamily="34" charset="0"/>
              </a:rPr>
              <a:t>           </a:t>
            </a:r>
            <a:r>
              <a:rPr lang="fr-FR" sz="1200" b="0" i="0" dirty="0" err="1">
                <a:solidFill>
                  <a:schemeClr val="bg1"/>
                </a:solidFill>
                <a:effectLst/>
                <a:latin typeface="Century Gothic" panose="020B0502020202020204" pitchFamily="34" charset="0"/>
              </a:rPr>
              <a:t>iché</a:t>
            </a:r>
            <a:r>
              <a:rPr lang="fr-FR" sz="1200" b="0" i="0" dirty="0">
                <a:solidFill>
                  <a:schemeClr val="bg1"/>
                </a:solidFill>
                <a:effectLst/>
                <a:latin typeface="Century Gothic" panose="020B0502020202020204" pitchFamily="34" charset="0"/>
              </a:rPr>
              <a:t> entre les villes de Mâcon et de Lyon, avec pour trait d’union la Saône, le        Beaujolais est une région surprenante… Et pas que pour le vin !</a:t>
            </a:r>
            <a:br>
              <a:rPr lang="fr-FR" sz="1200" b="0" i="0" dirty="0">
                <a:solidFill>
                  <a:schemeClr val="bg1"/>
                </a:solidFill>
                <a:effectLst/>
                <a:latin typeface="Century Gothic" panose="020B0502020202020204" pitchFamily="34" charset="0"/>
              </a:rPr>
            </a:br>
            <a:br>
              <a:rPr lang="fr-FR" sz="1200" b="0" i="0" dirty="0">
                <a:solidFill>
                  <a:schemeClr val="bg1"/>
                </a:solidFill>
                <a:effectLst/>
                <a:latin typeface="Century Gothic" panose="020B0502020202020204" pitchFamily="34" charset="0"/>
              </a:rPr>
            </a:br>
            <a:r>
              <a:rPr lang="fr-FR" sz="1200" b="0" i="0" dirty="0">
                <a:solidFill>
                  <a:schemeClr val="bg1"/>
                </a:solidFill>
                <a:effectLst/>
                <a:latin typeface="Century Gothic" panose="020B0502020202020204" pitchFamily="34" charset="0"/>
              </a:rPr>
              <a:t>Avec comme capitale la ville de Villefranche-sur-Saône, le Beaujolais est le rendez-vous de tous les épicuriens, mais aussi des amateurs de belles routes ! Au programme, la gastronomie, le patrimoine, le vin, mais surtout, les ballades automobile ! Entre vignobles et forêts, le Beaujolais saura conquérir le cœur des amateurs de cols sinueux.</a:t>
            </a:r>
          </a:p>
          <a:p>
            <a:pPr fontAlgn="base"/>
            <a:br>
              <a:rPr lang="fr-FR" sz="1200" b="0" i="0" dirty="0">
                <a:solidFill>
                  <a:schemeClr val="bg1"/>
                </a:solidFill>
                <a:effectLst/>
                <a:latin typeface="Century Gothic" panose="020B0502020202020204" pitchFamily="34" charset="0"/>
              </a:rPr>
            </a:br>
            <a:r>
              <a:rPr lang="fr-FR" sz="1200" b="0" i="0" dirty="0">
                <a:solidFill>
                  <a:schemeClr val="bg1"/>
                </a:solidFill>
                <a:effectLst/>
                <a:latin typeface="Century Gothic" panose="020B0502020202020204" pitchFamily="34" charset="0"/>
              </a:rPr>
              <a:t>A seulement 30 minutes de Lyon, le Beaujolais était la destination idéale cette année  pour organiser le rallye du club sur un week</a:t>
            </a:r>
            <a:r>
              <a:rPr lang="fr-FR" sz="1200" dirty="0">
                <a:solidFill>
                  <a:schemeClr val="bg1"/>
                </a:solidFill>
                <a:latin typeface="Century Gothic" panose="020B0502020202020204" pitchFamily="34" charset="0"/>
              </a:rPr>
              <a:t>-</a:t>
            </a:r>
            <a:r>
              <a:rPr lang="fr-FR" sz="1200" b="0" i="0" dirty="0">
                <a:solidFill>
                  <a:schemeClr val="bg1"/>
                </a:solidFill>
                <a:effectLst/>
                <a:latin typeface="Century Gothic" panose="020B0502020202020204" pitchFamily="34" charset="0"/>
              </a:rPr>
              <a:t>end de 2 jours, parfait si l’on veut s’échapper de la ville pour profiter de l’air pur des vignobles !</a:t>
            </a:r>
          </a:p>
        </p:txBody>
      </p:sp>
    </p:spTree>
    <p:extLst>
      <p:ext uri="{BB962C8B-B14F-4D97-AF65-F5344CB8AC3E}">
        <p14:creationId xmlns:p14="http://schemas.microsoft.com/office/powerpoint/2010/main" val="202283835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268A2552-C9D8-43A0-8283-E2E28325ECD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1"/>
            <a:ext cx="12192000" cy="8134779"/>
          </a:xfrm>
          <a:prstGeom prst="rect">
            <a:avLst/>
          </a:prstGeom>
        </p:spPr>
      </p:pic>
    </p:spTree>
    <p:extLst>
      <p:ext uri="{BB962C8B-B14F-4D97-AF65-F5344CB8AC3E}">
        <p14:creationId xmlns:p14="http://schemas.microsoft.com/office/powerpoint/2010/main" val="125202211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268A2552-C9D8-43A0-8283-E2E28325ECD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1"/>
            <a:ext cx="12192000" cy="8134779"/>
          </a:xfrm>
          <a:prstGeom prst="rect">
            <a:avLst/>
          </a:prstGeom>
        </p:spPr>
      </p:pic>
      <p:sp>
        <p:nvSpPr>
          <p:cNvPr id="4" name="Rectangle 3">
            <a:extLst>
              <a:ext uri="{FF2B5EF4-FFF2-40B4-BE49-F238E27FC236}">
                <a16:creationId xmlns:a16="http://schemas.microsoft.com/office/drawing/2014/main" id="{53B1D301-49AC-4C2E-AF2E-52AC6BAB8443}"/>
              </a:ext>
            </a:extLst>
          </p:cNvPr>
          <p:cNvSpPr/>
          <p:nvPr/>
        </p:nvSpPr>
        <p:spPr>
          <a:xfrm>
            <a:off x="1" y="0"/>
            <a:ext cx="12192000" cy="6857999"/>
          </a:xfrm>
          <a:prstGeom prst="rect">
            <a:avLst/>
          </a:prstGeom>
          <a:gradFill flip="none" rotWithShape="1">
            <a:gsLst>
              <a:gs pos="0">
                <a:schemeClr val="tx1">
                  <a:tint val="66000"/>
                  <a:satMod val="160000"/>
                  <a:alpha val="69000"/>
                </a:schemeClr>
              </a:gs>
              <a:gs pos="58000">
                <a:schemeClr val="tx1">
                  <a:tint val="44500"/>
                  <a:satMod val="160000"/>
                  <a:alpha val="0"/>
                </a:schemeClr>
              </a:gs>
              <a:gs pos="0">
                <a:schemeClr val="tx1">
                  <a:alpha val="86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dirty="0"/>
          </a:p>
        </p:txBody>
      </p:sp>
      <p:sp>
        <p:nvSpPr>
          <p:cNvPr id="6" name="ZoneTexte 5">
            <a:extLst>
              <a:ext uri="{FF2B5EF4-FFF2-40B4-BE49-F238E27FC236}">
                <a16:creationId xmlns:a16="http://schemas.microsoft.com/office/drawing/2014/main" id="{501607AD-3988-4604-887B-10216C4717FB}"/>
              </a:ext>
            </a:extLst>
          </p:cNvPr>
          <p:cNvSpPr txBox="1"/>
          <p:nvPr/>
        </p:nvSpPr>
        <p:spPr>
          <a:xfrm>
            <a:off x="4872699" y="3777690"/>
            <a:ext cx="7082287" cy="1979240"/>
          </a:xfrm>
          <a:prstGeom prst="rect">
            <a:avLst/>
          </a:prstGeom>
          <a:noFill/>
        </p:spPr>
        <p:txBody>
          <a:bodyPr wrap="square" rtlCol="0">
            <a:spAutoFit/>
          </a:bodyPr>
          <a:lstStyle/>
          <a:p>
            <a:pPr fontAlgn="base"/>
            <a:r>
              <a:rPr lang="fr-FR" sz="1200" b="0" i="0" dirty="0">
                <a:solidFill>
                  <a:schemeClr val="bg1"/>
                </a:solidFill>
                <a:effectLst/>
                <a:latin typeface="Century Gothic" panose="020B0502020202020204" pitchFamily="34" charset="0"/>
              </a:rPr>
              <a:t> </a:t>
            </a:r>
            <a:r>
              <a:rPr lang="fr-FR" sz="6000" b="0" i="0" dirty="0">
                <a:solidFill>
                  <a:schemeClr val="bg1"/>
                </a:solidFill>
                <a:effectLst/>
                <a:latin typeface="Century Gothic" panose="020B0502020202020204" pitchFamily="34" charset="0"/>
              </a:rPr>
              <a:t>N</a:t>
            </a:r>
            <a:endParaRPr lang="fr-FR" sz="1200" b="0" i="0" dirty="0">
              <a:solidFill>
                <a:schemeClr val="bg1"/>
              </a:solidFill>
              <a:effectLst/>
              <a:latin typeface="Century Gothic" panose="020B0502020202020204" pitchFamily="34" charset="0"/>
            </a:endParaRPr>
          </a:p>
        </p:txBody>
      </p:sp>
      <p:sp>
        <p:nvSpPr>
          <p:cNvPr id="5" name="ZoneTexte 4">
            <a:extLst>
              <a:ext uri="{FF2B5EF4-FFF2-40B4-BE49-F238E27FC236}">
                <a16:creationId xmlns:a16="http://schemas.microsoft.com/office/drawing/2014/main" id="{603AFBD2-20EA-43F0-B46B-F878514D4982}"/>
              </a:ext>
            </a:extLst>
          </p:cNvPr>
          <p:cNvSpPr txBox="1"/>
          <p:nvPr/>
        </p:nvSpPr>
        <p:spPr>
          <a:xfrm>
            <a:off x="4969027" y="4378623"/>
            <a:ext cx="7082287" cy="2739211"/>
          </a:xfrm>
          <a:prstGeom prst="rect">
            <a:avLst/>
          </a:prstGeom>
          <a:noFill/>
        </p:spPr>
        <p:txBody>
          <a:bodyPr wrap="square" rtlCol="0">
            <a:spAutoFit/>
          </a:bodyPr>
          <a:lstStyle/>
          <a:p>
            <a:pPr fontAlgn="base"/>
            <a:r>
              <a:rPr lang="fr-FR" sz="1200" b="0" i="0" dirty="0">
                <a:solidFill>
                  <a:schemeClr val="bg1"/>
                </a:solidFill>
                <a:effectLst/>
                <a:latin typeface="Century Gothic" panose="020B0502020202020204" pitchFamily="34" charset="0"/>
              </a:rPr>
              <a:t>           </a:t>
            </a:r>
            <a:r>
              <a:rPr lang="fr-FR" sz="1200" b="0" i="0" dirty="0" err="1">
                <a:solidFill>
                  <a:schemeClr val="bg1"/>
                </a:solidFill>
                <a:effectLst/>
                <a:latin typeface="Century Gothic" panose="020B0502020202020204" pitchFamily="34" charset="0"/>
              </a:rPr>
              <a:t>ous</a:t>
            </a:r>
            <a:r>
              <a:rPr lang="fr-FR" sz="1200" b="0" i="0" dirty="0">
                <a:solidFill>
                  <a:schemeClr val="bg1"/>
                </a:solidFill>
                <a:effectLst/>
                <a:latin typeface="Century Gothic" panose="020B0502020202020204" pitchFamily="34" charset="0"/>
              </a:rPr>
              <a:t> établirons pour point de ralliement, le parking de la Roche de Solutré. </a:t>
            </a:r>
            <a:r>
              <a:rPr kumimoji="0" lang="fr-FR" altLang="fr-FR" sz="1200" b="0" i="0" u="none" strike="noStrike" cap="none" normalizeH="0" baseline="0" dirty="0">
                <a:ln>
                  <a:noFill/>
                </a:ln>
                <a:solidFill>
                  <a:schemeClr val="bg1"/>
                </a:solidFill>
                <a:effectLst/>
                <a:latin typeface="Century Gothic" panose="020B0502020202020204" pitchFamily="34" charset="0"/>
                <a:cs typeface="Arial" panose="020B0604020202020204" pitchFamily="34" charset="0"/>
              </a:rPr>
              <a:t>Cet escarpement calcaire surplombant la commune de </a:t>
            </a:r>
            <a:r>
              <a:rPr kumimoji="0" lang="fr-FR" altLang="fr-FR" sz="1200" b="0" i="0" strike="noStrike" cap="none" normalizeH="0" baseline="0" dirty="0">
                <a:ln>
                  <a:noFill/>
                </a:ln>
                <a:solidFill>
                  <a:schemeClr val="bg1"/>
                </a:solidFill>
                <a:effectLst/>
                <a:latin typeface="Century Gothic" panose="020B0502020202020204" pitchFamily="34" charset="0"/>
                <a:cs typeface="Arial" panose="020B0604020202020204" pitchFamily="34" charset="0"/>
              </a:rPr>
              <a:t>Solutré-Pouilly, </a:t>
            </a:r>
            <a:r>
              <a:rPr kumimoji="0" lang="fr-FR" altLang="fr-FR" sz="1200" b="0" i="0" u="none" strike="noStrike" cap="none" normalizeH="0" baseline="0" dirty="0">
                <a:ln>
                  <a:noFill/>
                </a:ln>
                <a:solidFill>
                  <a:schemeClr val="bg1"/>
                </a:solidFill>
                <a:effectLst/>
                <a:latin typeface="Century Gothic" panose="020B0502020202020204" pitchFamily="34" charset="0"/>
                <a:cs typeface="Arial" panose="020B0604020202020204" pitchFamily="34" charset="0"/>
              </a:rPr>
              <a:t>à 8 </a:t>
            </a:r>
            <a:r>
              <a:rPr kumimoji="0" lang="fr-FR" altLang="fr-FR" sz="1200" b="0" i="0" u="none" strike="noStrike" cap="none" normalizeH="0" baseline="0" dirty="0">
                <a:ln>
                  <a:noFill/>
                </a:ln>
                <a:solidFill>
                  <a:schemeClr val="bg1"/>
                </a:solidFill>
                <a:effectLst/>
                <a:latin typeface="Century Gothic" panose="020B0502020202020204" pitchFamily="34" charset="0"/>
              </a:rPr>
              <a:t>km</a:t>
            </a:r>
            <a:r>
              <a:rPr kumimoji="0" lang="fr-FR" altLang="fr-FR" sz="1200" b="0" i="0" u="none" strike="noStrike" cap="none" normalizeH="0" baseline="0" dirty="0">
                <a:ln>
                  <a:noFill/>
                </a:ln>
                <a:solidFill>
                  <a:schemeClr val="bg1"/>
                </a:solidFill>
                <a:effectLst/>
                <a:latin typeface="Century Gothic" panose="020B0502020202020204" pitchFamily="34" charset="0"/>
                <a:cs typeface="Arial" panose="020B0604020202020204" pitchFamily="34" charset="0"/>
              </a:rPr>
              <a:t> à l'ouest de Mâcon est un site emblématique de Saône-et-Loire, au sud de la région Bourgogne-Franche-Comté.</a:t>
            </a:r>
            <a:r>
              <a:rPr kumimoji="0" lang="fr-FR" altLang="fr-FR" sz="1200" b="0" i="0" u="none" strike="noStrike" cap="none" normalizeH="0" baseline="0" dirty="0">
                <a:ln>
                  <a:noFill/>
                </a:ln>
                <a:solidFill>
                  <a:schemeClr val="bg1"/>
                </a:solidFill>
                <a:effectLst/>
                <a:latin typeface="Century Gothic" panose="020B0502020202020204" pitchFamily="34" charset="0"/>
              </a:rPr>
              <a:t> </a:t>
            </a:r>
            <a:br>
              <a:rPr kumimoji="0" lang="fr-FR" altLang="fr-FR" sz="1200" b="0" i="0" u="none" strike="noStrike" cap="none" normalizeH="0" baseline="0" dirty="0">
                <a:ln>
                  <a:noFill/>
                </a:ln>
                <a:solidFill>
                  <a:schemeClr val="bg1"/>
                </a:solidFill>
                <a:effectLst/>
                <a:latin typeface="Century Gothic" panose="020B0502020202020204" pitchFamily="34" charset="0"/>
              </a:rPr>
            </a:br>
            <a:br>
              <a:rPr kumimoji="0" lang="fr-FR" altLang="fr-FR" sz="1200" b="0" i="0" u="none" strike="noStrike" cap="none" normalizeH="0" baseline="0" dirty="0">
                <a:ln>
                  <a:noFill/>
                </a:ln>
                <a:solidFill>
                  <a:schemeClr val="bg1"/>
                </a:solidFill>
                <a:effectLst/>
                <a:latin typeface="Century Gothic" panose="020B0502020202020204" pitchFamily="34" charset="0"/>
              </a:rPr>
            </a:br>
            <a:r>
              <a:rPr kumimoji="0" lang="fr-FR" altLang="fr-FR" sz="1200" u="none" strike="noStrike" cap="none" normalizeH="0" baseline="0" dirty="0">
                <a:ln>
                  <a:noFill/>
                </a:ln>
                <a:solidFill>
                  <a:schemeClr val="bg1"/>
                </a:solidFill>
                <a:latin typeface="Century Gothic" panose="020B0502020202020204" pitchFamily="34" charset="0"/>
              </a:rPr>
              <a:t>P</a:t>
            </a:r>
            <a:r>
              <a:rPr lang="fr-FR" sz="1200" b="0" i="0" dirty="0">
                <a:solidFill>
                  <a:schemeClr val="bg1"/>
                </a:solidFill>
                <a:effectLst/>
                <a:latin typeface="Century Gothic" panose="020B0502020202020204" pitchFamily="34" charset="0"/>
              </a:rPr>
              <a:t>hénomène </a:t>
            </a:r>
            <a:r>
              <a:rPr lang="fr-FR" sz="1200" b="0" i="0" u="none" strike="noStrike" dirty="0">
                <a:solidFill>
                  <a:schemeClr val="bg1"/>
                </a:solidFill>
                <a:effectLst/>
                <a:latin typeface="Century Gothic" panose="020B0502020202020204" pitchFamily="34" charset="0"/>
              </a:rPr>
              <a:t>géologique</a:t>
            </a:r>
            <a:r>
              <a:rPr lang="fr-FR" sz="1200" b="0" i="0" dirty="0">
                <a:solidFill>
                  <a:schemeClr val="bg1"/>
                </a:solidFill>
                <a:effectLst/>
                <a:latin typeface="Century Gothic" panose="020B0502020202020204" pitchFamily="34" charset="0"/>
              </a:rPr>
              <a:t> rare dans cette région et </a:t>
            </a:r>
            <a:r>
              <a:rPr lang="fr-FR" sz="1200" b="0" i="0" u="none" strike="noStrike" dirty="0">
                <a:solidFill>
                  <a:schemeClr val="bg1"/>
                </a:solidFill>
                <a:effectLst/>
                <a:latin typeface="Century Gothic" panose="020B0502020202020204" pitchFamily="34" charset="0"/>
              </a:rPr>
              <a:t>site préhistorique éponyme </a:t>
            </a:r>
            <a:r>
              <a:rPr lang="fr-FR" sz="1200" b="0" i="0" dirty="0">
                <a:solidFill>
                  <a:schemeClr val="bg1"/>
                </a:solidFill>
                <a:effectLst/>
                <a:latin typeface="Century Gothic" panose="020B0502020202020204" pitchFamily="34" charset="0"/>
              </a:rPr>
              <a:t>d'une culture paléolithique, elle abrite sur son sommet — qui culmine à 493 mètres — un </a:t>
            </a:r>
            <a:r>
              <a:rPr lang="fr-FR" sz="1200" b="0" i="0" u="none" strike="noStrike" dirty="0">
                <a:solidFill>
                  <a:schemeClr val="bg1"/>
                </a:solidFill>
                <a:effectLst/>
                <a:latin typeface="Century Gothic" panose="020B0502020202020204" pitchFamily="34" charset="0"/>
              </a:rPr>
              <a:t>milieu</a:t>
            </a:r>
            <a:r>
              <a:rPr lang="fr-FR" sz="1200" b="0" i="0" dirty="0">
                <a:solidFill>
                  <a:schemeClr val="bg1"/>
                </a:solidFill>
                <a:effectLst/>
                <a:latin typeface="Century Gothic" panose="020B0502020202020204" pitchFamily="34" charset="0"/>
              </a:rPr>
              <a:t> spécifique à la </a:t>
            </a:r>
            <a:r>
              <a:rPr lang="fr-FR" sz="1200" b="0" i="0" u="none" strike="noStrike" dirty="0">
                <a:solidFill>
                  <a:schemeClr val="bg1"/>
                </a:solidFill>
                <a:effectLst/>
                <a:latin typeface="Century Gothic" panose="020B0502020202020204" pitchFamily="34" charset="0"/>
              </a:rPr>
              <a:t>faune</a:t>
            </a:r>
            <a:r>
              <a:rPr lang="fr-FR" sz="1200" b="0" i="0" dirty="0">
                <a:solidFill>
                  <a:schemeClr val="bg1"/>
                </a:solidFill>
                <a:effectLst/>
                <a:latin typeface="Century Gothic" panose="020B0502020202020204" pitchFamily="34" charset="0"/>
              </a:rPr>
              <a:t> et la </a:t>
            </a:r>
            <a:r>
              <a:rPr lang="fr-FR" sz="1200" b="0" i="0" u="none" strike="noStrike" dirty="0">
                <a:solidFill>
                  <a:schemeClr val="bg1"/>
                </a:solidFill>
                <a:effectLst/>
                <a:latin typeface="Century Gothic" panose="020B0502020202020204" pitchFamily="34" charset="0"/>
              </a:rPr>
              <a:t>flore</a:t>
            </a:r>
            <a:r>
              <a:rPr lang="fr-FR" sz="1200" b="0" i="0" dirty="0">
                <a:solidFill>
                  <a:schemeClr val="bg1"/>
                </a:solidFill>
                <a:effectLst/>
                <a:latin typeface="Century Gothic" panose="020B0502020202020204" pitchFamily="34" charset="0"/>
              </a:rPr>
              <a:t> particulières. </a:t>
            </a:r>
            <a:br>
              <a:rPr lang="fr-FR" sz="1200" b="0" i="0" dirty="0">
                <a:solidFill>
                  <a:schemeClr val="bg1"/>
                </a:solidFill>
                <a:effectLst/>
                <a:latin typeface="Century Gothic" panose="020B0502020202020204" pitchFamily="34" charset="0"/>
              </a:rPr>
            </a:br>
            <a:br>
              <a:rPr lang="fr-FR" sz="1200" b="0" i="0" dirty="0">
                <a:solidFill>
                  <a:schemeClr val="bg1"/>
                </a:solidFill>
                <a:effectLst/>
                <a:latin typeface="Century Gothic" panose="020B0502020202020204" pitchFamily="34" charset="0"/>
              </a:rPr>
            </a:br>
            <a:r>
              <a:rPr lang="fr-FR" sz="1200" b="0" i="0" dirty="0">
                <a:solidFill>
                  <a:schemeClr val="bg1"/>
                </a:solidFill>
                <a:effectLst/>
                <a:latin typeface="Century Gothic" panose="020B0502020202020204" pitchFamily="34" charset="0"/>
              </a:rPr>
              <a:t>Si la météo le permet, nous nous attaquerons à l’ascension du roc(1H30 aller-retour).</a:t>
            </a:r>
          </a:p>
          <a:p>
            <a:pPr fontAlgn="base"/>
            <a:r>
              <a:rPr lang="fr-FR" sz="1200" b="0" i="0" dirty="0">
                <a:solidFill>
                  <a:schemeClr val="bg1"/>
                </a:solidFill>
                <a:effectLst/>
                <a:latin typeface="Century Gothic" panose="020B0502020202020204" pitchFamily="34" charset="0"/>
              </a:rPr>
              <a:t>Sinon, une visite du musée préhistorique et de la Maison du Grand site est possible (3€)</a:t>
            </a:r>
            <a:br>
              <a:rPr kumimoji="0" lang="fr-FR" altLang="fr-FR" sz="1050" b="0" i="0" u="none" strike="noStrike" cap="none" normalizeH="0" baseline="0" dirty="0">
                <a:ln>
                  <a:noFill/>
                </a:ln>
                <a:solidFill>
                  <a:schemeClr val="bg1"/>
                </a:solidFill>
                <a:effectLst/>
              </a:rPr>
            </a:br>
            <a:endParaRPr kumimoji="0" lang="fr-FR" altLang="fr-FR" sz="2800" b="0" i="0" u="none" strike="noStrike" cap="none" normalizeH="0" baseline="0" dirty="0">
              <a:ln>
                <a:noFill/>
              </a:ln>
              <a:solidFill>
                <a:schemeClr val="bg1"/>
              </a:solidFill>
              <a:effectLst/>
              <a:latin typeface="Arial" panose="020B0604020202020204" pitchFamily="34" charset="0"/>
            </a:endParaRPr>
          </a:p>
          <a:p>
            <a:pPr fontAlgn="base"/>
            <a:r>
              <a:rPr lang="fr-FR" sz="1200" b="0" i="0" dirty="0">
                <a:solidFill>
                  <a:schemeClr val="bg1"/>
                </a:solidFill>
                <a:effectLst/>
                <a:latin typeface="Century Gothic" panose="020B0502020202020204" pitchFamily="34" charset="0"/>
              </a:rPr>
              <a:t> </a:t>
            </a:r>
          </a:p>
        </p:txBody>
      </p:sp>
    </p:spTree>
    <p:extLst>
      <p:ext uri="{BB962C8B-B14F-4D97-AF65-F5344CB8AC3E}">
        <p14:creationId xmlns:p14="http://schemas.microsoft.com/office/powerpoint/2010/main" val="126850144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 4">
            <a:extLst>
              <a:ext uri="{FF2B5EF4-FFF2-40B4-BE49-F238E27FC236}">
                <a16:creationId xmlns:a16="http://schemas.microsoft.com/office/drawing/2014/main" id="{46ABEC9D-F00F-44B3-8FC8-A80374B03AF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8128000"/>
          </a:xfrm>
          <a:prstGeom prst="rect">
            <a:avLst/>
          </a:prstGeom>
        </p:spPr>
      </p:pic>
    </p:spTree>
    <p:extLst>
      <p:ext uri="{BB962C8B-B14F-4D97-AF65-F5344CB8AC3E}">
        <p14:creationId xmlns:p14="http://schemas.microsoft.com/office/powerpoint/2010/main" val="115056735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 4">
            <a:extLst>
              <a:ext uri="{FF2B5EF4-FFF2-40B4-BE49-F238E27FC236}">
                <a16:creationId xmlns:a16="http://schemas.microsoft.com/office/drawing/2014/main" id="{46ABEC9D-F00F-44B3-8FC8-A80374B03AF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8128000"/>
          </a:xfrm>
          <a:prstGeom prst="rect">
            <a:avLst/>
          </a:prstGeom>
        </p:spPr>
      </p:pic>
      <p:sp>
        <p:nvSpPr>
          <p:cNvPr id="6" name="ZoneTexte 5">
            <a:extLst>
              <a:ext uri="{FF2B5EF4-FFF2-40B4-BE49-F238E27FC236}">
                <a16:creationId xmlns:a16="http://schemas.microsoft.com/office/drawing/2014/main" id="{6CA77CE7-47C6-4B36-8D91-0FBC3614C716}"/>
              </a:ext>
            </a:extLst>
          </p:cNvPr>
          <p:cNvSpPr txBox="1"/>
          <p:nvPr/>
        </p:nvSpPr>
        <p:spPr>
          <a:xfrm>
            <a:off x="4928117" y="168132"/>
            <a:ext cx="7082287" cy="1015663"/>
          </a:xfrm>
          <a:prstGeom prst="rect">
            <a:avLst/>
          </a:prstGeom>
          <a:noFill/>
        </p:spPr>
        <p:txBody>
          <a:bodyPr wrap="square" rtlCol="0">
            <a:spAutoFit/>
          </a:bodyPr>
          <a:lstStyle/>
          <a:p>
            <a:pPr fontAlgn="base"/>
            <a:r>
              <a:rPr lang="fr-FR" sz="1200" b="0" i="0" dirty="0">
                <a:solidFill>
                  <a:schemeClr val="bg1"/>
                </a:solidFill>
                <a:effectLst/>
                <a:latin typeface="Century Gothic" panose="020B0502020202020204" pitchFamily="34" charset="0"/>
              </a:rPr>
              <a:t> </a:t>
            </a:r>
            <a:r>
              <a:rPr lang="fr-FR" sz="6000" b="0" i="0" dirty="0">
                <a:solidFill>
                  <a:schemeClr val="bg1"/>
                </a:solidFill>
                <a:effectLst/>
                <a:latin typeface="Century Gothic" panose="020B0502020202020204" pitchFamily="34" charset="0"/>
              </a:rPr>
              <a:t>N</a:t>
            </a:r>
            <a:endParaRPr lang="fr-FR" sz="1200" b="0" i="0" dirty="0">
              <a:solidFill>
                <a:schemeClr val="bg1"/>
              </a:solidFill>
              <a:effectLst/>
              <a:latin typeface="Century Gothic" panose="020B0502020202020204" pitchFamily="34" charset="0"/>
            </a:endParaRPr>
          </a:p>
        </p:txBody>
      </p:sp>
      <p:sp>
        <p:nvSpPr>
          <p:cNvPr id="4" name="ZoneTexte 3">
            <a:extLst>
              <a:ext uri="{FF2B5EF4-FFF2-40B4-BE49-F238E27FC236}">
                <a16:creationId xmlns:a16="http://schemas.microsoft.com/office/drawing/2014/main" id="{D3333964-A02D-4E14-A671-D0B340A0E72A}"/>
              </a:ext>
            </a:extLst>
          </p:cNvPr>
          <p:cNvSpPr txBox="1"/>
          <p:nvPr/>
        </p:nvSpPr>
        <p:spPr>
          <a:xfrm>
            <a:off x="5024445" y="751327"/>
            <a:ext cx="7082287" cy="1938992"/>
          </a:xfrm>
          <a:prstGeom prst="rect">
            <a:avLst/>
          </a:prstGeom>
          <a:noFill/>
        </p:spPr>
        <p:txBody>
          <a:bodyPr wrap="square" rtlCol="0">
            <a:spAutoFit/>
          </a:bodyPr>
          <a:lstStyle/>
          <a:p>
            <a:pPr fontAlgn="base"/>
            <a:r>
              <a:rPr lang="fr-FR" sz="1200" b="0" i="0" dirty="0">
                <a:solidFill>
                  <a:schemeClr val="bg1"/>
                </a:solidFill>
                <a:effectLst/>
                <a:latin typeface="Century Gothic" panose="020B0502020202020204" pitchFamily="34" charset="0"/>
              </a:rPr>
              <a:t>           </a:t>
            </a:r>
            <a:r>
              <a:rPr lang="fr-FR" sz="1200" b="0" i="0" dirty="0" err="1">
                <a:solidFill>
                  <a:schemeClr val="bg1"/>
                </a:solidFill>
                <a:effectLst/>
                <a:latin typeface="Century Gothic" panose="020B0502020202020204" pitchFamily="34" charset="0"/>
              </a:rPr>
              <a:t>ous</a:t>
            </a:r>
            <a:r>
              <a:rPr lang="fr-FR" sz="1200" b="0" i="0" dirty="0">
                <a:solidFill>
                  <a:schemeClr val="bg1"/>
                </a:solidFill>
                <a:effectLst/>
                <a:latin typeface="Century Gothic" panose="020B0502020202020204" pitchFamily="34" charset="0"/>
              </a:rPr>
              <a:t> nous rendrons ensuite à Juliénas, la commune bien connue pour son vin portant le même nom. Les vins de Juliénas s’étendent sur la façade sud et sud-ouest du Mont de Bessay, riche en terroirs ! En effet, ce versant se partage entre sols granitiques, terrains sédimentaires et « roches pourries », ce qui permet à ces crus du Beaujolais de se conserver plusieurs années sans perdre en qualité. </a:t>
            </a:r>
            <a:br>
              <a:rPr lang="fr-FR" sz="1200" b="0" i="0" dirty="0">
                <a:solidFill>
                  <a:schemeClr val="bg1"/>
                </a:solidFill>
                <a:effectLst/>
                <a:latin typeface="Century Gothic" panose="020B0502020202020204" pitchFamily="34" charset="0"/>
              </a:rPr>
            </a:br>
            <a:br>
              <a:rPr lang="fr-FR" sz="1200" b="0" i="0" dirty="0">
                <a:solidFill>
                  <a:schemeClr val="bg1"/>
                </a:solidFill>
                <a:effectLst/>
                <a:latin typeface="Century Gothic" panose="020B0502020202020204" pitchFamily="34" charset="0"/>
              </a:rPr>
            </a:br>
            <a:r>
              <a:rPr lang="fr-FR" sz="1200" b="0" i="0" dirty="0">
                <a:solidFill>
                  <a:schemeClr val="bg1"/>
                </a:solidFill>
                <a:effectLst/>
                <a:latin typeface="Century Gothic" panose="020B0502020202020204" pitchFamily="34" charset="0"/>
              </a:rPr>
              <a:t>Offrant des vins discrètement épicés, cette appellation fait honneur à son nom qu’elle doit à un certain empereur… </a:t>
            </a:r>
            <a:br>
              <a:rPr lang="fr-FR" sz="1200" b="0" i="0" dirty="0">
                <a:solidFill>
                  <a:schemeClr val="bg1"/>
                </a:solidFill>
                <a:effectLst/>
                <a:latin typeface="Century Gothic" panose="020B0502020202020204" pitchFamily="34" charset="0"/>
              </a:rPr>
            </a:br>
            <a:br>
              <a:rPr lang="fr-FR" sz="1200" b="0" i="0" dirty="0">
                <a:solidFill>
                  <a:schemeClr val="bg1"/>
                </a:solidFill>
                <a:effectLst/>
                <a:latin typeface="Century Gothic" panose="020B0502020202020204" pitchFamily="34" charset="0"/>
              </a:rPr>
            </a:br>
            <a:r>
              <a:rPr lang="fr-FR" sz="1200" dirty="0">
                <a:solidFill>
                  <a:schemeClr val="bg1"/>
                </a:solidFill>
                <a:latin typeface="Century Gothic" panose="020B0502020202020204" pitchFamily="34" charset="0"/>
              </a:rPr>
              <a:t>L</a:t>
            </a:r>
            <a:r>
              <a:rPr lang="fr-FR" sz="1200" b="0" i="0" dirty="0">
                <a:solidFill>
                  <a:schemeClr val="bg1"/>
                </a:solidFill>
                <a:effectLst/>
                <a:latin typeface="Century Gothic" panose="020B0502020202020204" pitchFamily="34" charset="0"/>
              </a:rPr>
              <a:t>e restaurant de la Rose nous recevra pour déjeuner.</a:t>
            </a:r>
          </a:p>
        </p:txBody>
      </p:sp>
    </p:spTree>
    <p:extLst>
      <p:ext uri="{BB962C8B-B14F-4D97-AF65-F5344CB8AC3E}">
        <p14:creationId xmlns:p14="http://schemas.microsoft.com/office/powerpoint/2010/main" val="404228034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 3">
            <a:extLst>
              <a:ext uri="{FF2B5EF4-FFF2-40B4-BE49-F238E27FC236}">
                <a16:creationId xmlns:a16="http://schemas.microsoft.com/office/drawing/2014/main" id="{61EB6EA4-CF91-462F-BDEE-8AA8719E82F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7239000"/>
          </a:xfrm>
          <a:prstGeom prst="rect">
            <a:avLst/>
          </a:prstGeom>
        </p:spPr>
      </p:pic>
    </p:spTree>
    <p:extLst>
      <p:ext uri="{BB962C8B-B14F-4D97-AF65-F5344CB8AC3E}">
        <p14:creationId xmlns:p14="http://schemas.microsoft.com/office/powerpoint/2010/main" val="420961044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 3">
            <a:extLst>
              <a:ext uri="{FF2B5EF4-FFF2-40B4-BE49-F238E27FC236}">
                <a16:creationId xmlns:a16="http://schemas.microsoft.com/office/drawing/2014/main" id="{61EB6EA4-CF91-462F-BDEE-8AA8719E82F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7239000"/>
          </a:xfrm>
          <a:prstGeom prst="rect">
            <a:avLst/>
          </a:prstGeom>
        </p:spPr>
      </p:pic>
      <p:sp>
        <p:nvSpPr>
          <p:cNvPr id="3" name="Rectangle 2">
            <a:extLst>
              <a:ext uri="{FF2B5EF4-FFF2-40B4-BE49-F238E27FC236}">
                <a16:creationId xmlns:a16="http://schemas.microsoft.com/office/drawing/2014/main" id="{1B07CAD8-37F3-4009-BE55-D2BF51A8E06F}"/>
              </a:ext>
            </a:extLst>
          </p:cNvPr>
          <p:cNvSpPr/>
          <p:nvPr/>
        </p:nvSpPr>
        <p:spPr>
          <a:xfrm>
            <a:off x="1" y="0"/>
            <a:ext cx="12192000" cy="6857999"/>
          </a:xfrm>
          <a:prstGeom prst="rect">
            <a:avLst/>
          </a:prstGeom>
          <a:gradFill flip="none" rotWithShape="1">
            <a:gsLst>
              <a:gs pos="0">
                <a:schemeClr val="tx1">
                  <a:tint val="66000"/>
                  <a:satMod val="160000"/>
                  <a:alpha val="69000"/>
                </a:schemeClr>
              </a:gs>
              <a:gs pos="58000">
                <a:schemeClr val="tx1">
                  <a:tint val="44500"/>
                  <a:satMod val="160000"/>
                  <a:alpha val="0"/>
                </a:schemeClr>
              </a:gs>
              <a:gs pos="0">
                <a:schemeClr val="tx1">
                  <a:alpha val="86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ZoneTexte 5">
            <a:extLst>
              <a:ext uri="{FF2B5EF4-FFF2-40B4-BE49-F238E27FC236}">
                <a16:creationId xmlns:a16="http://schemas.microsoft.com/office/drawing/2014/main" id="{23893F85-F04C-40B5-8D5A-30A06DE7560D}"/>
              </a:ext>
            </a:extLst>
          </p:cNvPr>
          <p:cNvSpPr txBox="1"/>
          <p:nvPr/>
        </p:nvSpPr>
        <p:spPr>
          <a:xfrm>
            <a:off x="4872699" y="3777690"/>
            <a:ext cx="7082287" cy="1015663"/>
          </a:xfrm>
          <a:prstGeom prst="rect">
            <a:avLst/>
          </a:prstGeom>
          <a:noFill/>
        </p:spPr>
        <p:txBody>
          <a:bodyPr wrap="square" rtlCol="0">
            <a:spAutoFit/>
          </a:bodyPr>
          <a:lstStyle/>
          <a:p>
            <a:pPr fontAlgn="base"/>
            <a:r>
              <a:rPr lang="fr-FR" sz="1200" b="0" i="0" dirty="0">
                <a:solidFill>
                  <a:schemeClr val="bg1"/>
                </a:solidFill>
                <a:effectLst/>
                <a:latin typeface="Century Gothic" panose="020B0502020202020204" pitchFamily="34" charset="0"/>
              </a:rPr>
              <a:t> </a:t>
            </a:r>
            <a:r>
              <a:rPr lang="fr-FR" sz="6000" b="0" i="0" dirty="0">
                <a:solidFill>
                  <a:schemeClr val="bg1"/>
                </a:solidFill>
                <a:effectLst/>
                <a:latin typeface="Century Gothic" panose="020B0502020202020204" pitchFamily="34" charset="0"/>
              </a:rPr>
              <a:t>D</a:t>
            </a:r>
            <a:endParaRPr lang="fr-FR" sz="1200" b="0" i="0" dirty="0">
              <a:solidFill>
                <a:schemeClr val="bg1"/>
              </a:solidFill>
              <a:effectLst/>
              <a:latin typeface="Century Gothic" panose="020B0502020202020204" pitchFamily="34" charset="0"/>
            </a:endParaRPr>
          </a:p>
        </p:txBody>
      </p:sp>
      <p:sp>
        <p:nvSpPr>
          <p:cNvPr id="5" name="ZoneTexte 4">
            <a:extLst>
              <a:ext uri="{FF2B5EF4-FFF2-40B4-BE49-F238E27FC236}">
                <a16:creationId xmlns:a16="http://schemas.microsoft.com/office/drawing/2014/main" id="{D1200F40-F1FF-4346-9E4B-9FED3B7D16CA}"/>
              </a:ext>
            </a:extLst>
          </p:cNvPr>
          <p:cNvSpPr txBox="1"/>
          <p:nvPr/>
        </p:nvSpPr>
        <p:spPr>
          <a:xfrm>
            <a:off x="4978263" y="4341679"/>
            <a:ext cx="7082287" cy="2369880"/>
          </a:xfrm>
          <a:prstGeom prst="rect">
            <a:avLst/>
          </a:prstGeom>
          <a:noFill/>
        </p:spPr>
        <p:txBody>
          <a:bodyPr wrap="square" rtlCol="0">
            <a:spAutoFit/>
          </a:bodyPr>
          <a:lstStyle/>
          <a:p>
            <a:pPr fontAlgn="base"/>
            <a:r>
              <a:rPr lang="fr-FR" sz="1200" b="0" i="0" dirty="0">
                <a:solidFill>
                  <a:schemeClr val="bg1"/>
                </a:solidFill>
                <a:effectLst/>
                <a:latin typeface="Century Gothic" panose="020B0502020202020204" pitchFamily="34" charset="0"/>
              </a:rPr>
              <a:t>           </a:t>
            </a:r>
            <a:r>
              <a:rPr lang="fr-FR" sz="1200" b="0" i="0" dirty="0" err="1">
                <a:solidFill>
                  <a:schemeClr val="bg1"/>
                </a:solidFill>
                <a:effectLst/>
                <a:latin typeface="Century Gothic" panose="020B0502020202020204" pitchFamily="34" charset="0"/>
              </a:rPr>
              <a:t>ifficile</a:t>
            </a:r>
            <a:r>
              <a:rPr lang="fr-FR" sz="1200" b="0" i="0" dirty="0">
                <a:solidFill>
                  <a:schemeClr val="bg1"/>
                </a:solidFill>
                <a:effectLst/>
                <a:latin typeface="Century Gothic" panose="020B0502020202020204" pitchFamily="34" charset="0"/>
              </a:rPr>
              <a:t> de passer à côté d’une incontournable visite de caves ! Que ce soit simplement pour y jeter un œil ou pour y déguster des vins en toute intimité (avec modération …), les caves vigneronnes dégagent un charme et une authenticité d’antan.</a:t>
            </a:r>
            <a:br>
              <a:rPr lang="fr-FR" sz="1200" b="0" i="0" dirty="0">
                <a:solidFill>
                  <a:schemeClr val="bg1"/>
                </a:solidFill>
                <a:effectLst/>
                <a:latin typeface="Century Gothic" panose="020B0502020202020204" pitchFamily="34" charset="0"/>
              </a:rPr>
            </a:br>
            <a:br>
              <a:rPr lang="fr-FR" sz="1200" dirty="0">
                <a:solidFill>
                  <a:schemeClr val="bg1"/>
                </a:solidFill>
                <a:latin typeface="Century Gothic" panose="020B0502020202020204" pitchFamily="34" charset="0"/>
              </a:rPr>
            </a:br>
            <a:r>
              <a:rPr lang="fr-FR" sz="1200" b="0" i="0" dirty="0">
                <a:solidFill>
                  <a:schemeClr val="bg1"/>
                </a:solidFill>
                <a:effectLst/>
                <a:latin typeface="Century Gothic" panose="020B0502020202020204" pitchFamily="34" charset="0"/>
              </a:rPr>
              <a:t>Au détour de notre chemin sur les routes des vins du Beaujolais, faire une halte vigneronne nous permettra d’immortaliser l’instant, tant les caves des vignerons semblent faire voyager dans le temps à la découverte des trésors souterrains viticoles, mais également de nous fondre dans la peau d’un maître de chai, de comprendre le métier du vigneron pour déguster les produits issus de la vigne chouchoutée toute une année durant.</a:t>
            </a:r>
            <a:br>
              <a:rPr kumimoji="0" lang="fr-FR" altLang="fr-FR" sz="1050" b="0" i="0" u="none" strike="noStrike" cap="none" normalizeH="0" baseline="0" dirty="0">
                <a:ln>
                  <a:noFill/>
                </a:ln>
                <a:solidFill>
                  <a:schemeClr val="bg1"/>
                </a:solidFill>
                <a:effectLst/>
              </a:rPr>
            </a:br>
            <a:endParaRPr kumimoji="0" lang="fr-FR" altLang="fr-FR" sz="2800" b="0" i="0" u="none" strike="noStrike" cap="none" normalizeH="0" baseline="0" dirty="0">
              <a:ln>
                <a:noFill/>
              </a:ln>
              <a:solidFill>
                <a:schemeClr val="bg1"/>
              </a:solidFill>
              <a:effectLst/>
              <a:latin typeface="Arial" panose="020B0604020202020204" pitchFamily="34" charset="0"/>
            </a:endParaRPr>
          </a:p>
          <a:p>
            <a:pPr fontAlgn="base"/>
            <a:r>
              <a:rPr lang="fr-FR" sz="1200" b="0" i="0" dirty="0">
                <a:solidFill>
                  <a:schemeClr val="bg1"/>
                </a:solidFill>
                <a:effectLst/>
                <a:latin typeface="Century Gothic" panose="020B0502020202020204" pitchFamily="34" charset="0"/>
              </a:rPr>
              <a:t> </a:t>
            </a:r>
          </a:p>
        </p:txBody>
      </p:sp>
    </p:spTree>
    <p:extLst>
      <p:ext uri="{BB962C8B-B14F-4D97-AF65-F5344CB8AC3E}">
        <p14:creationId xmlns:p14="http://schemas.microsoft.com/office/powerpoint/2010/main" val="165229817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C6EFB028-2B21-4F4A-BB00-69D132A7AE6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46094"/>
          </a:xfrm>
          <a:prstGeom prst="rect">
            <a:avLst/>
          </a:prstGeom>
        </p:spPr>
      </p:pic>
    </p:spTree>
    <p:extLst>
      <p:ext uri="{BB962C8B-B14F-4D97-AF65-F5344CB8AC3E}">
        <p14:creationId xmlns:p14="http://schemas.microsoft.com/office/powerpoint/2010/main" val="268936312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C6EFB028-2B21-4F4A-BB00-69D132A7AE6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46094"/>
          </a:xfrm>
          <a:prstGeom prst="rect">
            <a:avLst/>
          </a:prstGeom>
        </p:spPr>
      </p:pic>
      <p:sp>
        <p:nvSpPr>
          <p:cNvPr id="4" name="Rectangle 3">
            <a:extLst>
              <a:ext uri="{FF2B5EF4-FFF2-40B4-BE49-F238E27FC236}">
                <a16:creationId xmlns:a16="http://schemas.microsoft.com/office/drawing/2014/main" id="{47BFB700-1F91-493F-8382-4F0F485258B0}"/>
              </a:ext>
            </a:extLst>
          </p:cNvPr>
          <p:cNvSpPr/>
          <p:nvPr/>
        </p:nvSpPr>
        <p:spPr>
          <a:xfrm>
            <a:off x="1" y="0"/>
            <a:ext cx="12192000" cy="6857999"/>
          </a:xfrm>
          <a:prstGeom prst="rect">
            <a:avLst/>
          </a:prstGeom>
          <a:gradFill flip="none" rotWithShape="1">
            <a:gsLst>
              <a:gs pos="0">
                <a:schemeClr val="tx1">
                  <a:tint val="66000"/>
                  <a:satMod val="160000"/>
                  <a:alpha val="69000"/>
                </a:schemeClr>
              </a:gs>
              <a:gs pos="58000">
                <a:schemeClr val="tx1">
                  <a:tint val="44500"/>
                  <a:satMod val="160000"/>
                  <a:alpha val="0"/>
                </a:schemeClr>
              </a:gs>
              <a:gs pos="0">
                <a:schemeClr val="tx1">
                  <a:alpha val="86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ZoneTexte 4">
            <a:extLst>
              <a:ext uri="{FF2B5EF4-FFF2-40B4-BE49-F238E27FC236}">
                <a16:creationId xmlns:a16="http://schemas.microsoft.com/office/drawing/2014/main" id="{857173F3-48B8-47A6-B1C5-212D09ED9B5F}"/>
              </a:ext>
            </a:extLst>
          </p:cNvPr>
          <p:cNvSpPr txBox="1"/>
          <p:nvPr/>
        </p:nvSpPr>
        <p:spPr>
          <a:xfrm>
            <a:off x="319172" y="3696423"/>
            <a:ext cx="7082287" cy="1015663"/>
          </a:xfrm>
          <a:prstGeom prst="rect">
            <a:avLst/>
          </a:prstGeom>
          <a:noFill/>
        </p:spPr>
        <p:txBody>
          <a:bodyPr wrap="square" rtlCol="0">
            <a:spAutoFit/>
          </a:bodyPr>
          <a:lstStyle/>
          <a:p>
            <a:pPr fontAlgn="base"/>
            <a:r>
              <a:rPr lang="fr-FR" sz="1200" b="0" i="0" dirty="0">
                <a:solidFill>
                  <a:schemeClr val="bg1"/>
                </a:solidFill>
                <a:effectLst/>
                <a:latin typeface="Century Gothic" panose="020B0502020202020204" pitchFamily="34" charset="0"/>
              </a:rPr>
              <a:t> </a:t>
            </a:r>
            <a:r>
              <a:rPr lang="fr-FR" sz="6000" b="0" i="0" dirty="0">
                <a:solidFill>
                  <a:schemeClr val="bg1"/>
                </a:solidFill>
                <a:effectLst/>
                <a:latin typeface="Century Gothic" panose="020B0502020202020204" pitchFamily="34" charset="0"/>
              </a:rPr>
              <a:t>C</a:t>
            </a:r>
            <a:endParaRPr lang="fr-FR" sz="1200" b="0" i="0" dirty="0">
              <a:solidFill>
                <a:schemeClr val="bg1"/>
              </a:solidFill>
              <a:effectLst/>
              <a:latin typeface="Century Gothic" panose="020B0502020202020204" pitchFamily="34" charset="0"/>
            </a:endParaRPr>
          </a:p>
        </p:txBody>
      </p:sp>
      <p:sp>
        <p:nvSpPr>
          <p:cNvPr id="6" name="ZoneTexte 5">
            <a:extLst>
              <a:ext uri="{FF2B5EF4-FFF2-40B4-BE49-F238E27FC236}">
                <a16:creationId xmlns:a16="http://schemas.microsoft.com/office/drawing/2014/main" id="{80E3D589-CE67-4CF7-83A5-49BC4B6AF614}"/>
              </a:ext>
            </a:extLst>
          </p:cNvPr>
          <p:cNvSpPr txBox="1"/>
          <p:nvPr/>
        </p:nvSpPr>
        <p:spPr>
          <a:xfrm>
            <a:off x="415500" y="4279618"/>
            <a:ext cx="7082287" cy="1569660"/>
          </a:xfrm>
          <a:prstGeom prst="rect">
            <a:avLst/>
          </a:prstGeom>
          <a:noFill/>
        </p:spPr>
        <p:txBody>
          <a:bodyPr wrap="square" rtlCol="0">
            <a:spAutoFit/>
          </a:bodyPr>
          <a:lstStyle/>
          <a:p>
            <a:pPr fontAlgn="base"/>
            <a:r>
              <a:rPr lang="fr-FR" sz="1200" b="0" i="0" dirty="0">
                <a:solidFill>
                  <a:schemeClr val="bg1"/>
                </a:solidFill>
                <a:effectLst/>
                <a:latin typeface="Century Gothic" panose="020B0502020202020204" pitchFamily="34" charset="0"/>
              </a:rPr>
              <a:t>             </a:t>
            </a:r>
            <a:r>
              <a:rPr lang="fr-FR" sz="1200" b="0" i="0" dirty="0" err="1">
                <a:solidFill>
                  <a:schemeClr val="bg1"/>
                </a:solidFill>
                <a:effectLst/>
                <a:latin typeface="Century Gothic" panose="020B0502020202020204" pitchFamily="34" charset="0"/>
              </a:rPr>
              <a:t>omme</a:t>
            </a:r>
            <a:r>
              <a:rPr lang="fr-FR" sz="1200" b="0" i="0" dirty="0">
                <a:solidFill>
                  <a:schemeClr val="bg1"/>
                </a:solidFill>
                <a:effectLst/>
                <a:latin typeface="Century Gothic" panose="020B0502020202020204" pitchFamily="34" charset="0"/>
              </a:rPr>
              <a:t> tout bon vignoble qui se respecte, le Beaujolais possède sa route des vins. Dans le prolongement de la route des vins de Bourgogne, elle passe par les principales attractions touristiques de la région. Autant vous dire que cette dorsale est unique avec un circuit de 140 km de route de col qui réveille vos sens de la conduite et émerveille votre regard.</a:t>
            </a:r>
            <a:br>
              <a:rPr lang="fr-FR" sz="1200" b="0" i="0" dirty="0">
                <a:solidFill>
                  <a:schemeClr val="bg1"/>
                </a:solidFill>
                <a:effectLst/>
                <a:latin typeface="Century Gothic" panose="020B0502020202020204" pitchFamily="34" charset="0"/>
              </a:rPr>
            </a:br>
            <a:br>
              <a:rPr lang="fr-FR" sz="1200" b="0" i="0" dirty="0">
                <a:solidFill>
                  <a:schemeClr val="bg1"/>
                </a:solidFill>
                <a:effectLst/>
                <a:latin typeface="Century Gothic" panose="020B0502020202020204" pitchFamily="34" charset="0"/>
              </a:rPr>
            </a:br>
            <a:r>
              <a:rPr lang="fr-FR" sz="1200" b="0" i="0" dirty="0">
                <a:solidFill>
                  <a:schemeClr val="bg1"/>
                </a:solidFill>
                <a:effectLst/>
                <a:latin typeface="Century Gothic" panose="020B0502020202020204" pitchFamily="34" charset="0"/>
              </a:rPr>
              <a:t>Nous emprunterons ces lacets pour rejoindre notre hôtel. Un restaurant à deux pas nous accueillera pour le dîner.</a:t>
            </a:r>
          </a:p>
        </p:txBody>
      </p:sp>
    </p:spTree>
    <p:extLst>
      <p:ext uri="{BB962C8B-B14F-4D97-AF65-F5344CB8AC3E}">
        <p14:creationId xmlns:p14="http://schemas.microsoft.com/office/powerpoint/2010/main" val="109009011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A8BA33EE-F15E-4998-B70B-F7F0DD3E20E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65826"/>
            <a:ext cx="12192000" cy="8128000"/>
          </a:xfrm>
          <a:prstGeom prst="rect">
            <a:avLst/>
          </a:prstGeom>
        </p:spPr>
      </p:pic>
    </p:spTree>
    <p:extLst>
      <p:ext uri="{BB962C8B-B14F-4D97-AF65-F5344CB8AC3E}">
        <p14:creationId xmlns:p14="http://schemas.microsoft.com/office/powerpoint/2010/main" val="27142099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A8BA33EE-F15E-4998-B70B-F7F0DD3E20E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65826"/>
            <a:ext cx="12192000" cy="8128000"/>
          </a:xfrm>
          <a:prstGeom prst="rect">
            <a:avLst/>
          </a:prstGeom>
        </p:spPr>
      </p:pic>
      <p:sp>
        <p:nvSpPr>
          <p:cNvPr id="4" name="Rectangle 3">
            <a:extLst>
              <a:ext uri="{FF2B5EF4-FFF2-40B4-BE49-F238E27FC236}">
                <a16:creationId xmlns:a16="http://schemas.microsoft.com/office/drawing/2014/main" id="{EE352AD2-385E-4EC6-B831-4D9D342989E5}"/>
              </a:ext>
            </a:extLst>
          </p:cNvPr>
          <p:cNvSpPr/>
          <p:nvPr/>
        </p:nvSpPr>
        <p:spPr>
          <a:xfrm rot="10800000">
            <a:off x="1" y="0"/>
            <a:ext cx="12192000" cy="6857999"/>
          </a:xfrm>
          <a:prstGeom prst="rect">
            <a:avLst/>
          </a:prstGeom>
          <a:gradFill flip="none" rotWithShape="1">
            <a:gsLst>
              <a:gs pos="0">
                <a:schemeClr val="tx1">
                  <a:tint val="66000"/>
                  <a:satMod val="160000"/>
                  <a:alpha val="69000"/>
                </a:schemeClr>
              </a:gs>
              <a:gs pos="58000">
                <a:schemeClr val="tx1">
                  <a:tint val="44500"/>
                  <a:satMod val="160000"/>
                  <a:alpha val="0"/>
                </a:schemeClr>
              </a:gs>
              <a:gs pos="0">
                <a:schemeClr val="tx1">
                  <a:alpha val="86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ZoneTexte 5">
            <a:extLst>
              <a:ext uri="{FF2B5EF4-FFF2-40B4-BE49-F238E27FC236}">
                <a16:creationId xmlns:a16="http://schemas.microsoft.com/office/drawing/2014/main" id="{1FBC2D62-F01C-41DA-8383-BD055EAE3B9C}"/>
              </a:ext>
            </a:extLst>
          </p:cNvPr>
          <p:cNvSpPr txBox="1"/>
          <p:nvPr/>
        </p:nvSpPr>
        <p:spPr>
          <a:xfrm>
            <a:off x="4928117" y="168132"/>
            <a:ext cx="7082287" cy="1015663"/>
          </a:xfrm>
          <a:prstGeom prst="rect">
            <a:avLst/>
          </a:prstGeom>
          <a:noFill/>
        </p:spPr>
        <p:txBody>
          <a:bodyPr wrap="square" rtlCol="0">
            <a:spAutoFit/>
          </a:bodyPr>
          <a:lstStyle/>
          <a:p>
            <a:pPr fontAlgn="base"/>
            <a:r>
              <a:rPr lang="fr-FR" sz="1200" b="0" i="0" dirty="0">
                <a:solidFill>
                  <a:schemeClr val="bg1"/>
                </a:solidFill>
                <a:effectLst/>
                <a:latin typeface="Century Gothic" panose="020B0502020202020204" pitchFamily="34" charset="0"/>
              </a:rPr>
              <a:t> </a:t>
            </a:r>
            <a:r>
              <a:rPr lang="fr-FR" sz="6000" b="0" i="0" dirty="0">
                <a:solidFill>
                  <a:schemeClr val="bg1"/>
                </a:solidFill>
                <a:effectLst/>
                <a:latin typeface="Century Gothic" panose="020B0502020202020204" pitchFamily="34" charset="0"/>
              </a:rPr>
              <a:t>A</a:t>
            </a:r>
            <a:endParaRPr lang="fr-FR" sz="1200" b="0" i="0" dirty="0">
              <a:solidFill>
                <a:schemeClr val="bg1"/>
              </a:solidFill>
              <a:effectLst/>
              <a:latin typeface="Century Gothic" panose="020B0502020202020204" pitchFamily="34" charset="0"/>
            </a:endParaRPr>
          </a:p>
        </p:txBody>
      </p:sp>
      <p:sp>
        <p:nvSpPr>
          <p:cNvPr id="5" name="ZoneTexte 4">
            <a:extLst>
              <a:ext uri="{FF2B5EF4-FFF2-40B4-BE49-F238E27FC236}">
                <a16:creationId xmlns:a16="http://schemas.microsoft.com/office/drawing/2014/main" id="{F70A51B2-52E1-4ACF-90F4-78CED1CA4F9D}"/>
              </a:ext>
            </a:extLst>
          </p:cNvPr>
          <p:cNvSpPr txBox="1"/>
          <p:nvPr/>
        </p:nvSpPr>
        <p:spPr>
          <a:xfrm>
            <a:off x="5024445" y="751327"/>
            <a:ext cx="7082287" cy="1569660"/>
          </a:xfrm>
          <a:prstGeom prst="rect">
            <a:avLst/>
          </a:prstGeom>
          <a:noFill/>
        </p:spPr>
        <p:txBody>
          <a:bodyPr wrap="square" rtlCol="0">
            <a:spAutoFit/>
          </a:bodyPr>
          <a:lstStyle/>
          <a:p>
            <a:pPr fontAlgn="base"/>
            <a:r>
              <a:rPr lang="fr-FR" sz="1200" b="0" i="0" dirty="0">
                <a:solidFill>
                  <a:schemeClr val="bg1"/>
                </a:solidFill>
                <a:effectLst/>
                <a:latin typeface="Century Gothic" panose="020B0502020202020204" pitchFamily="34" charset="0"/>
              </a:rPr>
              <a:t>            prés la mise en bouche de la veille, nous entamerons la journée du Dimanche avec des portions de routes un peu plus viriles. En effet, la région est propice au sport auto puisque de nombreux rallyes, courses de côte et slaloms y sont souvent organisés.</a:t>
            </a:r>
            <a:br>
              <a:rPr lang="fr-FR" sz="1200" b="0" i="0" dirty="0">
                <a:solidFill>
                  <a:schemeClr val="bg1"/>
                </a:solidFill>
                <a:effectLst/>
                <a:latin typeface="Century Gothic" panose="020B0502020202020204" pitchFamily="34" charset="0"/>
              </a:rPr>
            </a:br>
            <a:br>
              <a:rPr lang="fr-FR" sz="1200" b="0" i="0" dirty="0">
                <a:solidFill>
                  <a:schemeClr val="bg1"/>
                </a:solidFill>
                <a:effectLst/>
                <a:latin typeface="Century Gothic" panose="020B0502020202020204" pitchFamily="34" charset="0"/>
              </a:rPr>
            </a:br>
            <a:r>
              <a:rPr lang="fr-FR" sz="1200" b="0" i="0" dirty="0">
                <a:solidFill>
                  <a:schemeClr val="bg1"/>
                </a:solidFill>
                <a:effectLst/>
                <a:latin typeface="Century Gothic" panose="020B0502020202020204" pitchFamily="34" charset="0"/>
              </a:rPr>
              <a:t>L’occasion était trop belle pour ne pas en profiter et nous emprunterons quelques portions de spéciales du rallye Lyon – Charbonnière, ainsi que l’incontournable ascension de la course de côte de Marchampt dont le record est toujours détenue à ce jour par une Norma à moteur MUGEN.</a:t>
            </a:r>
          </a:p>
        </p:txBody>
      </p:sp>
    </p:spTree>
    <p:extLst>
      <p:ext uri="{BB962C8B-B14F-4D97-AF65-F5344CB8AC3E}">
        <p14:creationId xmlns:p14="http://schemas.microsoft.com/office/powerpoint/2010/main" val="232181427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Image 5">
            <a:extLst>
              <a:ext uri="{FF2B5EF4-FFF2-40B4-BE49-F238E27FC236}">
                <a16:creationId xmlns:a16="http://schemas.microsoft.com/office/drawing/2014/main" id="{DB066B9A-ADD1-4A3C-A578-7A7D8E366C9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43923" y="0"/>
            <a:ext cx="13701743" cy="6858000"/>
          </a:xfrm>
          <a:prstGeom prst="rect">
            <a:avLst/>
          </a:prstGeom>
        </p:spPr>
      </p:pic>
    </p:spTree>
    <p:extLst>
      <p:ext uri="{BB962C8B-B14F-4D97-AF65-F5344CB8AC3E}">
        <p14:creationId xmlns:p14="http://schemas.microsoft.com/office/powerpoint/2010/main" val="180685981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Image 5">
            <a:extLst>
              <a:ext uri="{FF2B5EF4-FFF2-40B4-BE49-F238E27FC236}">
                <a16:creationId xmlns:a16="http://schemas.microsoft.com/office/drawing/2014/main" id="{DB066B9A-ADD1-4A3C-A578-7A7D8E366C9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43923" y="0"/>
            <a:ext cx="13701743" cy="6858000"/>
          </a:xfrm>
          <a:prstGeom prst="rect">
            <a:avLst/>
          </a:prstGeom>
        </p:spPr>
      </p:pic>
      <p:sp>
        <p:nvSpPr>
          <p:cNvPr id="5" name="Rectangle 4">
            <a:extLst>
              <a:ext uri="{FF2B5EF4-FFF2-40B4-BE49-F238E27FC236}">
                <a16:creationId xmlns:a16="http://schemas.microsoft.com/office/drawing/2014/main" id="{A8141677-AABE-42AA-ADCD-5847CD1BA6D2}"/>
              </a:ext>
            </a:extLst>
          </p:cNvPr>
          <p:cNvSpPr/>
          <p:nvPr/>
        </p:nvSpPr>
        <p:spPr>
          <a:xfrm>
            <a:off x="1" y="0"/>
            <a:ext cx="12192000" cy="6857999"/>
          </a:xfrm>
          <a:prstGeom prst="rect">
            <a:avLst/>
          </a:prstGeom>
          <a:gradFill flip="none" rotWithShape="1">
            <a:gsLst>
              <a:gs pos="0">
                <a:schemeClr val="tx1">
                  <a:tint val="66000"/>
                  <a:satMod val="160000"/>
                  <a:alpha val="69000"/>
                </a:schemeClr>
              </a:gs>
              <a:gs pos="58000">
                <a:schemeClr val="tx1">
                  <a:tint val="44500"/>
                  <a:satMod val="160000"/>
                  <a:alpha val="0"/>
                </a:schemeClr>
              </a:gs>
              <a:gs pos="0">
                <a:schemeClr val="tx1">
                  <a:alpha val="86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3" name="ZoneTexte 2">
            <a:extLst>
              <a:ext uri="{FF2B5EF4-FFF2-40B4-BE49-F238E27FC236}">
                <a16:creationId xmlns:a16="http://schemas.microsoft.com/office/drawing/2014/main" id="{39C02E47-EDFB-48E1-BD27-A3A9BB28C7BB}"/>
              </a:ext>
            </a:extLst>
          </p:cNvPr>
          <p:cNvSpPr txBox="1"/>
          <p:nvPr/>
        </p:nvSpPr>
        <p:spPr>
          <a:xfrm>
            <a:off x="4355462" y="3982760"/>
            <a:ext cx="7082287" cy="1015663"/>
          </a:xfrm>
          <a:prstGeom prst="rect">
            <a:avLst/>
          </a:prstGeom>
          <a:noFill/>
        </p:spPr>
        <p:txBody>
          <a:bodyPr wrap="square" rtlCol="0">
            <a:spAutoFit/>
          </a:bodyPr>
          <a:lstStyle/>
          <a:p>
            <a:pPr fontAlgn="base"/>
            <a:r>
              <a:rPr lang="fr-FR" sz="1200" b="0" i="0" dirty="0">
                <a:solidFill>
                  <a:schemeClr val="bg1"/>
                </a:solidFill>
                <a:effectLst/>
                <a:latin typeface="Century Gothic" panose="020B0502020202020204" pitchFamily="34" charset="0"/>
              </a:rPr>
              <a:t> </a:t>
            </a:r>
            <a:r>
              <a:rPr lang="fr-FR" sz="6000" b="0" i="0" dirty="0">
                <a:solidFill>
                  <a:schemeClr val="bg1"/>
                </a:solidFill>
                <a:effectLst/>
                <a:latin typeface="Century Gothic" panose="020B0502020202020204" pitchFamily="34" charset="0"/>
              </a:rPr>
              <a:t>L</a:t>
            </a:r>
            <a:endParaRPr lang="fr-FR" sz="1200" b="0" i="0" dirty="0">
              <a:solidFill>
                <a:schemeClr val="bg1"/>
              </a:solidFill>
              <a:effectLst/>
              <a:latin typeface="Century Gothic" panose="020B0502020202020204" pitchFamily="34" charset="0"/>
            </a:endParaRPr>
          </a:p>
        </p:txBody>
      </p:sp>
      <p:sp>
        <p:nvSpPr>
          <p:cNvPr id="4" name="ZoneTexte 3">
            <a:extLst>
              <a:ext uri="{FF2B5EF4-FFF2-40B4-BE49-F238E27FC236}">
                <a16:creationId xmlns:a16="http://schemas.microsoft.com/office/drawing/2014/main" id="{33EF0E59-1F5B-433D-A222-3F7E11B54D8C}"/>
              </a:ext>
            </a:extLst>
          </p:cNvPr>
          <p:cNvSpPr txBox="1"/>
          <p:nvPr/>
        </p:nvSpPr>
        <p:spPr>
          <a:xfrm>
            <a:off x="4451790" y="4565955"/>
            <a:ext cx="7740210" cy="2492990"/>
          </a:xfrm>
          <a:prstGeom prst="rect">
            <a:avLst/>
          </a:prstGeom>
          <a:noFill/>
        </p:spPr>
        <p:txBody>
          <a:bodyPr wrap="square" rtlCol="0">
            <a:spAutoFit/>
          </a:bodyPr>
          <a:lstStyle/>
          <a:p>
            <a:pPr fontAlgn="base"/>
            <a:r>
              <a:rPr lang="fr-FR" sz="1200" b="0" i="0" dirty="0">
                <a:solidFill>
                  <a:schemeClr val="bg1"/>
                </a:solidFill>
                <a:effectLst/>
                <a:latin typeface="Century Gothic" panose="020B0502020202020204" pitchFamily="34" charset="0"/>
              </a:rPr>
              <a:t>        es bielles dégourdies, la traversée des premiers villages aux façades jaune ocre confirment l’arrivée dans le bien nommé pays des </a:t>
            </a:r>
            <a:r>
              <a:rPr lang="fr-FR" sz="1200" i="0" dirty="0">
                <a:solidFill>
                  <a:schemeClr val="bg1"/>
                </a:solidFill>
                <a:effectLst/>
                <a:latin typeface="Century Gothic" panose="020B0502020202020204" pitchFamily="34" charset="0"/>
              </a:rPr>
              <a:t>Pierres Dorées</a:t>
            </a:r>
            <a:r>
              <a:rPr lang="fr-FR" sz="1200" b="0" i="0" dirty="0">
                <a:solidFill>
                  <a:schemeClr val="bg1"/>
                </a:solidFill>
                <a:effectLst/>
                <a:latin typeface="Century Gothic" panose="020B0502020202020204" pitchFamily="34" charset="0"/>
              </a:rPr>
              <a:t>. Juché sur sa colline, dans un paysage de vignes et de vallons aux courbes irrégulières, le village médiévale de Oingt révèle par sa position stratégique un peu de son histoire. </a:t>
            </a:r>
            <a:br>
              <a:rPr lang="fr-FR" sz="1200" b="0" i="0" dirty="0">
                <a:solidFill>
                  <a:schemeClr val="bg1"/>
                </a:solidFill>
                <a:effectLst/>
                <a:latin typeface="Century Gothic" panose="020B0502020202020204" pitchFamily="34" charset="0"/>
              </a:rPr>
            </a:br>
            <a:br>
              <a:rPr lang="fr-FR" sz="1200" b="0" i="0" dirty="0">
                <a:solidFill>
                  <a:schemeClr val="bg1"/>
                </a:solidFill>
                <a:effectLst/>
                <a:latin typeface="Century Gothic" panose="020B0502020202020204" pitchFamily="34" charset="0"/>
              </a:rPr>
            </a:br>
            <a:r>
              <a:rPr lang="fr-FR" sz="1200" b="0" i="0" dirty="0">
                <a:solidFill>
                  <a:srgbClr val="FFFFFF"/>
                </a:solidFill>
                <a:effectLst/>
                <a:latin typeface="Century Gothic" panose="020B0502020202020204" pitchFamily="34" charset="0"/>
              </a:rPr>
              <a:t>Classé parmi les plus beaux villages de France, Oingt est aussi réputé pour son patrimoine vivant et les artistes et artisans qui y résident. Nous Parcourrons les ruelles du vieux Oingt et partirons à la découverte des galeries d'expo ou ateliers, où des passionnés nous ferons découvrir leurs savoir-faire.</a:t>
            </a:r>
            <a:br>
              <a:rPr lang="fr-FR" sz="1200" b="0" i="0" dirty="0">
                <a:solidFill>
                  <a:srgbClr val="FFFFFF"/>
                </a:solidFill>
                <a:effectLst/>
                <a:latin typeface="Century Gothic" panose="020B0502020202020204" pitchFamily="34" charset="0"/>
              </a:rPr>
            </a:br>
            <a:br>
              <a:rPr lang="fr-FR" sz="1200" b="0" i="0" dirty="0">
                <a:solidFill>
                  <a:srgbClr val="FFFFFF"/>
                </a:solidFill>
                <a:effectLst/>
                <a:latin typeface="Century Gothic" panose="020B0502020202020204" pitchFamily="34" charset="0"/>
              </a:rPr>
            </a:br>
            <a:r>
              <a:rPr lang="fr-FR" sz="1200" b="0" i="0" dirty="0">
                <a:solidFill>
                  <a:srgbClr val="FFFFFF"/>
                </a:solidFill>
                <a:effectLst/>
                <a:latin typeface="Century Gothic" panose="020B0502020202020204" pitchFamily="34" charset="0"/>
              </a:rPr>
              <a:t>Nous déjeunerons sur place à la Vieille Auberge.</a:t>
            </a:r>
            <a:br>
              <a:rPr lang="fr-FR" sz="1200" b="0" i="0" dirty="0">
                <a:solidFill>
                  <a:srgbClr val="FFFFFF"/>
                </a:solidFill>
                <a:effectLst/>
                <a:latin typeface="Century Gothic" panose="020B0502020202020204" pitchFamily="34" charset="0"/>
              </a:rPr>
            </a:br>
            <a:br>
              <a:rPr lang="fr-FR" sz="1200" b="0" i="0" dirty="0">
                <a:solidFill>
                  <a:srgbClr val="FFFFFF"/>
                </a:solidFill>
                <a:effectLst/>
                <a:latin typeface="Century Gothic" panose="020B0502020202020204" pitchFamily="34" charset="0"/>
              </a:rPr>
            </a:br>
            <a:br>
              <a:rPr lang="fr-FR" sz="1200" b="0" i="0" dirty="0">
                <a:solidFill>
                  <a:schemeClr val="bg1"/>
                </a:solidFill>
                <a:effectLst/>
                <a:latin typeface="Century Gothic" panose="020B0502020202020204" pitchFamily="34" charset="0"/>
              </a:rPr>
            </a:br>
            <a:endParaRPr lang="fr-FR" sz="1200" b="0" i="0" dirty="0">
              <a:solidFill>
                <a:schemeClr val="bg1"/>
              </a:solidFill>
              <a:effectLst/>
              <a:latin typeface="Century Gothic" panose="020B0502020202020204" pitchFamily="34" charset="0"/>
            </a:endParaRPr>
          </a:p>
        </p:txBody>
      </p:sp>
    </p:spTree>
    <p:extLst>
      <p:ext uri="{BB962C8B-B14F-4D97-AF65-F5344CB8AC3E}">
        <p14:creationId xmlns:p14="http://schemas.microsoft.com/office/powerpoint/2010/main" val="135771530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9EBE3AB0-655A-4C40-9734-C42D8C31832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89621"/>
            <a:ext cx="12192000" cy="8130539"/>
          </a:xfrm>
          <a:prstGeom prst="rect">
            <a:avLst/>
          </a:prstGeom>
        </p:spPr>
      </p:pic>
    </p:spTree>
    <p:extLst>
      <p:ext uri="{BB962C8B-B14F-4D97-AF65-F5344CB8AC3E}">
        <p14:creationId xmlns:p14="http://schemas.microsoft.com/office/powerpoint/2010/main" val="73404372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9EBE3AB0-655A-4C40-9734-C42D8C31832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89621"/>
            <a:ext cx="12192000" cy="8130539"/>
          </a:xfrm>
          <a:prstGeom prst="rect">
            <a:avLst/>
          </a:prstGeom>
        </p:spPr>
      </p:pic>
      <p:sp>
        <p:nvSpPr>
          <p:cNvPr id="4" name="Rectangle 3">
            <a:extLst>
              <a:ext uri="{FF2B5EF4-FFF2-40B4-BE49-F238E27FC236}">
                <a16:creationId xmlns:a16="http://schemas.microsoft.com/office/drawing/2014/main" id="{53EFECC0-88B9-4D50-8873-7E10B578C4CA}"/>
              </a:ext>
            </a:extLst>
          </p:cNvPr>
          <p:cNvSpPr/>
          <p:nvPr/>
        </p:nvSpPr>
        <p:spPr>
          <a:xfrm>
            <a:off x="1" y="0"/>
            <a:ext cx="12192000" cy="6857999"/>
          </a:xfrm>
          <a:prstGeom prst="rect">
            <a:avLst/>
          </a:prstGeom>
          <a:gradFill flip="none" rotWithShape="1">
            <a:gsLst>
              <a:gs pos="0">
                <a:schemeClr val="tx1">
                  <a:tint val="66000"/>
                  <a:satMod val="160000"/>
                  <a:alpha val="69000"/>
                </a:schemeClr>
              </a:gs>
              <a:gs pos="58000">
                <a:schemeClr val="tx1">
                  <a:tint val="44500"/>
                  <a:satMod val="160000"/>
                  <a:alpha val="0"/>
                </a:schemeClr>
              </a:gs>
              <a:gs pos="0">
                <a:schemeClr val="tx1">
                  <a:alpha val="86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ZoneTexte 5">
            <a:extLst>
              <a:ext uri="{FF2B5EF4-FFF2-40B4-BE49-F238E27FC236}">
                <a16:creationId xmlns:a16="http://schemas.microsoft.com/office/drawing/2014/main" id="{B6BC878B-18D7-4E9A-8639-B38CC9BC6A42}"/>
              </a:ext>
            </a:extLst>
          </p:cNvPr>
          <p:cNvSpPr txBox="1"/>
          <p:nvPr/>
        </p:nvSpPr>
        <p:spPr>
          <a:xfrm>
            <a:off x="319172" y="3696423"/>
            <a:ext cx="7082287" cy="1015663"/>
          </a:xfrm>
          <a:prstGeom prst="rect">
            <a:avLst/>
          </a:prstGeom>
          <a:noFill/>
        </p:spPr>
        <p:txBody>
          <a:bodyPr wrap="square" rtlCol="0">
            <a:spAutoFit/>
          </a:bodyPr>
          <a:lstStyle/>
          <a:p>
            <a:pPr fontAlgn="base"/>
            <a:r>
              <a:rPr lang="fr-FR" sz="1200" b="0" i="0" dirty="0">
                <a:solidFill>
                  <a:schemeClr val="bg1"/>
                </a:solidFill>
                <a:effectLst/>
                <a:latin typeface="Century Gothic" panose="020B0502020202020204" pitchFamily="34" charset="0"/>
              </a:rPr>
              <a:t> </a:t>
            </a:r>
            <a:r>
              <a:rPr lang="fr-FR" sz="6000" b="0" i="0" dirty="0">
                <a:solidFill>
                  <a:schemeClr val="bg1"/>
                </a:solidFill>
                <a:effectLst/>
                <a:latin typeface="Century Gothic" panose="020B0502020202020204" pitchFamily="34" charset="0"/>
              </a:rPr>
              <a:t>N</a:t>
            </a:r>
            <a:endParaRPr lang="fr-FR" sz="1200" b="0" i="0" dirty="0">
              <a:solidFill>
                <a:schemeClr val="bg1"/>
              </a:solidFill>
              <a:effectLst/>
              <a:latin typeface="Century Gothic" panose="020B0502020202020204" pitchFamily="34" charset="0"/>
            </a:endParaRPr>
          </a:p>
        </p:txBody>
      </p:sp>
      <p:sp>
        <p:nvSpPr>
          <p:cNvPr id="5" name="ZoneTexte 4">
            <a:extLst>
              <a:ext uri="{FF2B5EF4-FFF2-40B4-BE49-F238E27FC236}">
                <a16:creationId xmlns:a16="http://schemas.microsoft.com/office/drawing/2014/main" id="{5D7F1C23-B32C-468F-8A04-C17AEFBD2735}"/>
              </a:ext>
            </a:extLst>
          </p:cNvPr>
          <p:cNvSpPr txBox="1"/>
          <p:nvPr/>
        </p:nvSpPr>
        <p:spPr>
          <a:xfrm>
            <a:off x="415500" y="4279618"/>
            <a:ext cx="6985959" cy="2677656"/>
          </a:xfrm>
          <a:prstGeom prst="rect">
            <a:avLst/>
          </a:prstGeom>
          <a:noFill/>
        </p:spPr>
        <p:txBody>
          <a:bodyPr wrap="square" rtlCol="0">
            <a:spAutoFit/>
          </a:bodyPr>
          <a:lstStyle/>
          <a:p>
            <a:r>
              <a:rPr lang="fr-FR" sz="1200" b="0" i="0" dirty="0">
                <a:solidFill>
                  <a:schemeClr val="bg1"/>
                </a:solidFill>
                <a:effectLst/>
                <a:latin typeface="Century Gothic" panose="020B0502020202020204" pitchFamily="34" charset="0"/>
              </a:rPr>
              <a:t>           </a:t>
            </a:r>
            <a:r>
              <a:rPr lang="fr-FR" sz="1200" dirty="0" err="1">
                <a:solidFill>
                  <a:schemeClr val="bg1"/>
                </a:solidFill>
                <a:latin typeface="Century Gothic" panose="020B0502020202020204" pitchFamily="34" charset="0"/>
              </a:rPr>
              <a:t>otre</a:t>
            </a:r>
            <a:r>
              <a:rPr lang="fr-FR" sz="1200" dirty="0">
                <a:solidFill>
                  <a:schemeClr val="bg1"/>
                </a:solidFill>
                <a:latin typeface="Century Gothic" panose="020B0502020202020204" pitchFamily="34" charset="0"/>
              </a:rPr>
              <a:t> périple se poursuivra à Salles </a:t>
            </a:r>
            <a:r>
              <a:rPr lang="fr-FR" sz="1200" dirty="0" err="1">
                <a:solidFill>
                  <a:schemeClr val="bg1"/>
                </a:solidFill>
                <a:latin typeface="Century Gothic" panose="020B0502020202020204" pitchFamily="34" charset="0"/>
              </a:rPr>
              <a:t>Arbuissonnas</a:t>
            </a:r>
            <a:r>
              <a:rPr lang="fr-FR" sz="1200" dirty="0">
                <a:solidFill>
                  <a:schemeClr val="bg1"/>
                </a:solidFill>
                <a:latin typeface="Century Gothic" panose="020B0502020202020204" pitchFamily="34" charset="0"/>
              </a:rPr>
              <a:t>, </a:t>
            </a:r>
            <a:r>
              <a:rPr lang="fr-FR" sz="1200" b="0" i="0" dirty="0">
                <a:solidFill>
                  <a:schemeClr val="bg1"/>
                </a:solidFill>
                <a:effectLst/>
                <a:latin typeface="Century Gothic" panose="020B0502020202020204" pitchFamily="34" charset="0"/>
              </a:rPr>
              <a:t>ce chapitre est un incontournable de la région. Nous y découvrirons la beauté du dernier cloître roman du Rhône ainsi que l'histoire captivante des bénédictines ou devrait-on plutôt dire des chanoinesses comtesses qui y vivaient.</a:t>
            </a:r>
            <a:r>
              <a:rPr lang="fr-FR" sz="1200" dirty="0">
                <a:solidFill>
                  <a:schemeClr val="bg1"/>
                </a:solidFill>
                <a:latin typeface="Century Gothic" panose="020B0502020202020204" pitchFamily="34" charset="0"/>
              </a:rPr>
              <a:t> </a:t>
            </a:r>
            <a:br>
              <a:rPr lang="fr-FR" sz="1200" dirty="0">
                <a:solidFill>
                  <a:schemeClr val="bg1"/>
                </a:solidFill>
                <a:latin typeface="Century Gothic" panose="020B0502020202020204" pitchFamily="34" charset="0"/>
              </a:rPr>
            </a:br>
            <a:br>
              <a:rPr lang="fr-FR" sz="1200" dirty="0">
                <a:solidFill>
                  <a:schemeClr val="bg1"/>
                </a:solidFill>
                <a:latin typeface="Century Gothic" panose="020B0502020202020204" pitchFamily="34" charset="0"/>
              </a:rPr>
            </a:br>
            <a:r>
              <a:rPr lang="fr-FR" sz="1200" b="0" i="0" dirty="0">
                <a:solidFill>
                  <a:schemeClr val="bg1"/>
                </a:solidFill>
                <a:effectLst/>
                <a:latin typeface="Century Gothic" panose="020B0502020202020204" pitchFamily="34" charset="0"/>
              </a:rPr>
              <a:t>Entre vie religieuse et vie laïque, ces femmes de la haute noblesse ont laissé une trace indiscutable sur le site, considéré aujourd’hui comme le joyau du Beaujolais.</a:t>
            </a:r>
            <a:br>
              <a:rPr lang="fr-FR" sz="1200" b="0" i="0" dirty="0">
                <a:solidFill>
                  <a:schemeClr val="bg1"/>
                </a:solidFill>
                <a:effectLst/>
                <a:latin typeface="Century Gothic" panose="020B0502020202020204" pitchFamily="34" charset="0"/>
              </a:rPr>
            </a:br>
            <a:endParaRPr lang="fr-FR" sz="1200" b="0" i="0" dirty="0">
              <a:solidFill>
                <a:schemeClr val="bg1"/>
              </a:solidFill>
              <a:effectLst/>
              <a:latin typeface="Century Gothic" panose="020B0502020202020204" pitchFamily="34" charset="0"/>
            </a:endParaRPr>
          </a:p>
          <a:p>
            <a:r>
              <a:rPr lang="fr-FR" sz="1200" b="0" i="0" dirty="0">
                <a:solidFill>
                  <a:schemeClr val="bg1"/>
                </a:solidFill>
                <a:effectLst/>
                <a:latin typeface="Century Gothic" panose="020B0502020202020204" pitchFamily="34" charset="0"/>
              </a:rPr>
              <a:t>A travers une exposition permanente, le Prieuré retrace les principaux faits qui ont marqué Salles </a:t>
            </a:r>
            <a:r>
              <a:rPr lang="fr-FR" sz="1200" b="0" i="0" dirty="0" err="1">
                <a:solidFill>
                  <a:schemeClr val="bg1"/>
                </a:solidFill>
                <a:effectLst/>
                <a:latin typeface="Century Gothic" panose="020B0502020202020204" pitchFamily="34" charset="0"/>
              </a:rPr>
              <a:t>Arbuissonnas</a:t>
            </a:r>
            <a:r>
              <a:rPr lang="fr-FR" sz="1200" b="0" i="0" dirty="0">
                <a:solidFill>
                  <a:schemeClr val="bg1"/>
                </a:solidFill>
                <a:effectLst/>
                <a:latin typeface="Century Gothic" panose="020B0502020202020204" pitchFamily="34" charset="0"/>
              </a:rPr>
              <a:t> tout en vous proposant d’apprécier la diversité des arts et des époques qui font la beauté du site.</a:t>
            </a:r>
          </a:p>
          <a:p>
            <a:br>
              <a:rPr lang="fr-FR" sz="1200" dirty="0">
                <a:solidFill>
                  <a:schemeClr val="bg1"/>
                </a:solidFill>
                <a:latin typeface="Century Gothic" panose="020B0502020202020204" pitchFamily="34" charset="0"/>
              </a:rPr>
            </a:br>
            <a:br>
              <a:rPr lang="fr-FR" sz="1200" dirty="0">
                <a:solidFill>
                  <a:schemeClr val="bg1"/>
                </a:solidFill>
                <a:latin typeface="Century Gothic" panose="020B0502020202020204" pitchFamily="34" charset="0"/>
              </a:rPr>
            </a:br>
            <a:endParaRPr lang="fr-FR" sz="1200" b="0" i="0" dirty="0">
              <a:solidFill>
                <a:schemeClr val="bg1"/>
              </a:solidFill>
              <a:effectLst/>
              <a:latin typeface="Century Gothic" panose="020B0502020202020204" pitchFamily="34" charset="0"/>
            </a:endParaRPr>
          </a:p>
        </p:txBody>
      </p:sp>
    </p:spTree>
    <p:extLst>
      <p:ext uri="{BB962C8B-B14F-4D97-AF65-F5344CB8AC3E}">
        <p14:creationId xmlns:p14="http://schemas.microsoft.com/office/powerpoint/2010/main" val="167200077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 4">
            <a:extLst>
              <a:ext uri="{FF2B5EF4-FFF2-40B4-BE49-F238E27FC236}">
                <a16:creationId xmlns:a16="http://schemas.microsoft.com/office/drawing/2014/main" id="{AB54D11F-491E-4F94-8744-EA0F8E39451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1"/>
            <a:ext cx="12192000" cy="8134779"/>
          </a:xfrm>
          <a:prstGeom prst="rect">
            <a:avLst/>
          </a:prstGeom>
        </p:spPr>
      </p:pic>
    </p:spTree>
    <p:extLst>
      <p:ext uri="{BB962C8B-B14F-4D97-AF65-F5344CB8AC3E}">
        <p14:creationId xmlns:p14="http://schemas.microsoft.com/office/powerpoint/2010/main" val="28213413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 4">
            <a:extLst>
              <a:ext uri="{FF2B5EF4-FFF2-40B4-BE49-F238E27FC236}">
                <a16:creationId xmlns:a16="http://schemas.microsoft.com/office/drawing/2014/main" id="{AB54D11F-491E-4F94-8744-EA0F8E39451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1"/>
            <a:ext cx="12192000" cy="8134779"/>
          </a:xfrm>
          <a:prstGeom prst="rect">
            <a:avLst/>
          </a:prstGeom>
        </p:spPr>
      </p:pic>
      <p:sp>
        <p:nvSpPr>
          <p:cNvPr id="3" name="Rectangle 2">
            <a:extLst>
              <a:ext uri="{FF2B5EF4-FFF2-40B4-BE49-F238E27FC236}">
                <a16:creationId xmlns:a16="http://schemas.microsoft.com/office/drawing/2014/main" id="{660CBF81-A5F2-4BC2-87F8-D07F3AC76118}"/>
              </a:ext>
            </a:extLst>
          </p:cNvPr>
          <p:cNvSpPr/>
          <p:nvPr/>
        </p:nvSpPr>
        <p:spPr>
          <a:xfrm>
            <a:off x="1" y="27708"/>
            <a:ext cx="12192000" cy="6857999"/>
          </a:xfrm>
          <a:prstGeom prst="rect">
            <a:avLst/>
          </a:prstGeom>
          <a:gradFill flip="none" rotWithShape="1">
            <a:gsLst>
              <a:gs pos="0">
                <a:schemeClr val="tx1">
                  <a:tint val="66000"/>
                  <a:satMod val="160000"/>
                  <a:alpha val="69000"/>
                </a:schemeClr>
              </a:gs>
              <a:gs pos="58000">
                <a:schemeClr val="tx1">
                  <a:tint val="44500"/>
                  <a:satMod val="160000"/>
                  <a:alpha val="0"/>
                </a:schemeClr>
              </a:gs>
              <a:gs pos="0">
                <a:schemeClr val="tx1">
                  <a:alpha val="86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4" name="ZoneTexte 3">
            <a:extLst>
              <a:ext uri="{FF2B5EF4-FFF2-40B4-BE49-F238E27FC236}">
                <a16:creationId xmlns:a16="http://schemas.microsoft.com/office/drawing/2014/main" id="{EBF12C45-10C3-41CC-9D61-3F8DA24F1477}"/>
              </a:ext>
            </a:extLst>
          </p:cNvPr>
          <p:cNvSpPr txBox="1"/>
          <p:nvPr/>
        </p:nvSpPr>
        <p:spPr>
          <a:xfrm>
            <a:off x="4355462" y="5503486"/>
            <a:ext cx="7082287" cy="24685"/>
          </a:xfrm>
          <a:prstGeom prst="rect">
            <a:avLst/>
          </a:prstGeom>
          <a:noFill/>
        </p:spPr>
        <p:txBody>
          <a:bodyPr wrap="square" rtlCol="0">
            <a:spAutoFit/>
          </a:bodyPr>
          <a:lstStyle/>
          <a:p>
            <a:pPr fontAlgn="base"/>
            <a:r>
              <a:rPr lang="fr-FR" sz="1200" b="0" i="0" dirty="0">
                <a:solidFill>
                  <a:schemeClr val="bg1"/>
                </a:solidFill>
                <a:effectLst/>
                <a:latin typeface="Century Gothic" panose="020B0502020202020204" pitchFamily="34" charset="0"/>
              </a:rPr>
              <a:t> </a:t>
            </a:r>
            <a:r>
              <a:rPr lang="fr-FR" sz="6000" b="0" i="0" dirty="0">
                <a:solidFill>
                  <a:schemeClr val="bg1"/>
                </a:solidFill>
                <a:effectLst/>
                <a:latin typeface="Century Gothic" panose="020B0502020202020204" pitchFamily="34" charset="0"/>
              </a:rPr>
              <a:t>L</a:t>
            </a:r>
            <a:endParaRPr lang="fr-FR" sz="1200" b="0" i="0" dirty="0">
              <a:solidFill>
                <a:schemeClr val="bg1"/>
              </a:solidFill>
              <a:effectLst/>
              <a:latin typeface="Century Gothic" panose="020B0502020202020204" pitchFamily="34" charset="0"/>
            </a:endParaRPr>
          </a:p>
        </p:txBody>
      </p:sp>
      <p:sp>
        <p:nvSpPr>
          <p:cNvPr id="6" name="ZoneTexte 5">
            <a:extLst>
              <a:ext uri="{FF2B5EF4-FFF2-40B4-BE49-F238E27FC236}">
                <a16:creationId xmlns:a16="http://schemas.microsoft.com/office/drawing/2014/main" id="{E7B1D2B7-A73D-429F-9A9F-70C26F85B035}"/>
              </a:ext>
            </a:extLst>
          </p:cNvPr>
          <p:cNvSpPr txBox="1"/>
          <p:nvPr/>
        </p:nvSpPr>
        <p:spPr>
          <a:xfrm>
            <a:off x="4451790" y="6065930"/>
            <a:ext cx="7740210" cy="1569660"/>
          </a:xfrm>
          <a:prstGeom prst="rect">
            <a:avLst/>
          </a:prstGeom>
          <a:noFill/>
        </p:spPr>
        <p:txBody>
          <a:bodyPr wrap="square" rtlCol="0">
            <a:spAutoFit/>
          </a:bodyPr>
          <a:lstStyle/>
          <a:p>
            <a:pPr fontAlgn="base"/>
            <a:r>
              <a:rPr lang="fr-FR" sz="1200" b="0" i="0" dirty="0">
                <a:solidFill>
                  <a:schemeClr val="bg1"/>
                </a:solidFill>
                <a:effectLst/>
                <a:latin typeface="Century Gothic" panose="020B0502020202020204" pitchFamily="34" charset="0"/>
              </a:rPr>
              <a:t>       e rallye touristique se terminera à l’issue de la visite du prieuré le Dimanche après-midi …</a:t>
            </a:r>
            <a:br>
              <a:rPr lang="fr-FR" sz="1200" b="0" i="0" dirty="0">
                <a:solidFill>
                  <a:schemeClr val="bg1"/>
                </a:solidFill>
                <a:effectLst/>
                <a:latin typeface="Century Gothic" panose="020B0502020202020204" pitchFamily="34" charset="0"/>
              </a:rPr>
            </a:br>
            <a:br>
              <a:rPr lang="fr-FR" sz="1200" b="0" i="0" dirty="0">
                <a:solidFill>
                  <a:schemeClr val="bg1"/>
                </a:solidFill>
                <a:effectLst/>
                <a:latin typeface="Century Gothic" panose="020B0502020202020204" pitchFamily="34" charset="0"/>
              </a:rPr>
            </a:br>
            <a:r>
              <a:rPr lang="fr-FR" sz="1200" b="0" i="0" dirty="0">
                <a:solidFill>
                  <a:schemeClr val="bg1"/>
                </a:solidFill>
                <a:effectLst/>
                <a:latin typeface="Century Gothic" panose="020B0502020202020204" pitchFamily="34" charset="0"/>
              </a:rPr>
              <a:t>                                                                                                                                          Bon retour à tous ;) !!!</a:t>
            </a:r>
            <a:br>
              <a:rPr lang="fr-FR" sz="1200" b="0" i="0" dirty="0">
                <a:solidFill>
                  <a:schemeClr val="bg1"/>
                </a:solidFill>
                <a:effectLst/>
                <a:latin typeface="Century Gothic" panose="020B0502020202020204" pitchFamily="34" charset="0"/>
              </a:rPr>
            </a:br>
            <a:br>
              <a:rPr lang="fr-FR" sz="1200" b="0" i="0" dirty="0">
                <a:solidFill>
                  <a:schemeClr val="bg1"/>
                </a:solidFill>
                <a:effectLst/>
                <a:latin typeface="Century Gothic" panose="020B0502020202020204" pitchFamily="34" charset="0"/>
              </a:rPr>
            </a:br>
            <a:r>
              <a:rPr lang="fr-FR" sz="1200" b="0" i="0" dirty="0">
                <a:solidFill>
                  <a:schemeClr val="bg1"/>
                </a:solidFill>
                <a:effectLst/>
                <a:latin typeface="Century Gothic" panose="020B0502020202020204" pitchFamily="34" charset="0"/>
              </a:rPr>
              <a:t> </a:t>
            </a:r>
            <a:br>
              <a:rPr lang="fr-FR" sz="1200" b="0" i="0" dirty="0">
                <a:solidFill>
                  <a:srgbClr val="FFFFFF"/>
                </a:solidFill>
                <a:effectLst/>
                <a:latin typeface="Century Gothic" panose="020B0502020202020204" pitchFamily="34" charset="0"/>
              </a:rPr>
            </a:br>
            <a:br>
              <a:rPr lang="fr-FR" sz="1200" b="0" i="0" dirty="0">
                <a:solidFill>
                  <a:srgbClr val="FFFFFF"/>
                </a:solidFill>
                <a:effectLst/>
                <a:latin typeface="Century Gothic" panose="020B0502020202020204" pitchFamily="34" charset="0"/>
              </a:rPr>
            </a:br>
            <a:br>
              <a:rPr lang="fr-FR" sz="1200" b="0" i="0" dirty="0">
                <a:solidFill>
                  <a:schemeClr val="bg1"/>
                </a:solidFill>
                <a:effectLst/>
                <a:latin typeface="Century Gothic" panose="020B0502020202020204" pitchFamily="34" charset="0"/>
              </a:rPr>
            </a:br>
            <a:endParaRPr lang="fr-FR" sz="1200" b="0" i="0" dirty="0">
              <a:solidFill>
                <a:schemeClr val="bg1"/>
              </a:solidFill>
              <a:effectLst/>
              <a:latin typeface="Century Gothic" panose="020B0502020202020204" pitchFamily="34" charset="0"/>
            </a:endParaRPr>
          </a:p>
        </p:txBody>
      </p:sp>
    </p:spTree>
    <p:extLst>
      <p:ext uri="{BB962C8B-B14F-4D97-AF65-F5344CB8AC3E}">
        <p14:creationId xmlns:p14="http://schemas.microsoft.com/office/powerpoint/2010/main" val="1720406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Image 8">
            <a:extLst>
              <a:ext uri="{FF2B5EF4-FFF2-40B4-BE49-F238E27FC236}">
                <a16:creationId xmlns:a16="http://schemas.microsoft.com/office/drawing/2014/main" id="{8A97AF98-2ED0-4693-8A47-666CB3FAA1D0}"/>
              </a:ext>
            </a:extLst>
          </p:cNvPr>
          <p:cNvPicPr>
            <a:picLocks noChangeAspect="1"/>
          </p:cNvPicPr>
          <p:nvPr/>
        </p:nvPicPr>
        <p:blipFill>
          <a:blip r:embed="rId2"/>
          <a:stretch>
            <a:fillRect/>
          </a:stretch>
        </p:blipFill>
        <p:spPr>
          <a:xfrm>
            <a:off x="1966403" y="2808418"/>
            <a:ext cx="8259194" cy="533796"/>
          </a:xfrm>
          <a:prstGeom prst="rect">
            <a:avLst/>
          </a:prstGeom>
        </p:spPr>
      </p:pic>
      <p:sp>
        <p:nvSpPr>
          <p:cNvPr id="11" name="ZoneTexte 10">
            <a:extLst>
              <a:ext uri="{FF2B5EF4-FFF2-40B4-BE49-F238E27FC236}">
                <a16:creationId xmlns:a16="http://schemas.microsoft.com/office/drawing/2014/main" id="{1E493C0F-6E45-471F-8C0A-43A335D9F164}"/>
              </a:ext>
            </a:extLst>
          </p:cNvPr>
          <p:cNvSpPr txBox="1"/>
          <p:nvPr/>
        </p:nvSpPr>
        <p:spPr>
          <a:xfrm>
            <a:off x="2653341" y="3603608"/>
            <a:ext cx="6885318" cy="461665"/>
          </a:xfrm>
          <a:prstGeom prst="rect">
            <a:avLst/>
          </a:prstGeom>
          <a:noFill/>
        </p:spPr>
        <p:txBody>
          <a:bodyPr wrap="square" rtlCol="0">
            <a:spAutoFit/>
          </a:bodyPr>
          <a:lstStyle/>
          <a:p>
            <a:r>
              <a:rPr lang="fr-FR" sz="2400" dirty="0">
                <a:latin typeface="Century Gothic" panose="020B0502020202020204" pitchFamily="34" charset="0"/>
              </a:rPr>
              <a:t>RALLYE TOURISTIQUE – 18 / 19 SEPTEMBRE 2021</a:t>
            </a:r>
          </a:p>
        </p:txBody>
      </p:sp>
      <p:sp>
        <p:nvSpPr>
          <p:cNvPr id="4" name="ZoneTexte 3">
            <a:extLst>
              <a:ext uri="{FF2B5EF4-FFF2-40B4-BE49-F238E27FC236}">
                <a16:creationId xmlns:a16="http://schemas.microsoft.com/office/drawing/2014/main" id="{FF916954-182A-4A3B-B366-72EBA2895DE4}"/>
              </a:ext>
            </a:extLst>
          </p:cNvPr>
          <p:cNvSpPr txBox="1"/>
          <p:nvPr/>
        </p:nvSpPr>
        <p:spPr>
          <a:xfrm>
            <a:off x="4473442" y="4559571"/>
            <a:ext cx="3405176" cy="461665"/>
          </a:xfrm>
          <a:prstGeom prst="rect">
            <a:avLst/>
          </a:prstGeom>
          <a:noFill/>
        </p:spPr>
        <p:txBody>
          <a:bodyPr wrap="square" rtlCol="0">
            <a:spAutoFit/>
          </a:bodyPr>
          <a:lstStyle/>
          <a:p>
            <a:r>
              <a:rPr lang="fr-FR" sz="2400" dirty="0">
                <a:latin typeface="Century Gothic" panose="020B0502020202020204" pitchFamily="34" charset="0"/>
              </a:rPr>
              <a:t>- Inscriptions et Tarifs -</a:t>
            </a:r>
          </a:p>
        </p:txBody>
      </p:sp>
    </p:spTree>
    <p:extLst>
      <p:ext uri="{BB962C8B-B14F-4D97-AF65-F5344CB8AC3E}">
        <p14:creationId xmlns:p14="http://schemas.microsoft.com/office/powerpoint/2010/main" val="384228443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3BF1912F-ECCD-4E43-83F5-29973D81C798}"/>
              </a:ext>
            </a:extLst>
          </p:cNvPr>
          <p:cNvSpPr/>
          <p:nvPr/>
        </p:nvSpPr>
        <p:spPr>
          <a:xfrm>
            <a:off x="0" y="465826"/>
            <a:ext cx="12192000" cy="6858000"/>
          </a:xfrm>
          <a:prstGeom prst="rect">
            <a:avLst/>
          </a:prstGeom>
          <a:blipFill dpi="0" rotWithShape="1">
            <a:blip r:embed="rId2">
              <a:alphaModFix amt="35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10" name="Image 9">
            <a:extLst>
              <a:ext uri="{FF2B5EF4-FFF2-40B4-BE49-F238E27FC236}">
                <a16:creationId xmlns:a16="http://schemas.microsoft.com/office/drawing/2014/main" id="{4385143E-99E9-40D9-ACB6-F497479569A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2755418" y="281160"/>
            <a:ext cx="4190858" cy="5926347"/>
          </a:xfrm>
          <a:prstGeom prst="rect">
            <a:avLst/>
          </a:prstGeom>
          <a:effectLst>
            <a:outerShdw blurRad="50800" dist="38100" dir="8100000" sx="103000" sy="103000" algn="tr" rotWithShape="0">
              <a:prstClr val="black">
                <a:alpha val="40000"/>
              </a:prstClr>
            </a:outerShdw>
          </a:effectLst>
        </p:spPr>
      </p:pic>
      <p:sp>
        <p:nvSpPr>
          <p:cNvPr id="4" name="ZoneTexte 3">
            <a:extLst>
              <a:ext uri="{FF2B5EF4-FFF2-40B4-BE49-F238E27FC236}">
                <a16:creationId xmlns:a16="http://schemas.microsoft.com/office/drawing/2014/main" id="{72ADB75C-CA87-4D32-B3A7-68BFA1BD651A}"/>
              </a:ext>
            </a:extLst>
          </p:cNvPr>
          <p:cNvSpPr txBox="1"/>
          <p:nvPr/>
        </p:nvSpPr>
        <p:spPr>
          <a:xfrm>
            <a:off x="2135394" y="281160"/>
            <a:ext cx="2795188" cy="369332"/>
          </a:xfrm>
          <a:prstGeom prst="rect">
            <a:avLst/>
          </a:prstGeom>
          <a:noFill/>
        </p:spPr>
        <p:txBody>
          <a:bodyPr wrap="square" rtlCol="0">
            <a:spAutoFit/>
          </a:bodyPr>
          <a:lstStyle/>
          <a:p>
            <a:r>
              <a:rPr lang="fr-FR" dirty="0">
                <a:latin typeface="Century Gothic" panose="020B0502020202020204" pitchFamily="34" charset="0"/>
              </a:rPr>
              <a:t>- Comment s’inscrire ? -</a:t>
            </a:r>
          </a:p>
        </p:txBody>
      </p:sp>
    </p:spTree>
    <p:extLst>
      <p:ext uri="{BB962C8B-B14F-4D97-AF65-F5344CB8AC3E}">
        <p14:creationId xmlns:p14="http://schemas.microsoft.com/office/powerpoint/2010/main" val="27475840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6EEDBF4C-2080-4A08-80B8-D37E25200BA4}"/>
              </a:ext>
            </a:extLst>
          </p:cNvPr>
          <p:cNvSpPr/>
          <p:nvPr/>
        </p:nvSpPr>
        <p:spPr>
          <a:xfrm>
            <a:off x="0" y="465826"/>
            <a:ext cx="12192000" cy="6858000"/>
          </a:xfrm>
          <a:prstGeom prst="rect">
            <a:avLst/>
          </a:prstGeom>
          <a:blipFill dpi="0" rotWithShape="1">
            <a:blip r:embed="rId2">
              <a:alphaModFix amt="35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ZoneTexte 4">
            <a:extLst>
              <a:ext uri="{FF2B5EF4-FFF2-40B4-BE49-F238E27FC236}">
                <a16:creationId xmlns:a16="http://schemas.microsoft.com/office/drawing/2014/main" id="{DB95F6B8-A943-4969-94A5-264E044A3958}"/>
              </a:ext>
            </a:extLst>
          </p:cNvPr>
          <p:cNvSpPr txBox="1"/>
          <p:nvPr/>
        </p:nvSpPr>
        <p:spPr>
          <a:xfrm>
            <a:off x="817577" y="802727"/>
            <a:ext cx="5430823" cy="2492990"/>
          </a:xfrm>
          <a:prstGeom prst="rect">
            <a:avLst/>
          </a:prstGeom>
          <a:noFill/>
        </p:spPr>
        <p:txBody>
          <a:bodyPr wrap="square" rtlCol="0">
            <a:spAutoFit/>
          </a:bodyPr>
          <a:lstStyle/>
          <a:p>
            <a:pPr algn="ctr"/>
            <a:r>
              <a:rPr lang="fr-FR" sz="1100" b="0" i="0" dirty="0">
                <a:solidFill>
                  <a:srgbClr val="222222"/>
                </a:solidFill>
                <a:effectLst/>
                <a:latin typeface="Century Gothic" panose="020B0502020202020204" pitchFamily="34" charset="0"/>
              </a:rPr>
              <a:t>Nous vous invitions à remplir ce FORMULAIRE d’INSCRIPTION disponible sur le forum ou par simple demande à l’adresse mail suivante :  </a:t>
            </a:r>
            <a:br>
              <a:rPr lang="fr-FR" sz="1100" b="0" i="0" dirty="0">
                <a:solidFill>
                  <a:srgbClr val="222222"/>
                </a:solidFill>
                <a:effectLst/>
                <a:latin typeface="Century Gothic" panose="020B0502020202020204" pitchFamily="34" charset="0"/>
              </a:rPr>
            </a:br>
            <a:br>
              <a:rPr lang="fr-FR" sz="1100" b="0" i="0" dirty="0">
                <a:solidFill>
                  <a:srgbClr val="222222"/>
                </a:solidFill>
                <a:effectLst/>
                <a:latin typeface="Century Gothic" panose="020B0502020202020204" pitchFamily="34" charset="0"/>
              </a:rPr>
            </a:br>
            <a:r>
              <a:rPr lang="fr-FR" sz="1100" b="0" i="0" dirty="0">
                <a:solidFill>
                  <a:srgbClr val="1155CC"/>
                </a:solidFill>
                <a:effectLst/>
                <a:latin typeface="Century Gothic" panose="020B0502020202020204" pitchFamily="34" charset="0"/>
                <a:hlinkClick r:id="rId3"/>
              </a:rPr>
              <a:t>romfarr@gmail.com</a:t>
            </a:r>
            <a:br>
              <a:rPr lang="fr-FR" sz="1100" b="0" i="0" dirty="0">
                <a:solidFill>
                  <a:srgbClr val="1155CC"/>
                </a:solidFill>
                <a:effectLst/>
                <a:latin typeface="Century Gothic" panose="020B0502020202020204" pitchFamily="34" charset="0"/>
              </a:rPr>
            </a:br>
            <a:br>
              <a:rPr lang="fr-FR" sz="1100" b="0" i="0" dirty="0">
                <a:solidFill>
                  <a:srgbClr val="1155CC"/>
                </a:solidFill>
                <a:effectLst/>
                <a:latin typeface="Century Gothic" panose="020B0502020202020204" pitchFamily="34" charset="0"/>
              </a:rPr>
            </a:br>
            <a:r>
              <a:rPr lang="fr-FR" sz="1100" b="0" i="0" dirty="0">
                <a:effectLst/>
                <a:latin typeface="Century Gothic" panose="020B0502020202020204" pitchFamily="34" charset="0"/>
              </a:rPr>
              <a:t>Vous pouvez renvoyer le document rempli à la même adresse mail ou à l’adresse postale :</a:t>
            </a:r>
            <a:br>
              <a:rPr lang="fr-FR" sz="1100" b="0" i="0" dirty="0">
                <a:effectLst/>
                <a:latin typeface="Century Gothic" panose="020B0502020202020204" pitchFamily="34" charset="0"/>
              </a:rPr>
            </a:br>
            <a:br>
              <a:rPr lang="fr-FR" sz="1100" b="0" i="0" dirty="0">
                <a:effectLst/>
                <a:latin typeface="Century Gothic" panose="020B0502020202020204" pitchFamily="34" charset="0"/>
              </a:rPr>
            </a:br>
            <a:r>
              <a:rPr lang="fr-FR" sz="1100" b="1" i="0" dirty="0">
                <a:effectLst/>
                <a:latin typeface="Century Gothic" panose="020B0502020202020204" pitchFamily="34" charset="0"/>
              </a:rPr>
              <a:t>ROMAIN FARRANDS </a:t>
            </a:r>
            <a:br>
              <a:rPr lang="fr-FR" sz="1100" b="1" i="0" dirty="0">
                <a:effectLst/>
                <a:latin typeface="Century Gothic" panose="020B0502020202020204" pitchFamily="34" charset="0"/>
              </a:rPr>
            </a:br>
            <a:r>
              <a:rPr lang="fr-FR" sz="1100" b="1" i="0" dirty="0">
                <a:effectLst/>
                <a:latin typeface="Century Gothic" panose="020B0502020202020204" pitchFamily="34" charset="0"/>
              </a:rPr>
              <a:t>8 Passage des voyageurs</a:t>
            </a:r>
            <a:br>
              <a:rPr lang="fr-FR" sz="1100" b="1" i="0" dirty="0">
                <a:effectLst/>
                <a:latin typeface="Century Gothic" panose="020B0502020202020204" pitchFamily="34" charset="0"/>
              </a:rPr>
            </a:br>
            <a:r>
              <a:rPr lang="fr-FR" sz="1100" b="1" i="0" dirty="0">
                <a:effectLst/>
                <a:latin typeface="Century Gothic" panose="020B0502020202020204" pitchFamily="34" charset="0"/>
              </a:rPr>
              <a:t>69870 SAINT-BONNET-LE-TRONCY</a:t>
            </a:r>
            <a:endParaRPr lang="fr-FR" sz="1100" b="1" i="0" dirty="0">
              <a:effectLst/>
              <a:latin typeface="Arial" panose="020B0604020202020204" pitchFamily="34" charset="0"/>
            </a:endParaRPr>
          </a:p>
          <a:p>
            <a:pPr algn="ctr"/>
            <a:r>
              <a:rPr lang="fr-FR" sz="1100" b="0" i="0" dirty="0">
                <a:solidFill>
                  <a:srgbClr val="222222"/>
                </a:solidFill>
                <a:effectLst/>
                <a:latin typeface="Century Gothic" panose="020B0502020202020204" pitchFamily="34" charset="0"/>
              </a:rPr>
              <a:t> </a:t>
            </a:r>
            <a:endParaRPr lang="fr-FR" sz="1100" b="0" i="0" dirty="0">
              <a:solidFill>
                <a:srgbClr val="222222"/>
              </a:solidFill>
              <a:effectLst/>
              <a:latin typeface="Arial" panose="020B0604020202020204" pitchFamily="34" charset="0"/>
            </a:endParaRPr>
          </a:p>
          <a:p>
            <a:pPr algn="ctr"/>
            <a:br>
              <a:rPr lang="fr-FR" sz="1200" dirty="0">
                <a:latin typeface="Century Gothic" panose="020B0502020202020204" pitchFamily="34" charset="0"/>
              </a:rPr>
            </a:br>
            <a:endParaRPr lang="fr-FR" sz="1200" b="0" i="0" dirty="0">
              <a:effectLst/>
              <a:latin typeface="Century Gothic" panose="020B0502020202020204" pitchFamily="34" charset="0"/>
            </a:endParaRPr>
          </a:p>
        </p:txBody>
      </p:sp>
      <p:sp>
        <p:nvSpPr>
          <p:cNvPr id="6" name="ZoneTexte 5">
            <a:extLst>
              <a:ext uri="{FF2B5EF4-FFF2-40B4-BE49-F238E27FC236}">
                <a16:creationId xmlns:a16="http://schemas.microsoft.com/office/drawing/2014/main" id="{E04538BF-4DCE-4668-AA68-F058A1C3E9AB}"/>
              </a:ext>
            </a:extLst>
          </p:cNvPr>
          <p:cNvSpPr txBox="1"/>
          <p:nvPr/>
        </p:nvSpPr>
        <p:spPr>
          <a:xfrm>
            <a:off x="2135394" y="281160"/>
            <a:ext cx="2795188" cy="369332"/>
          </a:xfrm>
          <a:prstGeom prst="rect">
            <a:avLst/>
          </a:prstGeom>
          <a:noFill/>
        </p:spPr>
        <p:txBody>
          <a:bodyPr wrap="square" rtlCol="0">
            <a:spAutoFit/>
          </a:bodyPr>
          <a:lstStyle/>
          <a:p>
            <a:r>
              <a:rPr lang="fr-FR" dirty="0">
                <a:latin typeface="Century Gothic" panose="020B0502020202020204" pitchFamily="34" charset="0"/>
              </a:rPr>
              <a:t>- Comment s’inscrire ? -</a:t>
            </a:r>
          </a:p>
        </p:txBody>
      </p:sp>
      <p:pic>
        <p:nvPicPr>
          <p:cNvPr id="11" name="Image 10">
            <a:extLst>
              <a:ext uri="{FF2B5EF4-FFF2-40B4-BE49-F238E27FC236}">
                <a16:creationId xmlns:a16="http://schemas.microsoft.com/office/drawing/2014/main" id="{04637F44-70E1-407C-B62A-350A7E86C330}"/>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2627747" y="465826"/>
            <a:ext cx="4190858" cy="5926347"/>
          </a:xfrm>
          <a:prstGeom prst="rect">
            <a:avLst/>
          </a:prstGeom>
          <a:effectLst>
            <a:outerShdw blurRad="228600" dir="11940000" sx="103000" sy="103000" algn="tr" rotWithShape="0">
              <a:prstClr val="black">
                <a:alpha val="21000"/>
              </a:prstClr>
            </a:outerShdw>
          </a:effectLst>
        </p:spPr>
      </p:pic>
    </p:spTree>
    <p:extLst>
      <p:ext uri="{BB962C8B-B14F-4D97-AF65-F5344CB8AC3E}">
        <p14:creationId xmlns:p14="http://schemas.microsoft.com/office/powerpoint/2010/main" val="366747802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1506B3BE-09EA-4A50-9E70-D7EAD9B676CC}"/>
              </a:ext>
            </a:extLst>
          </p:cNvPr>
          <p:cNvSpPr/>
          <p:nvPr/>
        </p:nvSpPr>
        <p:spPr>
          <a:xfrm>
            <a:off x="0" y="465826"/>
            <a:ext cx="12192000" cy="6858000"/>
          </a:xfrm>
          <a:prstGeom prst="rect">
            <a:avLst/>
          </a:prstGeom>
          <a:blipFill dpi="0" rotWithShape="1">
            <a:blip r:embed="rId2">
              <a:alphaModFix amt="35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4" name="ZoneTexte 3">
            <a:extLst>
              <a:ext uri="{FF2B5EF4-FFF2-40B4-BE49-F238E27FC236}">
                <a16:creationId xmlns:a16="http://schemas.microsoft.com/office/drawing/2014/main" id="{73D2DC83-4314-452A-AB6C-77866E0C3432}"/>
              </a:ext>
            </a:extLst>
          </p:cNvPr>
          <p:cNvSpPr txBox="1"/>
          <p:nvPr/>
        </p:nvSpPr>
        <p:spPr>
          <a:xfrm>
            <a:off x="817577" y="802727"/>
            <a:ext cx="5430823" cy="2492990"/>
          </a:xfrm>
          <a:prstGeom prst="rect">
            <a:avLst/>
          </a:prstGeom>
          <a:noFill/>
        </p:spPr>
        <p:txBody>
          <a:bodyPr wrap="square" rtlCol="0">
            <a:spAutoFit/>
          </a:bodyPr>
          <a:lstStyle/>
          <a:p>
            <a:pPr algn="ctr"/>
            <a:r>
              <a:rPr lang="fr-FR" sz="1100" b="0" i="0" dirty="0">
                <a:solidFill>
                  <a:srgbClr val="222222"/>
                </a:solidFill>
                <a:effectLst/>
                <a:latin typeface="Century Gothic" panose="020B0502020202020204" pitchFamily="34" charset="0"/>
              </a:rPr>
              <a:t>Nous vous invitions à remplir ce FORMULAIRE d’INSCRIPTION disponible sur le forum ou par simple demande à l’adresse mail suivante :  </a:t>
            </a:r>
            <a:br>
              <a:rPr lang="fr-FR" sz="1100" b="0" i="0" dirty="0">
                <a:solidFill>
                  <a:srgbClr val="222222"/>
                </a:solidFill>
                <a:effectLst/>
                <a:latin typeface="Century Gothic" panose="020B0502020202020204" pitchFamily="34" charset="0"/>
              </a:rPr>
            </a:br>
            <a:br>
              <a:rPr lang="fr-FR" sz="1100" b="0" i="0" dirty="0">
                <a:solidFill>
                  <a:srgbClr val="222222"/>
                </a:solidFill>
                <a:effectLst/>
                <a:latin typeface="Century Gothic" panose="020B0502020202020204" pitchFamily="34" charset="0"/>
              </a:rPr>
            </a:br>
            <a:r>
              <a:rPr lang="fr-FR" sz="1100" b="0" i="0" dirty="0">
                <a:solidFill>
                  <a:srgbClr val="1155CC"/>
                </a:solidFill>
                <a:effectLst/>
                <a:latin typeface="Century Gothic" panose="020B0502020202020204" pitchFamily="34" charset="0"/>
                <a:hlinkClick r:id="rId3"/>
              </a:rPr>
              <a:t>romfarr@gmail.com</a:t>
            </a:r>
            <a:br>
              <a:rPr lang="fr-FR" sz="1100" b="0" i="0" dirty="0">
                <a:solidFill>
                  <a:srgbClr val="1155CC"/>
                </a:solidFill>
                <a:effectLst/>
                <a:latin typeface="Century Gothic" panose="020B0502020202020204" pitchFamily="34" charset="0"/>
              </a:rPr>
            </a:br>
            <a:br>
              <a:rPr lang="fr-FR" sz="1100" b="0" i="0" dirty="0">
                <a:solidFill>
                  <a:srgbClr val="1155CC"/>
                </a:solidFill>
                <a:effectLst/>
                <a:latin typeface="Century Gothic" panose="020B0502020202020204" pitchFamily="34" charset="0"/>
              </a:rPr>
            </a:br>
            <a:r>
              <a:rPr lang="fr-FR" sz="1100" b="0" i="0" dirty="0">
                <a:effectLst/>
                <a:latin typeface="Century Gothic" panose="020B0502020202020204" pitchFamily="34" charset="0"/>
              </a:rPr>
              <a:t>Vous pouvez renvoyer le document rempli à la même adresse mail ou à l’adresse postale :</a:t>
            </a:r>
            <a:br>
              <a:rPr lang="fr-FR" sz="1100" b="0" i="0" dirty="0">
                <a:effectLst/>
                <a:latin typeface="Century Gothic" panose="020B0502020202020204" pitchFamily="34" charset="0"/>
              </a:rPr>
            </a:br>
            <a:br>
              <a:rPr lang="fr-FR" sz="1100" b="0" i="0" dirty="0">
                <a:effectLst/>
                <a:latin typeface="Century Gothic" panose="020B0502020202020204" pitchFamily="34" charset="0"/>
              </a:rPr>
            </a:br>
            <a:r>
              <a:rPr lang="fr-FR" sz="1100" b="1" i="0" dirty="0">
                <a:effectLst/>
                <a:latin typeface="Century Gothic" panose="020B0502020202020204" pitchFamily="34" charset="0"/>
              </a:rPr>
              <a:t>ROMAIN FARRANDS </a:t>
            </a:r>
            <a:br>
              <a:rPr lang="fr-FR" sz="1100" b="1" i="0" dirty="0">
                <a:effectLst/>
                <a:latin typeface="Century Gothic" panose="020B0502020202020204" pitchFamily="34" charset="0"/>
              </a:rPr>
            </a:br>
            <a:r>
              <a:rPr lang="fr-FR" sz="1100" b="1" i="0" dirty="0">
                <a:effectLst/>
                <a:latin typeface="Century Gothic" panose="020B0502020202020204" pitchFamily="34" charset="0"/>
              </a:rPr>
              <a:t>8 Passage des voyageurs</a:t>
            </a:r>
            <a:br>
              <a:rPr lang="fr-FR" sz="1100" b="1" i="0" dirty="0">
                <a:effectLst/>
                <a:latin typeface="Century Gothic" panose="020B0502020202020204" pitchFamily="34" charset="0"/>
              </a:rPr>
            </a:br>
            <a:r>
              <a:rPr lang="fr-FR" sz="1100" b="1" i="0" dirty="0">
                <a:effectLst/>
                <a:latin typeface="Century Gothic" panose="020B0502020202020204" pitchFamily="34" charset="0"/>
              </a:rPr>
              <a:t>69870 SAINT-BONNET-LE-TRONCY</a:t>
            </a:r>
            <a:endParaRPr lang="fr-FR" sz="1100" b="1" i="0" dirty="0">
              <a:effectLst/>
              <a:latin typeface="Arial" panose="020B0604020202020204" pitchFamily="34" charset="0"/>
            </a:endParaRPr>
          </a:p>
          <a:p>
            <a:pPr algn="ctr"/>
            <a:r>
              <a:rPr lang="fr-FR" sz="1100" b="0" i="0" dirty="0">
                <a:solidFill>
                  <a:srgbClr val="222222"/>
                </a:solidFill>
                <a:effectLst/>
                <a:latin typeface="Century Gothic" panose="020B0502020202020204" pitchFamily="34" charset="0"/>
              </a:rPr>
              <a:t> </a:t>
            </a:r>
            <a:endParaRPr lang="fr-FR" sz="1100" b="0" i="0" dirty="0">
              <a:solidFill>
                <a:srgbClr val="222222"/>
              </a:solidFill>
              <a:effectLst/>
              <a:latin typeface="Arial" panose="020B0604020202020204" pitchFamily="34" charset="0"/>
            </a:endParaRPr>
          </a:p>
          <a:p>
            <a:pPr algn="ctr"/>
            <a:br>
              <a:rPr lang="fr-FR" sz="1200" dirty="0">
                <a:latin typeface="Century Gothic" panose="020B0502020202020204" pitchFamily="34" charset="0"/>
              </a:rPr>
            </a:br>
            <a:endParaRPr lang="fr-FR" sz="1200" b="0" i="0" dirty="0">
              <a:effectLst/>
              <a:latin typeface="Century Gothic" panose="020B0502020202020204" pitchFamily="34" charset="0"/>
            </a:endParaRPr>
          </a:p>
        </p:txBody>
      </p:sp>
      <p:sp>
        <p:nvSpPr>
          <p:cNvPr id="5" name="ZoneTexte 4">
            <a:extLst>
              <a:ext uri="{FF2B5EF4-FFF2-40B4-BE49-F238E27FC236}">
                <a16:creationId xmlns:a16="http://schemas.microsoft.com/office/drawing/2014/main" id="{64DE8572-222A-41E8-8A26-7D6D8BA38010}"/>
              </a:ext>
            </a:extLst>
          </p:cNvPr>
          <p:cNvSpPr txBox="1"/>
          <p:nvPr/>
        </p:nvSpPr>
        <p:spPr>
          <a:xfrm>
            <a:off x="2135394" y="281160"/>
            <a:ext cx="2795188" cy="369332"/>
          </a:xfrm>
          <a:prstGeom prst="rect">
            <a:avLst/>
          </a:prstGeom>
          <a:noFill/>
        </p:spPr>
        <p:txBody>
          <a:bodyPr wrap="square" rtlCol="0">
            <a:spAutoFit/>
          </a:bodyPr>
          <a:lstStyle/>
          <a:p>
            <a:r>
              <a:rPr lang="fr-FR" dirty="0">
                <a:latin typeface="Century Gothic" panose="020B0502020202020204" pitchFamily="34" charset="0"/>
              </a:rPr>
              <a:t>- Comment s’inscrire ? -</a:t>
            </a:r>
          </a:p>
        </p:txBody>
      </p:sp>
      <p:pic>
        <p:nvPicPr>
          <p:cNvPr id="8" name="Image 7">
            <a:extLst>
              <a:ext uri="{FF2B5EF4-FFF2-40B4-BE49-F238E27FC236}">
                <a16:creationId xmlns:a16="http://schemas.microsoft.com/office/drawing/2014/main" id="{ADFBF704-8A24-4D90-AE5F-4D49C998445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261420" y="465826"/>
            <a:ext cx="4190858" cy="5926347"/>
          </a:xfrm>
          <a:prstGeom prst="rect">
            <a:avLst/>
          </a:prstGeom>
          <a:effectLst>
            <a:outerShdw blurRad="228600" dir="11940000" sx="103000" sy="103000" algn="tr" rotWithShape="0">
              <a:prstClr val="black">
                <a:alpha val="21000"/>
              </a:prstClr>
            </a:outerShdw>
          </a:effectLst>
        </p:spPr>
      </p:pic>
    </p:spTree>
    <p:extLst>
      <p:ext uri="{BB962C8B-B14F-4D97-AF65-F5344CB8AC3E}">
        <p14:creationId xmlns:p14="http://schemas.microsoft.com/office/powerpoint/2010/main" val="1814899707"/>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3831C031-A190-4D21-9E69-B23C22515DE7}"/>
              </a:ext>
            </a:extLst>
          </p:cNvPr>
          <p:cNvSpPr/>
          <p:nvPr/>
        </p:nvSpPr>
        <p:spPr>
          <a:xfrm>
            <a:off x="0" y="465826"/>
            <a:ext cx="12192000" cy="6858000"/>
          </a:xfrm>
          <a:prstGeom prst="rect">
            <a:avLst/>
          </a:prstGeom>
          <a:blipFill dpi="0" rotWithShape="1">
            <a:blip r:embed="rId2">
              <a:alphaModFix amt="35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7" name="ZoneTexte 6">
            <a:extLst>
              <a:ext uri="{FF2B5EF4-FFF2-40B4-BE49-F238E27FC236}">
                <a16:creationId xmlns:a16="http://schemas.microsoft.com/office/drawing/2014/main" id="{69DC6EFC-67EF-4159-A97A-27579C1D7FE6}"/>
              </a:ext>
            </a:extLst>
          </p:cNvPr>
          <p:cNvSpPr txBox="1"/>
          <p:nvPr/>
        </p:nvSpPr>
        <p:spPr>
          <a:xfrm>
            <a:off x="2135394" y="281160"/>
            <a:ext cx="2795188" cy="369332"/>
          </a:xfrm>
          <a:prstGeom prst="rect">
            <a:avLst/>
          </a:prstGeom>
          <a:noFill/>
        </p:spPr>
        <p:txBody>
          <a:bodyPr wrap="square" rtlCol="0">
            <a:spAutoFit/>
          </a:bodyPr>
          <a:lstStyle/>
          <a:p>
            <a:r>
              <a:rPr lang="fr-FR" dirty="0">
                <a:latin typeface="Century Gothic" panose="020B0502020202020204" pitchFamily="34" charset="0"/>
              </a:rPr>
              <a:t>- Comment s’inscrire ? -</a:t>
            </a:r>
          </a:p>
        </p:txBody>
      </p:sp>
      <p:sp>
        <p:nvSpPr>
          <p:cNvPr id="5" name="ZoneTexte 4">
            <a:extLst>
              <a:ext uri="{FF2B5EF4-FFF2-40B4-BE49-F238E27FC236}">
                <a16:creationId xmlns:a16="http://schemas.microsoft.com/office/drawing/2014/main" id="{3F015905-4459-408F-A1B2-40A51AB07596}"/>
              </a:ext>
            </a:extLst>
          </p:cNvPr>
          <p:cNvSpPr txBox="1"/>
          <p:nvPr/>
        </p:nvSpPr>
        <p:spPr>
          <a:xfrm>
            <a:off x="817577" y="802727"/>
            <a:ext cx="5430823" cy="2492990"/>
          </a:xfrm>
          <a:prstGeom prst="rect">
            <a:avLst/>
          </a:prstGeom>
          <a:noFill/>
        </p:spPr>
        <p:txBody>
          <a:bodyPr wrap="square" rtlCol="0">
            <a:spAutoFit/>
          </a:bodyPr>
          <a:lstStyle/>
          <a:p>
            <a:pPr algn="ctr"/>
            <a:r>
              <a:rPr lang="fr-FR" sz="1100" b="0" i="0" dirty="0">
                <a:solidFill>
                  <a:srgbClr val="222222"/>
                </a:solidFill>
                <a:effectLst/>
                <a:latin typeface="Century Gothic" panose="020B0502020202020204" pitchFamily="34" charset="0"/>
              </a:rPr>
              <a:t>Nous vous invitions à remplir ce FORMULAIRE d’INSCRIPTION disponible sur le forum ou par simple demande à l’adresse mail suivante :  </a:t>
            </a:r>
            <a:br>
              <a:rPr lang="fr-FR" sz="1100" b="0" i="0" dirty="0">
                <a:solidFill>
                  <a:srgbClr val="222222"/>
                </a:solidFill>
                <a:effectLst/>
                <a:latin typeface="Century Gothic" panose="020B0502020202020204" pitchFamily="34" charset="0"/>
              </a:rPr>
            </a:br>
            <a:br>
              <a:rPr lang="fr-FR" sz="1100" b="0" i="0" dirty="0">
                <a:solidFill>
                  <a:srgbClr val="222222"/>
                </a:solidFill>
                <a:effectLst/>
                <a:latin typeface="Century Gothic" panose="020B0502020202020204" pitchFamily="34" charset="0"/>
              </a:rPr>
            </a:br>
            <a:r>
              <a:rPr lang="fr-FR" sz="1100" b="0" i="0" dirty="0">
                <a:solidFill>
                  <a:srgbClr val="1155CC"/>
                </a:solidFill>
                <a:effectLst/>
                <a:latin typeface="Century Gothic" panose="020B0502020202020204" pitchFamily="34" charset="0"/>
                <a:hlinkClick r:id="rId3"/>
              </a:rPr>
              <a:t>romfarr@gmail.com</a:t>
            </a:r>
            <a:br>
              <a:rPr lang="fr-FR" sz="1100" b="0" i="0" dirty="0">
                <a:solidFill>
                  <a:srgbClr val="1155CC"/>
                </a:solidFill>
                <a:effectLst/>
                <a:latin typeface="Century Gothic" panose="020B0502020202020204" pitchFamily="34" charset="0"/>
              </a:rPr>
            </a:br>
            <a:br>
              <a:rPr lang="fr-FR" sz="1100" b="0" i="0" dirty="0">
                <a:solidFill>
                  <a:srgbClr val="1155CC"/>
                </a:solidFill>
                <a:effectLst/>
                <a:latin typeface="Century Gothic" panose="020B0502020202020204" pitchFamily="34" charset="0"/>
              </a:rPr>
            </a:br>
            <a:r>
              <a:rPr lang="fr-FR" sz="1100" b="0" i="0" dirty="0">
                <a:effectLst/>
                <a:latin typeface="Century Gothic" panose="020B0502020202020204" pitchFamily="34" charset="0"/>
              </a:rPr>
              <a:t>Vous pouvez renvoyer le document rempli à la même adresse mail ou à l’adresse postale :</a:t>
            </a:r>
            <a:br>
              <a:rPr lang="fr-FR" sz="1100" b="0" i="0" dirty="0">
                <a:effectLst/>
                <a:latin typeface="Century Gothic" panose="020B0502020202020204" pitchFamily="34" charset="0"/>
              </a:rPr>
            </a:br>
            <a:br>
              <a:rPr lang="fr-FR" sz="1100" b="0" i="0" dirty="0">
                <a:effectLst/>
                <a:latin typeface="Century Gothic" panose="020B0502020202020204" pitchFamily="34" charset="0"/>
              </a:rPr>
            </a:br>
            <a:r>
              <a:rPr lang="fr-FR" sz="1100" b="1" i="0" dirty="0">
                <a:effectLst/>
                <a:latin typeface="Century Gothic" panose="020B0502020202020204" pitchFamily="34" charset="0"/>
              </a:rPr>
              <a:t>ROMAIN FARRANDS </a:t>
            </a:r>
            <a:br>
              <a:rPr lang="fr-FR" sz="1100" b="1" i="0" dirty="0">
                <a:effectLst/>
                <a:latin typeface="Century Gothic" panose="020B0502020202020204" pitchFamily="34" charset="0"/>
              </a:rPr>
            </a:br>
            <a:r>
              <a:rPr lang="fr-FR" sz="1100" b="1" i="0" dirty="0">
                <a:effectLst/>
                <a:latin typeface="Century Gothic" panose="020B0502020202020204" pitchFamily="34" charset="0"/>
              </a:rPr>
              <a:t>8 Passage des voyageurs</a:t>
            </a:r>
            <a:br>
              <a:rPr lang="fr-FR" sz="1100" b="1" i="0" dirty="0">
                <a:effectLst/>
                <a:latin typeface="Century Gothic" panose="020B0502020202020204" pitchFamily="34" charset="0"/>
              </a:rPr>
            </a:br>
            <a:r>
              <a:rPr lang="fr-FR" sz="1100" b="1" i="0" dirty="0">
                <a:effectLst/>
                <a:latin typeface="Century Gothic" panose="020B0502020202020204" pitchFamily="34" charset="0"/>
              </a:rPr>
              <a:t>69870 SAINT-BONNET-LE-TRONCY</a:t>
            </a:r>
            <a:endParaRPr lang="fr-FR" sz="1100" b="1" i="0" dirty="0">
              <a:effectLst/>
              <a:latin typeface="Arial" panose="020B0604020202020204" pitchFamily="34" charset="0"/>
            </a:endParaRPr>
          </a:p>
          <a:p>
            <a:pPr algn="ctr"/>
            <a:r>
              <a:rPr lang="fr-FR" sz="1100" b="0" i="0" dirty="0">
                <a:solidFill>
                  <a:srgbClr val="222222"/>
                </a:solidFill>
                <a:effectLst/>
                <a:latin typeface="Century Gothic" panose="020B0502020202020204" pitchFamily="34" charset="0"/>
              </a:rPr>
              <a:t> </a:t>
            </a:r>
            <a:endParaRPr lang="fr-FR" sz="1100" b="0" i="0" dirty="0">
              <a:solidFill>
                <a:srgbClr val="222222"/>
              </a:solidFill>
              <a:effectLst/>
              <a:latin typeface="Arial" panose="020B0604020202020204" pitchFamily="34" charset="0"/>
            </a:endParaRPr>
          </a:p>
          <a:p>
            <a:pPr algn="ctr"/>
            <a:br>
              <a:rPr lang="fr-FR" sz="1200" dirty="0">
                <a:latin typeface="Century Gothic" panose="020B0502020202020204" pitchFamily="34" charset="0"/>
              </a:rPr>
            </a:br>
            <a:endParaRPr lang="fr-FR" sz="1200" b="0" i="0" dirty="0">
              <a:effectLst/>
              <a:latin typeface="Century Gothic" panose="020B0502020202020204" pitchFamily="34" charset="0"/>
            </a:endParaRPr>
          </a:p>
        </p:txBody>
      </p:sp>
      <p:pic>
        <p:nvPicPr>
          <p:cNvPr id="12" name="Image 11">
            <a:extLst>
              <a:ext uri="{FF2B5EF4-FFF2-40B4-BE49-F238E27FC236}">
                <a16:creationId xmlns:a16="http://schemas.microsoft.com/office/drawing/2014/main" id="{5EF14193-55FC-4A31-BB7A-9A4532BEC7FC}"/>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261420" y="465826"/>
            <a:ext cx="4190858" cy="5926347"/>
          </a:xfrm>
          <a:prstGeom prst="rect">
            <a:avLst/>
          </a:prstGeom>
          <a:effectLst>
            <a:outerShdw blurRad="228600" dir="11940000" sx="103000" sy="103000" algn="tr" rotWithShape="0">
              <a:prstClr val="black">
                <a:alpha val="21000"/>
              </a:prstClr>
            </a:outerShdw>
          </a:effectLst>
        </p:spPr>
      </p:pic>
      <p:sp>
        <p:nvSpPr>
          <p:cNvPr id="8" name="ZoneTexte 7">
            <a:extLst>
              <a:ext uri="{FF2B5EF4-FFF2-40B4-BE49-F238E27FC236}">
                <a16:creationId xmlns:a16="http://schemas.microsoft.com/office/drawing/2014/main" id="{41E06D5B-B4CE-4C6D-893B-7118C841E794}"/>
              </a:ext>
            </a:extLst>
          </p:cNvPr>
          <p:cNvSpPr txBox="1"/>
          <p:nvPr/>
        </p:nvSpPr>
        <p:spPr>
          <a:xfrm>
            <a:off x="817577" y="2884734"/>
            <a:ext cx="5430823" cy="2800767"/>
          </a:xfrm>
          <a:prstGeom prst="rect">
            <a:avLst/>
          </a:prstGeom>
          <a:noFill/>
        </p:spPr>
        <p:txBody>
          <a:bodyPr wrap="square" rtlCol="0">
            <a:spAutoFit/>
          </a:bodyPr>
          <a:lstStyle/>
          <a:p>
            <a:pPr algn="ctr"/>
            <a:r>
              <a:rPr lang="fr-FR" sz="1100" dirty="0">
                <a:solidFill>
                  <a:srgbClr val="222222"/>
                </a:solidFill>
                <a:latin typeface="Century Gothic" panose="020B0502020202020204" pitchFamily="34" charset="0"/>
              </a:rPr>
              <a:t>Vous avez la possibilité de régler votre Weekend, par virement Bancaire, directement sur le compte du Club Honda </a:t>
            </a:r>
            <a:r>
              <a:rPr lang="fr-FR" sz="1100" dirty="0" err="1">
                <a:solidFill>
                  <a:srgbClr val="222222"/>
                </a:solidFill>
                <a:latin typeface="Century Gothic" panose="020B0502020202020204" pitchFamily="34" charset="0"/>
              </a:rPr>
              <a:t>Classic</a:t>
            </a:r>
            <a:r>
              <a:rPr lang="fr-FR" sz="1100" dirty="0">
                <a:solidFill>
                  <a:srgbClr val="222222"/>
                </a:solidFill>
                <a:latin typeface="Century Gothic" panose="020B0502020202020204" pitchFamily="34" charset="0"/>
              </a:rPr>
              <a:t> …</a:t>
            </a:r>
            <a:br>
              <a:rPr lang="fr-FR" sz="1100" dirty="0">
                <a:solidFill>
                  <a:srgbClr val="222222"/>
                </a:solidFill>
                <a:latin typeface="Century Gothic" panose="020B0502020202020204" pitchFamily="34" charset="0"/>
              </a:rPr>
            </a:br>
            <a:br>
              <a:rPr lang="fr-FR" sz="1100" dirty="0">
                <a:solidFill>
                  <a:srgbClr val="222222"/>
                </a:solidFill>
                <a:latin typeface="Century Gothic" panose="020B0502020202020204" pitchFamily="34" charset="0"/>
              </a:rPr>
            </a:br>
            <a:r>
              <a:rPr lang="fr-FR" sz="1000" i="1" u="sng" dirty="0">
                <a:solidFill>
                  <a:srgbClr val="222222"/>
                </a:solidFill>
                <a:latin typeface="Century Gothic" panose="020B0502020202020204" pitchFamily="34" charset="0"/>
              </a:rPr>
              <a:t>Merci de veiller à ce que les frais de virement soient à votre charge</a:t>
            </a:r>
            <a:r>
              <a:rPr lang="fr-FR" sz="1000" b="0" i="1" u="sng" dirty="0">
                <a:solidFill>
                  <a:srgbClr val="222222"/>
                </a:solidFill>
                <a:effectLst/>
                <a:latin typeface="Century Gothic" panose="020B0502020202020204" pitchFamily="34" charset="0"/>
              </a:rPr>
              <a:t> </a:t>
            </a:r>
            <a:br>
              <a:rPr lang="fr-FR" sz="1000" b="0" i="1" u="sng" dirty="0">
                <a:solidFill>
                  <a:srgbClr val="222222"/>
                </a:solidFill>
                <a:effectLst/>
                <a:latin typeface="Century Gothic" panose="020B0502020202020204" pitchFamily="34" charset="0"/>
              </a:rPr>
            </a:br>
            <a:br>
              <a:rPr lang="fr-FR" sz="1000" b="0" i="1" u="sng" dirty="0">
                <a:solidFill>
                  <a:srgbClr val="222222"/>
                </a:solidFill>
                <a:effectLst/>
                <a:latin typeface="Century Gothic" panose="020B0502020202020204" pitchFamily="34" charset="0"/>
              </a:rPr>
            </a:br>
            <a:br>
              <a:rPr lang="fr-FR" sz="1100" dirty="0">
                <a:solidFill>
                  <a:srgbClr val="222222"/>
                </a:solidFill>
                <a:effectLst/>
                <a:latin typeface="Century Gothic" panose="020B0502020202020204" pitchFamily="34" charset="0"/>
              </a:rPr>
            </a:br>
            <a:br>
              <a:rPr lang="fr-FR" sz="1100" dirty="0">
                <a:solidFill>
                  <a:srgbClr val="222222"/>
                </a:solidFill>
                <a:effectLst/>
                <a:latin typeface="Century Gothic" panose="020B0502020202020204" pitchFamily="34" charset="0"/>
              </a:rPr>
            </a:br>
            <a:br>
              <a:rPr lang="fr-FR" sz="1100" dirty="0">
                <a:solidFill>
                  <a:srgbClr val="222222"/>
                </a:solidFill>
                <a:effectLst/>
                <a:latin typeface="Century Gothic" panose="020B0502020202020204" pitchFamily="34" charset="0"/>
              </a:rPr>
            </a:br>
            <a:br>
              <a:rPr lang="fr-FR" sz="1100" dirty="0">
                <a:solidFill>
                  <a:srgbClr val="222222"/>
                </a:solidFill>
                <a:effectLst/>
                <a:latin typeface="Century Gothic" panose="020B0502020202020204" pitchFamily="34" charset="0"/>
              </a:rPr>
            </a:br>
            <a:br>
              <a:rPr lang="fr-FR" sz="1100" dirty="0">
                <a:solidFill>
                  <a:srgbClr val="222222"/>
                </a:solidFill>
                <a:effectLst/>
                <a:latin typeface="Century Gothic" panose="020B0502020202020204" pitchFamily="34" charset="0"/>
              </a:rPr>
            </a:br>
            <a:endParaRPr lang="fr-FR" sz="1100" dirty="0">
              <a:solidFill>
                <a:srgbClr val="222222"/>
              </a:solidFill>
              <a:effectLst/>
              <a:latin typeface="Century Gothic" panose="020B0502020202020204" pitchFamily="34" charset="0"/>
            </a:endParaRPr>
          </a:p>
          <a:p>
            <a:pPr algn="ctr"/>
            <a:endParaRPr lang="fr-FR" sz="1100" dirty="0">
              <a:solidFill>
                <a:srgbClr val="222222"/>
              </a:solidFill>
              <a:latin typeface="Century Gothic" panose="020B0502020202020204" pitchFamily="34" charset="0"/>
            </a:endParaRPr>
          </a:p>
          <a:p>
            <a:pPr algn="ctr"/>
            <a:r>
              <a:rPr lang="fr-FR" sz="1100" dirty="0">
                <a:solidFill>
                  <a:srgbClr val="222222"/>
                </a:solidFill>
                <a:effectLst/>
                <a:latin typeface="Century Gothic" panose="020B0502020202020204" pitchFamily="34" charset="0"/>
              </a:rPr>
              <a:t>Ou par chèque à l’ordre du Club Honda </a:t>
            </a:r>
            <a:r>
              <a:rPr lang="fr-FR" sz="1100" dirty="0" err="1">
                <a:solidFill>
                  <a:srgbClr val="222222"/>
                </a:solidFill>
                <a:effectLst/>
                <a:latin typeface="Century Gothic" panose="020B0502020202020204" pitchFamily="34" charset="0"/>
              </a:rPr>
              <a:t>Classic</a:t>
            </a:r>
            <a:r>
              <a:rPr lang="fr-FR" sz="1100" dirty="0">
                <a:solidFill>
                  <a:srgbClr val="222222"/>
                </a:solidFill>
                <a:effectLst/>
                <a:latin typeface="Century Gothic" panose="020B0502020202020204" pitchFamily="34" charset="0"/>
              </a:rPr>
              <a:t> et en l’envoyant à l’adresse postale indiquée plus haut.</a:t>
            </a:r>
            <a:endParaRPr lang="fr-FR" sz="1000" b="0" i="1" u="sng" dirty="0">
              <a:solidFill>
                <a:srgbClr val="222222"/>
              </a:solidFill>
              <a:effectLst/>
              <a:latin typeface="Arial" panose="020B0604020202020204" pitchFamily="34" charset="0"/>
            </a:endParaRPr>
          </a:p>
          <a:p>
            <a:pPr algn="ctr"/>
            <a:br>
              <a:rPr lang="fr-FR" sz="1200" dirty="0">
                <a:latin typeface="Century Gothic" panose="020B0502020202020204" pitchFamily="34" charset="0"/>
              </a:rPr>
            </a:br>
            <a:endParaRPr lang="fr-FR" sz="1200" b="0" i="0" dirty="0">
              <a:effectLst/>
              <a:latin typeface="Century Gothic" panose="020B0502020202020204" pitchFamily="34" charset="0"/>
            </a:endParaRPr>
          </a:p>
        </p:txBody>
      </p:sp>
      <p:pic>
        <p:nvPicPr>
          <p:cNvPr id="9" name="Image 8">
            <a:extLst>
              <a:ext uri="{FF2B5EF4-FFF2-40B4-BE49-F238E27FC236}">
                <a16:creationId xmlns:a16="http://schemas.microsoft.com/office/drawing/2014/main" id="{AB1DF1B5-76AC-40F8-AA3A-57EE90C5B397}"/>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032094" y="3777544"/>
            <a:ext cx="4848447" cy="1060218"/>
          </a:xfrm>
          <a:prstGeom prst="rect">
            <a:avLst/>
          </a:prstGeom>
        </p:spPr>
      </p:pic>
    </p:spTree>
    <p:extLst>
      <p:ext uri="{BB962C8B-B14F-4D97-AF65-F5344CB8AC3E}">
        <p14:creationId xmlns:p14="http://schemas.microsoft.com/office/powerpoint/2010/main" val="1654941311"/>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798C53D1-88DD-41A1-BA85-5D219497F134}"/>
              </a:ext>
            </a:extLst>
          </p:cNvPr>
          <p:cNvSpPr/>
          <p:nvPr/>
        </p:nvSpPr>
        <p:spPr>
          <a:xfrm>
            <a:off x="0" y="465826"/>
            <a:ext cx="12192000" cy="6858000"/>
          </a:xfrm>
          <a:prstGeom prst="rect">
            <a:avLst/>
          </a:prstGeom>
          <a:blipFill dpi="0" rotWithShape="1">
            <a:blip r:embed="rId2">
              <a:alphaModFix amt="35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7" name="ZoneTexte 6">
            <a:extLst>
              <a:ext uri="{FF2B5EF4-FFF2-40B4-BE49-F238E27FC236}">
                <a16:creationId xmlns:a16="http://schemas.microsoft.com/office/drawing/2014/main" id="{69DC6EFC-67EF-4159-A97A-27579C1D7FE6}"/>
              </a:ext>
            </a:extLst>
          </p:cNvPr>
          <p:cNvSpPr txBox="1"/>
          <p:nvPr/>
        </p:nvSpPr>
        <p:spPr>
          <a:xfrm>
            <a:off x="2135394" y="281160"/>
            <a:ext cx="2795188" cy="369332"/>
          </a:xfrm>
          <a:prstGeom prst="rect">
            <a:avLst/>
          </a:prstGeom>
          <a:noFill/>
        </p:spPr>
        <p:txBody>
          <a:bodyPr wrap="square" rtlCol="0">
            <a:spAutoFit/>
          </a:bodyPr>
          <a:lstStyle/>
          <a:p>
            <a:r>
              <a:rPr lang="fr-FR" dirty="0">
                <a:latin typeface="Century Gothic" panose="020B0502020202020204" pitchFamily="34" charset="0"/>
              </a:rPr>
              <a:t>- Comment s’inscrire ? -</a:t>
            </a:r>
          </a:p>
        </p:txBody>
      </p:sp>
      <p:sp>
        <p:nvSpPr>
          <p:cNvPr id="5" name="ZoneTexte 4">
            <a:extLst>
              <a:ext uri="{FF2B5EF4-FFF2-40B4-BE49-F238E27FC236}">
                <a16:creationId xmlns:a16="http://schemas.microsoft.com/office/drawing/2014/main" id="{3F015905-4459-408F-A1B2-40A51AB07596}"/>
              </a:ext>
            </a:extLst>
          </p:cNvPr>
          <p:cNvSpPr txBox="1"/>
          <p:nvPr/>
        </p:nvSpPr>
        <p:spPr>
          <a:xfrm>
            <a:off x="817577" y="802727"/>
            <a:ext cx="5430823" cy="2492990"/>
          </a:xfrm>
          <a:prstGeom prst="rect">
            <a:avLst/>
          </a:prstGeom>
          <a:noFill/>
        </p:spPr>
        <p:txBody>
          <a:bodyPr wrap="square" rtlCol="0">
            <a:spAutoFit/>
          </a:bodyPr>
          <a:lstStyle/>
          <a:p>
            <a:pPr algn="ctr"/>
            <a:r>
              <a:rPr lang="fr-FR" sz="1100" b="0" i="0" dirty="0">
                <a:solidFill>
                  <a:srgbClr val="222222"/>
                </a:solidFill>
                <a:effectLst/>
                <a:latin typeface="Century Gothic" panose="020B0502020202020204" pitchFamily="34" charset="0"/>
              </a:rPr>
              <a:t>Nous vous invitions à remplir ce FORMULAIRE d’INSCRIPTION disponible sur le forum ou par simple demande à l’adresse mail suivante :  </a:t>
            </a:r>
            <a:br>
              <a:rPr lang="fr-FR" sz="1100" b="0" i="0" dirty="0">
                <a:solidFill>
                  <a:srgbClr val="222222"/>
                </a:solidFill>
                <a:effectLst/>
                <a:latin typeface="Century Gothic" panose="020B0502020202020204" pitchFamily="34" charset="0"/>
              </a:rPr>
            </a:br>
            <a:br>
              <a:rPr lang="fr-FR" sz="1100" b="0" i="0" dirty="0">
                <a:solidFill>
                  <a:srgbClr val="222222"/>
                </a:solidFill>
                <a:effectLst/>
                <a:latin typeface="Century Gothic" panose="020B0502020202020204" pitchFamily="34" charset="0"/>
              </a:rPr>
            </a:br>
            <a:r>
              <a:rPr lang="fr-FR" sz="1100" b="0" i="0" dirty="0">
                <a:solidFill>
                  <a:srgbClr val="1155CC"/>
                </a:solidFill>
                <a:effectLst/>
                <a:latin typeface="Century Gothic" panose="020B0502020202020204" pitchFamily="34" charset="0"/>
                <a:hlinkClick r:id="rId3"/>
              </a:rPr>
              <a:t>romfarr@gmail.com</a:t>
            </a:r>
            <a:br>
              <a:rPr lang="fr-FR" sz="1100" b="0" i="0" dirty="0">
                <a:solidFill>
                  <a:srgbClr val="1155CC"/>
                </a:solidFill>
                <a:effectLst/>
                <a:latin typeface="Century Gothic" panose="020B0502020202020204" pitchFamily="34" charset="0"/>
              </a:rPr>
            </a:br>
            <a:br>
              <a:rPr lang="fr-FR" sz="1100" b="0" i="0" dirty="0">
                <a:solidFill>
                  <a:srgbClr val="1155CC"/>
                </a:solidFill>
                <a:effectLst/>
                <a:latin typeface="Century Gothic" panose="020B0502020202020204" pitchFamily="34" charset="0"/>
              </a:rPr>
            </a:br>
            <a:r>
              <a:rPr lang="fr-FR" sz="1100" b="0" i="0" dirty="0">
                <a:effectLst/>
                <a:latin typeface="Century Gothic" panose="020B0502020202020204" pitchFamily="34" charset="0"/>
              </a:rPr>
              <a:t>Vous pouvez renvoyer le document rempli à la même adresse mail ou à l’adresse postale :</a:t>
            </a:r>
            <a:br>
              <a:rPr lang="fr-FR" sz="1100" b="0" i="0" dirty="0">
                <a:effectLst/>
                <a:latin typeface="Century Gothic" panose="020B0502020202020204" pitchFamily="34" charset="0"/>
              </a:rPr>
            </a:br>
            <a:br>
              <a:rPr lang="fr-FR" sz="1100" b="0" i="0" dirty="0">
                <a:effectLst/>
                <a:latin typeface="Century Gothic" panose="020B0502020202020204" pitchFamily="34" charset="0"/>
              </a:rPr>
            </a:br>
            <a:r>
              <a:rPr lang="fr-FR" sz="1100" b="1" i="0" dirty="0">
                <a:effectLst/>
                <a:latin typeface="Century Gothic" panose="020B0502020202020204" pitchFamily="34" charset="0"/>
              </a:rPr>
              <a:t>ROMAIN FARRANDS </a:t>
            </a:r>
            <a:br>
              <a:rPr lang="fr-FR" sz="1100" b="1" i="0" dirty="0">
                <a:effectLst/>
                <a:latin typeface="Century Gothic" panose="020B0502020202020204" pitchFamily="34" charset="0"/>
              </a:rPr>
            </a:br>
            <a:r>
              <a:rPr lang="fr-FR" sz="1100" b="1" i="0" dirty="0">
                <a:effectLst/>
                <a:latin typeface="Century Gothic" panose="020B0502020202020204" pitchFamily="34" charset="0"/>
              </a:rPr>
              <a:t>8 Passage des voyageurs</a:t>
            </a:r>
            <a:br>
              <a:rPr lang="fr-FR" sz="1100" b="1" i="0" dirty="0">
                <a:effectLst/>
                <a:latin typeface="Century Gothic" panose="020B0502020202020204" pitchFamily="34" charset="0"/>
              </a:rPr>
            </a:br>
            <a:r>
              <a:rPr lang="fr-FR" sz="1100" b="1" i="0" dirty="0">
                <a:effectLst/>
                <a:latin typeface="Century Gothic" panose="020B0502020202020204" pitchFamily="34" charset="0"/>
              </a:rPr>
              <a:t>69870 SAINT-BONNET-LE-TRONCY</a:t>
            </a:r>
            <a:endParaRPr lang="fr-FR" sz="1100" b="1" i="0" dirty="0">
              <a:effectLst/>
              <a:latin typeface="Arial" panose="020B0604020202020204" pitchFamily="34" charset="0"/>
            </a:endParaRPr>
          </a:p>
          <a:p>
            <a:pPr algn="ctr"/>
            <a:r>
              <a:rPr lang="fr-FR" sz="1100" b="0" i="0" dirty="0">
                <a:solidFill>
                  <a:srgbClr val="222222"/>
                </a:solidFill>
                <a:effectLst/>
                <a:latin typeface="Century Gothic" panose="020B0502020202020204" pitchFamily="34" charset="0"/>
              </a:rPr>
              <a:t> </a:t>
            </a:r>
            <a:endParaRPr lang="fr-FR" sz="1100" b="0" i="0" dirty="0">
              <a:solidFill>
                <a:srgbClr val="222222"/>
              </a:solidFill>
              <a:effectLst/>
              <a:latin typeface="Arial" panose="020B0604020202020204" pitchFamily="34" charset="0"/>
            </a:endParaRPr>
          </a:p>
          <a:p>
            <a:pPr algn="ctr"/>
            <a:br>
              <a:rPr lang="fr-FR" sz="1200" dirty="0">
                <a:latin typeface="Century Gothic" panose="020B0502020202020204" pitchFamily="34" charset="0"/>
              </a:rPr>
            </a:br>
            <a:endParaRPr lang="fr-FR" sz="1200" b="0" i="0" dirty="0">
              <a:effectLst/>
              <a:latin typeface="Century Gothic" panose="020B0502020202020204" pitchFamily="34" charset="0"/>
            </a:endParaRPr>
          </a:p>
        </p:txBody>
      </p:sp>
      <p:sp>
        <p:nvSpPr>
          <p:cNvPr id="6" name="ZoneTexte 5">
            <a:extLst>
              <a:ext uri="{FF2B5EF4-FFF2-40B4-BE49-F238E27FC236}">
                <a16:creationId xmlns:a16="http://schemas.microsoft.com/office/drawing/2014/main" id="{EB9F6902-D4CE-4ED9-9B35-4D3B4A7F400E}"/>
              </a:ext>
            </a:extLst>
          </p:cNvPr>
          <p:cNvSpPr txBox="1"/>
          <p:nvPr/>
        </p:nvSpPr>
        <p:spPr>
          <a:xfrm>
            <a:off x="817577" y="2884734"/>
            <a:ext cx="5430823" cy="2800767"/>
          </a:xfrm>
          <a:prstGeom prst="rect">
            <a:avLst/>
          </a:prstGeom>
          <a:noFill/>
        </p:spPr>
        <p:txBody>
          <a:bodyPr wrap="square" rtlCol="0">
            <a:spAutoFit/>
          </a:bodyPr>
          <a:lstStyle/>
          <a:p>
            <a:pPr algn="ctr"/>
            <a:r>
              <a:rPr lang="fr-FR" sz="1100" dirty="0">
                <a:solidFill>
                  <a:srgbClr val="222222"/>
                </a:solidFill>
                <a:latin typeface="Century Gothic" panose="020B0502020202020204" pitchFamily="34" charset="0"/>
              </a:rPr>
              <a:t>Vous avez la possibilité de régler votre Weekend, par virement Bancaire, directement sur le compte du Club Honda </a:t>
            </a:r>
            <a:r>
              <a:rPr lang="fr-FR" sz="1100" dirty="0" err="1">
                <a:solidFill>
                  <a:srgbClr val="222222"/>
                </a:solidFill>
                <a:latin typeface="Century Gothic" panose="020B0502020202020204" pitchFamily="34" charset="0"/>
              </a:rPr>
              <a:t>Classic</a:t>
            </a:r>
            <a:r>
              <a:rPr lang="fr-FR" sz="1100" dirty="0">
                <a:solidFill>
                  <a:srgbClr val="222222"/>
                </a:solidFill>
                <a:latin typeface="Century Gothic" panose="020B0502020202020204" pitchFamily="34" charset="0"/>
              </a:rPr>
              <a:t> …</a:t>
            </a:r>
            <a:br>
              <a:rPr lang="fr-FR" sz="1100" dirty="0">
                <a:solidFill>
                  <a:srgbClr val="222222"/>
                </a:solidFill>
                <a:latin typeface="Century Gothic" panose="020B0502020202020204" pitchFamily="34" charset="0"/>
              </a:rPr>
            </a:br>
            <a:br>
              <a:rPr lang="fr-FR" sz="1100" dirty="0">
                <a:solidFill>
                  <a:srgbClr val="222222"/>
                </a:solidFill>
                <a:latin typeface="Century Gothic" panose="020B0502020202020204" pitchFamily="34" charset="0"/>
              </a:rPr>
            </a:br>
            <a:r>
              <a:rPr lang="fr-FR" sz="1000" i="1" u="sng" dirty="0">
                <a:solidFill>
                  <a:srgbClr val="222222"/>
                </a:solidFill>
                <a:latin typeface="Century Gothic" panose="020B0502020202020204" pitchFamily="34" charset="0"/>
              </a:rPr>
              <a:t>Merci de veiller à ce que les frais de virement soient à votre charge</a:t>
            </a:r>
            <a:r>
              <a:rPr lang="fr-FR" sz="1000" b="0" i="1" u="sng" dirty="0">
                <a:solidFill>
                  <a:srgbClr val="222222"/>
                </a:solidFill>
                <a:effectLst/>
                <a:latin typeface="Century Gothic" panose="020B0502020202020204" pitchFamily="34" charset="0"/>
              </a:rPr>
              <a:t> </a:t>
            </a:r>
            <a:br>
              <a:rPr lang="fr-FR" sz="1000" b="0" i="1" u="sng" dirty="0">
                <a:solidFill>
                  <a:srgbClr val="222222"/>
                </a:solidFill>
                <a:effectLst/>
                <a:latin typeface="Century Gothic" panose="020B0502020202020204" pitchFamily="34" charset="0"/>
              </a:rPr>
            </a:br>
            <a:br>
              <a:rPr lang="fr-FR" sz="1000" b="0" i="1" u="sng" dirty="0">
                <a:solidFill>
                  <a:srgbClr val="222222"/>
                </a:solidFill>
                <a:effectLst/>
                <a:latin typeface="Century Gothic" panose="020B0502020202020204" pitchFamily="34" charset="0"/>
              </a:rPr>
            </a:br>
            <a:br>
              <a:rPr lang="fr-FR" sz="1100" dirty="0">
                <a:solidFill>
                  <a:srgbClr val="222222"/>
                </a:solidFill>
                <a:effectLst/>
                <a:latin typeface="Century Gothic" panose="020B0502020202020204" pitchFamily="34" charset="0"/>
              </a:rPr>
            </a:br>
            <a:br>
              <a:rPr lang="fr-FR" sz="1100" dirty="0">
                <a:solidFill>
                  <a:srgbClr val="222222"/>
                </a:solidFill>
                <a:effectLst/>
                <a:latin typeface="Century Gothic" panose="020B0502020202020204" pitchFamily="34" charset="0"/>
              </a:rPr>
            </a:br>
            <a:br>
              <a:rPr lang="fr-FR" sz="1100" dirty="0">
                <a:solidFill>
                  <a:srgbClr val="222222"/>
                </a:solidFill>
                <a:effectLst/>
                <a:latin typeface="Century Gothic" panose="020B0502020202020204" pitchFamily="34" charset="0"/>
              </a:rPr>
            </a:br>
            <a:br>
              <a:rPr lang="fr-FR" sz="1100" dirty="0">
                <a:solidFill>
                  <a:srgbClr val="222222"/>
                </a:solidFill>
                <a:effectLst/>
                <a:latin typeface="Century Gothic" panose="020B0502020202020204" pitchFamily="34" charset="0"/>
              </a:rPr>
            </a:br>
            <a:br>
              <a:rPr lang="fr-FR" sz="1100" dirty="0">
                <a:solidFill>
                  <a:srgbClr val="222222"/>
                </a:solidFill>
                <a:effectLst/>
                <a:latin typeface="Century Gothic" panose="020B0502020202020204" pitchFamily="34" charset="0"/>
              </a:rPr>
            </a:br>
            <a:endParaRPr lang="fr-FR" sz="1100" dirty="0">
              <a:solidFill>
                <a:srgbClr val="222222"/>
              </a:solidFill>
              <a:effectLst/>
              <a:latin typeface="Century Gothic" panose="020B0502020202020204" pitchFamily="34" charset="0"/>
            </a:endParaRPr>
          </a:p>
          <a:p>
            <a:pPr algn="ctr"/>
            <a:endParaRPr lang="fr-FR" sz="1100" dirty="0">
              <a:solidFill>
                <a:srgbClr val="222222"/>
              </a:solidFill>
              <a:latin typeface="Century Gothic" panose="020B0502020202020204" pitchFamily="34" charset="0"/>
            </a:endParaRPr>
          </a:p>
          <a:p>
            <a:pPr algn="ctr"/>
            <a:r>
              <a:rPr lang="fr-FR" sz="1100" dirty="0">
                <a:solidFill>
                  <a:srgbClr val="222222"/>
                </a:solidFill>
                <a:effectLst/>
                <a:latin typeface="Century Gothic" panose="020B0502020202020204" pitchFamily="34" charset="0"/>
              </a:rPr>
              <a:t>Ou par chèque à l’ordre du Club Honda </a:t>
            </a:r>
            <a:r>
              <a:rPr lang="fr-FR" sz="1100" dirty="0" err="1">
                <a:solidFill>
                  <a:srgbClr val="222222"/>
                </a:solidFill>
                <a:effectLst/>
                <a:latin typeface="Century Gothic" panose="020B0502020202020204" pitchFamily="34" charset="0"/>
              </a:rPr>
              <a:t>Classic</a:t>
            </a:r>
            <a:r>
              <a:rPr lang="fr-FR" sz="1100" dirty="0">
                <a:solidFill>
                  <a:srgbClr val="222222"/>
                </a:solidFill>
                <a:effectLst/>
                <a:latin typeface="Century Gothic" panose="020B0502020202020204" pitchFamily="34" charset="0"/>
              </a:rPr>
              <a:t> et en l’envoyant à l’adresse postale indiquée plus haut.</a:t>
            </a:r>
            <a:endParaRPr lang="fr-FR" sz="1000" b="0" i="1" u="sng" dirty="0">
              <a:solidFill>
                <a:srgbClr val="222222"/>
              </a:solidFill>
              <a:effectLst/>
              <a:latin typeface="Arial" panose="020B0604020202020204" pitchFamily="34" charset="0"/>
            </a:endParaRPr>
          </a:p>
          <a:p>
            <a:pPr algn="ctr"/>
            <a:br>
              <a:rPr lang="fr-FR" sz="1200" dirty="0">
                <a:latin typeface="Century Gothic" panose="020B0502020202020204" pitchFamily="34" charset="0"/>
              </a:rPr>
            </a:br>
            <a:endParaRPr lang="fr-FR" sz="1200" b="0" i="0" dirty="0">
              <a:effectLst/>
              <a:latin typeface="Century Gothic" panose="020B0502020202020204" pitchFamily="34" charset="0"/>
            </a:endParaRPr>
          </a:p>
        </p:txBody>
      </p:sp>
      <p:pic>
        <p:nvPicPr>
          <p:cNvPr id="3" name="Image 2">
            <a:extLst>
              <a:ext uri="{FF2B5EF4-FFF2-40B4-BE49-F238E27FC236}">
                <a16:creationId xmlns:a16="http://schemas.microsoft.com/office/drawing/2014/main" id="{DD43DADF-0962-46AC-A9AC-6DA1B9876D3F}"/>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32094" y="3777544"/>
            <a:ext cx="4848447" cy="1060218"/>
          </a:xfrm>
          <a:prstGeom prst="rect">
            <a:avLst/>
          </a:prstGeom>
        </p:spPr>
      </p:pic>
      <p:sp>
        <p:nvSpPr>
          <p:cNvPr id="9" name="ZoneTexte 8">
            <a:extLst>
              <a:ext uri="{FF2B5EF4-FFF2-40B4-BE49-F238E27FC236}">
                <a16:creationId xmlns:a16="http://schemas.microsoft.com/office/drawing/2014/main" id="{DB7A17F0-1C8E-402E-A038-214399760639}"/>
              </a:ext>
            </a:extLst>
          </p:cNvPr>
          <p:cNvSpPr txBox="1"/>
          <p:nvPr/>
        </p:nvSpPr>
        <p:spPr>
          <a:xfrm>
            <a:off x="2881579" y="5319589"/>
            <a:ext cx="1302818" cy="369332"/>
          </a:xfrm>
          <a:prstGeom prst="rect">
            <a:avLst/>
          </a:prstGeom>
          <a:noFill/>
        </p:spPr>
        <p:txBody>
          <a:bodyPr wrap="square" rtlCol="0">
            <a:spAutoFit/>
          </a:bodyPr>
          <a:lstStyle/>
          <a:p>
            <a:r>
              <a:rPr lang="fr-FR" dirty="0">
                <a:latin typeface="Century Gothic" panose="020B0502020202020204" pitchFamily="34" charset="0"/>
              </a:rPr>
              <a:t>- A noter -</a:t>
            </a:r>
          </a:p>
        </p:txBody>
      </p:sp>
      <p:sp>
        <p:nvSpPr>
          <p:cNvPr id="8" name="ZoneTexte 7">
            <a:extLst>
              <a:ext uri="{FF2B5EF4-FFF2-40B4-BE49-F238E27FC236}">
                <a16:creationId xmlns:a16="http://schemas.microsoft.com/office/drawing/2014/main" id="{386944E3-72E3-4555-A97F-7EBFDE3BA827}"/>
              </a:ext>
            </a:extLst>
          </p:cNvPr>
          <p:cNvSpPr txBox="1"/>
          <p:nvPr/>
        </p:nvSpPr>
        <p:spPr>
          <a:xfrm>
            <a:off x="817577" y="5653515"/>
            <a:ext cx="5430823" cy="1292662"/>
          </a:xfrm>
          <a:prstGeom prst="rect">
            <a:avLst/>
          </a:prstGeom>
          <a:noFill/>
        </p:spPr>
        <p:txBody>
          <a:bodyPr wrap="square" rtlCol="0">
            <a:spAutoFit/>
          </a:bodyPr>
          <a:lstStyle/>
          <a:p>
            <a:pPr algn="ctr"/>
            <a:r>
              <a:rPr lang="fr-FR" sz="1100" dirty="0">
                <a:latin typeface="Century Gothic" panose="020B0502020202020204" pitchFamily="34" charset="0"/>
              </a:rPr>
              <a:t>- Le tarif s’applique à tous les accompagnants d’un membre</a:t>
            </a:r>
            <a:br>
              <a:rPr lang="fr-FR" sz="1100" dirty="0">
                <a:latin typeface="Century Gothic" panose="020B0502020202020204" pitchFamily="34" charset="0"/>
              </a:rPr>
            </a:br>
            <a:r>
              <a:rPr lang="fr-FR" sz="1100" dirty="0">
                <a:latin typeface="Century Gothic" panose="020B0502020202020204" pitchFamily="34" charset="0"/>
              </a:rPr>
              <a:t>- Votre participation sera comptabilisée à la réception de votre règlement</a:t>
            </a:r>
            <a:br>
              <a:rPr lang="fr-FR" sz="1100" dirty="0">
                <a:latin typeface="Century Gothic" panose="020B0502020202020204" pitchFamily="34" charset="0"/>
              </a:rPr>
            </a:br>
            <a:r>
              <a:rPr lang="fr-FR" sz="1100" dirty="0">
                <a:latin typeface="Century Gothic" panose="020B0502020202020204" pitchFamily="34" charset="0"/>
              </a:rPr>
              <a:t>- La date limite d’inscription est fixée au </a:t>
            </a:r>
            <a:r>
              <a:rPr lang="fr-FR" sz="1100" b="1" dirty="0">
                <a:latin typeface="Century Gothic" panose="020B0502020202020204" pitchFamily="34" charset="0"/>
              </a:rPr>
              <a:t>31 Aout 2021</a:t>
            </a:r>
            <a:br>
              <a:rPr lang="fr-FR" sz="1100" b="1" dirty="0">
                <a:latin typeface="Century Gothic" panose="020B0502020202020204" pitchFamily="34" charset="0"/>
              </a:rPr>
            </a:br>
            <a:br>
              <a:rPr lang="fr-FR" sz="1100" b="1" dirty="0">
                <a:latin typeface="Century Gothic" panose="020B0502020202020204" pitchFamily="34" charset="0"/>
              </a:rPr>
            </a:br>
            <a:r>
              <a:rPr lang="fr-FR" sz="1100" dirty="0">
                <a:latin typeface="Century Gothic" panose="020B0502020202020204" pitchFamily="34" charset="0"/>
              </a:rPr>
              <a:t>- En cas d’annulation de votre part, un remboursement ne sera possible qu’en fonction des montants restant dus</a:t>
            </a:r>
            <a:br>
              <a:rPr lang="fr-FR" sz="1200" dirty="0">
                <a:latin typeface="Century Gothic" panose="020B0502020202020204" pitchFamily="34" charset="0"/>
              </a:rPr>
            </a:br>
            <a:endParaRPr lang="fr-FR" sz="1200" b="0" i="0" dirty="0">
              <a:effectLst/>
              <a:latin typeface="Century Gothic" panose="020B0502020202020204" pitchFamily="34" charset="0"/>
            </a:endParaRPr>
          </a:p>
        </p:txBody>
      </p:sp>
      <p:pic>
        <p:nvPicPr>
          <p:cNvPr id="11" name="Image 10">
            <a:extLst>
              <a:ext uri="{FF2B5EF4-FFF2-40B4-BE49-F238E27FC236}">
                <a16:creationId xmlns:a16="http://schemas.microsoft.com/office/drawing/2014/main" id="{29D1E0B4-31A1-40D1-97F9-CCDFE4B38BCF}"/>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261420" y="465826"/>
            <a:ext cx="4190858" cy="5926347"/>
          </a:xfrm>
          <a:prstGeom prst="rect">
            <a:avLst/>
          </a:prstGeom>
          <a:effectLst>
            <a:outerShdw blurRad="228600" dir="11940000" sx="103000" sy="103000" algn="tr" rotWithShape="0">
              <a:prstClr val="black">
                <a:alpha val="21000"/>
              </a:prstClr>
            </a:outerShdw>
          </a:effectLst>
        </p:spPr>
      </p:pic>
    </p:spTree>
    <p:extLst>
      <p:ext uri="{BB962C8B-B14F-4D97-AF65-F5344CB8AC3E}">
        <p14:creationId xmlns:p14="http://schemas.microsoft.com/office/powerpoint/2010/main" val="4105062541"/>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3502FA79-FA3E-447F-A953-00A020AD8213}"/>
              </a:ext>
            </a:extLst>
          </p:cNvPr>
          <p:cNvSpPr/>
          <p:nvPr/>
        </p:nvSpPr>
        <p:spPr>
          <a:xfrm>
            <a:off x="0" y="465826"/>
            <a:ext cx="12192000" cy="6858000"/>
          </a:xfrm>
          <a:prstGeom prst="rect">
            <a:avLst/>
          </a:prstGeom>
          <a:blipFill dpi="0" rotWithShape="1">
            <a:blip r:embed="rId2">
              <a:alphaModFix amt="35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7" name="ZoneTexte 6">
            <a:extLst>
              <a:ext uri="{FF2B5EF4-FFF2-40B4-BE49-F238E27FC236}">
                <a16:creationId xmlns:a16="http://schemas.microsoft.com/office/drawing/2014/main" id="{69DC6EFC-67EF-4159-A97A-27579C1D7FE6}"/>
              </a:ext>
            </a:extLst>
          </p:cNvPr>
          <p:cNvSpPr txBox="1"/>
          <p:nvPr/>
        </p:nvSpPr>
        <p:spPr>
          <a:xfrm>
            <a:off x="1682800" y="1385343"/>
            <a:ext cx="3700376" cy="369332"/>
          </a:xfrm>
          <a:prstGeom prst="rect">
            <a:avLst/>
          </a:prstGeom>
          <a:noFill/>
        </p:spPr>
        <p:txBody>
          <a:bodyPr wrap="square" rtlCol="0">
            <a:spAutoFit/>
          </a:bodyPr>
          <a:lstStyle/>
          <a:p>
            <a:r>
              <a:rPr lang="fr-FR" dirty="0">
                <a:latin typeface="Century Gothic" panose="020B0502020202020204" pitchFamily="34" charset="0"/>
              </a:rPr>
              <a:t>- Réserver sa chambre d’hôtel -</a:t>
            </a:r>
          </a:p>
        </p:txBody>
      </p:sp>
      <p:sp>
        <p:nvSpPr>
          <p:cNvPr id="5" name="ZoneTexte 4">
            <a:extLst>
              <a:ext uri="{FF2B5EF4-FFF2-40B4-BE49-F238E27FC236}">
                <a16:creationId xmlns:a16="http://schemas.microsoft.com/office/drawing/2014/main" id="{3F015905-4459-408F-A1B2-40A51AB07596}"/>
              </a:ext>
            </a:extLst>
          </p:cNvPr>
          <p:cNvSpPr txBox="1"/>
          <p:nvPr/>
        </p:nvSpPr>
        <p:spPr>
          <a:xfrm>
            <a:off x="817577" y="2122569"/>
            <a:ext cx="5430823" cy="4370427"/>
          </a:xfrm>
          <a:prstGeom prst="rect">
            <a:avLst/>
          </a:prstGeom>
          <a:noFill/>
        </p:spPr>
        <p:txBody>
          <a:bodyPr wrap="square" rtlCol="0">
            <a:spAutoFit/>
          </a:bodyPr>
          <a:lstStyle/>
          <a:p>
            <a:pPr algn="ctr"/>
            <a:r>
              <a:rPr lang="fr-FR" sz="1100" b="0" i="0" dirty="0">
                <a:solidFill>
                  <a:srgbClr val="222222"/>
                </a:solidFill>
                <a:effectLst/>
                <a:latin typeface="Century Gothic" panose="020B0502020202020204" pitchFamily="34" charset="0"/>
              </a:rPr>
              <a:t>Concernant la chambre d’hôtel pour la nuit du Samedi au Dimanche, merci de penser à réserver votre chambre.</a:t>
            </a:r>
            <a:endParaRPr lang="fr-FR" sz="1100" b="0" i="0" dirty="0">
              <a:solidFill>
                <a:srgbClr val="222222"/>
              </a:solidFill>
              <a:effectLst/>
              <a:latin typeface="Arial" panose="020B0604020202020204" pitchFamily="34" charset="0"/>
            </a:endParaRPr>
          </a:p>
          <a:p>
            <a:pPr algn="ctr"/>
            <a:r>
              <a:rPr lang="fr-FR" sz="1100" b="0" i="0" dirty="0">
                <a:solidFill>
                  <a:srgbClr val="222222"/>
                </a:solidFill>
                <a:effectLst/>
                <a:latin typeface="Century Gothic" panose="020B0502020202020204" pitchFamily="34" charset="0"/>
              </a:rPr>
              <a:t>Des pré-réservations ont été effectué au nom du Club Honda </a:t>
            </a:r>
            <a:r>
              <a:rPr lang="fr-FR" sz="1100" b="0" i="0" dirty="0" err="1">
                <a:solidFill>
                  <a:srgbClr val="222222"/>
                </a:solidFill>
                <a:effectLst/>
                <a:latin typeface="Century Gothic" panose="020B0502020202020204" pitchFamily="34" charset="0"/>
              </a:rPr>
              <a:t>Classic</a:t>
            </a:r>
            <a:r>
              <a:rPr lang="fr-FR" sz="1100" b="0" i="0" dirty="0">
                <a:solidFill>
                  <a:srgbClr val="222222"/>
                </a:solidFill>
                <a:effectLst/>
                <a:latin typeface="Century Gothic" panose="020B0502020202020204" pitchFamily="34" charset="0"/>
              </a:rPr>
              <a:t>, de façon à garantir une chambre au plus grand nombre.</a:t>
            </a:r>
            <a:endParaRPr lang="fr-FR" sz="1100" b="0" i="0" dirty="0">
              <a:solidFill>
                <a:srgbClr val="222222"/>
              </a:solidFill>
              <a:effectLst/>
              <a:latin typeface="Arial" panose="020B0604020202020204" pitchFamily="34" charset="0"/>
            </a:endParaRPr>
          </a:p>
          <a:p>
            <a:pPr algn="ctr"/>
            <a:r>
              <a:rPr lang="fr-FR" sz="1100" b="0" i="0" dirty="0">
                <a:solidFill>
                  <a:srgbClr val="222222"/>
                </a:solidFill>
                <a:effectLst/>
                <a:latin typeface="Century Gothic" panose="020B0502020202020204" pitchFamily="34" charset="0"/>
              </a:rPr>
              <a:t> </a:t>
            </a:r>
            <a:endParaRPr lang="fr-FR" sz="1100" b="0" i="0" dirty="0">
              <a:solidFill>
                <a:srgbClr val="222222"/>
              </a:solidFill>
              <a:effectLst/>
              <a:latin typeface="Arial" panose="020B0604020202020204" pitchFamily="34" charset="0"/>
            </a:endParaRPr>
          </a:p>
          <a:p>
            <a:pPr algn="ctr"/>
            <a:r>
              <a:rPr lang="fr-FR" sz="1100" b="1" i="0" dirty="0">
                <a:solidFill>
                  <a:srgbClr val="222222"/>
                </a:solidFill>
                <a:effectLst/>
                <a:latin typeface="Century Gothic" panose="020B0502020202020204" pitchFamily="34" charset="0"/>
              </a:rPr>
              <a:t>Hôtel Belleville</a:t>
            </a:r>
            <a:endParaRPr lang="fr-FR" sz="1100" b="0" i="0" dirty="0">
              <a:solidFill>
                <a:srgbClr val="222222"/>
              </a:solidFill>
              <a:effectLst/>
              <a:latin typeface="Arial" panose="020B0604020202020204" pitchFamily="34" charset="0"/>
            </a:endParaRPr>
          </a:p>
          <a:p>
            <a:pPr algn="ctr"/>
            <a:r>
              <a:rPr lang="fr-FR" sz="1100" b="0" i="0" dirty="0">
                <a:solidFill>
                  <a:srgbClr val="222222"/>
                </a:solidFill>
                <a:effectLst/>
                <a:latin typeface="Century Gothic" panose="020B0502020202020204" pitchFamily="34" charset="0"/>
              </a:rPr>
              <a:t>Rue des prés de la cloche</a:t>
            </a:r>
            <a:endParaRPr lang="fr-FR" sz="1100" b="0" i="0" dirty="0">
              <a:solidFill>
                <a:srgbClr val="222222"/>
              </a:solidFill>
              <a:effectLst/>
              <a:latin typeface="Arial" panose="020B0604020202020204" pitchFamily="34" charset="0"/>
            </a:endParaRPr>
          </a:p>
          <a:p>
            <a:pPr algn="ctr"/>
            <a:r>
              <a:rPr lang="fr-FR" sz="1100" b="0" i="0" dirty="0">
                <a:solidFill>
                  <a:srgbClr val="222222"/>
                </a:solidFill>
                <a:effectLst/>
                <a:latin typeface="Century Gothic" panose="020B0502020202020204" pitchFamily="34" charset="0"/>
              </a:rPr>
              <a:t>69220 Belleville en beaujolais</a:t>
            </a:r>
            <a:endParaRPr lang="fr-FR" sz="1100" b="0" i="0" dirty="0">
              <a:solidFill>
                <a:srgbClr val="222222"/>
              </a:solidFill>
              <a:effectLst/>
              <a:latin typeface="Arial" panose="020B0604020202020204" pitchFamily="34" charset="0"/>
            </a:endParaRPr>
          </a:p>
          <a:p>
            <a:pPr algn="ctr"/>
            <a:r>
              <a:rPr lang="fr-FR" sz="1100" b="0" i="0" dirty="0">
                <a:solidFill>
                  <a:srgbClr val="222222"/>
                </a:solidFill>
                <a:effectLst/>
                <a:latin typeface="Century Gothic" panose="020B0502020202020204" pitchFamily="34" charset="0"/>
              </a:rPr>
              <a:t>Tel 0474666747</a:t>
            </a:r>
            <a:endParaRPr lang="fr-FR" sz="1100" b="0" i="0" dirty="0">
              <a:solidFill>
                <a:srgbClr val="222222"/>
              </a:solidFill>
              <a:effectLst/>
              <a:latin typeface="Arial" panose="020B0604020202020204" pitchFamily="34" charset="0"/>
            </a:endParaRPr>
          </a:p>
          <a:p>
            <a:pPr algn="ctr"/>
            <a:r>
              <a:rPr lang="fr-FR" sz="1100" b="0" i="0" dirty="0">
                <a:solidFill>
                  <a:srgbClr val="1155CC"/>
                </a:solidFill>
                <a:effectLst/>
                <a:latin typeface="Century Gothic" panose="020B0502020202020204" pitchFamily="34" charset="0"/>
                <a:hlinkClick r:id="rId3"/>
              </a:rPr>
              <a:t>contact@hotel-belleville.com</a:t>
            </a:r>
            <a:endParaRPr lang="fr-FR" sz="1100" b="0" i="0" dirty="0">
              <a:solidFill>
                <a:srgbClr val="222222"/>
              </a:solidFill>
              <a:effectLst/>
              <a:latin typeface="Arial" panose="020B0604020202020204" pitchFamily="34" charset="0"/>
            </a:endParaRPr>
          </a:p>
          <a:p>
            <a:pPr algn="ctr"/>
            <a:r>
              <a:rPr lang="fr-FR" sz="1100" b="0" i="0" dirty="0">
                <a:solidFill>
                  <a:srgbClr val="222222"/>
                </a:solidFill>
                <a:effectLst/>
                <a:latin typeface="Century Gothic" panose="020B0502020202020204" pitchFamily="34" charset="0"/>
              </a:rPr>
              <a:t> </a:t>
            </a:r>
            <a:endParaRPr lang="fr-FR" sz="1100" b="0" i="0" dirty="0">
              <a:solidFill>
                <a:srgbClr val="222222"/>
              </a:solidFill>
              <a:effectLst/>
              <a:latin typeface="Arial" panose="020B0604020202020204" pitchFamily="34" charset="0"/>
            </a:endParaRPr>
          </a:p>
          <a:p>
            <a:pPr algn="ctr"/>
            <a:r>
              <a:rPr lang="fr-FR" sz="1100" b="1" i="0" dirty="0">
                <a:solidFill>
                  <a:srgbClr val="222222"/>
                </a:solidFill>
                <a:effectLst/>
                <a:latin typeface="Century Gothic" panose="020B0502020202020204" pitchFamily="34" charset="0"/>
              </a:rPr>
              <a:t>Tarifs chambres :</a:t>
            </a:r>
            <a:br>
              <a:rPr lang="fr-FR" sz="1100" b="1" i="0" dirty="0">
                <a:solidFill>
                  <a:srgbClr val="222222"/>
                </a:solidFill>
                <a:effectLst/>
                <a:latin typeface="Century Gothic" panose="020B0502020202020204" pitchFamily="34" charset="0"/>
              </a:rPr>
            </a:br>
            <a:endParaRPr lang="fr-FR" sz="1100" b="0" i="0" dirty="0">
              <a:solidFill>
                <a:srgbClr val="222222"/>
              </a:solidFill>
              <a:effectLst/>
              <a:latin typeface="Arial" panose="020B0604020202020204" pitchFamily="34" charset="0"/>
            </a:endParaRPr>
          </a:p>
          <a:p>
            <a:pPr algn="ctr"/>
            <a:r>
              <a:rPr lang="fr-FR" sz="1100" b="0" i="0" dirty="0">
                <a:solidFill>
                  <a:srgbClr val="222222"/>
                </a:solidFill>
                <a:effectLst/>
                <a:latin typeface="Century Gothic" panose="020B0502020202020204" pitchFamily="34" charset="0"/>
              </a:rPr>
              <a:t>62.00 € la chambre « single »</a:t>
            </a:r>
            <a:endParaRPr lang="fr-FR" sz="1100" b="0" i="0" dirty="0">
              <a:solidFill>
                <a:srgbClr val="222222"/>
              </a:solidFill>
              <a:effectLst/>
              <a:latin typeface="Arial" panose="020B0604020202020204" pitchFamily="34" charset="0"/>
            </a:endParaRPr>
          </a:p>
          <a:p>
            <a:pPr algn="ctr"/>
            <a:r>
              <a:rPr lang="fr-FR" sz="1100" b="0" i="0" dirty="0">
                <a:solidFill>
                  <a:srgbClr val="222222"/>
                </a:solidFill>
                <a:effectLst/>
                <a:latin typeface="Century Gothic" panose="020B0502020202020204" pitchFamily="34" charset="0"/>
              </a:rPr>
              <a:t>71.00 € la chambre double ou « </a:t>
            </a:r>
            <a:r>
              <a:rPr lang="fr-FR" sz="1100" b="0" i="0" dirty="0" err="1">
                <a:solidFill>
                  <a:srgbClr val="222222"/>
                </a:solidFill>
                <a:effectLst/>
                <a:latin typeface="Century Gothic" panose="020B0502020202020204" pitchFamily="34" charset="0"/>
              </a:rPr>
              <a:t>twin</a:t>
            </a:r>
            <a:r>
              <a:rPr lang="fr-FR" sz="1100" b="0" i="0" dirty="0">
                <a:solidFill>
                  <a:srgbClr val="222222"/>
                </a:solidFill>
                <a:effectLst/>
                <a:latin typeface="Century Gothic" panose="020B0502020202020204" pitchFamily="34" charset="0"/>
              </a:rPr>
              <a:t> » (2 lits simple)</a:t>
            </a:r>
            <a:endParaRPr lang="fr-FR" sz="1100" b="0" i="0" dirty="0">
              <a:solidFill>
                <a:srgbClr val="222222"/>
              </a:solidFill>
              <a:effectLst/>
              <a:latin typeface="Arial" panose="020B0604020202020204" pitchFamily="34" charset="0"/>
            </a:endParaRPr>
          </a:p>
          <a:p>
            <a:pPr algn="ctr"/>
            <a:r>
              <a:rPr lang="fr-FR" sz="1100" b="0" i="0" dirty="0">
                <a:solidFill>
                  <a:srgbClr val="222222"/>
                </a:solidFill>
                <a:effectLst/>
                <a:latin typeface="Century Gothic" panose="020B0502020202020204" pitchFamily="34" charset="0"/>
              </a:rPr>
              <a:t>80.00 € la chambre « triple »</a:t>
            </a:r>
            <a:endParaRPr lang="fr-FR" sz="1100" b="0" i="0" dirty="0">
              <a:solidFill>
                <a:srgbClr val="222222"/>
              </a:solidFill>
              <a:effectLst/>
              <a:latin typeface="Arial" panose="020B0604020202020204" pitchFamily="34" charset="0"/>
            </a:endParaRPr>
          </a:p>
          <a:p>
            <a:pPr algn="ctr"/>
            <a:r>
              <a:rPr lang="fr-FR" sz="1100" b="0" i="0" dirty="0">
                <a:solidFill>
                  <a:srgbClr val="222222"/>
                </a:solidFill>
                <a:effectLst/>
                <a:latin typeface="Century Gothic" panose="020B0502020202020204" pitchFamily="34" charset="0"/>
              </a:rPr>
              <a:t>0.80 € la taxe de séjour par personne</a:t>
            </a:r>
            <a:endParaRPr lang="fr-FR" sz="1100" b="0" i="0" dirty="0">
              <a:solidFill>
                <a:srgbClr val="222222"/>
              </a:solidFill>
              <a:effectLst/>
              <a:latin typeface="Arial" panose="020B0604020202020204" pitchFamily="34" charset="0"/>
            </a:endParaRPr>
          </a:p>
          <a:p>
            <a:pPr algn="ctr"/>
            <a:r>
              <a:rPr lang="fr-FR" sz="1100" b="0" i="0" dirty="0">
                <a:solidFill>
                  <a:srgbClr val="222222"/>
                </a:solidFill>
                <a:effectLst/>
                <a:latin typeface="Century Gothic" panose="020B0502020202020204" pitchFamily="34" charset="0"/>
              </a:rPr>
              <a:t>9.50 € le petit déjeuner.</a:t>
            </a:r>
            <a:endParaRPr lang="fr-FR" sz="1100" b="0" i="0" dirty="0">
              <a:solidFill>
                <a:srgbClr val="222222"/>
              </a:solidFill>
              <a:effectLst/>
              <a:latin typeface="Arial" panose="020B0604020202020204" pitchFamily="34" charset="0"/>
            </a:endParaRPr>
          </a:p>
          <a:p>
            <a:pPr algn="ctr"/>
            <a:r>
              <a:rPr lang="fr-FR" sz="1100" b="0" i="0" dirty="0">
                <a:solidFill>
                  <a:srgbClr val="222222"/>
                </a:solidFill>
                <a:effectLst/>
                <a:latin typeface="Century Gothic" panose="020B0502020202020204" pitchFamily="34" charset="0"/>
              </a:rPr>
              <a:t> </a:t>
            </a:r>
            <a:endParaRPr lang="fr-FR" sz="1100" b="0" i="0" dirty="0">
              <a:solidFill>
                <a:srgbClr val="222222"/>
              </a:solidFill>
              <a:effectLst/>
              <a:latin typeface="Arial" panose="020B0604020202020204" pitchFamily="34" charset="0"/>
            </a:endParaRPr>
          </a:p>
          <a:p>
            <a:pPr algn="ctr"/>
            <a:r>
              <a:rPr lang="fr-FR" sz="1100" b="0" i="0" dirty="0">
                <a:solidFill>
                  <a:srgbClr val="222222"/>
                </a:solidFill>
                <a:effectLst/>
                <a:latin typeface="Century Gothic" panose="020B0502020202020204" pitchFamily="34" charset="0"/>
              </a:rPr>
              <a:t>Libre à vous de réserver également pour le vendredi soir ou le dimanche soir suivant l’arrivée et le départ de chacun.</a:t>
            </a:r>
            <a:endParaRPr lang="fr-FR" sz="1100" b="0" i="0" dirty="0">
              <a:solidFill>
                <a:srgbClr val="222222"/>
              </a:solidFill>
              <a:effectLst/>
              <a:latin typeface="Arial" panose="020B0604020202020204" pitchFamily="34" charset="0"/>
            </a:endParaRPr>
          </a:p>
          <a:p>
            <a:br>
              <a:rPr lang="fr-FR" sz="1200" dirty="0">
                <a:latin typeface="Century Gothic" panose="020B0502020202020204" pitchFamily="34" charset="0"/>
              </a:rPr>
            </a:br>
            <a:r>
              <a:rPr lang="fr-FR" sz="1100" b="0" i="0" dirty="0">
                <a:solidFill>
                  <a:srgbClr val="222222"/>
                </a:solidFill>
                <a:effectLst/>
                <a:latin typeface="Century Gothic" panose="020B0502020202020204" pitchFamily="34" charset="0"/>
              </a:rPr>
              <a:t> </a:t>
            </a:r>
            <a:endParaRPr lang="fr-FR" sz="1100" b="0" i="0" dirty="0">
              <a:solidFill>
                <a:srgbClr val="222222"/>
              </a:solidFill>
              <a:effectLst/>
              <a:latin typeface="Arial" panose="020B0604020202020204" pitchFamily="34" charset="0"/>
            </a:endParaRPr>
          </a:p>
          <a:p>
            <a:pPr algn="ctr"/>
            <a:br>
              <a:rPr lang="fr-FR" sz="1200" dirty="0">
                <a:latin typeface="Century Gothic" panose="020B0502020202020204" pitchFamily="34" charset="0"/>
              </a:rPr>
            </a:br>
            <a:endParaRPr lang="fr-FR" sz="1200" b="0" i="0" dirty="0">
              <a:effectLst/>
              <a:latin typeface="Century Gothic" panose="020B0502020202020204" pitchFamily="34" charset="0"/>
            </a:endParaRPr>
          </a:p>
        </p:txBody>
      </p:sp>
      <p:pic>
        <p:nvPicPr>
          <p:cNvPr id="8" name="Image 7">
            <a:extLst>
              <a:ext uri="{FF2B5EF4-FFF2-40B4-BE49-F238E27FC236}">
                <a16:creationId xmlns:a16="http://schemas.microsoft.com/office/drawing/2014/main" id="{43F68DE2-2577-4957-9736-ADD4F29202D1}"/>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261420" y="465826"/>
            <a:ext cx="4190858" cy="5926347"/>
          </a:xfrm>
          <a:prstGeom prst="rect">
            <a:avLst/>
          </a:prstGeom>
          <a:effectLst>
            <a:outerShdw blurRad="228600" dir="11940000" sx="103000" sy="103000" algn="tr" rotWithShape="0">
              <a:prstClr val="black">
                <a:alpha val="21000"/>
              </a:prstClr>
            </a:outerShdw>
          </a:effectLst>
        </p:spPr>
      </p:pic>
    </p:spTree>
    <p:extLst>
      <p:ext uri="{BB962C8B-B14F-4D97-AF65-F5344CB8AC3E}">
        <p14:creationId xmlns:p14="http://schemas.microsoft.com/office/powerpoint/2010/main" val="3334478102"/>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4BBCAA1F-839A-40DF-942D-1D6FD47B391C}"/>
              </a:ext>
            </a:extLst>
          </p:cNvPr>
          <p:cNvSpPr/>
          <p:nvPr/>
        </p:nvSpPr>
        <p:spPr>
          <a:xfrm>
            <a:off x="0" y="465826"/>
            <a:ext cx="12192000" cy="6858000"/>
          </a:xfrm>
          <a:prstGeom prst="rect">
            <a:avLst/>
          </a:prstGeom>
          <a:blipFill dpi="0" rotWithShape="1">
            <a:blip r:embed="rId2">
              <a:alphaModFix amt="35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ZoneTexte 1">
            <a:extLst>
              <a:ext uri="{FF2B5EF4-FFF2-40B4-BE49-F238E27FC236}">
                <a16:creationId xmlns:a16="http://schemas.microsoft.com/office/drawing/2014/main" id="{1A110FA9-FB60-4292-8D8B-73BBC48BE9D4}"/>
              </a:ext>
            </a:extLst>
          </p:cNvPr>
          <p:cNvSpPr txBox="1"/>
          <p:nvPr/>
        </p:nvSpPr>
        <p:spPr>
          <a:xfrm>
            <a:off x="3967791" y="3198167"/>
            <a:ext cx="4256417" cy="461665"/>
          </a:xfrm>
          <a:prstGeom prst="rect">
            <a:avLst/>
          </a:prstGeom>
          <a:noFill/>
        </p:spPr>
        <p:txBody>
          <a:bodyPr wrap="square" rtlCol="0">
            <a:spAutoFit/>
          </a:bodyPr>
          <a:lstStyle/>
          <a:p>
            <a:r>
              <a:rPr lang="fr-FR" sz="2400" dirty="0">
                <a:latin typeface="Century Gothic" panose="020B0502020202020204" pitchFamily="34" charset="0"/>
              </a:rPr>
              <a:t>Merci à tous et à très vite !!!</a:t>
            </a:r>
          </a:p>
        </p:txBody>
      </p:sp>
    </p:spTree>
    <p:extLst>
      <p:ext uri="{BB962C8B-B14F-4D97-AF65-F5344CB8AC3E}">
        <p14:creationId xmlns:p14="http://schemas.microsoft.com/office/powerpoint/2010/main" val="178781049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2656</TotalTime>
  <Words>1624</Words>
  <Application>Microsoft Office PowerPoint</Application>
  <PresentationFormat>Grand écran</PresentationFormat>
  <Paragraphs>77</Paragraphs>
  <Slides>30</Slides>
  <Notes>0</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30</vt:i4>
      </vt:variant>
    </vt:vector>
  </HeadingPairs>
  <TitlesOfParts>
    <vt:vector size="35" baseType="lpstr">
      <vt:lpstr>Arial</vt:lpstr>
      <vt:lpstr>Calibri</vt:lpstr>
      <vt:lpstr>Calibri Light</vt:lpstr>
      <vt:lpstr>Century Gothic</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Romain</dc:creator>
  <cp:lastModifiedBy>Romain</cp:lastModifiedBy>
  <cp:revision>51</cp:revision>
  <dcterms:created xsi:type="dcterms:W3CDTF">2021-07-06T14:04:34Z</dcterms:created>
  <dcterms:modified xsi:type="dcterms:W3CDTF">2021-07-10T13:11:08Z</dcterms:modified>
</cp:coreProperties>
</file>