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60" r:id="rId3"/>
    <p:sldId id="257" r:id="rId4"/>
    <p:sldId id="258" r:id="rId5"/>
    <p:sldId id="259" r:id="rId6"/>
  </p:sldIdLst>
  <p:sldSz cx="18288000" cy="10287000"/>
  <p:notesSz cx="6858000" cy="9144000"/>
  <p:embeddedFontLst>
    <p:embeddedFont>
      <p:font typeface="Nunito Sans Regular" charset="0"/>
      <p:regular r:id="rId7"/>
    </p:embeddedFont>
    <p:embeddedFont>
      <p:font typeface="Nunito Sans Regular Bold" charset="0"/>
      <p:regular r:id="rId8"/>
    </p:embeddedFont>
    <p:embeddedFont>
      <p:font typeface="Mangal" pitchFamily="18" charset="0"/>
      <p:regular r:id="rId9"/>
      <p:bold r:id="rId10"/>
    </p:embeddedFont>
    <p:embeddedFont>
      <p:font typeface="Open Sans" charset="0"/>
      <p:regular r:id="rId11"/>
    </p:embeddedFont>
    <p:embeddedFont>
      <p:font typeface="Calibri" pitchFamily="34" charset="0"/>
      <p:regular r:id="rId12"/>
      <p:bold r:id="rId13"/>
      <p:italic r:id="rId14"/>
      <p:boldItalic r:id="rId1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57" d="100"/>
          <a:sy n="57" d="100"/>
        </p:scale>
        <p:origin x="-68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font" Target="fonts/font7.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font" Target="fonts/font6.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font" Target="fonts/font9.fntdata"/><Relationship Id="rId10" Type="http://schemas.openxmlformats.org/officeDocument/2006/relationships/font" Target="fonts/font4.fntdata"/><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font" Target="fonts/font8.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7/31/2020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7/31/2020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7/31/2020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7/31/2020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7/31/2020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7/31/2020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mailsdaddy.com/mbox-to-pst-converter/"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mailsdaddy.com/mbox-to-pst-converter/" TargetMode="Externa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www.mailsdaddy.com/mbox-to-pst-converter/"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693226" y="1814334"/>
            <a:ext cx="7450774" cy="2343567"/>
          </a:xfrm>
          <a:prstGeom prst="rect">
            <a:avLst/>
          </a:prstGeom>
        </p:spPr>
        <p:txBody>
          <a:bodyPr lIns="0" tIns="0" rIns="0" bIns="0" rtlCol="0" anchor="t">
            <a:spAutoFit/>
          </a:bodyPr>
          <a:lstStyle/>
          <a:p>
            <a:pPr>
              <a:lnSpc>
                <a:spcPts val="9432"/>
              </a:lnSpc>
            </a:pPr>
            <a:r>
              <a:rPr lang="en-US" sz="7200">
                <a:solidFill>
                  <a:srgbClr val="000000"/>
                </a:solidFill>
                <a:latin typeface="Nunito Sans Regular"/>
              </a:rPr>
              <a:t>Best MBOX Converter Tool</a:t>
            </a:r>
          </a:p>
        </p:txBody>
      </p:sp>
      <p:grpSp>
        <p:nvGrpSpPr>
          <p:cNvPr id="3" name="Group 3"/>
          <p:cNvGrpSpPr/>
          <p:nvPr/>
        </p:nvGrpSpPr>
        <p:grpSpPr>
          <a:xfrm>
            <a:off x="1693226" y="5850063"/>
            <a:ext cx="6682567" cy="2669716"/>
            <a:chOff x="0" y="-57150"/>
            <a:chExt cx="8910089" cy="3559620"/>
          </a:xfrm>
        </p:grpSpPr>
        <p:sp>
          <p:nvSpPr>
            <p:cNvPr id="4" name="TextBox 4"/>
            <p:cNvSpPr txBox="1"/>
            <p:nvPr/>
          </p:nvSpPr>
          <p:spPr>
            <a:xfrm>
              <a:off x="9535" y="1535265"/>
              <a:ext cx="7865938" cy="1967205"/>
            </a:xfrm>
            <a:prstGeom prst="rect">
              <a:avLst/>
            </a:prstGeom>
          </p:spPr>
          <p:txBody>
            <a:bodyPr lIns="0" tIns="0" rIns="0" bIns="0" rtlCol="0" anchor="t">
              <a:spAutoFit/>
            </a:bodyPr>
            <a:lstStyle/>
            <a:p>
              <a:pPr>
                <a:lnSpc>
                  <a:spcPts val="2940"/>
                </a:lnSpc>
                <a:spcBef>
                  <a:spcPct val="0"/>
                </a:spcBef>
              </a:pPr>
              <a:r>
                <a:rPr lang="en-US" sz="2100" dirty="0">
                  <a:solidFill>
                    <a:srgbClr val="000000"/>
                  </a:solidFill>
                  <a:latin typeface="Nunito Sans Regular"/>
                </a:rPr>
                <a:t>Manual and professional methods are available to </a:t>
              </a:r>
              <a:r>
                <a:rPr lang="en-US" sz="2100" u="sng" dirty="0">
                  <a:solidFill>
                    <a:srgbClr val="000000"/>
                  </a:solidFill>
                  <a:latin typeface="Nunito Sans Regular"/>
                  <a:hlinkClick r:id="rId2"/>
                </a:rPr>
                <a:t>convert MBOX to PST</a:t>
              </a:r>
              <a:r>
                <a:rPr lang="en-US" sz="2100" dirty="0">
                  <a:solidFill>
                    <a:srgbClr val="000000"/>
                  </a:solidFill>
                  <a:latin typeface="Nunito Sans Regular"/>
                </a:rPr>
                <a:t> format. But due to a lack of safe conversion to the manual processes, users prefer professional tools.</a:t>
              </a:r>
            </a:p>
          </p:txBody>
        </p:sp>
        <p:sp>
          <p:nvSpPr>
            <p:cNvPr id="5" name="TextBox 5"/>
            <p:cNvSpPr txBox="1"/>
            <p:nvPr/>
          </p:nvSpPr>
          <p:spPr>
            <a:xfrm>
              <a:off x="0" y="-57150"/>
              <a:ext cx="8910089" cy="1228757"/>
            </a:xfrm>
            <a:prstGeom prst="rect">
              <a:avLst/>
            </a:prstGeom>
          </p:spPr>
          <p:txBody>
            <a:bodyPr lIns="0" tIns="0" rIns="0" bIns="0" rtlCol="0" anchor="t">
              <a:spAutoFit/>
            </a:bodyPr>
            <a:lstStyle/>
            <a:p>
              <a:pPr>
                <a:lnSpc>
                  <a:spcPts val="3806"/>
                </a:lnSpc>
                <a:spcBef>
                  <a:spcPct val="0"/>
                </a:spcBef>
              </a:pPr>
              <a:r>
                <a:rPr lang="en-US" sz="2719" spc="149">
                  <a:solidFill>
                    <a:srgbClr val="9E6DF7"/>
                  </a:solidFill>
                  <a:latin typeface="Nunito Sans Regular Bold"/>
                </a:rPr>
                <a:t>HOW TO MIGRATE MBOX TO PST FORMAT?</a:t>
              </a:r>
            </a:p>
          </p:txBody>
        </p:sp>
      </p:grpSp>
      <p:pic>
        <p:nvPicPr>
          <p:cNvPr id="6" name="Picture 6"/>
          <p:cNvPicPr>
            <a:picLocks noChangeAspect="1"/>
          </p:cNvPicPr>
          <p:nvPr/>
        </p:nvPicPr>
        <p:blipFill>
          <a:blip r:embed="rId3" cstate="print"/>
          <a:srcRect/>
          <a:stretch>
            <a:fillRect/>
          </a:stretch>
        </p:blipFill>
        <p:spPr>
          <a:xfrm>
            <a:off x="10725929" y="2538966"/>
            <a:ext cx="3920413" cy="5209067"/>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676400" y="1257300"/>
            <a:ext cx="14384974" cy="1205458"/>
          </a:xfrm>
          <a:prstGeom prst="rect">
            <a:avLst/>
          </a:prstGeom>
        </p:spPr>
        <p:txBody>
          <a:bodyPr wrap="square" lIns="0" tIns="0" rIns="0" bIns="0" rtlCol="0" anchor="t">
            <a:spAutoFit/>
          </a:bodyPr>
          <a:lstStyle/>
          <a:p>
            <a:pPr>
              <a:lnSpc>
                <a:spcPts val="9432"/>
              </a:lnSpc>
            </a:pPr>
            <a:r>
              <a:rPr lang="en-IN" sz="7200" dirty="0" smtClean="0">
                <a:solidFill>
                  <a:srgbClr val="000000"/>
                </a:solidFill>
                <a:latin typeface="Nunito Sans Regular"/>
              </a:rPr>
              <a:t>Difference &amp; Benefits</a:t>
            </a:r>
            <a:endParaRPr lang="en-US" sz="7200" dirty="0">
              <a:solidFill>
                <a:srgbClr val="000000"/>
              </a:solidFill>
              <a:latin typeface="Nunito Sans Regular"/>
            </a:endParaRPr>
          </a:p>
        </p:txBody>
      </p:sp>
      <p:grpSp>
        <p:nvGrpSpPr>
          <p:cNvPr id="3" name="Group 3"/>
          <p:cNvGrpSpPr/>
          <p:nvPr/>
        </p:nvGrpSpPr>
        <p:grpSpPr>
          <a:xfrm>
            <a:off x="9067800" y="3390900"/>
            <a:ext cx="6934200" cy="4980375"/>
            <a:chOff x="0" y="349250"/>
            <a:chExt cx="8910089" cy="6640501"/>
          </a:xfrm>
        </p:grpSpPr>
        <p:sp>
          <p:nvSpPr>
            <p:cNvPr id="4" name="TextBox 4"/>
            <p:cNvSpPr txBox="1"/>
            <p:nvPr/>
          </p:nvSpPr>
          <p:spPr>
            <a:xfrm>
              <a:off x="9536" y="1535266"/>
              <a:ext cx="7865937" cy="5454485"/>
            </a:xfrm>
            <a:prstGeom prst="rect">
              <a:avLst/>
            </a:prstGeom>
          </p:spPr>
          <p:txBody>
            <a:bodyPr lIns="0" tIns="0" rIns="0" bIns="0" rtlCol="0" anchor="t">
              <a:spAutoFit/>
            </a:bodyPr>
            <a:lstStyle/>
            <a:p>
              <a:pPr>
                <a:lnSpc>
                  <a:spcPts val="2940"/>
                </a:lnSpc>
                <a:spcBef>
                  <a:spcPct val="0"/>
                </a:spcBef>
              </a:pPr>
              <a:r>
                <a:rPr lang="en-IN" sz="2100" dirty="0" smtClean="0">
                  <a:solidFill>
                    <a:srgbClr val="000000"/>
                  </a:solidFill>
                  <a:latin typeface="Nunito Sans Regular"/>
                </a:rPr>
                <a:t>PST file stores the data entire mailbox of MS Outlook like email, contact, calendar, task etc.</a:t>
              </a:r>
            </a:p>
            <a:p>
              <a:pPr>
                <a:lnSpc>
                  <a:spcPts val="2940"/>
                </a:lnSpc>
                <a:spcBef>
                  <a:spcPct val="0"/>
                </a:spcBef>
              </a:pPr>
              <a:endParaRPr lang="en-IN" sz="2100" dirty="0" smtClean="0">
                <a:solidFill>
                  <a:srgbClr val="000000"/>
                </a:solidFill>
                <a:latin typeface="Nunito Sans Regular"/>
              </a:endParaRPr>
            </a:p>
            <a:p>
              <a:pPr>
                <a:lnSpc>
                  <a:spcPts val="2940"/>
                </a:lnSpc>
                <a:spcBef>
                  <a:spcPct val="0"/>
                </a:spcBef>
              </a:pPr>
              <a:r>
                <a:rPr lang="en-IN" sz="2100" dirty="0" smtClean="0">
                  <a:solidFill>
                    <a:srgbClr val="000000"/>
                  </a:solidFill>
                  <a:latin typeface="Nunito Sans Regular"/>
                </a:rPr>
                <a:t>PST file supports only MS Outlook.</a:t>
              </a:r>
            </a:p>
            <a:p>
              <a:pPr>
                <a:lnSpc>
                  <a:spcPts val="2940"/>
                </a:lnSpc>
                <a:spcBef>
                  <a:spcPct val="0"/>
                </a:spcBef>
              </a:pPr>
              <a:endParaRPr lang="en-IN" sz="2100" dirty="0" smtClean="0">
                <a:solidFill>
                  <a:srgbClr val="000000"/>
                </a:solidFill>
                <a:latin typeface="Nunito Sans Regular"/>
              </a:endParaRPr>
            </a:p>
            <a:p>
              <a:pPr>
                <a:lnSpc>
                  <a:spcPts val="2940"/>
                </a:lnSpc>
                <a:spcBef>
                  <a:spcPct val="0"/>
                </a:spcBef>
              </a:pPr>
              <a:endParaRPr lang="en-IN" sz="2100" dirty="0" smtClean="0">
                <a:solidFill>
                  <a:srgbClr val="000000"/>
                </a:solidFill>
                <a:latin typeface="Nunito Sans Regular"/>
              </a:endParaRPr>
            </a:p>
            <a:p>
              <a:pPr>
                <a:lnSpc>
                  <a:spcPts val="2940"/>
                </a:lnSpc>
                <a:spcBef>
                  <a:spcPct val="0"/>
                </a:spcBef>
              </a:pPr>
              <a:r>
                <a:rPr lang="en-IN" sz="2100" dirty="0" smtClean="0">
                  <a:solidFill>
                    <a:srgbClr val="000000"/>
                  </a:solidFill>
                  <a:latin typeface="Nunito Sans Regular"/>
                </a:rPr>
                <a:t>MS Outlook application is available for Windows and Android phones.</a:t>
              </a:r>
              <a:endParaRPr lang="hi-IN" sz="2100" dirty="0" smtClean="0">
                <a:solidFill>
                  <a:srgbClr val="000000"/>
                </a:solidFill>
                <a:latin typeface="Nunito Sans Regular"/>
              </a:endParaRPr>
            </a:p>
            <a:p>
              <a:pPr>
                <a:lnSpc>
                  <a:spcPts val="2940"/>
                </a:lnSpc>
                <a:spcBef>
                  <a:spcPct val="0"/>
                </a:spcBef>
              </a:pPr>
              <a:endParaRPr lang="hi-IN" sz="2100" dirty="0" smtClean="0">
                <a:solidFill>
                  <a:srgbClr val="000000"/>
                </a:solidFill>
                <a:latin typeface="Nunito Sans Regular"/>
              </a:endParaRPr>
            </a:p>
            <a:p>
              <a:pPr>
                <a:lnSpc>
                  <a:spcPts val="2940"/>
                </a:lnSpc>
                <a:spcBef>
                  <a:spcPct val="0"/>
                </a:spcBef>
              </a:pPr>
              <a:r>
                <a:rPr lang="en-IN" sz="2100" dirty="0" smtClean="0">
                  <a:solidFill>
                    <a:srgbClr val="000000"/>
                  </a:solidFill>
                  <a:latin typeface="Nunito Sans Regular"/>
                </a:rPr>
                <a:t>Microsoft still provides the upgrade of MS Outlook and make it more simple and adaptable.</a:t>
              </a:r>
              <a:endParaRPr lang="en-US" sz="2100" dirty="0">
                <a:solidFill>
                  <a:srgbClr val="000000"/>
                </a:solidFill>
                <a:latin typeface="Nunito Sans Regular"/>
              </a:endParaRPr>
            </a:p>
          </p:txBody>
        </p:sp>
        <p:sp>
          <p:nvSpPr>
            <p:cNvPr id="5" name="TextBox 5"/>
            <p:cNvSpPr txBox="1"/>
            <p:nvPr/>
          </p:nvSpPr>
          <p:spPr>
            <a:xfrm>
              <a:off x="0" y="349250"/>
              <a:ext cx="8910089" cy="626839"/>
            </a:xfrm>
            <a:prstGeom prst="rect">
              <a:avLst/>
            </a:prstGeom>
          </p:spPr>
          <p:txBody>
            <a:bodyPr lIns="0" tIns="0" rIns="0" bIns="0" rtlCol="0" anchor="t">
              <a:spAutoFit/>
            </a:bodyPr>
            <a:lstStyle/>
            <a:p>
              <a:pPr>
                <a:lnSpc>
                  <a:spcPts val="3806"/>
                </a:lnSpc>
                <a:spcBef>
                  <a:spcPct val="0"/>
                </a:spcBef>
              </a:pPr>
              <a:r>
                <a:rPr lang="en-US" sz="2719" b="1" spc="149" dirty="0" smtClean="0">
                  <a:solidFill>
                    <a:srgbClr val="9E6DF7"/>
                  </a:solidFill>
                  <a:latin typeface="Nunito Sans Regular Bold"/>
                </a:rPr>
                <a:t>PST -</a:t>
              </a:r>
              <a:endParaRPr lang="en-US" sz="2719" b="1" spc="149" dirty="0">
                <a:solidFill>
                  <a:srgbClr val="9E6DF7"/>
                </a:solidFill>
                <a:latin typeface="Nunito Sans Regular Bold"/>
              </a:endParaRPr>
            </a:p>
          </p:txBody>
        </p:sp>
      </p:grpSp>
      <p:grpSp>
        <p:nvGrpSpPr>
          <p:cNvPr id="7" name="Group 3"/>
          <p:cNvGrpSpPr/>
          <p:nvPr/>
        </p:nvGrpSpPr>
        <p:grpSpPr>
          <a:xfrm>
            <a:off x="1752600" y="3314700"/>
            <a:ext cx="6934200" cy="5081463"/>
            <a:chOff x="0" y="-57150"/>
            <a:chExt cx="8910089" cy="6775288"/>
          </a:xfrm>
        </p:grpSpPr>
        <p:sp>
          <p:nvSpPr>
            <p:cNvPr id="8" name="TextBox 4"/>
            <p:cNvSpPr txBox="1"/>
            <p:nvPr/>
          </p:nvSpPr>
          <p:spPr>
            <a:xfrm>
              <a:off x="0" y="1263651"/>
              <a:ext cx="7865937" cy="5454487"/>
            </a:xfrm>
            <a:prstGeom prst="rect">
              <a:avLst/>
            </a:prstGeom>
          </p:spPr>
          <p:txBody>
            <a:bodyPr lIns="0" tIns="0" rIns="0" bIns="0" rtlCol="0" anchor="t">
              <a:spAutoFit/>
            </a:bodyPr>
            <a:lstStyle/>
            <a:p>
              <a:pPr>
                <a:lnSpc>
                  <a:spcPts val="2940"/>
                </a:lnSpc>
                <a:spcBef>
                  <a:spcPct val="0"/>
                </a:spcBef>
              </a:pPr>
              <a:r>
                <a:rPr lang="en-US" sz="2100" dirty="0" smtClean="0">
                  <a:solidFill>
                    <a:srgbClr val="000000"/>
                  </a:solidFill>
                  <a:latin typeface="Nunito Sans Regular"/>
                </a:rPr>
                <a:t>MBOX file is a simple mail that stores only mail and attachment of various email clients.</a:t>
              </a:r>
            </a:p>
            <a:p>
              <a:pPr>
                <a:lnSpc>
                  <a:spcPts val="2940"/>
                </a:lnSpc>
                <a:spcBef>
                  <a:spcPct val="0"/>
                </a:spcBef>
              </a:pPr>
              <a:endParaRPr lang="en-IN" sz="2100" dirty="0" smtClean="0">
                <a:solidFill>
                  <a:srgbClr val="000000"/>
                </a:solidFill>
                <a:latin typeface="Nunito Sans Regular"/>
              </a:endParaRPr>
            </a:p>
            <a:p>
              <a:pPr>
                <a:lnSpc>
                  <a:spcPts val="2940"/>
                </a:lnSpc>
                <a:spcBef>
                  <a:spcPct val="0"/>
                </a:spcBef>
              </a:pPr>
              <a:r>
                <a:rPr lang="en-IN" sz="2100" dirty="0" smtClean="0">
                  <a:solidFill>
                    <a:srgbClr val="000000"/>
                  </a:solidFill>
                  <a:latin typeface="Nunito Sans Regular"/>
                </a:rPr>
                <a:t>User can open MBOX file in any MBOX based email clients.</a:t>
              </a:r>
            </a:p>
            <a:p>
              <a:pPr>
                <a:lnSpc>
                  <a:spcPts val="2940"/>
                </a:lnSpc>
                <a:spcBef>
                  <a:spcPct val="0"/>
                </a:spcBef>
              </a:pPr>
              <a:endParaRPr lang="en-IN" sz="2100" dirty="0" smtClean="0">
                <a:solidFill>
                  <a:srgbClr val="000000"/>
                </a:solidFill>
                <a:latin typeface="Nunito Sans Regular"/>
              </a:endParaRPr>
            </a:p>
            <a:p>
              <a:pPr>
                <a:lnSpc>
                  <a:spcPts val="2940"/>
                </a:lnSpc>
                <a:spcBef>
                  <a:spcPct val="0"/>
                </a:spcBef>
              </a:pPr>
              <a:r>
                <a:rPr lang="en-IN" sz="2100" dirty="0" smtClean="0">
                  <a:solidFill>
                    <a:srgbClr val="000000"/>
                  </a:solidFill>
                  <a:latin typeface="Nunito Sans Regular"/>
                </a:rPr>
                <a:t>No email client supported any mobile device except Mac.</a:t>
              </a:r>
              <a:endParaRPr lang="hi-IN" sz="2100" dirty="0" smtClean="0">
                <a:solidFill>
                  <a:srgbClr val="000000"/>
                </a:solidFill>
                <a:latin typeface="Nunito Sans Regular"/>
              </a:endParaRPr>
            </a:p>
            <a:p>
              <a:pPr>
                <a:lnSpc>
                  <a:spcPts val="2940"/>
                </a:lnSpc>
                <a:spcBef>
                  <a:spcPct val="0"/>
                </a:spcBef>
              </a:pPr>
              <a:endParaRPr lang="hi-IN" sz="2100" dirty="0" smtClean="0">
                <a:solidFill>
                  <a:srgbClr val="000000"/>
                </a:solidFill>
                <a:latin typeface="Nunito Sans Regular"/>
              </a:endParaRPr>
            </a:p>
            <a:p>
              <a:pPr>
                <a:lnSpc>
                  <a:spcPts val="2940"/>
                </a:lnSpc>
                <a:spcBef>
                  <a:spcPct val="0"/>
                </a:spcBef>
              </a:pPr>
              <a:r>
                <a:rPr lang="en-US" sz="2100" dirty="0" smtClean="0">
                  <a:solidFill>
                    <a:srgbClr val="000000"/>
                  </a:solidFill>
                  <a:latin typeface="Nunito Sans Regular"/>
                </a:rPr>
                <a:t>Most MBOX based email client upgrades stop unexpectedly.</a:t>
              </a:r>
              <a:endParaRPr lang="en-US" sz="2100" dirty="0">
                <a:solidFill>
                  <a:srgbClr val="000000"/>
                </a:solidFill>
                <a:latin typeface="Nunito Sans Regular"/>
              </a:endParaRPr>
            </a:p>
          </p:txBody>
        </p:sp>
        <p:sp>
          <p:nvSpPr>
            <p:cNvPr id="9" name="TextBox 5"/>
            <p:cNvSpPr txBox="1"/>
            <p:nvPr/>
          </p:nvSpPr>
          <p:spPr>
            <a:xfrm>
              <a:off x="0" y="-57150"/>
              <a:ext cx="8910089" cy="626838"/>
            </a:xfrm>
            <a:prstGeom prst="rect">
              <a:avLst/>
            </a:prstGeom>
          </p:spPr>
          <p:txBody>
            <a:bodyPr lIns="0" tIns="0" rIns="0" bIns="0" rtlCol="0" anchor="t">
              <a:spAutoFit/>
            </a:bodyPr>
            <a:lstStyle/>
            <a:p>
              <a:pPr>
                <a:lnSpc>
                  <a:spcPts val="3806"/>
                </a:lnSpc>
                <a:spcBef>
                  <a:spcPct val="0"/>
                </a:spcBef>
              </a:pPr>
              <a:r>
                <a:rPr lang="en-US" sz="2719" spc="149" dirty="0" smtClean="0">
                  <a:solidFill>
                    <a:srgbClr val="9E6DF7"/>
                  </a:solidFill>
                  <a:latin typeface="Nunito Sans Regular Bold"/>
                </a:rPr>
                <a:t>MBOX -</a:t>
              </a:r>
              <a:endParaRPr lang="en-US" sz="2719" spc="149" dirty="0">
                <a:solidFill>
                  <a:srgbClr val="9E6DF7"/>
                </a:solidFill>
                <a:latin typeface="Nunito Sans Regular Bold"/>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895350"/>
            <a:ext cx="15011698" cy="1226820"/>
          </a:xfrm>
          <a:prstGeom prst="rect">
            <a:avLst/>
          </a:prstGeom>
        </p:spPr>
        <p:txBody>
          <a:bodyPr lIns="0" tIns="0" rIns="0" bIns="0" rtlCol="0" anchor="t">
            <a:spAutoFit/>
          </a:bodyPr>
          <a:lstStyle/>
          <a:p>
            <a:pPr algn="ctr">
              <a:lnSpc>
                <a:spcPts val="10080"/>
              </a:lnSpc>
            </a:pPr>
            <a:r>
              <a:rPr lang="en-US" sz="7200">
                <a:solidFill>
                  <a:srgbClr val="000000"/>
                </a:solidFill>
                <a:latin typeface="Open Sans"/>
              </a:rPr>
              <a:t>How does it work on MBOX file?</a:t>
            </a:r>
          </a:p>
        </p:txBody>
      </p:sp>
      <p:sp>
        <p:nvSpPr>
          <p:cNvPr id="3" name="TextBox 3"/>
          <p:cNvSpPr txBox="1"/>
          <p:nvPr/>
        </p:nvSpPr>
        <p:spPr>
          <a:xfrm>
            <a:off x="1827947" y="2499241"/>
            <a:ext cx="15170080" cy="1103507"/>
          </a:xfrm>
          <a:prstGeom prst="rect">
            <a:avLst/>
          </a:prstGeom>
        </p:spPr>
        <p:txBody>
          <a:bodyPr lIns="0" tIns="0" rIns="0" bIns="0" rtlCol="0" anchor="t">
            <a:spAutoFit/>
          </a:bodyPr>
          <a:lstStyle/>
          <a:p>
            <a:pPr>
              <a:lnSpc>
                <a:spcPts val="2940"/>
              </a:lnSpc>
            </a:pPr>
            <a:r>
              <a:rPr lang="en-US" sz="2100" dirty="0">
                <a:solidFill>
                  <a:srgbClr val="000000"/>
                </a:solidFill>
                <a:latin typeface="Nunito Sans Regular"/>
              </a:rPr>
              <a:t>This professional tool has already surpassed 20+ email client mailboxes in its first phase, which ensures that it is capable of working with any email client and any size of the mailbox. You can download the software from the official site and run it on any Windows OS and convert it from </a:t>
            </a:r>
            <a:r>
              <a:rPr lang="en-US" sz="2100" u="sng" dirty="0">
                <a:solidFill>
                  <a:srgbClr val="000000"/>
                </a:solidFill>
                <a:latin typeface="Nunito Sans Regular"/>
                <a:hlinkClick r:id="rId2"/>
              </a:rPr>
              <a:t>MBOX to PST</a:t>
            </a:r>
            <a:r>
              <a:rPr lang="en-US" sz="2100" dirty="0">
                <a:solidFill>
                  <a:srgbClr val="000000"/>
                </a:solidFill>
                <a:latin typeface="Nunito Sans Regular"/>
              </a:rPr>
              <a:t> format without any hard efforts.</a:t>
            </a:r>
          </a:p>
        </p:txBody>
      </p:sp>
      <p:grpSp>
        <p:nvGrpSpPr>
          <p:cNvPr id="4" name="Group 4"/>
          <p:cNvGrpSpPr/>
          <p:nvPr/>
        </p:nvGrpSpPr>
        <p:grpSpPr>
          <a:xfrm>
            <a:off x="1827947" y="3854983"/>
            <a:ext cx="14212451" cy="5403317"/>
            <a:chOff x="0" y="0"/>
            <a:chExt cx="18949934" cy="7204423"/>
          </a:xfrm>
        </p:grpSpPr>
        <p:sp>
          <p:nvSpPr>
            <p:cNvPr id="5" name="TextBox 5"/>
            <p:cNvSpPr txBox="1"/>
            <p:nvPr/>
          </p:nvSpPr>
          <p:spPr>
            <a:xfrm>
              <a:off x="20280" y="903418"/>
              <a:ext cx="16729241" cy="6301005"/>
            </a:xfrm>
            <a:prstGeom prst="rect">
              <a:avLst/>
            </a:prstGeom>
          </p:spPr>
          <p:txBody>
            <a:bodyPr lIns="0" tIns="0" rIns="0" bIns="0" rtlCol="0" anchor="t">
              <a:spAutoFit/>
            </a:bodyPr>
            <a:lstStyle/>
            <a:p>
              <a:pPr>
                <a:lnSpc>
                  <a:spcPts val="2939"/>
                </a:lnSpc>
              </a:pPr>
              <a:r>
                <a:rPr lang="en-US" sz="2100" dirty="0">
                  <a:solidFill>
                    <a:srgbClr val="000000"/>
                  </a:solidFill>
                  <a:latin typeface="Nunito Sans Regular Bold"/>
                </a:rPr>
                <a:t>Quick Load Button</a:t>
              </a:r>
              <a:r>
                <a:rPr lang="en-US" sz="2100" dirty="0">
                  <a:solidFill>
                    <a:srgbClr val="000000"/>
                  </a:solidFill>
                  <a:latin typeface="Nunito Sans Regular"/>
                </a:rPr>
                <a:t>: User can load the MBOX file into the software using add file button. It also offers individual load button to add Thunderbird and Apple Mail mailbox with similar folder structure.</a:t>
              </a:r>
            </a:p>
            <a:p>
              <a:pPr>
                <a:lnSpc>
                  <a:spcPts val="2939"/>
                </a:lnSpc>
              </a:pPr>
              <a:endParaRPr dirty="0"/>
            </a:p>
            <a:p>
              <a:pPr>
                <a:lnSpc>
                  <a:spcPts val="2939"/>
                </a:lnSpc>
              </a:pPr>
              <a:r>
                <a:rPr lang="en-US" sz="2099" dirty="0">
                  <a:solidFill>
                    <a:srgbClr val="000000"/>
                  </a:solidFill>
                  <a:latin typeface="Nunito Sans Regular Bold"/>
                </a:rPr>
                <a:t>Email Preview</a:t>
              </a:r>
              <a:r>
                <a:rPr lang="en-US" sz="2099" dirty="0">
                  <a:solidFill>
                    <a:srgbClr val="000000"/>
                  </a:solidFill>
                  <a:latin typeface="Nunito Sans Regular"/>
                </a:rPr>
                <a:t>: The software automatically generates the preview of email in the right side pane.</a:t>
              </a:r>
            </a:p>
            <a:p>
              <a:pPr>
                <a:lnSpc>
                  <a:spcPts val="2939"/>
                </a:lnSpc>
              </a:pPr>
              <a:endParaRPr dirty="0"/>
            </a:p>
            <a:p>
              <a:pPr>
                <a:lnSpc>
                  <a:spcPts val="2939"/>
                </a:lnSpc>
              </a:pPr>
              <a:r>
                <a:rPr lang="en-US" sz="2099" dirty="0">
                  <a:solidFill>
                    <a:srgbClr val="000000"/>
                  </a:solidFill>
                  <a:latin typeface="Nunito Sans Regular Bold"/>
                </a:rPr>
                <a:t>Various Export Format</a:t>
              </a:r>
              <a:r>
                <a:rPr lang="en-US" sz="2099" dirty="0">
                  <a:solidFill>
                    <a:srgbClr val="000000"/>
                  </a:solidFill>
                  <a:latin typeface="Nunito Sans Regular"/>
                </a:rPr>
                <a:t>: It exports mailbox in 8 different formats: Office 365, EML, MSG, PST, HTML etc.</a:t>
              </a:r>
            </a:p>
            <a:p>
              <a:pPr>
                <a:lnSpc>
                  <a:spcPts val="2939"/>
                </a:lnSpc>
              </a:pPr>
              <a:endParaRPr dirty="0"/>
            </a:p>
            <a:p>
              <a:pPr>
                <a:lnSpc>
                  <a:spcPts val="2939"/>
                </a:lnSpc>
              </a:pPr>
              <a:r>
                <a:rPr lang="en-US" sz="2099" dirty="0">
                  <a:solidFill>
                    <a:srgbClr val="000000"/>
                  </a:solidFill>
                  <a:latin typeface="Nunito Sans Regular Bold"/>
                </a:rPr>
                <a:t>Date Filter: </a:t>
              </a:r>
              <a:r>
                <a:rPr lang="en-US" sz="2099" dirty="0">
                  <a:solidFill>
                    <a:srgbClr val="000000"/>
                  </a:solidFill>
                  <a:latin typeface="Nunito Sans Regular"/>
                </a:rPr>
                <a:t>You can export email between two different dates</a:t>
              </a:r>
              <a:r>
                <a:rPr lang="en-US" sz="2099" dirty="0">
                  <a:solidFill>
                    <a:srgbClr val="000000"/>
                  </a:solidFill>
                  <a:latin typeface="Nunito Sans Regular Bold"/>
                </a:rPr>
                <a:t>.</a:t>
              </a:r>
            </a:p>
            <a:p>
              <a:pPr>
                <a:lnSpc>
                  <a:spcPts val="2939"/>
                </a:lnSpc>
              </a:pPr>
              <a:endParaRPr dirty="0"/>
            </a:p>
            <a:p>
              <a:pPr>
                <a:lnSpc>
                  <a:spcPts val="2939"/>
                </a:lnSpc>
              </a:pPr>
              <a:r>
                <a:rPr lang="en-US" sz="2099" dirty="0">
                  <a:solidFill>
                    <a:srgbClr val="000000"/>
                  </a:solidFill>
                  <a:latin typeface="Nunito Sans Regular Bold"/>
                </a:rPr>
                <a:t>Search option: </a:t>
              </a:r>
              <a:r>
                <a:rPr lang="en-US" sz="2099" dirty="0">
                  <a:solidFill>
                    <a:srgbClr val="000000"/>
                  </a:solidFill>
                  <a:latin typeface="Nunito Sans Regular"/>
                </a:rPr>
                <a:t>To transfer particular emails from MBOX to PST &amp; others, you can use search mail option and migrate important emails only.</a:t>
              </a:r>
            </a:p>
            <a:p>
              <a:pPr>
                <a:lnSpc>
                  <a:spcPts val="2939"/>
                </a:lnSpc>
              </a:pPr>
              <a:endParaRPr dirty="0"/>
            </a:p>
            <a:p>
              <a:pPr>
                <a:lnSpc>
                  <a:spcPts val="2940"/>
                </a:lnSpc>
                <a:spcBef>
                  <a:spcPct val="0"/>
                </a:spcBef>
              </a:pPr>
              <a:r>
                <a:rPr lang="en-US" sz="2099" dirty="0">
                  <a:solidFill>
                    <a:srgbClr val="000000"/>
                  </a:solidFill>
                  <a:latin typeface="Nunito Sans Regular Bold"/>
                </a:rPr>
                <a:t>Create single or separate PST: </a:t>
              </a:r>
              <a:r>
                <a:rPr lang="en-US" sz="2099" dirty="0">
                  <a:solidFill>
                    <a:srgbClr val="000000"/>
                  </a:solidFill>
                  <a:latin typeface="Nunito Sans Regular"/>
                </a:rPr>
                <a:t>User can make single PST or separate PST for all mailbox.</a:t>
              </a:r>
            </a:p>
          </p:txBody>
        </p:sp>
        <p:sp>
          <p:nvSpPr>
            <p:cNvPr id="6" name="TextBox 6"/>
            <p:cNvSpPr txBox="1"/>
            <p:nvPr/>
          </p:nvSpPr>
          <p:spPr>
            <a:xfrm>
              <a:off x="0" y="-57150"/>
              <a:ext cx="18949934" cy="596910"/>
            </a:xfrm>
            <a:prstGeom prst="rect">
              <a:avLst/>
            </a:prstGeom>
          </p:spPr>
          <p:txBody>
            <a:bodyPr lIns="0" tIns="0" rIns="0" bIns="0" rtlCol="0" anchor="t">
              <a:spAutoFit/>
            </a:bodyPr>
            <a:lstStyle/>
            <a:p>
              <a:pPr>
                <a:lnSpc>
                  <a:spcPts val="3806"/>
                </a:lnSpc>
                <a:spcBef>
                  <a:spcPct val="0"/>
                </a:spcBef>
              </a:pPr>
              <a:r>
                <a:rPr lang="en-US" sz="2719" spc="149">
                  <a:solidFill>
                    <a:srgbClr val="9E6DF7"/>
                  </a:solidFill>
                  <a:latin typeface="Nunito Sans Regular Bold"/>
                </a:rPr>
                <a:t>FEATURES OF MBOX CONVERTER</a:t>
              </a:r>
            </a:p>
          </p:txBody>
        </p:sp>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857486" y="1364716"/>
            <a:ext cx="13710594" cy="936154"/>
          </a:xfrm>
          <a:prstGeom prst="rect">
            <a:avLst/>
          </a:prstGeom>
        </p:spPr>
        <p:txBody>
          <a:bodyPr lIns="0" tIns="0" rIns="0" bIns="0" rtlCol="0" anchor="t">
            <a:spAutoFit/>
          </a:bodyPr>
          <a:lstStyle/>
          <a:p>
            <a:pPr>
              <a:lnSpc>
                <a:spcPts val="7280"/>
              </a:lnSpc>
            </a:pPr>
            <a:r>
              <a:rPr lang="en-US" sz="5200" dirty="0">
                <a:solidFill>
                  <a:srgbClr val="000000"/>
                </a:solidFill>
                <a:latin typeface="Open Sans"/>
              </a:rPr>
              <a:t>Steps of </a:t>
            </a:r>
            <a:r>
              <a:rPr lang="en-US" sz="5200" dirty="0" smtClean="0">
                <a:solidFill>
                  <a:srgbClr val="000000"/>
                </a:solidFill>
                <a:latin typeface="Open Sans"/>
              </a:rPr>
              <a:t>MBOX </a:t>
            </a:r>
            <a:r>
              <a:rPr lang="en-US" sz="5200" dirty="0">
                <a:solidFill>
                  <a:srgbClr val="000000"/>
                </a:solidFill>
                <a:latin typeface="Open Sans"/>
              </a:rPr>
              <a:t>to PST migration</a:t>
            </a:r>
          </a:p>
        </p:txBody>
      </p:sp>
      <p:grpSp>
        <p:nvGrpSpPr>
          <p:cNvPr id="3" name="Group 3"/>
          <p:cNvGrpSpPr/>
          <p:nvPr/>
        </p:nvGrpSpPr>
        <p:grpSpPr>
          <a:xfrm>
            <a:off x="1857486" y="2643336"/>
            <a:ext cx="14212451" cy="4055314"/>
            <a:chOff x="0" y="-57150"/>
            <a:chExt cx="18949934" cy="5407085"/>
          </a:xfrm>
        </p:grpSpPr>
        <p:sp>
          <p:nvSpPr>
            <p:cNvPr id="4" name="TextBox 4"/>
            <p:cNvSpPr txBox="1"/>
            <p:nvPr/>
          </p:nvSpPr>
          <p:spPr>
            <a:xfrm>
              <a:off x="20280" y="903419"/>
              <a:ext cx="16729241" cy="4446516"/>
            </a:xfrm>
            <a:prstGeom prst="rect">
              <a:avLst/>
            </a:prstGeom>
          </p:spPr>
          <p:txBody>
            <a:bodyPr lIns="0" tIns="0" rIns="0" bIns="0" rtlCol="0" anchor="t">
              <a:spAutoFit/>
            </a:bodyPr>
            <a:lstStyle/>
            <a:p>
              <a:pPr marL="453390" lvl="1" indent="-226695">
                <a:lnSpc>
                  <a:spcPts val="2939"/>
                </a:lnSpc>
                <a:buFont typeface="Arial"/>
                <a:buChar char="•"/>
              </a:pPr>
              <a:r>
                <a:rPr lang="en-US" sz="2100" u="sng" dirty="0">
                  <a:solidFill>
                    <a:srgbClr val="000000"/>
                  </a:solidFill>
                  <a:latin typeface="Nunito Sans Regular"/>
                  <a:hlinkClick r:id="rId2"/>
                </a:rPr>
                <a:t>Download MBOX Converter</a:t>
              </a:r>
              <a:r>
                <a:rPr lang="en-US" sz="2100" dirty="0">
                  <a:solidFill>
                    <a:srgbClr val="000000"/>
                  </a:solidFill>
                  <a:latin typeface="Nunito Sans Regular"/>
                </a:rPr>
                <a:t> and install it on Windows OS</a:t>
              </a:r>
            </a:p>
            <a:p>
              <a:pPr marL="453390" lvl="1" indent="-226695">
                <a:lnSpc>
                  <a:spcPts val="2939"/>
                </a:lnSpc>
                <a:buFont typeface="Arial"/>
                <a:buChar char="•"/>
              </a:pPr>
              <a:r>
                <a:rPr lang="en-US" sz="2099" dirty="0">
                  <a:solidFill>
                    <a:srgbClr val="000000"/>
                  </a:solidFill>
                  <a:latin typeface="Nunito Sans Regular"/>
                </a:rPr>
                <a:t>Launch the software and click on Add file button</a:t>
              </a:r>
            </a:p>
            <a:p>
              <a:pPr marL="453390" lvl="1" indent="-226695">
                <a:lnSpc>
                  <a:spcPts val="2939"/>
                </a:lnSpc>
                <a:buFont typeface="Arial"/>
                <a:buChar char="•"/>
              </a:pPr>
              <a:r>
                <a:rPr lang="en-US" sz="2099" dirty="0">
                  <a:solidFill>
                    <a:srgbClr val="000000"/>
                  </a:solidFill>
                  <a:latin typeface="Nunito Sans Regular"/>
                </a:rPr>
                <a:t>Browse MBOX to load into the software</a:t>
              </a:r>
            </a:p>
            <a:p>
              <a:pPr marL="453390" lvl="1" indent="-226695">
                <a:lnSpc>
                  <a:spcPts val="2939"/>
                </a:lnSpc>
                <a:buFont typeface="Arial"/>
                <a:buChar char="•"/>
              </a:pPr>
              <a:r>
                <a:rPr lang="en-US" sz="2099" dirty="0">
                  <a:solidFill>
                    <a:srgbClr val="000000"/>
                  </a:solidFill>
                  <a:latin typeface="Nunito Sans Regular"/>
                </a:rPr>
                <a:t>Click on export button to perform bulk migration</a:t>
              </a:r>
            </a:p>
            <a:p>
              <a:pPr marL="453390" lvl="1" indent="-226695">
                <a:lnSpc>
                  <a:spcPts val="2939"/>
                </a:lnSpc>
                <a:buFont typeface="Arial"/>
                <a:buChar char="•"/>
              </a:pPr>
              <a:r>
                <a:rPr lang="en-US" sz="2099" dirty="0">
                  <a:solidFill>
                    <a:srgbClr val="000000"/>
                  </a:solidFill>
                  <a:latin typeface="Nunito Sans Regular"/>
                </a:rPr>
                <a:t>Choose PST file format and enable one conversion option: Single or Separate PST</a:t>
              </a:r>
            </a:p>
            <a:p>
              <a:pPr marL="453390" lvl="1" indent="-226695">
                <a:lnSpc>
                  <a:spcPts val="2939"/>
                </a:lnSpc>
                <a:buFont typeface="Arial"/>
                <a:buChar char="•"/>
              </a:pPr>
              <a:r>
                <a:rPr lang="en-US" sz="2099" dirty="0">
                  <a:solidFill>
                    <a:srgbClr val="000000"/>
                  </a:solidFill>
                  <a:latin typeface="Nunito Sans Regular"/>
                </a:rPr>
                <a:t>Set the destination to save PST file</a:t>
              </a:r>
            </a:p>
            <a:p>
              <a:pPr marL="453390" lvl="1" indent="-226695">
                <a:lnSpc>
                  <a:spcPts val="2939"/>
                </a:lnSpc>
                <a:buFont typeface="Arial"/>
                <a:buChar char="•"/>
              </a:pPr>
              <a:r>
                <a:rPr lang="en-US" sz="2099" dirty="0">
                  <a:solidFill>
                    <a:srgbClr val="000000"/>
                  </a:solidFill>
                  <a:latin typeface="Nunito Sans Regular"/>
                </a:rPr>
                <a:t>Click on export button and wait for the confirmation window</a:t>
              </a:r>
            </a:p>
            <a:p>
              <a:pPr>
                <a:lnSpc>
                  <a:spcPts val="2939"/>
                </a:lnSpc>
              </a:pPr>
              <a:endParaRPr dirty="0"/>
            </a:p>
            <a:p>
              <a:pPr>
                <a:lnSpc>
                  <a:spcPts val="2940"/>
                </a:lnSpc>
              </a:pPr>
              <a:r>
                <a:rPr lang="en-US" sz="2099" dirty="0">
                  <a:solidFill>
                    <a:srgbClr val="000000"/>
                  </a:solidFill>
                  <a:latin typeface="Nunito Sans Regular Bold"/>
                </a:rPr>
                <a:t>Note</a:t>
              </a:r>
              <a:r>
                <a:rPr lang="en-US" sz="2099" dirty="0">
                  <a:solidFill>
                    <a:srgbClr val="000000"/>
                  </a:solidFill>
                  <a:latin typeface="Nunito Sans Regular"/>
                </a:rPr>
                <a:t>: </a:t>
              </a:r>
              <a:r>
                <a:rPr lang="en-US" sz="2099" dirty="0">
                  <a:solidFill>
                    <a:srgbClr val="9E6DF7"/>
                  </a:solidFill>
                  <a:latin typeface="Nunito Sans Regular"/>
                </a:rPr>
                <a:t>You can also try these steps with the free demo version of MBOX Converter</a:t>
              </a:r>
            </a:p>
          </p:txBody>
        </p:sp>
        <p:sp>
          <p:nvSpPr>
            <p:cNvPr id="5" name="TextBox 5"/>
            <p:cNvSpPr txBox="1"/>
            <p:nvPr/>
          </p:nvSpPr>
          <p:spPr>
            <a:xfrm>
              <a:off x="0" y="-57150"/>
              <a:ext cx="18949934" cy="596910"/>
            </a:xfrm>
            <a:prstGeom prst="rect">
              <a:avLst/>
            </a:prstGeom>
          </p:spPr>
          <p:txBody>
            <a:bodyPr lIns="0" tIns="0" rIns="0" bIns="0" rtlCol="0" anchor="t">
              <a:spAutoFit/>
            </a:bodyPr>
            <a:lstStyle/>
            <a:p>
              <a:pPr>
                <a:lnSpc>
                  <a:spcPts val="3806"/>
                </a:lnSpc>
                <a:spcBef>
                  <a:spcPct val="0"/>
                </a:spcBef>
              </a:pPr>
              <a:r>
                <a:rPr lang="en-US" sz="2719" spc="149">
                  <a:solidFill>
                    <a:srgbClr val="9E6DF7"/>
                  </a:solidFill>
                  <a:latin typeface="Nunito Sans Regular Bold"/>
                </a:rPr>
                <a:t>FOLLOW THE BELOW STEPS WITH ANY MBOX BASED EMAIL CLIENT</a:t>
              </a:r>
            </a:p>
          </p:txBody>
        </p:sp>
      </p:grpSp>
      <p:sp>
        <p:nvSpPr>
          <p:cNvPr id="6" name="TextBox 6"/>
          <p:cNvSpPr txBox="1"/>
          <p:nvPr/>
        </p:nvSpPr>
        <p:spPr>
          <a:xfrm>
            <a:off x="1857486" y="7009421"/>
            <a:ext cx="13710594" cy="570865"/>
          </a:xfrm>
          <a:prstGeom prst="rect">
            <a:avLst/>
          </a:prstGeom>
        </p:spPr>
        <p:txBody>
          <a:bodyPr lIns="0" tIns="0" rIns="0" bIns="0" rtlCol="0" anchor="t">
            <a:spAutoFit/>
          </a:bodyPr>
          <a:lstStyle/>
          <a:p>
            <a:pPr>
              <a:lnSpc>
                <a:spcPts val="4759"/>
              </a:lnSpc>
            </a:pPr>
            <a:r>
              <a:rPr lang="en-US" sz="3400">
                <a:solidFill>
                  <a:srgbClr val="000000"/>
                </a:solidFill>
                <a:latin typeface="Nunito Sans Regular"/>
              </a:rPr>
              <a:t>Supported email clients:</a:t>
            </a:r>
          </a:p>
        </p:txBody>
      </p:sp>
      <p:sp>
        <p:nvSpPr>
          <p:cNvPr id="7" name="TextBox 7"/>
          <p:cNvSpPr txBox="1"/>
          <p:nvPr/>
        </p:nvSpPr>
        <p:spPr>
          <a:xfrm>
            <a:off x="1857486" y="7971129"/>
            <a:ext cx="15170080" cy="696499"/>
          </a:xfrm>
          <a:prstGeom prst="rect">
            <a:avLst/>
          </a:prstGeom>
        </p:spPr>
        <p:txBody>
          <a:bodyPr lIns="0" tIns="0" rIns="0" bIns="0" rtlCol="0" anchor="t">
            <a:spAutoFit/>
          </a:bodyPr>
          <a:lstStyle/>
          <a:p>
            <a:pPr>
              <a:lnSpc>
                <a:spcPts val="2940"/>
              </a:lnSpc>
            </a:pPr>
            <a:r>
              <a:rPr lang="en-US" sz="2100">
                <a:solidFill>
                  <a:srgbClr val="000000"/>
                </a:solidFill>
                <a:latin typeface="Nunito Sans Regular"/>
              </a:rPr>
              <a:t>Apple Mail, WebMail, Gmail, Netscape, Entourage, SeaMonkey, Evolution Email, Opera Mail, Eudora, Mozilla Thunderbird, Postbox, Mutt, Claws Mail, The Bat, Netscape, etc.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857486" y="1576427"/>
            <a:ext cx="13710594" cy="887095"/>
          </a:xfrm>
          <a:prstGeom prst="rect">
            <a:avLst/>
          </a:prstGeom>
        </p:spPr>
        <p:txBody>
          <a:bodyPr lIns="0" tIns="0" rIns="0" bIns="0" rtlCol="0" anchor="t">
            <a:spAutoFit/>
          </a:bodyPr>
          <a:lstStyle/>
          <a:p>
            <a:pPr>
              <a:lnSpc>
                <a:spcPts val="7280"/>
              </a:lnSpc>
            </a:pPr>
            <a:r>
              <a:rPr lang="en-US" sz="5200">
                <a:solidFill>
                  <a:srgbClr val="000000"/>
                </a:solidFill>
                <a:latin typeface="Open Sans"/>
              </a:rPr>
              <a:t>Helpful links</a:t>
            </a:r>
          </a:p>
        </p:txBody>
      </p:sp>
      <p:sp>
        <p:nvSpPr>
          <p:cNvPr id="3" name="TextBox 3"/>
          <p:cNvSpPr txBox="1"/>
          <p:nvPr/>
        </p:nvSpPr>
        <p:spPr>
          <a:xfrm>
            <a:off x="1857486" y="2706293"/>
            <a:ext cx="13710594" cy="396240"/>
          </a:xfrm>
          <a:prstGeom prst="rect">
            <a:avLst/>
          </a:prstGeom>
        </p:spPr>
        <p:txBody>
          <a:bodyPr lIns="0" tIns="0" rIns="0" bIns="0" rtlCol="0" anchor="t">
            <a:spAutoFit/>
          </a:bodyPr>
          <a:lstStyle/>
          <a:p>
            <a:pPr>
              <a:lnSpc>
                <a:spcPts val="3359"/>
              </a:lnSpc>
            </a:pPr>
            <a:r>
              <a:rPr lang="en-US" sz="2400">
                <a:solidFill>
                  <a:srgbClr val="000000"/>
                </a:solidFill>
                <a:latin typeface="Nunito Sans Regular"/>
              </a:rPr>
              <a:t>Official site: https://www.mailsdaddy.com/mbox-to-pst-converter/</a:t>
            </a:r>
          </a:p>
        </p:txBody>
      </p:sp>
      <p:sp>
        <p:nvSpPr>
          <p:cNvPr id="4" name="TextBox 4"/>
          <p:cNvSpPr txBox="1"/>
          <p:nvPr/>
        </p:nvSpPr>
        <p:spPr>
          <a:xfrm>
            <a:off x="1857486" y="3557145"/>
            <a:ext cx="13710594" cy="815340"/>
          </a:xfrm>
          <a:prstGeom prst="rect">
            <a:avLst/>
          </a:prstGeom>
        </p:spPr>
        <p:txBody>
          <a:bodyPr lIns="0" tIns="0" rIns="0" bIns="0" rtlCol="0" anchor="t">
            <a:spAutoFit/>
          </a:bodyPr>
          <a:lstStyle/>
          <a:p>
            <a:pPr>
              <a:lnSpc>
                <a:spcPts val="3359"/>
              </a:lnSpc>
            </a:pPr>
            <a:r>
              <a:rPr lang="en-US" sz="2400">
                <a:solidFill>
                  <a:srgbClr val="000000"/>
                </a:solidFill>
                <a:latin typeface="Nunito Sans Regular"/>
              </a:rPr>
              <a:t>Blog: https://www.cybrary.it/blog/0p3n/how-to-convert-mbox-files-to-outlook-pst-format-and-import-into-outlook/</a:t>
            </a:r>
          </a:p>
        </p:txBody>
      </p:sp>
      <p:sp>
        <p:nvSpPr>
          <p:cNvPr id="5" name="TextBox 5"/>
          <p:cNvSpPr txBox="1"/>
          <p:nvPr/>
        </p:nvSpPr>
        <p:spPr>
          <a:xfrm>
            <a:off x="1857486" y="4740544"/>
            <a:ext cx="13710594" cy="1234440"/>
          </a:xfrm>
          <a:prstGeom prst="rect">
            <a:avLst/>
          </a:prstGeom>
        </p:spPr>
        <p:txBody>
          <a:bodyPr lIns="0" tIns="0" rIns="0" bIns="0" rtlCol="0" anchor="t">
            <a:spAutoFit/>
          </a:bodyPr>
          <a:lstStyle/>
          <a:p>
            <a:pPr>
              <a:lnSpc>
                <a:spcPts val="3359"/>
              </a:lnSpc>
            </a:pPr>
            <a:r>
              <a:rPr lang="en-US" sz="2400">
                <a:solidFill>
                  <a:srgbClr val="000000"/>
                </a:solidFill>
                <a:latin typeface="Nunito Sans Regular"/>
              </a:rPr>
              <a:t>Support mail: support@mailsdaddy.com</a:t>
            </a:r>
          </a:p>
          <a:p>
            <a:pPr>
              <a:lnSpc>
                <a:spcPts val="3359"/>
              </a:lnSpc>
            </a:pPr>
            <a:endParaRPr/>
          </a:p>
          <a:p>
            <a:pPr>
              <a:lnSpc>
                <a:spcPts val="3359"/>
              </a:lnSpc>
            </a:pPr>
            <a:r>
              <a:rPr lang="en-US" sz="2400">
                <a:solidFill>
                  <a:srgbClr val="000000"/>
                </a:solidFill>
                <a:latin typeface="Nunito Sans Regular"/>
              </a:rPr>
              <a:t>Sales mail: sales@mailsdaddy.com</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TotalTime>
  <Words>443</Words>
  <Application>Microsoft Office PowerPoint</Application>
  <PresentationFormat>Custom</PresentationFormat>
  <Paragraphs>54</Paragraphs>
  <Slides>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Nunito Sans Regular</vt:lpstr>
      <vt:lpstr>Nunito Sans Regular Bold</vt:lpstr>
      <vt:lpstr>Mangal</vt:lpstr>
      <vt:lpstr>Open Sans</vt:lpstr>
      <vt:lpstr>Calibri</vt:lpstr>
      <vt:lpstr>Office Theme</vt:lpstr>
      <vt:lpstr>Slide 1</vt:lpstr>
      <vt:lpstr>Slide 2</vt:lpstr>
      <vt:lpstr>Slide 3</vt:lpstr>
      <vt:lpstr>Slide 4</vt:lpstr>
      <vt:lpstr>Slide 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MBOX Converter Tool</dc:title>
  <cp:lastModifiedBy>Windows User</cp:lastModifiedBy>
  <cp:revision>7</cp:revision>
  <dcterms:created xsi:type="dcterms:W3CDTF">2006-08-16T00:00:00Z</dcterms:created>
  <dcterms:modified xsi:type="dcterms:W3CDTF">2020-07-31T12:21:25Z</dcterms:modified>
  <dc:identifier>DAEDbmSBhoA</dc:identifier>
</cp:coreProperties>
</file>