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206" r:id="rId3"/>
    <p:sldId id="2213" r:id="rId4"/>
    <p:sldId id="2214" r:id="rId5"/>
    <p:sldId id="2215" r:id="rId6"/>
    <p:sldId id="2212" r:id="rId7"/>
    <p:sldId id="221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930" autoAdjust="0"/>
  </p:normalViewPr>
  <p:slideViewPr>
    <p:cSldViewPr snapToGrid="0">
      <p:cViewPr varScale="1">
        <p:scale>
          <a:sx n="98" d="100"/>
          <a:sy n="98" d="100"/>
        </p:scale>
        <p:origin x="10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641EE-8FDA-4E8E-A9C4-ECCD8C907795}" type="datetimeFigureOut">
              <a:rPr lang="en-US" smtClean="0"/>
              <a:t>6/14/2021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F3459-0CD0-40A3-926B-DD61699580B9}" type="slidenum">
              <a:rPr lang="en-US" smtClean="0"/>
              <a:t>‹N°›</a:t>
            </a:fld>
            <a:endParaRPr lang="en-US"/>
          </a:p>
        </p:txBody>
      </p:sp>
    </p:spTree>
    <p:extLst>
      <p:ext uri="{BB962C8B-B14F-4D97-AF65-F5344CB8AC3E}">
        <p14:creationId xmlns:p14="http://schemas.microsoft.com/office/powerpoint/2010/main" val="117074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6 months using rapid commercialization process = healthy growth across MACRO KPIs</a:t>
            </a:r>
          </a:p>
          <a:p>
            <a:pPr marL="228600" indent="-228600">
              <a:buAutoNum type="arabicPeriod"/>
            </a:pPr>
            <a:r>
              <a:rPr lang="en-US" dirty="0"/>
              <a:t>We’ve been reporting on these high level KPIs for a few months now… wanted to take a moment today to go through Channel Performance.</a:t>
            </a:r>
          </a:p>
        </p:txBody>
      </p:sp>
      <p:sp>
        <p:nvSpPr>
          <p:cNvPr id="4" name="Slide Number Placeholder 3"/>
          <p:cNvSpPr>
            <a:spLocks noGrp="1"/>
          </p:cNvSpPr>
          <p:nvPr>
            <p:ph type="sldNum" sz="quarter" idx="5"/>
          </p:nvPr>
        </p:nvSpPr>
        <p:spPr/>
        <p:txBody>
          <a:bodyPr/>
          <a:lstStyle/>
          <a:p>
            <a:pPr marL="0" marR="0" lvl="0" indent="0" algn="r" defTabSz="474728" rtl="0" eaLnBrk="1" fontAlgn="auto" latinLnBrk="0" hangingPunct="1">
              <a:lnSpc>
                <a:spcPct val="100000"/>
              </a:lnSpc>
              <a:spcBef>
                <a:spcPts val="0"/>
              </a:spcBef>
              <a:spcAft>
                <a:spcPts val="0"/>
              </a:spcAft>
              <a:buClrTx/>
              <a:buSzTx/>
              <a:buFontTx/>
              <a:buNone/>
              <a:tabLst/>
              <a:defRPr/>
            </a:pPr>
            <a:fld id="{9747EA25-90B9-7446-ABBA-B1EFCCD781D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472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040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6 months using rapid commercialization process = healthy growth across MACRO KPIs</a:t>
            </a:r>
          </a:p>
          <a:p>
            <a:pPr marL="228600" indent="-228600">
              <a:buAutoNum type="arabicPeriod"/>
            </a:pPr>
            <a:r>
              <a:rPr lang="en-US" dirty="0"/>
              <a:t>We’ve been reporting on these high level KPIs for a few months now… wanted to take a moment today to go through Channel Performance.</a:t>
            </a:r>
          </a:p>
        </p:txBody>
      </p:sp>
      <p:sp>
        <p:nvSpPr>
          <p:cNvPr id="4" name="Slide Number Placeholder 3"/>
          <p:cNvSpPr>
            <a:spLocks noGrp="1"/>
          </p:cNvSpPr>
          <p:nvPr>
            <p:ph type="sldNum" sz="quarter" idx="5"/>
          </p:nvPr>
        </p:nvSpPr>
        <p:spPr/>
        <p:txBody>
          <a:bodyPr/>
          <a:lstStyle/>
          <a:p>
            <a:pPr marL="0" marR="0" lvl="0" indent="0" algn="r" defTabSz="474728" rtl="0" eaLnBrk="1" fontAlgn="auto" latinLnBrk="0" hangingPunct="1">
              <a:lnSpc>
                <a:spcPct val="100000"/>
              </a:lnSpc>
              <a:spcBef>
                <a:spcPts val="0"/>
              </a:spcBef>
              <a:spcAft>
                <a:spcPts val="0"/>
              </a:spcAft>
              <a:buClrTx/>
              <a:buSzTx/>
              <a:buFontTx/>
              <a:buNone/>
              <a:tabLst/>
              <a:defRPr/>
            </a:pPr>
            <a:fld id="{9747EA25-90B9-7446-ABBA-B1EFCCD781D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472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556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6 months using rapid commercialization process = healthy growth across MACRO KPIs</a:t>
            </a:r>
          </a:p>
          <a:p>
            <a:pPr marL="228600" indent="-228600">
              <a:buAutoNum type="arabicPeriod"/>
            </a:pPr>
            <a:r>
              <a:rPr lang="en-US" dirty="0"/>
              <a:t>We’ve been reporting on these high level KPIs for a few months now… wanted to take a moment today to go through Channel Performance.</a:t>
            </a:r>
          </a:p>
        </p:txBody>
      </p:sp>
      <p:sp>
        <p:nvSpPr>
          <p:cNvPr id="4" name="Slide Number Placeholder 3"/>
          <p:cNvSpPr>
            <a:spLocks noGrp="1"/>
          </p:cNvSpPr>
          <p:nvPr>
            <p:ph type="sldNum" sz="quarter" idx="5"/>
          </p:nvPr>
        </p:nvSpPr>
        <p:spPr/>
        <p:txBody>
          <a:bodyPr/>
          <a:lstStyle/>
          <a:p>
            <a:pPr marL="0" marR="0" lvl="0" indent="0" algn="r" defTabSz="474728" rtl="0" eaLnBrk="1" fontAlgn="auto" latinLnBrk="0" hangingPunct="1">
              <a:lnSpc>
                <a:spcPct val="100000"/>
              </a:lnSpc>
              <a:spcBef>
                <a:spcPts val="0"/>
              </a:spcBef>
              <a:spcAft>
                <a:spcPts val="0"/>
              </a:spcAft>
              <a:buClrTx/>
              <a:buSzTx/>
              <a:buFontTx/>
              <a:buNone/>
              <a:tabLst/>
              <a:defRPr/>
            </a:pPr>
            <a:fld id="{9747EA25-90B9-7446-ABBA-B1EFCCD781D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472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750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6 months using rapid commercialization process = healthy growth across MACRO KPIs</a:t>
            </a:r>
          </a:p>
          <a:p>
            <a:pPr marL="228600" indent="-228600">
              <a:buAutoNum type="arabicPeriod"/>
            </a:pPr>
            <a:r>
              <a:rPr lang="en-US" dirty="0"/>
              <a:t>We’ve been reporting on these high level KPIs for a few months now… wanted to take a moment today to go through Channel Performance.</a:t>
            </a:r>
          </a:p>
        </p:txBody>
      </p:sp>
      <p:sp>
        <p:nvSpPr>
          <p:cNvPr id="4" name="Slide Number Placeholder 3"/>
          <p:cNvSpPr>
            <a:spLocks noGrp="1"/>
          </p:cNvSpPr>
          <p:nvPr>
            <p:ph type="sldNum" sz="quarter" idx="5"/>
          </p:nvPr>
        </p:nvSpPr>
        <p:spPr/>
        <p:txBody>
          <a:bodyPr/>
          <a:lstStyle/>
          <a:p>
            <a:pPr marL="0" marR="0" lvl="0" indent="0" algn="r" defTabSz="474728" rtl="0" eaLnBrk="1" fontAlgn="auto" latinLnBrk="0" hangingPunct="1">
              <a:lnSpc>
                <a:spcPct val="100000"/>
              </a:lnSpc>
              <a:spcBef>
                <a:spcPts val="0"/>
              </a:spcBef>
              <a:spcAft>
                <a:spcPts val="0"/>
              </a:spcAft>
              <a:buClrTx/>
              <a:buSzTx/>
              <a:buFontTx/>
              <a:buNone/>
              <a:tabLst/>
              <a:defRPr/>
            </a:pPr>
            <a:fld id="{9747EA25-90B9-7446-ABBA-B1EFCCD781D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472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286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A52C33-9ED2-47F8-BAE3-F4E5E6A6E4DA}" type="slidenum">
              <a:rPr lang="fr-FR" smtClean="0"/>
              <a:pPr/>
              <a:t>6</a:t>
            </a:fld>
            <a:endParaRPr lang="fr-FR">
              <a:latin typeface="Times New Roman" pitchFamily="18" charset="0"/>
            </a:endParaRPr>
          </a:p>
        </p:txBody>
      </p:sp>
    </p:spTree>
    <p:extLst>
      <p:ext uri="{BB962C8B-B14F-4D97-AF65-F5344CB8AC3E}">
        <p14:creationId xmlns:p14="http://schemas.microsoft.com/office/powerpoint/2010/main" val="218694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A52C33-9ED2-47F8-BAE3-F4E5E6A6E4DA}" type="slidenum">
              <a:rPr lang="fr-FR" smtClean="0"/>
              <a:pPr/>
              <a:t>7</a:t>
            </a:fld>
            <a:endParaRPr lang="fr-FR">
              <a:latin typeface="Times New Roman" pitchFamily="18" charset="0"/>
            </a:endParaRPr>
          </a:p>
        </p:txBody>
      </p:sp>
    </p:spTree>
    <p:extLst>
      <p:ext uri="{BB962C8B-B14F-4D97-AF65-F5344CB8AC3E}">
        <p14:creationId xmlns:p14="http://schemas.microsoft.com/office/powerpoint/2010/main" val="265108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CD2E35-610D-499E-82DF-CE97E7193D8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1FBD6ED0-4EAD-4C8C-94D1-D7DE53002A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C08CB230-942B-45E9-8FF7-E0CBF9659B30}"/>
              </a:ext>
            </a:extLst>
          </p:cNvPr>
          <p:cNvSpPr>
            <a:spLocks noGrp="1"/>
          </p:cNvSpPr>
          <p:nvPr>
            <p:ph type="dt" sz="half" idx="10"/>
          </p:nvPr>
        </p:nvSpPr>
        <p:spPr/>
        <p:txBody>
          <a:bodyPr/>
          <a:lstStyle/>
          <a:p>
            <a:fld id="{98C7AADD-490C-4FC7-A5B9-55234201CFC8}" type="datetimeFigureOut">
              <a:rPr lang="en-US" smtClean="0"/>
              <a:t>6/14/2021</a:t>
            </a:fld>
            <a:endParaRPr lang="en-US"/>
          </a:p>
        </p:txBody>
      </p:sp>
      <p:sp>
        <p:nvSpPr>
          <p:cNvPr id="5" name="Espace réservé du pied de page 4">
            <a:extLst>
              <a:ext uri="{FF2B5EF4-FFF2-40B4-BE49-F238E27FC236}">
                <a16:creationId xmlns:a16="http://schemas.microsoft.com/office/drawing/2014/main" id="{1A03006C-A4DE-4A11-A4E0-EA0E2FC4C6F4}"/>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515480F4-C302-427A-B11F-46406B1346E3}"/>
              </a:ext>
            </a:extLst>
          </p:cNvPr>
          <p:cNvSpPr>
            <a:spLocks noGrp="1"/>
          </p:cNvSpPr>
          <p:nvPr>
            <p:ph type="sldNum" sz="quarter" idx="12"/>
          </p:nvPr>
        </p:nvSpPr>
        <p:spPr/>
        <p:txBody>
          <a:bodyPr/>
          <a:lstStyle/>
          <a:p>
            <a:fld id="{DE3F7E9E-2955-4B45-AFBD-B32C9E9F9228}" type="slidenum">
              <a:rPr lang="en-US" smtClean="0"/>
              <a:t>‹N°›</a:t>
            </a:fld>
            <a:endParaRPr lang="en-US"/>
          </a:p>
        </p:txBody>
      </p:sp>
    </p:spTree>
    <p:extLst>
      <p:ext uri="{BB962C8B-B14F-4D97-AF65-F5344CB8AC3E}">
        <p14:creationId xmlns:p14="http://schemas.microsoft.com/office/powerpoint/2010/main" val="403474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EC91F-8F98-465C-9D0C-FC10D126C8F7}"/>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F3D6609D-C29D-42EE-BE14-684DC856C9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6695EFC9-67DA-4100-9337-5AC38814FBB3}"/>
              </a:ext>
            </a:extLst>
          </p:cNvPr>
          <p:cNvSpPr>
            <a:spLocks noGrp="1"/>
          </p:cNvSpPr>
          <p:nvPr>
            <p:ph type="dt" sz="half" idx="10"/>
          </p:nvPr>
        </p:nvSpPr>
        <p:spPr/>
        <p:txBody>
          <a:bodyPr/>
          <a:lstStyle/>
          <a:p>
            <a:fld id="{98C7AADD-490C-4FC7-A5B9-55234201CFC8}" type="datetimeFigureOut">
              <a:rPr lang="en-US" smtClean="0"/>
              <a:t>6/14/2021</a:t>
            </a:fld>
            <a:endParaRPr lang="en-US"/>
          </a:p>
        </p:txBody>
      </p:sp>
      <p:sp>
        <p:nvSpPr>
          <p:cNvPr id="5" name="Espace réservé du pied de page 4">
            <a:extLst>
              <a:ext uri="{FF2B5EF4-FFF2-40B4-BE49-F238E27FC236}">
                <a16:creationId xmlns:a16="http://schemas.microsoft.com/office/drawing/2014/main" id="{EFB3FF3C-6FAD-42AF-9F8F-B3A101D04157}"/>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217A962-210B-45C8-9FE2-696BC6F5E777}"/>
              </a:ext>
            </a:extLst>
          </p:cNvPr>
          <p:cNvSpPr>
            <a:spLocks noGrp="1"/>
          </p:cNvSpPr>
          <p:nvPr>
            <p:ph type="sldNum" sz="quarter" idx="12"/>
          </p:nvPr>
        </p:nvSpPr>
        <p:spPr/>
        <p:txBody>
          <a:bodyPr/>
          <a:lstStyle/>
          <a:p>
            <a:fld id="{DE3F7E9E-2955-4B45-AFBD-B32C9E9F9228}" type="slidenum">
              <a:rPr lang="en-US" smtClean="0"/>
              <a:t>‹N°›</a:t>
            </a:fld>
            <a:endParaRPr lang="en-US"/>
          </a:p>
        </p:txBody>
      </p:sp>
    </p:spTree>
    <p:extLst>
      <p:ext uri="{BB962C8B-B14F-4D97-AF65-F5344CB8AC3E}">
        <p14:creationId xmlns:p14="http://schemas.microsoft.com/office/powerpoint/2010/main" val="1926784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3D8BBC-473C-455C-A478-A71D66D30229}"/>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84F70E66-C5E4-427A-9C60-7C63604BF5A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1ED8008C-5ABB-4620-81B8-4BDF67FB6A57}"/>
              </a:ext>
            </a:extLst>
          </p:cNvPr>
          <p:cNvSpPr>
            <a:spLocks noGrp="1"/>
          </p:cNvSpPr>
          <p:nvPr>
            <p:ph type="dt" sz="half" idx="10"/>
          </p:nvPr>
        </p:nvSpPr>
        <p:spPr/>
        <p:txBody>
          <a:bodyPr/>
          <a:lstStyle/>
          <a:p>
            <a:fld id="{98C7AADD-490C-4FC7-A5B9-55234201CFC8}" type="datetimeFigureOut">
              <a:rPr lang="en-US" smtClean="0"/>
              <a:t>6/14/2021</a:t>
            </a:fld>
            <a:endParaRPr lang="en-US"/>
          </a:p>
        </p:txBody>
      </p:sp>
      <p:sp>
        <p:nvSpPr>
          <p:cNvPr id="5" name="Espace réservé du pied de page 4">
            <a:extLst>
              <a:ext uri="{FF2B5EF4-FFF2-40B4-BE49-F238E27FC236}">
                <a16:creationId xmlns:a16="http://schemas.microsoft.com/office/drawing/2014/main" id="{DA46485F-8058-45ED-A511-92C743C4C117}"/>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4152A26-CCC7-4221-9025-0541657D5008}"/>
              </a:ext>
            </a:extLst>
          </p:cNvPr>
          <p:cNvSpPr>
            <a:spLocks noGrp="1"/>
          </p:cNvSpPr>
          <p:nvPr>
            <p:ph type="sldNum" sz="quarter" idx="12"/>
          </p:nvPr>
        </p:nvSpPr>
        <p:spPr/>
        <p:txBody>
          <a:bodyPr/>
          <a:lstStyle/>
          <a:p>
            <a:fld id="{DE3F7E9E-2955-4B45-AFBD-B32C9E9F9228}" type="slidenum">
              <a:rPr lang="en-US" smtClean="0"/>
              <a:t>‹N°›</a:t>
            </a:fld>
            <a:endParaRPr lang="en-US"/>
          </a:p>
        </p:txBody>
      </p:sp>
    </p:spTree>
    <p:extLst>
      <p:ext uri="{BB962C8B-B14F-4D97-AF65-F5344CB8AC3E}">
        <p14:creationId xmlns:p14="http://schemas.microsoft.com/office/powerpoint/2010/main" val="287340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B4615D8-6471-469F-B880-AFC023D29425}"/>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4" name="Object 3" hidden="1">
                        <a:extLst>
                          <a:ext uri="{FF2B5EF4-FFF2-40B4-BE49-F238E27FC236}">
                            <a16:creationId xmlns:a16="http://schemas.microsoft.com/office/drawing/2014/main" id="{5B4615D8-6471-469F-B880-AFC023D29425}"/>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6E22CE9-2A7F-42F4-A60D-6EC84341F516}"/>
              </a:ext>
            </a:extLst>
          </p:cNvPr>
          <p:cNvSpPr/>
          <p:nvPr>
            <p:custDataLst>
              <p:tags r:id="rId2"/>
            </p:custDataLst>
          </p:nvPr>
        </p:nvSpPr>
        <p:spPr>
          <a:xfrm>
            <a:off x="1" y="1"/>
            <a:ext cx="211667" cy="21166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67" b="1" i="0" baseline="0" dirty="0" err="1">
              <a:solidFill>
                <a:schemeClr val="tx1"/>
              </a:solidFill>
              <a:latin typeface="Calibri" panose="020F0502020204030204" pitchFamily="34" charset="0"/>
              <a:ea typeface="+mj-ea"/>
              <a:cs typeface="+mj-cs"/>
              <a:sym typeface="Calibri" panose="020F0502020204030204" pitchFamily="34" charset="0"/>
            </a:endParaRPr>
          </a:p>
        </p:txBody>
      </p:sp>
      <p:sp>
        <p:nvSpPr>
          <p:cNvPr id="2" name="2. Slide Title"/>
          <p:cNvSpPr>
            <a:spLocks noGrp="1"/>
          </p:cNvSpPr>
          <p:nvPr>
            <p:ph type="title"/>
          </p:nvPr>
        </p:nvSpPr>
        <p:spPr bwMode="auto"/>
        <p:txBody>
          <a:bodyPr/>
          <a:lstStyle/>
          <a:p>
            <a:r>
              <a:rPr lang="en-US"/>
              <a:t>Click to edit Master title style</a:t>
            </a:r>
            <a:endParaRPr lang="en-US" dirty="0"/>
          </a:p>
        </p:txBody>
      </p:sp>
    </p:spTree>
    <p:extLst>
      <p:ext uri="{BB962C8B-B14F-4D97-AF65-F5344CB8AC3E}">
        <p14:creationId xmlns:p14="http://schemas.microsoft.com/office/powerpoint/2010/main" val="1579887442"/>
      </p:ext>
    </p:extLst>
  </p:cSld>
  <p:clrMapOvr>
    <a:masterClrMapping/>
  </p:clrMapOvr>
  <p:extLst>
    <p:ext uri="{DCECCB84-F9BA-43D5-87BE-67443E8EF086}">
      <p15:sldGuideLst xmlns:p15="http://schemas.microsoft.com/office/powerpoint/2012/main">
        <p15:guide id="1" pos="5617">
          <p15:clr>
            <a:srgbClr val="F26B43"/>
          </p15:clr>
        </p15:guide>
        <p15:guide id="2" pos="76">
          <p15:clr>
            <a:srgbClr val="F26B43"/>
          </p15:clr>
        </p15:guide>
        <p15:guide id="3" orient="horz" pos="437">
          <p15:clr>
            <a:srgbClr val="F26B43"/>
          </p15:clr>
        </p15:guide>
        <p15:guide id="4" orient="horz" pos="2993">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White Title Only">
    <p:bg>
      <p:bgPr>
        <a:solidFill>
          <a:schemeClr val="bg1">
            <a:alpha val="57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601400" y="6542606"/>
            <a:ext cx="489000" cy="239194"/>
          </a:xfrm>
        </p:spPr>
        <p:txBody>
          <a:bodyPr/>
          <a:lstStyle>
            <a:lvl1pPr algn="ctr">
              <a:defRPr/>
            </a:lvl1pPr>
          </a:lstStyle>
          <a:p>
            <a:fld id="{9E1E164E-33F5-9B46-810F-75CC45996516}" type="slidenum">
              <a:rPr lang="en-US" smtClean="0"/>
              <a:pPr/>
              <a:t>‹N°›</a:t>
            </a:fld>
            <a:endParaRPr lang="en-US"/>
          </a:p>
        </p:txBody>
      </p:sp>
      <p:sp>
        <p:nvSpPr>
          <p:cNvPr id="8" name="Title Placeholder 1"/>
          <p:cNvSpPr>
            <a:spLocks noGrp="1"/>
          </p:cNvSpPr>
          <p:nvPr>
            <p:ph type="title"/>
          </p:nvPr>
        </p:nvSpPr>
        <p:spPr>
          <a:xfrm>
            <a:off x="609600" y="304800"/>
            <a:ext cx="10972800" cy="533400"/>
          </a:xfrm>
          <a:prstGeom prst="rect">
            <a:avLst/>
          </a:prstGeom>
        </p:spPr>
        <p:txBody>
          <a:bodyPr vert="horz" lIns="0" tIns="45720" rIns="0" bIns="45720" rtlCol="0" anchor="ctr">
            <a:noAutofit/>
          </a:bodyPr>
          <a:lstStyle/>
          <a:p>
            <a:r>
              <a:rPr lang="en-US"/>
              <a:t>Click to edit Master title style</a:t>
            </a:r>
            <a:endParaRPr lang="en-US" dirty="0"/>
          </a:p>
        </p:txBody>
      </p:sp>
      <p:sp>
        <p:nvSpPr>
          <p:cNvPr id="6" name="Text Placeholder 7"/>
          <p:cNvSpPr>
            <a:spLocks noGrp="1"/>
          </p:cNvSpPr>
          <p:nvPr>
            <p:ph type="body" sz="quarter" idx="12" hasCustomPrompt="1"/>
          </p:nvPr>
        </p:nvSpPr>
        <p:spPr>
          <a:xfrm>
            <a:off x="1625600" y="6477000"/>
            <a:ext cx="9753600" cy="381000"/>
          </a:xfrm>
        </p:spPr>
        <p:txBody>
          <a:bodyPr/>
          <a:lstStyle>
            <a:lvl1pPr algn="ctr">
              <a:buNone/>
              <a:defRPr sz="1600" baseline="0"/>
            </a:lvl1pPr>
          </a:lstStyle>
          <a:p>
            <a:pPr lvl="0"/>
            <a:r>
              <a:rPr lang="nl-BE" dirty="0"/>
              <a:t>Key take away</a:t>
            </a:r>
            <a:endParaRPr lang="en-US" dirty="0"/>
          </a:p>
        </p:txBody>
      </p:sp>
    </p:spTree>
    <p:extLst>
      <p:ext uri="{BB962C8B-B14F-4D97-AF65-F5344CB8AC3E}">
        <p14:creationId xmlns:p14="http://schemas.microsoft.com/office/powerpoint/2010/main" val="361084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F5947F-0138-4830-A293-2AAE8244EE68}"/>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E9E0431E-B901-40D4-A52D-2D1493EECB5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8E2DB933-28E2-43B3-84B5-515898BC6F87}"/>
              </a:ext>
            </a:extLst>
          </p:cNvPr>
          <p:cNvSpPr>
            <a:spLocks noGrp="1"/>
          </p:cNvSpPr>
          <p:nvPr>
            <p:ph type="dt" sz="half" idx="10"/>
          </p:nvPr>
        </p:nvSpPr>
        <p:spPr/>
        <p:txBody>
          <a:bodyPr/>
          <a:lstStyle/>
          <a:p>
            <a:fld id="{98C7AADD-490C-4FC7-A5B9-55234201CFC8}" type="datetimeFigureOut">
              <a:rPr lang="en-US" smtClean="0"/>
              <a:t>6/14/2021</a:t>
            </a:fld>
            <a:endParaRPr lang="en-US"/>
          </a:p>
        </p:txBody>
      </p:sp>
      <p:sp>
        <p:nvSpPr>
          <p:cNvPr id="5" name="Espace réservé du pied de page 4">
            <a:extLst>
              <a:ext uri="{FF2B5EF4-FFF2-40B4-BE49-F238E27FC236}">
                <a16:creationId xmlns:a16="http://schemas.microsoft.com/office/drawing/2014/main" id="{2ADD08A0-EB20-4D83-88CC-0CF7F6B6B4E3}"/>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566A904-BCE4-4A61-9D9E-B80B6A506487}"/>
              </a:ext>
            </a:extLst>
          </p:cNvPr>
          <p:cNvSpPr>
            <a:spLocks noGrp="1"/>
          </p:cNvSpPr>
          <p:nvPr>
            <p:ph type="sldNum" sz="quarter" idx="12"/>
          </p:nvPr>
        </p:nvSpPr>
        <p:spPr/>
        <p:txBody>
          <a:bodyPr/>
          <a:lstStyle/>
          <a:p>
            <a:fld id="{DE3F7E9E-2955-4B45-AFBD-B32C9E9F9228}" type="slidenum">
              <a:rPr lang="en-US" smtClean="0"/>
              <a:t>‹N°›</a:t>
            </a:fld>
            <a:endParaRPr lang="en-US"/>
          </a:p>
        </p:txBody>
      </p:sp>
    </p:spTree>
    <p:extLst>
      <p:ext uri="{BB962C8B-B14F-4D97-AF65-F5344CB8AC3E}">
        <p14:creationId xmlns:p14="http://schemas.microsoft.com/office/powerpoint/2010/main" val="167011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B679F-1A85-4846-942C-78E738747B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54AAC59B-2A4D-4C41-ACEE-29DFFC7C85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2DA398B-3E91-40CD-861D-210A8F700B24}"/>
              </a:ext>
            </a:extLst>
          </p:cNvPr>
          <p:cNvSpPr>
            <a:spLocks noGrp="1"/>
          </p:cNvSpPr>
          <p:nvPr>
            <p:ph type="dt" sz="half" idx="10"/>
          </p:nvPr>
        </p:nvSpPr>
        <p:spPr/>
        <p:txBody>
          <a:bodyPr/>
          <a:lstStyle/>
          <a:p>
            <a:fld id="{98C7AADD-490C-4FC7-A5B9-55234201CFC8}" type="datetimeFigureOut">
              <a:rPr lang="en-US" smtClean="0"/>
              <a:t>6/14/2021</a:t>
            </a:fld>
            <a:endParaRPr lang="en-US"/>
          </a:p>
        </p:txBody>
      </p:sp>
      <p:sp>
        <p:nvSpPr>
          <p:cNvPr id="5" name="Espace réservé du pied de page 4">
            <a:extLst>
              <a:ext uri="{FF2B5EF4-FFF2-40B4-BE49-F238E27FC236}">
                <a16:creationId xmlns:a16="http://schemas.microsoft.com/office/drawing/2014/main" id="{C8CA9CC1-6D90-4FD4-96CC-31E517D32DDF}"/>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AAE73059-22BA-4DEF-B869-C43F0502E733}"/>
              </a:ext>
            </a:extLst>
          </p:cNvPr>
          <p:cNvSpPr>
            <a:spLocks noGrp="1"/>
          </p:cNvSpPr>
          <p:nvPr>
            <p:ph type="sldNum" sz="quarter" idx="12"/>
          </p:nvPr>
        </p:nvSpPr>
        <p:spPr/>
        <p:txBody>
          <a:bodyPr/>
          <a:lstStyle/>
          <a:p>
            <a:fld id="{DE3F7E9E-2955-4B45-AFBD-B32C9E9F9228}" type="slidenum">
              <a:rPr lang="en-US" smtClean="0"/>
              <a:t>‹N°›</a:t>
            </a:fld>
            <a:endParaRPr lang="en-US"/>
          </a:p>
        </p:txBody>
      </p:sp>
    </p:spTree>
    <p:extLst>
      <p:ext uri="{BB962C8B-B14F-4D97-AF65-F5344CB8AC3E}">
        <p14:creationId xmlns:p14="http://schemas.microsoft.com/office/powerpoint/2010/main" val="350040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F86AE-5DFD-41CF-A9AC-BF2B7F925799}"/>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4F954925-1179-4CF1-8D77-91D0D98574C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32444B77-83BD-4576-9F44-74C9B689268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F48C96BB-12E5-4074-94FA-9247D194AA33}"/>
              </a:ext>
            </a:extLst>
          </p:cNvPr>
          <p:cNvSpPr>
            <a:spLocks noGrp="1"/>
          </p:cNvSpPr>
          <p:nvPr>
            <p:ph type="dt" sz="half" idx="10"/>
          </p:nvPr>
        </p:nvSpPr>
        <p:spPr/>
        <p:txBody>
          <a:bodyPr/>
          <a:lstStyle/>
          <a:p>
            <a:fld id="{98C7AADD-490C-4FC7-A5B9-55234201CFC8}" type="datetimeFigureOut">
              <a:rPr lang="en-US" smtClean="0"/>
              <a:t>6/14/2021</a:t>
            </a:fld>
            <a:endParaRPr lang="en-US"/>
          </a:p>
        </p:txBody>
      </p:sp>
      <p:sp>
        <p:nvSpPr>
          <p:cNvPr id="6" name="Espace réservé du pied de page 5">
            <a:extLst>
              <a:ext uri="{FF2B5EF4-FFF2-40B4-BE49-F238E27FC236}">
                <a16:creationId xmlns:a16="http://schemas.microsoft.com/office/drawing/2014/main" id="{87439B50-F136-4E0F-BD70-97ECD287C0B1}"/>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933C1FC0-88AF-44CF-8A5D-3E64B2DB4CEA}"/>
              </a:ext>
            </a:extLst>
          </p:cNvPr>
          <p:cNvSpPr>
            <a:spLocks noGrp="1"/>
          </p:cNvSpPr>
          <p:nvPr>
            <p:ph type="sldNum" sz="quarter" idx="12"/>
          </p:nvPr>
        </p:nvSpPr>
        <p:spPr/>
        <p:txBody>
          <a:bodyPr/>
          <a:lstStyle/>
          <a:p>
            <a:fld id="{DE3F7E9E-2955-4B45-AFBD-B32C9E9F9228}" type="slidenum">
              <a:rPr lang="en-US" smtClean="0"/>
              <a:t>‹N°›</a:t>
            </a:fld>
            <a:endParaRPr lang="en-US"/>
          </a:p>
        </p:txBody>
      </p:sp>
    </p:spTree>
    <p:extLst>
      <p:ext uri="{BB962C8B-B14F-4D97-AF65-F5344CB8AC3E}">
        <p14:creationId xmlns:p14="http://schemas.microsoft.com/office/powerpoint/2010/main" val="168659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A737B8-EED6-4A50-8ED8-3D677ED4662D}"/>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D4FE46EC-D238-4E16-B177-3169D5AF0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A9B4A86-83E3-48AA-B180-DA2C3FB793F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8FBB0A82-7C43-4985-B51A-D9F304C9F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F1CABEB-103B-4946-B186-C4007BAA03C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F4C0E404-9AF6-4AAB-9EB1-A5CC30D4F781}"/>
              </a:ext>
            </a:extLst>
          </p:cNvPr>
          <p:cNvSpPr>
            <a:spLocks noGrp="1"/>
          </p:cNvSpPr>
          <p:nvPr>
            <p:ph type="dt" sz="half" idx="10"/>
          </p:nvPr>
        </p:nvSpPr>
        <p:spPr/>
        <p:txBody>
          <a:bodyPr/>
          <a:lstStyle/>
          <a:p>
            <a:fld id="{98C7AADD-490C-4FC7-A5B9-55234201CFC8}" type="datetimeFigureOut">
              <a:rPr lang="en-US" smtClean="0"/>
              <a:t>6/14/2021</a:t>
            </a:fld>
            <a:endParaRPr lang="en-US"/>
          </a:p>
        </p:txBody>
      </p:sp>
      <p:sp>
        <p:nvSpPr>
          <p:cNvPr id="8" name="Espace réservé du pied de page 7">
            <a:extLst>
              <a:ext uri="{FF2B5EF4-FFF2-40B4-BE49-F238E27FC236}">
                <a16:creationId xmlns:a16="http://schemas.microsoft.com/office/drawing/2014/main" id="{686D3226-0179-4F4D-8B16-738C8BA1088F}"/>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8B6FC6AE-C6FD-4E4F-A637-8C894C42C0BE}"/>
              </a:ext>
            </a:extLst>
          </p:cNvPr>
          <p:cNvSpPr>
            <a:spLocks noGrp="1"/>
          </p:cNvSpPr>
          <p:nvPr>
            <p:ph type="sldNum" sz="quarter" idx="12"/>
          </p:nvPr>
        </p:nvSpPr>
        <p:spPr/>
        <p:txBody>
          <a:bodyPr/>
          <a:lstStyle/>
          <a:p>
            <a:fld id="{DE3F7E9E-2955-4B45-AFBD-B32C9E9F9228}" type="slidenum">
              <a:rPr lang="en-US" smtClean="0"/>
              <a:t>‹N°›</a:t>
            </a:fld>
            <a:endParaRPr lang="en-US"/>
          </a:p>
        </p:txBody>
      </p:sp>
    </p:spTree>
    <p:extLst>
      <p:ext uri="{BB962C8B-B14F-4D97-AF65-F5344CB8AC3E}">
        <p14:creationId xmlns:p14="http://schemas.microsoft.com/office/powerpoint/2010/main" val="419013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572C6D-928D-4AFB-AC05-163897B472EC}"/>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DBB9C0DC-BFCE-427D-ACED-FA8E173493B2}"/>
              </a:ext>
            </a:extLst>
          </p:cNvPr>
          <p:cNvSpPr>
            <a:spLocks noGrp="1"/>
          </p:cNvSpPr>
          <p:nvPr>
            <p:ph type="dt" sz="half" idx="10"/>
          </p:nvPr>
        </p:nvSpPr>
        <p:spPr/>
        <p:txBody>
          <a:bodyPr/>
          <a:lstStyle/>
          <a:p>
            <a:fld id="{98C7AADD-490C-4FC7-A5B9-55234201CFC8}" type="datetimeFigureOut">
              <a:rPr lang="en-US" smtClean="0"/>
              <a:t>6/14/2021</a:t>
            </a:fld>
            <a:endParaRPr lang="en-US"/>
          </a:p>
        </p:txBody>
      </p:sp>
      <p:sp>
        <p:nvSpPr>
          <p:cNvPr id="4" name="Espace réservé du pied de page 3">
            <a:extLst>
              <a:ext uri="{FF2B5EF4-FFF2-40B4-BE49-F238E27FC236}">
                <a16:creationId xmlns:a16="http://schemas.microsoft.com/office/drawing/2014/main" id="{5A1E8385-769D-4AA5-8281-BBAD916DD794}"/>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65F527AA-4092-492C-853A-13A033C0A10F}"/>
              </a:ext>
            </a:extLst>
          </p:cNvPr>
          <p:cNvSpPr>
            <a:spLocks noGrp="1"/>
          </p:cNvSpPr>
          <p:nvPr>
            <p:ph type="sldNum" sz="quarter" idx="12"/>
          </p:nvPr>
        </p:nvSpPr>
        <p:spPr/>
        <p:txBody>
          <a:bodyPr/>
          <a:lstStyle/>
          <a:p>
            <a:fld id="{DE3F7E9E-2955-4B45-AFBD-B32C9E9F9228}" type="slidenum">
              <a:rPr lang="en-US" smtClean="0"/>
              <a:t>‹N°›</a:t>
            </a:fld>
            <a:endParaRPr lang="en-US"/>
          </a:p>
        </p:txBody>
      </p:sp>
    </p:spTree>
    <p:extLst>
      <p:ext uri="{BB962C8B-B14F-4D97-AF65-F5344CB8AC3E}">
        <p14:creationId xmlns:p14="http://schemas.microsoft.com/office/powerpoint/2010/main" val="3338035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4D3981-D68E-431E-BAB0-C64D70580639}"/>
              </a:ext>
            </a:extLst>
          </p:cNvPr>
          <p:cNvSpPr>
            <a:spLocks noGrp="1"/>
          </p:cNvSpPr>
          <p:nvPr>
            <p:ph type="dt" sz="half" idx="10"/>
          </p:nvPr>
        </p:nvSpPr>
        <p:spPr/>
        <p:txBody>
          <a:bodyPr/>
          <a:lstStyle/>
          <a:p>
            <a:fld id="{98C7AADD-490C-4FC7-A5B9-55234201CFC8}" type="datetimeFigureOut">
              <a:rPr lang="en-US" smtClean="0"/>
              <a:t>6/14/2021</a:t>
            </a:fld>
            <a:endParaRPr lang="en-US"/>
          </a:p>
        </p:txBody>
      </p:sp>
      <p:sp>
        <p:nvSpPr>
          <p:cNvPr id="3" name="Espace réservé du pied de page 2">
            <a:extLst>
              <a:ext uri="{FF2B5EF4-FFF2-40B4-BE49-F238E27FC236}">
                <a16:creationId xmlns:a16="http://schemas.microsoft.com/office/drawing/2014/main" id="{69AE9526-4023-4552-B38C-719A2A5E2052}"/>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922AF1CE-1B5E-4D9D-8758-8035EFE4D019}"/>
              </a:ext>
            </a:extLst>
          </p:cNvPr>
          <p:cNvSpPr>
            <a:spLocks noGrp="1"/>
          </p:cNvSpPr>
          <p:nvPr>
            <p:ph type="sldNum" sz="quarter" idx="12"/>
          </p:nvPr>
        </p:nvSpPr>
        <p:spPr/>
        <p:txBody>
          <a:bodyPr/>
          <a:lstStyle/>
          <a:p>
            <a:fld id="{DE3F7E9E-2955-4B45-AFBD-B32C9E9F9228}" type="slidenum">
              <a:rPr lang="en-US" smtClean="0"/>
              <a:t>‹N°›</a:t>
            </a:fld>
            <a:endParaRPr lang="en-US"/>
          </a:p>
        </p:txBody>
      </p:sp>
    </p:spTree>
    <p:extLst>
      <p:ext uri="{BB962C8B-B14F-4D97-AF65-F5344CB8AC3E}">
        <p14:creationId xmlns:p14="http://schemas.microsoft.com/office/powerpoint/2010/main" val="89572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EBC99C-185B-491F-A6F7-DAFF3D09A95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7CEFBEDB-9EF2-4524-B5BE-651CC16062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BB72ADAE-A733-4609-AADF-E1A4895AC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E4D8DE0-155D-4ABA-9E7D-B396598B83B7}"/>
              </a:ext>
            </a:extLst>
          </p:cNvPr>
          <p:cNvSpPr>
            <a:spLocks noGrp="1"/>
          </p:cNvSpPr>
          <p:nvPr>
            <p:ph type="dt" sz="half" idx="10"/>
          </p:nvPr>
        </p:nvSpPr>
        <p:spPr/>
        <p:txBody>
          <a:bodyPr/>
          <a:lstStyle/>
          <a:p>
            <a:fld id="{98C7AADD-490C-4FC7-A5B9-55234201CFC8}" type="datetimeFigureOut">
              <a:rPr lang="en-US" smtClean="0"/>
              <a:t>6/14/2021</a:t>
            </a:fld>
            <a:endParaRPr lang="en-US"/>
          </a:p>
        </p:txBody>
      </p:sp>
      <p:sp>
        <p:nvSpPr>
          <p:cNvPr id="6" name="Espace réservé du pied de page 5">
            <a:extLst>
              <a:ext uri="{FF2B5EF4-FFF2-40B4-BE49-F238E27FC236}">
                <a16:creationId xmlns:a16="http://schemas.microsoft.com/office/drawing/2014/main" id="{FE3FF166-EEFA-4912-A78C-650409C88251}"/>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F2B399AD-AEFA-48A1-B5A7-BE8DCF26C186}"/>
              </a:ext>
            </a:extLst>
          </p:cNvPr>
          <p:cNvSpPr>
            <a:spLocks noGrp="1"/>
          </p:cNvSpPr>
          <p:nvPr>
            <p:ph type="sldNum" sz="quarter" idx="12"/>
          </p:nvPr>
        </p:nvSpPr>
        <p:spPr/>
        <p:txBody>
          <a:bodyPr/>
          <a:lstStyle/>
          <a:p>
            <a:fld id="{DE3F7E9E-2955-4B45-AFBD-B32C9E9F9228}" type="slidenum">
              <a:rPr lang="en-US" smtClean="0"/>
              <a:t>‹N°›</a:t>
            </a:fld>
            <a:endParaRPr lang="en-US"/>
          </a:p>
        </p:txBody>
      </p:sp>
    </p:spTree>
    <p:extLst>
      <p:ext uri="{BB962C8B-B14F-4D97-AF65-F5344CB8AC3E}">
        <p14:creationId xmlns:p14="http://schemas.microsoft.com/office/powerpoint/2010/main" val="275033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ABDEA4-5707-4833-AD78-2B113D7B6D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493E8724-2A48-4AA7-B154-66D4468B3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24FE9247-E532-41EB-B0B6-5472F87E8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216F27B-E0CE-4BC0-99EF-B45AD4AC90B6}"/>
              </a:ext>
            </a:extLst>
          </p:cNvPr>
          <p:cNvSpPr>
            <a:spLocks noGrp="1"/>
          </p:cNvSpPr>
          <p:nvPr>
            <p:ph type="dt" sz="half" idx="10"/>
          </p:nvPr>
        </p:nvSpPr>
        <p:spPr/>
        <p:txBody>
          <a:bodyPr/>
          <a:lstStyle/>
          <a:p>
            <a:fld id="{98C7AADD-490C-4FC7-A5B9-55234201CFC8}" type="datetimeFigureOut">
              <a:rPr lang="en-US" smtClean="0"/>
              <a:t>6/14/2021</a:t>
            </a:fld>
            <a:endParaRPr lang="en-US"/>
          </a:p>
        </p:txBody>
      </p:sp>
      <p:sp>
        <p:nvSpPr>
          <p:cNvPr id="6" name="Espace réservé du pied de page 5">
            <a:extLst>
              <a:ext uri="{FF2B5EF4-FFF2-40B4-BE49-F238E27FC236}">
                <a16:creationId xmlns:a16="http://schemas.microsoft.com/office/drawing/2014/main" id="{F661F902-FA35-40ED-BB28-CF7429A64395}"/>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9B334918-B6C9-4C21-B393-022AC802F2BF}"/>
              </a:ext>
            </a:extLst>
          </p:cNvPr>
          <p:cNvSpPr>
            <a:spLocks noGrp="1"/>
          </p:cNvSpPr>
          <p:nvPr>
            <p:ph type="sldNum" sz="quarter" idx="12"/>
          </p:nvPr>
        </p:nvSpPr>
        <p:spPr/>
        <p:txBody>
          <a:bodyPr/>
          <a:lstStyle/>
          <a:p>
            <a:fld id="{DE3F7E9E-2955-4B45-AFBD-B32C9E9F9228}" type="slidenum">
              <a:rPr lang="en-US" smtClean="0"/>
              <a:t>‹N°›</a:t>
            </a:fld>
            <a:endParaRPr lang="en-US"/>
          </a:p>
        </p:txBody>
      </p:sp>
    </p:spTree>
    <p:extLst>
      <p:ext uri="{BB962C8B-B14F-4D97-AF65-F5344CB8AC3E}">
        <p14:creationId xmlns:p14="http://schemas.microsoft.com/office/powerpoint/2010/main" val="1988036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234632-0F88-4A17-B329-01D6C423F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3DE9D846-D7C9-4354-BA20-EDCCF82C0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FAC5C0F6-8B40-497D-992D-58F015264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7AADD-490C-4FC7-A5B9-55234201CFC8}" type="datetimeFigureOut">
              <a:rPr lang="en-US" smtClean="0"/>
              <a:t>6/14/2021</a:t>
            </a:fld>
            <a:endParaRPr lang="en-US"/>
          </a:p>
        </p:txBody>
      </p:sp>
      <p:sp>
        <p:nvSpPr>
          <p:cNvPr id="5" name="Espace réservé du pied de page 4">
            <a:extLst>
              <a:ext uri="{FF2B5EF4-FFF2-40B4-BE49-F238E27FC236}">
                <a16:creationId xmlns:a16="http://schemas.microsoft.com/office/drawing/2014/main" id="{6223F027-C4B6-48CE-98CD-32A8D8B86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C4CEE1F3-8411-412E-B77B-359187B057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F7E9E-2955-4B45-AFBD-B32C9E9F9228}" type="slidenum">
              <a:rPr lang="en-US" smtClean="0"/>
              <a:t>‹N°›</a:t>
            </a:fld>
            <a:endParaRPr lang="en-US"/>
          </a:p>
        </p:txBody>
      </p:sp>
    </p:spTree>
    <p:extLst>
      <p:ext uri="{BB962C8B-B14F-4D97-AF65-F5344CB8AC3E}">
        <p14:creationId xmlns:p14="http://schemas.microsoft.com/office/powerpoint/2010/main" val="2643974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www.needpix.com/photo/171201/attention-warning-sign-triangular-accident-information-security-caution-pictogra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92A531-8320-4BB9-8BDC-236A414DC8FC}"/>
              </a:ext>
            </a:extLst>
          </p:cNvPr>
          <p:cNvSpPr txBox="1"/>
          <p:nvPr/>
        </p:nvSpPr>
        <p:spPr>
          <a:xfrm>
            <a:off x="3254420" y="2433013"/>
            <a:ext cx="8534399" cy="830997"/>
          </a:xfrm>
          <a:prstGeom prst="rect">
            <a:avLst/>
          </a:prstGeom>
          <a:noFill/>
        </p:spPr>
        <p:txBody>
          <a:bodyPr wrap="square" rtlCol="0">
            <a:spAutoFit/>
          </a:bodyPr>
          <a:lstStyle/>
          <a:p>
            <a:r>
              <a:rPr lang="fr-FR" sz="4800" b="1" dirty="0">
                <a:latin typeface="Frutiger LT Std 45 Light" panose="020B0402020204020204" pitchFamily="34" charset="0"/>
              </a:rPr>
              <a:t>LE CAPN</a:t>
            </a:r>
          </a:p>
        </p:txBody>
      </p:sp>
      <p:sp>
        <p:nvSpPr>
          <p:cNvPr id="3" name="ZoneTexte 2">
            <a:extLst>
              <a:ext uri="{FF2B5EF4-FFF2-40B4-BE49-F238E27FC236}">
                <a16:creationId xmlns:a16="http://schemas.microsoft.com/office/drawing/2014/main" id="{14A964D9-191D-413C-A825-641EA400DC85}"/>
              </a:ext>
            </a:extLst>
          </p:cNvPr>
          <p:cNvSpPr txBox="1"/>
          <p:nvPr/>
        </p:nvSpPr>
        <p:spPr>
          <a:xfrm>
            <a:off x="3254420" y="2555255"/>
            <a:ext cx="8534399" cy="1446550"/>
          </a:xfrm>
          <a:prstGeom prst="rect">
            <a:avLst/>
          </a:prstGeom>
          <a:noFill/>
        </p:spPr>
        <p:txBody>
          <a:bodyPr wrap="square" rtlCol="0">
            <a:spAutoFit/>
          </a:bodyPr>
          <a:lstStyle/>
          <a:p>
            <a:endParaRPr lang="fr-FR" sz="4400" dirty="0">
              <a:latin typeface="Frutiger LT Std 45 Light" panose="020B0402020204020204" pitchFamily="34" charset="0"/>
            </a:endParaRPr>
          </a:p>
          <a:p>
            <a:pPr algn="ctr"/>
            <a:endParaRPr lang="fr-FR" sz="4400" b="1" dirty="0"/>
          </a:p>
        </p:txBody>
      </p:sp>
      <p:sp>
        <p:nvSpPr>
          <p:cNvPr id="4" name="Rectangle 3">
            <a:extLst>
              <a:ext uri="{FF2B5EF4-FFF2-40B4-BE49-F238E27FC236}">
                <a16:creationId xmlns:a16="http://schemas.microsoft.com/office/drawing/2014/main" id="{20FCE913-B42B-4195-B34E-889C0F75D7F8}"/>
              </a:ext>
            </a:extLst>
          </p:cNvPr>
          <p:cNvSpPr/>
          <p:nvPr/>
        </p:nvSpPr>
        <p:spPr>
          <a:xfrm>
            <a:off x="0" y="0"/>
            <a:ext cx="2084439" cy="6858000"/>
          </a:xfrm>
          <a:prstGeom prst="rect">
            <a:avLst/>
          </a:prstGeom>
          <a:solidFill>
            <a:srgbClr val="FFD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D7E2C4F-87DE-40DE-8782-314950832C98}"/>
              </a:ext>
            </a:extLst>
          </p:cNvPr>
          <p:cNvSpPr/>
          <p:nvPr/>
        </p:nvSpPr>
        <p:spPr>
          <a:xfrm>
            <a:off x="3378792" y="3593990"/>
            <a:ext cx="855407" cy="97268"/>
          </a:xfrm>
          <a:prstGeom prst="rect">
            <a:avLst/>
          </a:prstGeom>
          <a:solidFill>
            <a:srgbClr val="FFD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E8E772F0-F8B6-4CEF-8574-18BC1AE22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792" y="5356022"/>
            <a:ext cx="3414384" cy="1351056"/>
          </a:xfrm>
          <a:prstGeom prst="rect">
            <a:avLst/>
          </a:prstGeom>
        </p:spPr>
      </p:pic>
    </p:spTree>
    <p:extLst>
      <p:ext uri="{BB962C8B-B14F-4D97-AF65-F5344CB8AC3E}">
        <p14:creationId xmlns:p14="http://schemas.microsoft.com/office/powerpoint/2010/main" val="64923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086A42F-B881-448D-A7CA-4210AD1BEF0B}"/>
              </a:ext>
            </a:extLst>
          </p:cNvPr>
          <p:cNvPicPr>
            <a:picLocks noChangeAspect="1"/>
          </p:cNvPicPr>
          <p:nvPr/>
        </p:nvPicPr>
        <p:blipFill>
          <a:blip r:embed="rId3"/>
          <a:stretch>
            <a:fillRect/>
          </a:stretch>
        </p:blipFill>
        <p:spPr>
          <a:xfrm>
            <a:off x="10655421" y="0"/>
            <a:ext cx="1536580" cy="1905000"/>
          </a:xfrm>
          <a:prstGeom prst="rect">
            <a:avLst/>
          </a:prstGeom>
        </p:spPr>
      </p:pic>
      <p:sp>
        <p:nvSpPr>
          <p:cNvPr id="3" name="Titre 2">
            <a:extLst>
              <a:ext uri="{FF2B5EF4-FFF2-40B4-BE49-F238E27FC236}">
                <a16:creationId xmlns:a16="http://schemas.microsoft.com/office/drawing/2014/main" id="{883F6292-7642-4E37-8E96-2BC04EBCCAE8}"/>
              </a:ext>
            </a:extLst>
          </p:cNvPr>
          <p:cNvSpPr>
            <a:spLocks noGrp="1"/>
          </p:cNvSpPr>
          <p:nvPr>
            <p:ph type="title"/>
          </p:nvPr>
        </p:nvSpPr>
        <p:spPr>
          <a:xfrm>
            <a:off x="621215" y="326527"/>
            <a:ext cx="10515600" cy="689474"/>
          </a:xfrm>
        </p:spPr>
        <p:txBody>
          <a:bodyPr>
            <a:normAutofit fontScale="90000"/>
          </a:bodyPr>
          <a:lstStyle/>
          <a:p>
            <a:r>
              <a:rPr lang="fr-FR" dirty="0"/>
              <a:t>Le CAPN, une déclinaison de l’OPR</a:t>
            </a:r>
          </a:p>
        </p:txBody>
      </p:sp>
      <p:sp>
        <p:nvSpPr>
          <p:cNvPr id="21" name="ZoneTexte 20">
            <a:extLst>
              <a:ext uri="{FF2B5EF4-FFF2-40B4-BE49-F238E27FC236}">
                <a16:creationId xmlns:a16="http://schemas.microsoft.com/office/drawing/2014/main" id="{A773B6AE-891E-477E-828D-FC66BCCE4F5C}"/>
              </a:ext>
            </a:extLst>
          </p:cNvPr>
          <p:cNvSpPr txBox="1"/>
          <p:nvPr/>
        </p:nvSpPr>
        <p:spPr>
          <a:xfrm>
            <a:off x="366413" y="1252328"/>
            <a:ext cx="11152069" cy="1569660"/>
          </a:xfrm>
          <a:prstGeom prst="rect">
            <a:avLst/>
          </a:prstGeom>
          <a:noFill/>
        </p:spPr>
        <p:txBody>
          <a:bodyPr wrap="square" rtlCol="0">
            <a:spAutoFit/>
          </a:bodyPr>
          <a:lstStyle/>
          <a:p>
            <a:r>
              <a:rPr lang="fr-FR" sz="1600" dirty="0"/>
              <a:t>Le CAPN décline de manière très opérationnelle - c’est-à-dire avec des indicateurs, des paliers et des moyens - les objectifs contenus dans l’OPR, par période de 6 mois. </a:t>
            </a:r>
          </a:p>
          <a:p>
            <a:endParaRPr lang="fr-FR" sz="1600" dirty="0"/>
          </a:p>
          <a:p>
            <a:r>
              <a:rPr lang="fr-FR" sz="1600" dirty="0"/>
              <a:t>Objectif du CAPN : définir des objectifs concrets et en fonction de </a:t>
            </a:r>
            <a:r>
              <a:rPr lang="fr-FR" sz="1600" b="1" dirty="0"/>
              <a:t>la performance réalisée</a:t>
            </a:r>
            <a:r>
              <a:rPr lang="fr-FR" sz="1600" dirty="0"/>
              <a:t>, </a:t>
            </a:r>
            <a:r>
              <a:rPr lang="fr-FR" sz="1600" b="1" dirty="0"/>
              <a:t>récompenser le collaborateur par un complément de rémunération</a:t>
            </a:r>
          </a:p>
          <a:p>
            <a:endParaRPr lang="fr-FR" sz="1600" dirty="0"/>
          </a:p>
        </p:txBody>
      </p:sp>
      <p:grpSp>
        <p:nvGrpSpPr>
          <p:cNvPr id="33" name="Groupe 32">
            <a:extLst>
              <a:ext uri="{FF2B5EF4-FFF2-40B4-BE49-F238E27FC236}">
                <a16:creationId xmlns:a16="http://schemas.microsoft.com/office/drawing/2014/main" id="{5D1B6BB9-980B-4E97-A6C1-C313377F018C}"/>
              </a:ext>
            </a:extLst>
          </p:cNvPr>
          <p:cNvGrpSpPr/>
          <p:nvPr/>
        </p:nvGrpSpPr>
        <p:grpSpPr>
          <a:xfrm>
            <a:off x="366412" y="2762621"/>
            <a:ext cx="11498670" cy="3548604"/>
            <a:chOff x="398981" y="2463889"/>
            <a:chExt cx="11717509" cy="2131260"/>
          </a:xfrm>
        </p:grpSpPr>
        <p:cxnSp>
          <p:nvCxnSpPr>
            <p:cNvPr id="44" name="Connecteur droit 43">
              <a:extLst>
                <a:ext uri="{FF2B5EF4-FFF2-40B4-BE49-F238E27FC236}">
                  <a16:creationId xmlns:a16="http://schemas.microsoft.com/office/drawing/2014/main" id="{1C7EA360-EB2B-442C-9941-A469B8734BB2}"/>
                </a:ext>
              </a:extLst>
            </p:cNvPr>
            <p:cNvCxnSpPr>
              <a:cxnSpLocks/>
            </p:cNvCxnSpPr>
            <p:nvPr/>
          </p:nvCxnSpPr>
          <p:spPr>
            <a:xfrm>
              <a:off x="11753866" y="2903453"/>
              <a:ext cx="0" cy="1691696"/>
            </a:xfrm>
            <a:prstGeom prst="line">
              <a:avLst/>
            </a:prstGeom>
            <a:ln w="19050">
              <a:solidFill>
                <a:schemeClr val="accent6"/>
              </a:solidFill>
              <a:prstDash val="dash"/>
            </a:ln>
          </p:spPr>
          <p:style>
            <a:lnRef idx="1">
              <a:schemeClr val="accent6"/>
            </a:lnRef>
            <a:fillRef idx="0">
              <a:schemeClr val="accent6"/>
            </a:fillRef>
            <a:effectRef idx="0">
              <a:schemeClr val="accent6"/>
            </a:effectRef>
            <a:fontRef idx="minor">
              <a:schemeClr val="tx1"/>
            </a:fontRef>
          </p:style>
        </p:cxnSp>
        <p:sp>
          <p:nvSpPr>
            <p:cNvPr id="36" name="Rectangle 35">
              <a:extLst>
                <a:ext uri="{FF2B5EF4-FFF2-40B4-BE49-F238E27FC236}">
                  <a16:creationId xmlns:a16="http://schemas.microsoft.com/office/drawing/2014/main" id="{6D121352-BF77-46F5-B5AD-18C7EF9276A2}"/>
                </a:ext>
              </a:extLst>
            </p:cNvPr>
            <p:cNvSpPr/>
            <p:nvPr/>
          </p:nvSpPr>
          <p:spPr>
            <a:xfrm>
              <a:off x="711686" y="2795732"/>
              <a:ext cx="11051607" cy="101707"/>
            </a:xfrm>
            <a:prstGeom prst="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err="1">
                <a:solidFill>
                  <a:schemeClr val="tx1"/>
                </a:solidFill>
                <a:highlight>
                  <a:srgbClr val="000000"/>
                </a:highlight>
              </a:endParaRPr>
            </a:p>
          </p:txBody>
        </p:sp>
        <p:sp>
          <p:nvSpPr>
            <p:cNvPr id="37" name="ZoneTexte 36">
              <a:extLst>
                <a:ext uri="{FF2B5EF4-FFF2-40B4-BE49-F238E27FC236}">
                  <a16:creationId xmlns:a16="http://schemas.microsoft.com/office/drawing/2014/main" id="{A056BBEB-6FDD-4194-8C47-E6D66DFC1585}"/>
                </a:ext>
              </a:extLst>
            </p:cNvPr>
            <p:cNvSpPr txBox="1"/>
            <p:nvPr/>
          </p:nvSpPr>
          <p:spPr>
            <a:xfrm>
              <a:off x="398981" y="2476987"/>
              <a:ext cx="961534" cy="194209"/>
            </a:xfrm>
            <a:prstGeom prst="rect">
              <a:avLst/>
            </a:prstGeom>
            <a:noFill/>
          </p:spPr>
          <p:txBody>
            <a:bodyPr wrap="square" lIns="0" tIns="0" rIns="0" bIns="0" rtlCol="0">
              <a:spAutoFit/>
            </a:bodyPr>
            <a:lstStyle/>
            <a:p>
              <a:pPr algn="ctr"/>
              <a:r>
                <a:rPr lang="fr-FR" sz="2000" b="1" dirty="0"/>
                <a:t>Janvier </a:t>
              </a:r>
            </a:p>
          </p:txBody>
        </p:sp>
        <p:sp>
          <p:nvSpPr>
            <p:cNvPr id="39" name="ZoneTexte 38">
              <a:extLst>
                <a:ext uri="{FF2B5EF4-FFF2-40B4-BE49-F238E27FC236}">
                  <a16:creationId xmlns:a16="http://schemas.microsoft.com/office/drawing/2014/main" id="{B8ADDADD-3EFF-421C-B77E-C0E15379E792}"/>
                </a:ext>
              </a:extLst>
            </p:cNvPr>
            <p:cNvSpPr txBox="1"/>
            <p:nvPr/>
          </p:nvSpPr>
          <p:spPr>
            <a:xfrm>
              <a:off x="10963818" y="2469349"/>
              <a:ext cx="1152672" cy="194209"/>
            </a:xfrm>
            <a:prstGeom prst="rect">
              <a:avLst/>
            </a:prstGeom>
            <a:noFill/>
          </p:spPr>
          <p:txBody>
            <a:bodyPr wrap="square" lIns="0" tIns="0" rIns="0" bIns="0" rtlCol="0">
              <a:spAutoFit/>
            </a:bodyPr>
            <a:lstStyle/>
            <a:p>
              <a:pPr algn="ctr"/>
              <a:r>
                <a:rPr lang="fr-FR" sz="2000" b="1" dirty="0"/>
                <a:t>Décembre </a:t>
              </a:r>
            </a:p>
          </p:txBody>
        </p:sp>
        <p:cxnSp>
          <p:nvCxnSpPr>
            <p:cNvPr id="40" name="Connecteur droit 39">
              <a:extLst>
                <a:ext uri="{FF2B5EF4-FFF2-40B4-BE49-F238E27FC236}">
                  <a16:creationId xmlns:a16="http://schemas.microsoft.com/office/drawing/2014/main" id="{120004C4-165F-42E3-BD6F-81AD90F1C3A1}"/>
                </a:ext>
              </a:extLst>
            </p:cNvPr>
            <p:cNvCxnSpPr>
              <a:cxnSpLocks/>
            </p:cNvCxnSpPr>
            <p:nvPr/>
          </p:nvCxnSpPr>
          <p:spPr>
            <a:xfrm>
              <a:off x="720001" y="2887300"/>
              <a:ext cx="41601" cy="1446308"/>
            </a:xfrm>
            <a:prstGeom prst="line">
              <a:avLst/>
            </a:prstGeom>
            <a:ln w="19050">
              <a:solidFill>
                <a:schemeClr val="accent6"/>
              </a:solidFill>
              <a:prstDash val="dash"/>
            </a:ln>
          </p:spPr>
          <p:style>
            <a:lnRef idx="1">
              <a:schemeClr val="accent6"/>
            </a:lnRef>
            <a:fillRef idx="0">
              <a:schemeClr val="accent6"/>
            </a:fillRef>
            <a:effectRef idx="0">
              <a:schemeClr val="accent6"/>
            </a:effectRef>
            <a:fontRef idx="minor">
              <a:schemeClr val="tx1"/>
            </a:fontRef>
          </p:style>
        </p:cxnSp>
        <p:cxnSp>
          <p:nvCxnSpPr>
            <p:cNvPr id="41" name="Connecteur droit 40">
              <a:extLst>
                <a:ext uri="{FF2B5EF4-FFF2-40B4-BE49-F238E27FC236}">
                  <a16:creationId xmlns:a16="http://schemas.microsoft.com/office/drawing/2014/main" id="{5225825E-EE15-44BE-8279-442A27FA0CED}"/>
                </a:ext>
              </a:extLst>
            </p:cNvPr>
            <p:cNvCxnSpPr>
              <a:cxnSpLocks/>
            </p:cNvCxnSpPr>
            <p:nvPr/>
          </p:nvCxnSpPr>
          <p:spPr>
            <a:xfrm>
              <a:off x="6237614" y="2903453"/>
              <a:ext cx="14682" cy="1430155"/>
            </a:xfrm>
            <a:prstGeom prst="line">
              <a:avLst/>
            </a:prstGeom>
            <a:ln w="19050">
              <a:solidFill>
                <a:schemeClr val="accent6"/>
              </a:solidFill>
              <a:prstDash val="dash"/>
            </a:ln>
          </p:spPr>
          <p:style>
            <a:lnRef idx="1">
              <a:schemeClr val="accent6"/>
            </a:lnRef>
            <a:fillRef idx="0">
              <a:schemeClr val="accent6"/>
            </a:fillRef>
            <a:effectRef idx="0">
              <a:schemeClr val="accent6"/>
            </a:effectRef>
            <a:fontRef idx="minor">
              <a:schemeClr val="tx1"/>
            </a:fontRef>
          </p:style>
        </p:cxnSp>
        <p:sp>
          <p:nvSpPr>
            <p:cNvPr id="42" name="ZoneTexte 41">
              <a:extLst>
                <a:ext uri="{FF2B5EF4-FFF2-40B4-BE49-F238E27FC236}">
                  <a16:creationId xmlns:a16="http://schemas.microsoft.com/office/drawing/2014/main" id="{A8969DB6-F53D-4A59-B035-B43035B12C98}"/>
                </a:ext>
              </a:extLst>
            </p:cNvPr>
            <p:cNvSpPr txBox="1"/>
            <p:nvPr/>
          </p:nvSpPr>
          <p:spPr>
            <a:xfrm>
              <a:off x="5764188" y="2464022"/>
              <a:ext cx="961534" cy="194209"/>
            </a:xfrm>
            <a:prstGeom prst="rect">
              <a:avLst/>
            </a:prstGeom>
            <a:noFill/>
          </p:spPr>
          <p:txBody>
            <a:bodyPr wrap="square" lIns="0" tIns="0" rIns="0" bIns="0" rtlCol="0">
              <a:spAutoFit/>
            </a:bodyPr>
            <a:lstStyle/>
            <a:p>
              <a:pPr algn="ctr"/>
              <a:r>
                <a:rPr lang="fr-FR" sz="2000" b="1" dirty="0"/>
                <a:t>Juillet</a:t>
              </a:r>
              <a:r>
                <a:rPr lang="fr-FR" sz="1600" b="1" dirty="0"/>
                <a:t> </a:t>
              </a:r>
            </a:p>
          </p:txBody>
        </p:sp>
        <p:sp>
          <p:nvSpPr>
            <p:cNvPr id="43" name="Pentagone 10">
              <a:extLst>
                <a:ext uri="{FF2B5EF4-FFF2-40B4-BE49-F238E27FC236}">
                  <a16:creationId xmlns:a16="http://schemas.microsoft.com/office/drawing/2014/main" id="{8B262A36-9262-4864-A8F0-A7370D5D0BB9}"/>
                </a:ext>
              </a:extLst>
            </p:cNvPr>
            <p:cNvSpPr/>
            <p:nvPr/>
          </p:nvSpPr>
          <p:spPr>
            <a:xfrm>
              <a:off x="746918" y="2922987"/>
              <a:ext cx="1030063" cy="452861"/>
            </a:xfrm>
            <a:prstGeom prst="homePlate">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lang="fr-FR" sz="1200" b="1" dirty="0">
                  <a:solidFill>
                    <a:schemeClr val="bg1"/>
                  </a:solidFill>
                </a:rPr>
                <a:t>Définition </a:t>
              </a:r>
            </a:p>
            <a:p>
              <a:pPr algn="ctr"/>
              <a:r>
                <a:rPr lang="fr-FR" sz="1200" b="1" dirty="0">
                  <a:solidFill>
                    <a:schemeClr val="bg1"/>
                  </a:solidFill>
                </a:rPr>
                <a:t>objectifs</a:t>
              </a:r>
            </a:p>
            <a:p>
              <a:pPr algn="ctr"/>
              <a:r>
                <a:rPr lang="fr-FR" sz="1200" b="1" dirty="0">
                  <a:solidFill>
                    <a:schemeClr val="bg1"/>
                  </a:solidFill>
                </a:rPr>
                <a:t>CAPN</a:t>
              </a:r>
              <a:endParaRPr lang="fr-FR" sz="1000" b="1" dirty="0">
                <a:solidFill>
                  <a:schemeClr val="bg1"/>
                </a:solidFill>
              </a:endParaRPr>
            </a:p>
          </p:txBody>
        </p:sp>
        <p:cxnSp>
          <p:nvCxnSpPr>
            <p:cNvPr id="46" name="Connecteur droit 45">
              <a:extLst>
                <a:ext uri="{FF2B5EF4-FFF2-40B4-BE49-F238E27FC236}">
                  <a16:creationId xmlns:a16="http://schemas.microsoft.com/office/drawing/2014/main" id="{696ADBA8-0191-49FB-BDCC-42F593EA4455}"/>
                </a:ext>
              </a:extLst>
            </p:cNvPr>
            <p:cNvCxnSpPr>
              <a:cxnSpLocks/>
            </p:cNvCxnSpPr>
            <p:nvPr/>
          </p:nvCxnSpPr>
          <p:spPr>
            <a:xfrm>
              <a:off x="9040305" y="2902785"/>
              <a:ext cx="0" cy="1575745"/>
            </a:xfrm>
            <a:prstGeom prst="line">
              <a:avLst/>
            </a:prstGeom>
            <a:ln w="19050">
              <a:solidFill>
                <a:schemeClr val="accent6"/>
              </a:solidFill>
              <a:prstDash val="dash"/>
            </a:ln>
          </p:spPr>
          <p:style>
            <a:lnRef idx="1">
              <a:schemeClr val="accent6"/>
            </a:lnRef>
            <a:fillRef idx="0">
              <a:schemeClr val="accent6"/>
            </a:fillRef>
            <a:effectRef idx="0">
              <a:schemeClr val="accent6"/>
            </a:effectRef>
            <a:fontRef idx="minor">
              <a:schemeClr val="tx1"/>
            </a:fontRef>
          </p:style>
        </p:cxnSp>
        <p:sp>
          <p:nvSpPr>
            <p:cNvPr id="47" name="ZoneTexte 46">
              <a:extLst>
                <a:ext uri="{FF2B5EF4-FFF2-40B4-BE49-F238E27FC236}">
                  <a16:creationId xmlns:a16="http://schemas.microsoft.com/office/drawing/2014/main" id="{FA14363F-8CA7-4470-9E07-51F21C6D22E0}"/>
                </a:ext>
              </a:extLst>
            </p:cNvPr>
            <p:cNvSpPr txBox="1"/>
            <p:nvPr/>
          </p:nvSpPr>
          <p:spPr>
            <a:xfrm>
              <a:off x="8500907" y="2463889"/>
              <a:ext cx="1120579" cy="194209"/>
            </a:xfrm>
            <a:prstGeom prst="rect">
              <a:avLst/>
            </a:prstGeom>
            <a:noFill/>
          </p:spPr>
          <p:txBody>
            <a:bodyPr wrap="square" lIns="0" tIns="0" rIns="0" bIns="0" rtlCol="0">
              <a:spAutoFit/>
            </a:bodyPr>
            <a:lstStyle/>
            <a:p>
              <a:pPr algn="ctr"/>
              <a:r>
                <a:rPr lang="fr-FR" sz="2000" b="1" dirty="0"/>
                <a:t>Octobre</a:t>
              </a:r>
              <a:endParaRPr lang="fr-FR" sz="1600" b="1" dirty="0"/>
            </a:p>
          </p:txBody>
        </p:sp>
        <p:cxnSp>
          <p:nvCxnSpPr>
            <p:cNvPr id="48" name="Connecteur droit 47">
              <a:extLst>
                <a:ext uri="{FF2B5EF4-FFF2-40B4-BE49-F238E27FC236}">
                  <a16:creationId xmlns:a16="http://schemas.microsoft.com/office/drawing/2014/main" id="{9F3EEF06-9267-47EB-9264-23AC9E06E918}"/>
                </a:ext>
              </a:extLst>
            </p:cNvPr>
            <p:cNvCxnSpPr>
              <a:cxnSpLocks/>
            </p:cNvCxnSpPr>
            <p:nvPr/>
          </p:nvCxnSpPr>
          <p:spPr>
            <a:xfrm>
              <a:off x="3719029" y="2922987"/>
              <a:ext cx="0" cy="1260426"/>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sp>
          <p:nvSpPr>
            <p:cNvPr id="49" name="ZoneTexte 48">
              <a:extLst>
                <a:ext uri="{FF2B5EF4-FFF2-40B4-BE49-F238E27FC236}">
                  <a16:creationId xmlns:a16="http://schemas.microsoft.com/office/drawing/2014/main" id="{742CAE90-E3A6-4788-BA6A-C59B88709297}"/>
                </a:ext>
              </a:extLst>
            </p:cNvPr>
            <p:cNvSpPr txBox="1"/>
            <p:nvPr/>
          </p:nvSpPr>
          <p:spPr>
            <a:xfrm>
              <a:off x="3053030" y="2476987"/>
              <a:ext cx="961534" cy="194209"/>
            </a:xfrm>
            <a:prstGeom prst="rect">
              <a:avLst/>
            </a:prstGeom>
            <a:noFill/>
          </p:spPr>
          <p:txBody>
            <a:bodyPr wrap="square" lIns="0" tIns="0" rIns="0" bIns="0" rtlCol="0">
              <a:spAutoFit/>
            </a:bodyPr>
            <a:lstStyle/>
            <a:p>
              <a:pPr algn="ctr"/>
              <a:r>
                <a:rPr lang="fr-FR" sz="2000" b="1" dirty="0"/>
                <a:t>Avril </a:t>
              </a:r>
            </a:p>
          </p:txBody>
        </p:sp>
        <p:sp>
          <p:nvSpPr>
            <p:cNvPr id="51" name="Pentagone 18">
              <a:extLst>
                <a:ext uri="{FF2B5EF4-FFF2-40B4-BE49-F238E27FC236}">
                  <a16:creationId xmlns:a16="http://schemas.microsoft.com/office/drawing/2014/main" id="{AE9B1AE3-3253-40B9-9E7A-E979F33E4D67}"/>
                </a:ext>
              </a:extLst>
            </p:cNvPr>
            <p:cNvSpPr/>
            <p:nvPr/>
          </p:nvSpPr>
          <p:spPr>
            <a:xfrm>
              <a:off x="769917" y="3624002"/>
              <a:ext cx="861899" cy="264681"/>
            </a:xfrm>
            <a:prstGeom prst="homePlate">
              <a:avLst/>
            </a:prstGeom>
            <a:solidFill>
              <a:srgbClr val="CC9B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lang="fr-FR" sz="1200" b="1" dirty="0">
                  <a:solidFill>
                    <a:schemeClr val="bg1"/>
                  </a:solidFill>
                </a:rPr>
                <a:t>OPR</a:t>
              </a:r>
            </a:p>
            <a:p>
              <a:pPr algn="ctr"/>
              <a:r>
                <a:rPr lang="fr-FR" sz="1200" b="1" dirty="0">
                  <a:solidFill>
                    <a:schemeClr val="bg1"/>
                  </a:solidFill>
                </a:rPr>
                <a:t>Eval + </a:t>
              </a:r>
              <a:r>
                <a:rPr lang="fr-FR" sz="1200" b="1" dirty="0" err="1">
                  <a:solidFill>
                    <a:schemeClr val="bg1"/>
                  </a:solidFill>
                </a:rPr>
                <a:t>obj</a:t>
              </a:r>
              <a:endParaRPr lang="fr-FR" sz="1200" b="1" dirty="0">
                <a:solidFill>
                  <a:schemeClr val="bg1"/>
                </a:solidFill>
              </a:endParaRPr>
            </a:p>
          </p:txBody>
        </p:sp>
      </p:grpSp>
      <p:sp>
        <p:nvSpPr>
          <p:cNvPr id="53" name="Pentagone 10">
            <a:extLst>
              <a:ext uri="{FF2B5EF4-FFF2-40B4-BE49-F238E27FC236}">
                <a16:creationId xmlns:a16="http://schemas.microsoft.com/office/drawing/2014/main" id="{402E1102-6674-4D98-8FD3-D9B48E56A3B3}"/>
              </a:ext>
            </a:extLst>
          </p:cNvPr>
          <p:cNvSpPr/>
          <p:nvPr/>
        </p:nvSpPr>
        <p:spPr>
          <a:xfrm>
            <a:off x="5689045" y="3500336"/>
            <a:ext cx="1342697" cy="770332"/>
          </a:xfrm>
          <a:prstGeom prst="homePlate">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lang="fr-FR" sz="1200" b="1" dirty="0">
                <a:solidFill>
                  <a:schemeClr val="bg1"/>
                </a:solidFill>
              </a:rPr>
              <a:t>Evaluation et </a:t>
            </a:r>
          </a:p>
          <a:p>
            <a:pPr algn="ctr"/>
            <a:r>
              <a:rPr lang="fr-FR" sz="1200" b="1" dirty="0">
                <a:solidFill>
                  <a:schemeClr val="bg1"/>
                </a:solidFill>
              </a:rPr>
              <a:t>définition</a:t>
            </a:r>
          </a:p>
          <a:p>
            <a:pPr algn="ctr"/>
            <a:r>
              <a:rPr lang="fr-FR" sz="1200" b="1" dirty="0">
                <a:solidFill>
                  <a:schemeClr val="bg1"/>
                </a:solidFill>
              </a:rPr>
              <a:t> objectif S2 CAPN</a:t>
            </a:r>
          </a:p>
        </p:txBody>
      </p:sp>
      <p:sp>
        <p:nvSpPr>
          <p:cNvPr id="55" name="Pentagone 18">
            <a:extLst>
              <a:ext uri="{FF2B5EF4-FFF2-40B4-BE49-F238E27FC236}">
                <a16:creationId xmlns:a16="http://schemas.microsoft.com/office/drawing/2014/main" id="{4DE6EB0B-E35C-455A-A6DF-171E340F2E2C}"/>
              </a:ext>
            </a:extLst>
          </p:cNvPr>
          <p:cNvSpPr/>
          <p:nvPr/>
        </p:nvSpPr>
        <p:spPr>
          <a:xfrm>
            <a:off x="3299301" y="4682674"/>
            <a:ext cx="979672" cy="440701"/>
          </a:xfrm>
          <a:prstGeom prst="homePlate">
            <a:avLst/>
          </a:prstGeom>
          <a:solidFill>
            <a:srgbClr val="CC9B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lang="fr-FR" sz="1200" b="1" dirty="0">
                <a:solidFill>
                  <a:schemeClr val="bg1"/>
                </a:solidFill>
              </a:rPr>
              <a:t>OPR</a:t>
            </a:r>
          </a:p>
          <a:p>
            <a:pPr algn="ctr"/>
            <a:r>
              <a:rPr lang="fr-FR" sz="1200" b="1" dirty="0">
                <a:solidFill>
                  <a:schemeClr val="bg1"/>
                </a:solidFill>
              </a:rPr>
              <a:t>Performance</a:t>
            </a:r>
          </a:p>
        </p:txBody>
      </p:sp>
      <p:sp>
        <p:nvSpPr>
          <p:cNvPr id="67" name="Pentagone 18">
            <a:extLst>
              <a:ext uri="{FF2B5EF4-FFF2-40B4-BE49-F238E27FC236}">
                <a16:creationId xmlns:a16="http://schemas.microsoft.com/office/drawing/2014/main" id="{BA2FF161-CF2C-4B1B-927E-FAF080C683B1}"/>
              </a:ext>
            </a:extLst>
          </p:cNvPr>
          <p:cNvSpPr/>
          <p:nvPr/>
        </p:nvSpPr>
        <p:spPr>
          <a:xfrm>
            <a:off x="5732268" y="4661292"/>
            <a:ext cx="977816" cy="433971"/>
          </a:xfrm>
          <a:prstGeom prst="homePlate">
            <a:avLst/>
          </a:prstGeom>
          <a:solidFill>
            <a:srgbClr val="CC9B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lang="fr-FR" sz="1200" b="1" dirty="0">
                <a:solidFill>
                  <a:schemeClr val="bg1"/>
                </a:solidFill>
              </a:rPr>
              <a:t>OPR</a:t>
            </a:r>
          </a:p>
          <a:p>
            <a:pPr algn="ctr"/>
            <a:r>
              <a:rPr lang="fr-FR" sz="1200" b="1" dirty="0">
                <a:solidFill>
                  <a:schemeClr val="bg1"/>
                </a:solidFill>
              </a:rPr>
              <a:t>Performance</a:t>
            </a:r>
          </a:p>
        </p:txBody>
      </p:sp>
      <p:sp>
        <p:nvSpPr>
          <p:cNvPr id="68" name="Pentagone 18">
            <a:extLst>
              <a:ext uri="{FF2B5EF4-FFF2-40B4-BE49-F238E27FC236}">
                <a16:creationId xmlns:a16="http://schemas.microsoft.com/office/drawing/2014/main" id="{1E9950FB-7F56-426B-A2BE-FE0374B9BAC3}"/>
              </a:ext>
            </a:extLst>
          </p:cNvPr>
          <p:cNvSpPr/>
          <p:nvPr/>
        </p:nvSpPr>
        <p:spPr>
          <a:xfrm>
            <a:off x="8541520" y="4659195"/>
            <a:ext cx="1038830" cy="436068"/>
          </a:xfrm>
          <a:prstGeom prst="homePlate">
            <a:avLst/>
          </a:prstGeom>
          <a:solidFill>
            <a:srgbClr val="CC9B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lang="fr-FR" sz="1200" b="1" dirty="0">
                <a:solidFill>
                  <a:schemeClr val="bg1"/>
                </a:solidFill>
              </a:rPr>
              <a:t>OPR</a:t>
            </a:r>
          </a:p>
          <a:p>
            <a:pPr algn="ctr"/>
            <a:r>
              <a:rPr lang="fr-FR" sz="1200" b="1" dirty="0">
                <a:solidFill>
                  <a:schemeClr val="bg1"/>
                </a:solidFill>
              </a:rPr>
              <a:t>Performance</a:t>
            </a:r>
          </a:p>
        </p:txBody>
      </p:sp>
      <p:sp>
        <p:nvSpPr>
          <p:cNvPr id="2" name="Rectangle 1">
            <a:extLst>
              <a:ext uri="{FF2B5EF4-FFF2-40B4-BE49-F238E27FC236}">
                <a16:creationId xmlns:a16="http://schemas.microsoft.com/office/drawing/2014/main" id="{07644A25-CF6A-4825-9598-C3D2424CF2DC}"/>
              </a:ext>
            </a:extLst>
          </p:cNvPr>
          <p:cNvSpPr/>
          <p:nvPr/>
        </p:nvSpPr>
        <p:spPr>
          <a:xfrm>
            <a:off x="11221776" y="3465021"/>
            <a:ext cx="287454" cy="754026"/>
          </a:xfrm>
          <a:prstGeom prst="rect">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4" name="Rectangle 3">
            <a:extLst>
              <a:ext uri="{FF2B5EF4-FFF2-40B4-BE49-F238E27FC236}">
                <a16:creationId xmlns:a16="http://schemas.microsoft.com/office/drawing/2014/main" id="{F7088B87-D5C8-4ABF-A904-1BDE6855F808}"/>
              </a:ext>
            </a:extLst>
          </p:cNvPr>
          <p:cNvSpPr/>
          <p:nvPr/>
        </p:nvSpPr>
        <p:spPr>
          <a:xfrm>
            <a:off x="11221776" y="4659195"/>
            <a:ext cx="280546" cy="433971"/>
          </a:xfrm>
          <a:prstGeom prst="rect">
            <a:avLst/>
          </a:prstGeom>
          <a:solidFill>
            <a:srgbClr val="CC9B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US" sz="1400" b="1">
              <a:solidFill>
                <a:schemeClr val="bg1"/>
              </a:solidFill>
            </a:endParaRPr>
          </a:p>
        </p:txBody>
      </p:sp>
      <p:pic>
        <p:nvPicPr>
          <p:cNvPr id="38" name="Picture 26">
            <a:extLst>
              <a:ext uri="{FF2B5EF4-FFF2-40B4-BE49-F238E27FC236}">
                <a16:creationId xmlns:a16="http://schemas.microsoft.com/office/drawing/2014/main" id="{BE1DB78A-2E2B-49B0-9B67-51E6F1D0DB8F}"/>
              </a:ext>
            </a:extLst>
          </p:cNvPr>
          <p:cNvPicPr>
            <a:picLocks noChangeAspect="1"/>
          </p:cNvPicPr>
          <p:nvPr/>
        </p:nvPicPr>
        <p:blipFill>
          <a:blip r:embed="rId4"/>
          <a:stretch>
            <a:fillRect/>
          </a:stretch>
        </p:blipFill>
        <p:spPr>
          <a:xfrm>
            <a:off x="9863667" y="5960222"/>
            <a:ext cx="1835855" cy="755257"/>
          </a:xfrm>
          <a:prstGeom prst="rect">
            <a:avLst/>
          </a:prstGeom>
        </p:spPr>
      </p:pic>
    </p:spTree>
    <p:extLst>
      <p:ext uri="{BB962C8B-B14F-4D97-AF65-F5344CB8AC3E}">
        <p14:creationId xmlns:p14="http://schemas.microsoft.com/office/powerpoint/2010/main" val="119638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086A42F-B881-448D-A7CA-4210AD1BEF0B}"/>
              </a:ext>
            </a:extLst>
          </p:cNvPr>
          <p:cNvPicPr>
            <a:picLocks noChangeAspect="1"/>
          </p:cNvPicPr>
          <p:nvPr/>
        </p:nvPicPr>
        <p:blipFill>
          <a:blip r:embed="rId3"/>
          <a:stretch>
            <a:fillRect/>
          </a:stretch>
        </p:blipFill>
        <p:spPr>
          <a:xfrm>
            <a:off x="10655421" y="0"/>
            <a:ext cx="1536580" cy="1905000"/>
          </a:xfrm>
          <a:prstGeom prst="rect">
            <a:avLst/>
          </a:prstGeom>
        </p:spPr>
      </p:pic>
      <p:pic>
        <p:nvPicPr>
          <p:cNvPr id="38" name="Picture 26">
            <a:extLst>
              <a:ext uri="{FF2B5EF4-FFF2-40B4-BE49-F238E27FC236}">
                <a16:creationId xmlns:a16="http://schemas.microsoft.com/office/drawing/2014/main" id="{BE1DB78A-2E2B-49B0-9B67-51E6F1D0DB8F}"/>
              </a:ext>
            </a:extLst>
          </p:cNvPr>
          <p:cNvPicPr>
            <a:picLocks noChangeAspect="1"/>
          </p:cNvPicPr>
          <p:nvPr/>
        </p:nvPicPr>
        <p:blipFill>
          <a:blip r:embed="rId4"/>
          <a:stretch>
            <a:fillRect/>
          </a:stretch>
        </p:blipFill>
        <p:spPr>
          <a:xfrm>
            <a:off x="9863667" y="5845921"/>
            <a:ext cx="1835855" cy="755257"/>
          </a:xfrm>
          <a:prstGeom prst="rect">
            <a:avLst/>
          </a:prstGeom>
        </p:spPr>
      </p:pic>
      <p:sp>
        <p:nvSpPr>
          <p:cNvPr id="3" name="Titre 2">
            <a:extLst>
              <a:ext uri="{FF2B5EF4-FFF2-40B4-BE49-F238E27FC236}">
                <a16:creationId xmlns:a16="http://schemas.microsoft.com/office/drawing/2014/main" id="{883F6292-7642-4E37-8E96-2BC04EBCCAE8}"/>
              </a:ext>
            </a:extLst>
          </p:cNvPr>
          <p:cNvSpPr>
            <a:spLocks noGrp="1"/>
          </p:cNvSpPr>
          <p:nvPr>
            <p:ph type="title"/>
          </p:nvPr>
        </p:nvSpPr>
        <p:spPr>
          <a:xfrm>
            <a:off x="621215" y="326527"/>
            <a:ext cx="10515600" cy="689474"/>
          </a:xfrm>
        </p:spPr>
        <p:txBody>
          <a:bodyPr>
            <a:normAutofit/>
          </a:bodyPr>
          <a:lstStyle/>
          <a:p>
            <a:r>
              <a:rPr lang="fr-FR" sz="3600" dirty="0"/>
              <a:t>Temporalité du </a:t>
            </a:r>
            <a:r>
              <a:rPr lang="fr-FR" sz="3200" dirty="0"/>
              <a:t>CAPN</a:t>
            </a:r>
            <a:endParaRPr lang="fr-FR" sz="3600" dirty="0"/>
          </a:p>
        </p:txBody>
      </p:sp>
      <p:sp>
        <p:nvSpPr>
          <p:cNvPr id="21" name="ZoneTexte 20">
            <a:extLst>
              <a:ext uri="{FF2B5EF4-FFF2-40B4-BE49-F238E27FC236}">
                <a16:creationId xmlns:a16="http://schemas.microsoft.com/office/drawing/2014/main" id="{A773B6AE-891E-477E-828D-FC66BCCE4F5C}"/>
              </a:ext>
            </a:extLst>
          </p:cNvPr>
          <p:cNvSpPr txBox="1"/>
          <p:nvPr/>
        </p:nvSpPr>
        <p:spPr>
          <a:xfrm>
            <a:off x="310607" y="1091978"/>
            <a:ext cx="11570785" cy="5016758"/>
          </a:xfrm>
          <a:prstGeom prst="rect">
            <a:avLst/>
          </a:prstGeom>
          <a:noFill/>
        </p:spPr>
        <p:txBody>
          <a:bodyPr wrap="square" rtlCol="0">
            <a:spAutoFit/>
          </a:bodyPr>
          <a:lstStyle/>
          <a:p>
            <a:pPr marL="285750" indent="-285750" defTabSz="457200">
              <a:buFont typeface="Arial" panose="020B0604020202020204" pitchFamily="34" charset="0"/>
              <a:buChar char="•"/>
            </a:pPr>
            <a:r>
              <a:rPr lang="fr-FR" sz="1600" dirty="0"/>
              <a:t>Déclinaison des objectifs OPR dans le cadre des 2 CAPN semestriels: </a:t>
            </a:r>
            <a:r>
              <a:rPr lang="fr-FR" sz="1600" b="1" dirty="0"/>
              <a:t>S1 de janvier à juin et S2 de juillet à décembre</a:t>
            </a:r>
          </a:p>
          <a:p>
            <a:pPr defTabSz="457200"/>
            <a:endParaRPr lang="fr-FR" sz="1600" dirty="0"/>
          </a:p>
          <a:p>
            <a:pPr marL="285750" indent="-285750" defTabSz="457200">
              <a:buFont typeface="Arial" panose="020B0604020202020204" pitchFamily="34" charset="0"/>
              <a:buChar char="•"/>
            </a:pPr>
            <a:r>
              <a:rPr lang="fr-FR" sz="1600" b="1" dirty="0"/>
              <a:t>La fixation des objectifs:</a:t>
            </a:r>
          </a:p>
          <a:p>
            <a:pPr marL="742950" lvl="1" indent="-285750" defTabSz="457200">
              <a:buFont typeface="Wingdings" panose="05000000000000000000" pitchFamily="2" charset="2"/>
              <a:buChar char="ü"/>
            </a:pPr>
            <a:r>
              <a:rPr lang="fr-FR" sz="1600" dirty="0"/>
              <a:t>	2 types d’objectifs : Semi collectifs et individuels</a:t>
            </a:r>
          </a:p>
          <a:p>
            <a:pPr defTabSz="457200"/>
            <a:r>
              <a:rPr lang="fr-FR" sz="1600" dirty="0"/>
              <a:t>		Ils peuvent porter sur : des résultats immédiats, de la création de potentiel</a:t>
            </a:r>
          </a:p>
          <a:p>
            <a:pPr marL="1657350" lvl="3" indent="-285750" defTabSz="457200">
              <a:buFont typeface="Wingdings" panose="05000000000000000000" pitchFamily="2" charset="2"/>
              <a:buChar char="Ø"/>
            </a:pPr>
            <a:r>
              <a:rPr lang="fr-FR" sz="1600" dirty="0"/>
              <a:t>Résultats immédiats : produit de l’effet sur la période ou réduction d’un dysfonctionnement précis</a:t>
            </a:r>
          </a:p>
          <a:p>
            <a:pPr marL="1657350" lvl="3" indent="-285750" defTabSz="457200">
              <a:buFont typeface="Wingdings" panose="05000000000000000000" pitchFamily="2" charset="2"/>
              <a:buChar char="Ø"/>
            </a:pPr>
            <a:r>
              <a:rPr lang="fr-FR" sz="1600" dirty="0"/>
              <a:t>Création de potentiel : produit de l’effet sur les périodes suivantes </a:t>
            </a:r>
          </a:p>
          <a:p>
            <a:pPr marL="742950" lvl="1" indent="-285750" defTabSz="457200">
              <a:buFont typeface="Wingdings" panose="05000000000000000000" pitchFamily="2" charset="2"/>
              <a:buChar char="ü"/>
            </a:pPr>
            <a:r>
              <a:rPr lang="fr-FR" sz="1600" dirty="0"/>
              <a:t>	Les objectifs doivent être : ambitieux, atteignables, mesurables </a:t>
            </a:r>
            <a:r>
              <a:rPr lang="fr-FR" sz="1600" dirty="0">
                <a:sym typeface="Wingdings" panose="05000000000000000000" pitchFamily="2" charset="2"/>
              </a:rPr>
              <a:t> (SMART)</a:t>
            </a:r>
          </a:p>
          <a:p>
            <a:pPr marL="742950" lvl="1" indent="-285750" defTabSz="457200">
              <a:buFont typeface="Wingdings" panose="05000000000000000000" pitchFamily="2" charset="2"/>
              <a:buChar char="ü"/>
            </a:pPr>
            <a:r>
              <a:rPr lang="fr-FR" sz="1600" dirty="0">
                <a:sym typeface="Wingdings" panose="05000000000000000000" pitchFamily="2" charset="2"/>
              </a:rPr>
              <a:t>	C’est le fruit d’une discussion avec une signature commune, qui ne conditionne pas la validité du CAPN. Toutefois si le 	collaborateur refuse de signer la CAPN, les objectifs seront imposés par le manager et mesurés en fin de période.</a:t>
            </a:r>
          </a:p>
          <a:p>
            <a:pPr marL="742950" lvl="1" indent="-285750" defTabSz="457200">
              <a:buFont typeface="Wingdings" panose="05000000000000000000" pitchFamily="2" charset="2"/>
              <a:buChar char="ü"/>
            </a:pPr>
            <a:endParaRPr lang="fr-FR" sz="1600" dirty="0">
              <a:sym typeface="Wingdings" panose="05000000000000000000" pitchFamily="2" charset="2"/>
            </a:endParaRPr>
          </a:p>
          <a:p>
            <a:pPr defTabSz="457200"/>
            <a:r>
              <a:rPr lang="fr-FR" sz="1600" dirty="0">
                <a:solidFill>
                  <a:srgbClr val="FF0000"/>
                </a:solidFill>
                <a:sym typeface="Wingdings" panose="05000000000000000000" pitchFamily="2" charset="2"/>
              </a:rPr>
              <a:t>	</a:t>
            </a:r>
            <a:r>
              <a:rPr lang="fr-FR" sz="1600" dirty="0">
                <a:sym typeface="Wingdings" panose="05000000000000000000" pitchFamily="2" charset="2"/>
              </a:rPr>
              <a:t>Le CAPN doit impérativement être </a:t>
            </a:r>
            <a:r>
              <a:rPr lang="en-US" sz="1600" dirty="0">
                <a:sym typeface="Wingdings" panose="05000000000000000000" pitchFamily="2" charset="2"/>
              </a:rPr>
              <a:t>validé  </a:t>
            </a:r>
            <a:r>
              <a:rPr lang="en-US" sz="1600" dirty="0"/>
              <a:t>dans les 2 premiers </a:t>
            </a:r>
            <a:r>
              <a:rPr lang="en-US" sz="1600" dirty="0" err="1"/>
              <a:t>mois</a:t>
            </a:r>
            <a:r>
              <a:rPr lang="en-US" sz="1600" dirty="0"/>
              <a:t> du </a:t>
            </a:r>
            <a:r>
              <a:rPr lang="en-US" sz="1600" dirty="0" err="1"/>
              <a:t>semestre</a:t>
            </a:r>
            <a:r>
              <a:rPr lang="en-US" sz="1600" dirty="0"/>
              <a:t>. </a:t>
            </a:r>
          </a:p>
          <a:p>
            <a:pPr lvl="1" defTabSz="457200"/>
            <a:endParaRPr lang="fr-FR" sz="1600" dirty="0"/>
          </a:p>
          <a:p>
            <a:pPr marL="285750" indent="-285750" defTabSz="457200">
              <a:buFont typeface="Arial" panose="020B0604020202020204" pitchFamily="34" charset="0"/>
              <a:buChar char="•"/>
            </a:pPr>
            <a:r>
              <a:rPr lang="fr-FR" sz="1600" b="1" dirty="0"/>
              <a:t>L’évaluation et paiement du CAPN</a:t>
            </a:r>
          </a:p>
          <a:p>
            <a:pPr marL="742950" lvl="1" indent="-285750">
              <a:buFont typeface="Wingdings" panose="05000000000000000000" pitchFamily="2" charset="2"/>
              <a:buChar char="ü"/>
            </a:pPr>
            <a:r>
              <a:rPr lang="en-US" sz="1600" dirty="0"/>
              <a:t>Le </a:t>
            </a:r>
            <a:r>
              <a:rPr lang="en-US" sz="1600" dirty="0" err="1"/>
              <a:t>suivi</a:t>
            </a:r>
            <a:r>
              <a:rPr lang="en-US" sz="1600" dirty="0"/>
              <a:t> des </a:t>
            </a:r>
            <a:r>
              <a:rPr lang="fr-FR" sz="1600" dirty="0"/>
              <a:t>objectifs</a:t>
            </a:r>
            <a:r>
              <a:rPr lang="en-US" sz="1600" dirty="0"/>
              <a:t> se fait  au fil du </a:t>
            </a:r>
            <a:r>
              <a:rPr lang="en-US" sz="1600" dirty="0" err="1"/>
              <a:t>semestre</a:t>
            </a:r>
            <a:endParaRPr lang="en-US" sz="1600" dirty="0"/>
          </a:p>
          <a:p>
            <a:pPr marL="742950" lvl="1" indent="-285750">
              <a:buFont typeface="Wingdings" panose="05000000000000000000" pitchFamily="2" charset="2"/>
              <a:buChar char="ü"/>
            </a:pPr>
            <a:r>
              <a:rPr lang="en-US" sz="1600" dirty="0"/>
              <a:t>Une </a:t>
            </a:r>
            <a:r>
              <a:rPr lang="en-US" sz="1600" dirty="0" err="1"/>
              <a:t>évaluation</a:t>
            </a:r>
            <a:r>
              <a:rPr lang="en-US" sz="1600" dirty="0"/>
              <a:t> </a:t>
            </a:r>
            <a:r>
              <a:rPr lang="en-US" sz="1600" dirty="0" err="1"/>
              <a:t>lors</a:t>
            </a:r>
            <a:r>
              <a:rPr lang="en-US" sz="1600" dirty="0"/>
              <a:t> d’un </a:t>
            </a:r>
            <a:r>
              <a:rPr lang="en-US" sz="1600" dirty="0" err="1"/>
              <a:t>entretien</a:t>
            </a:r>
            <a:r>
              <a:rPr lang="en-US" sz="1600" dirty="0"/>
              <a:t> </a:t>
            </a:r>
            <a:r>
              <a:rPr lang="en-US" sz="1600" dirty="0" err="1"/>
              <a:t>dédié</a:t>
            </a:r>
            <a:r>
              <a:rPr lang="en-US" sz="1600" dirty="0"/>
              <a:t> </a:t>
            </a:r>
            <a:r>
              <a:rPr lang="en-US" sz="1600" dirty="0" err="1"/>
              <a:t>en</a:t>
            </a:r>
            <a:r>
              <a:rPr lang="en-US" sz="1600" dirty="0"/>
              <a:t> fin de </a:t>
            </a:r>
            <a:r>
              <a:rPr lang="en-US" sz="1600" dirty="0" err="1"/>
              <a:t>semestre</a:t>
            </a:r>
            <a:r>
              <a:rPr lang="en-US" sz="1600" dirty="0"/>
              <a:t> par le manager</a:t>
            </a:r>
          </a:p>
          <a:p>
            <a:pPr marL="742950" lvl="1" indent="-285750">
              <a:buFont typeface="Wingdings" panose="05000000000000000000" pitchFamily="2" charset="2"/>
              <a:buChar char="ü"/>
            </a:pPr>
            <a:r>
              <a:rPr lang="en-US" sz="1600" dirty="0"/>
              <a:t>A la fin de </a:t>
            </a:r>
            <a:r>
              <a:rPr lang="en-US" sz="1600" dirty="0" err="1"/>
              <a:t>l’évaluation</a:t>
            </a:r>
            <a:r>
              <a:rPr lang="en-US" sz="1600" dirty="0"/>
              <a:t>, le manager </a:t>
            </a:r>
            <a:r>
              <a:rPr lang="en-US" sz="1600" dirty="0" err="1"/>
              <a:t>signe</a:t>
            </a:r>
            <a:r>
              <a:rPr lang="en-US" sz="1600" dirty="0"/>
              <a:t> le CAPN</a:t>
            </a:r>
          </a:p>
          <a:p>
            <a:pPr marL="742950" lvl="1" indent="-285750">
              <a:buFont typeface="Wingdings" panose="05000000000000000000" pitchFamily="2" charset="2"/>
              <a:buChar char="ü"/>
            </a:pPr>
            <a:r>
              <a:rPr lang="en-US" sz="1600" dirty="0" err="1"/>
              <a:t>Versement</a:t>
            </a:r>
            <a:r>
              <a:rPr lang="en-US" sz="1600" dirty="0"/>
              <a:t> </a:t>
            </a:r>
            <a:r>
              <a:rPr lang="en-US" sz="1600" dirty="0" err="1"/>
              <a:t>en</a:t>
            </a:r>
            <a:r>
              <a:rPr lang="en-US" sz="1600" dirty="0"/>
              <a:t> </a:t>
            </a:r>
            <a:r>
              <a:rPr lang="en-US" sz="1600" dirty="0" err="1"/>
              <a:t>juillet</a:t>
            </a:r>
            <a:r>
              <a:rPr lang="en-US" sz="1600" dirty="0"/>
              <a:t> et </a:t>
            </a:r>
            <a:r>
              <a:rPr lang="en-US" sz="1600" dirty="0" err="1"/>
              <a:t>janvier</a:t>
            </a:r>
            <a:endParaRPr lang="en-US" sz="1600" dirty="0"/>
          </a:p>
          <a:p>
            <a:pPr marL="742950" lvl="1" indent="-285750">
              <a:buFont typeface="Wingdings" panose="05000000000000000000" pitchFamily="2" charset="2"/>
              <a:buChar char="ü"/>
            </a:pPr>
            <a:r>
              <a:rPr lang="en-US" sz="1600" dirty="0" err="1"/>
              <a:t>Saisie</a:t>
            </a:r>
            <a:r>
              <a:rPr lang="en-US" sz="1600" dirty="0"/>
              <a:t> </a:t>
            </a:r>
            <a:r>
              <a:rPr lang="en-US" sz="1600" dirty="0" err="1"/>
              <a:t>effectuée</a:t>
            </a:r>
            <a:r>
              <a:rPr lang="en-US" sz="1600" dirty="0"/>
              <a:t> par le manager dans ADP</a:t>
            </a:r>
          </a:p>
          <a:p>
            <a:pPr defTabSz="457200"/>
            <a:endParaRPr lang="fr-FR" sz="1600" b="1" dirty="0">
              <a:solidFill>
                <a:srgbClr val="FF0000"/>
              </a:solidFill>
            </a:endParaRPr>
          </a:p>
        </p:txBody>
      </p:sp>
    </p:spTree>
    <p:extLst>
      <p:ext uri="{BB962C8B-B14F-4D97-AF65-F5344CB8AC3E}">
        <p14:creationId xmlns:p14="http://schemas.microsoft.com/office/powerpoint/2010/main" val="24339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086A42F-B881-448D-A7CA-4210AD1BEF0B}"/>
              </a:ext>
            </a:extLst>
          </p:cNvPr>
          <p:cNvPicPr>
            <a:picLocks noChangeAspect="1"/>
          </p:cNvPicPr>
          <p:nvPr/>
        </p:nvPicPr>
        <p:blipFill>
          <a:blip r:embed="rId3"/>
          <a:stretch>
            <a:fillRect/>
          </a:stretch>
        </p:blipFill>
        <p:spPr>
          <a:xfrm>
            <a:off x="10655421" y="0"/>
            <a:ext cx="1536580" cy="1905000"/>
          </a:xfrm>
          <a:prstGeom prst="rect">
            <a:avLst/>
          </a:prstGeom>
        </p:spPr>
      </p:pic>
      <p:sp>
        <p:nvSpPr>
          <p:cNvPr id="3" name="Titre 2">
            <a:extLst>
              <a:ext uri="{FF2B5EF4-FFF2-40B4-BE49-F238E27FC236}">
                <a16:creationId xmlns:a16="http://schemas.microsoft.com/office/drawing/2014/main" id="{883F6292-7642-4E37-8E96-2BC04EBCCAE8}"/>
              </a:ext>
            </a:extLst>
          </p:cNvPr>
          <p:cNvSpPr>
            <a:spLocks noGrp="1"/>
          </p:cNvSpPr>
          <p:nvPr>
            <p:ph type="title"/>
          </p:nvPr>
        </p:nvSpPr>
        <p:spPr>
          <a:xfrm>
            <a:off x="621215" y="326527"/>
            <a:ext cx="10515600" cy="689474"/>
          </a:xfrm>
        </p:spPr>
        <p:txBody>
          <a:bodyPr>
            <a:normAutofit/>
          </a:bodyPr>
          <a:lstStyle/>
          <a:p>
            <a:r>
              <a:rPr lang="fr-FR" sz="3600" dirty="0"/>
              <a:t>Principes directeurs du CAPN</a:t>
            </a:r>
          </a:p>
        </p:txBody>
      </p:sp>
      <p:sp>
        <p:nvSpPr>
          <p:cNvPr id="21" name="ZoneTexte 20">
            <a:extLst>
              <a:ext uri="{FF2B5EF4-FFF2-40B4-BE49-F238E27FC236}">
                <a16:creationId xmlns:a16="http://schemas.microsoft.com/office/drawing/2014/main" id="{A773B6AE-891E-477E-828D-FC66BCCE4F5C}"/>
              </a:ext>
            </a:extLst>
          </p:cNvPr>
          <p:cNvSpPr txBox="1"/>
          <p:nvPr/>
        </p:nvSpPr>
        <p:spPr>
          <a:xfrm>
            <a:off x="492478" y="1195887"/>
            <a:ext cx="11570785" cy="4278094"/>
          </a:xfrm>
          <a:prstGeom prst="rect">
            <a:avLst/>
          </a:prstGeom>
          <a:noFill/>
        </p:spPr>
        <p:txBody>
          <a:bodyPr wrap="square" rtlCol="0">
            <a:spAutoFit/>
          </a:bodyPr>
          <a:lstStyle/>
          <a:p>
            <a:pPr marL="285750" lvl="0" indent="-285750">
              <a:buFont typeface="Arial" panose="020B0604020202020204" pitchFamily="34" charset="0"/>
              <a:buChar char="•"/>
            </a:pPr>
            <a:r>
              <a:rPr lang="en-US" sz="1600" b="1" dirty="0"/>
              <a:t>% de </a:t>
            </a:r>
            <a:r>
              <a:rPr lang="en-US" sz="1600" b="1" dirty="0" err="1"/>
              <a:t>complément</a:t>
            </a:r>
            <a:r>
              <a:rPr lang="en-US" sz="1600" b="1" dirty="0"/>
              <a:t> de </a:t>
            </a:r>
            <a:r>
              <a:rPr lang="en-US" sz="1600" b="1" dirty="0" err="1"/>
              <a:t>rémunération</a:t>
            </a:r>
            <a:r>
              <a:rPr lang="en-US" sz="1600" b="1" dirty="0"/>
              <a:t>  </a:t>
            </a:r>
            <a:endParaRPr lang="en-US" sz="1600" b="1" dirty="0">
              <a:solidFill>
                <a:srgbClr val="FF0000"/>
              </a:solidFill>
            </a:endParaRPr>
          </a:p>
          <a:p>
            <a:r>
              <a:rPr lang="en-US" sz="1600" dirty="0"/>
              <a:t>Le </a:t>
            </a:r>
            <a:r>
              <a:rPr lang="en-US" sz="1600" dirty="0" err="1"/>
              <a:t>complément</a:t>
            </a:r>
            <a:r>
              <a:rPr lang="en-US" sz="1600" dirty="0"/>
              <a:t> de </a:t>
            </a:r>
            <a:r>
              <a:rPr lang="fr-FR" sz="1600" dirty="0"/>
              <a:t>rémunération</a:t>
            </a:r>
            <a:r>
              <a:rPr lang="en-US" sz="1600" dirty="0"/>
              <a:t> </a:t>
            </a:r>
            <a:r>
              <a:rPr lang="en-US" sz="1600" dirty="0" err="1"/>
              <a:t>est</a:t>
            </a:r>
            <a:r>
              <a:rPr lang="en-US" sz="1600" dirty="0"/>
              <a:t> </a:t>
            </a:r>
            <a:r>
              <a:rPr lang="fr-FR" sz="1600" dirty="0"/>
              <a:t>désormais</a:t>
            </a:r>
            <a:r>
              <a:rPr lang="en-US" sz="1600" dirty="0"/>
              <a:t> </a:t>
            </a:r>
            <a:r>
              <a:rPr lang="en-US" sz="1600" dirty="0" err="1"/>
              <a:t>fixé</a:t>
            </a:r>
            <a:r>
              <a:rPr lang="en-US" sz="1600" dirty="0"/>
              <a:t> à 4 % à </a:t>
            </a:r>
            <a:r>
              <a:rPr lang="en-US" sz="1600" dirty="0" err="1"/>
              <a:t>objectifs</a:t>
            </a:r>
            <a:r>
              <a:rPr lang="en-US" sz="1600" dirty="0"/>
              <a:t> </a:t>
            </a:r>
            <a:r>
              <a:rPr lang="en-US" sz="1600" dirty="0" err="1"/>
              <a:t>atteints</a:t>
            </a:r>
            <a:r>
              <a:rPr lang="en-US" sz="1600" dirty="0"/>
              <a:t> de la </a:t>
            </a:r>
            <a:r>
              <a:rPr lang="en-US" sz="1600" dirty="0" err="1"/>
              <a:t>rémunération</a:t>
            </a:r>
            <a:r>
              <a:rPr lang="en-US" sz="1600" dirty="0"/>
              <a:t> fixe brute </a:t>
            </a:r>
            <a:r>
              <a:rPr lang="en-US" sz="1600" dirty="0" err="1"/>
              <a:t>semestrielle</a:t>
            </a:r>
            <a:endParaRPr lang="en-US" sz="1600" dirty="0"/>
          </a:p>
          <a:p>
            <a:r>
              <a:rPr lang="en-US" sz="1600" dirty="0"/>
              <a:t>Il </a:t>
            </a:r>
            <a:r>
              <a:rPr lang="en-US" sz="1600" dirty="0" err="1"/>
              <a:t>n’y</a:t>
            </a:r>
            <a:r>
              <a:rPr lang="en-US" sz="1600" dirty="0"/>
              <a:t> a plus </a:t>
            </a:r>
            <a:r>
              <a:rPr lang="en-US" sz="1600" dirty="0" err="1"/>
              <a:t>d’objectifs</a:t>
            </a:r>
            <a:r>
              <a:rPr lang="en-US" sz="1600" dirty="0"/>
              <a:t> </a:t>
            </a:r>
            <a:r>
              <a:rPr lang="en-US" sz="1600" dirty="0" err="1"/>
              <a:t>collectifs</a:t>
            </a:r>
            <a:endParaRPr lang="en-US" sz="1600" dirty="0"/>
          </a:p>
          <a:p>
            <a:endParaRPr lang="en-US" sz="1600" dirty="0"/>
          </a:p>
          <a:p>
            <a:endParaRPr lang="en-US" sz="1600" dirty="0"/>
          </a:p>
          <a:p>
            <a:pPr marL="285750" lvl="0" indent="-285750">
              <a:buFont typeface="Arial" panose="020B0604020202020204" pitchFamily="34" charset="0"/>
              <a:buChar char="•"/>
            </a:pPr>
            <a:r>
              <a:rPr lang="fr-FR" sz="1600" b="1" dirty="0"/>
              <a:t>Eligibilité</a:t>
            </a:r>
            <a:r>
              <a:rPr lang="en-US" sz="1600" b="1" dirty="0"/>
              <a:t> </a:t>
            </a:r>
            <a:endParaRPr lang="en-US" sz="1600" b="1" dirty="0">
              <a:solidFill>
                <a:srgbClr val="FF0000"/>
              </a:solidFill>
            </a:endParaRPr>
          </a:p>
          <a:p>
            <a:pPr marL="742950" lvl="1" indent="-285750">
              <a:buFont typeface="Wingdings" panose="05000000000000000000" pitchFamily="2" charset="2"/>
              <a:buChar char="ü"/>
            </a:pPr>
            <a:r>
              <a:rPr lang="fr-FR" sz="1600" dirty="0"/>
              <a:t>Nouveaux embauchés :</a:t>
            </a:r>
          </a:p>
          <a:p>
            <a:pPr>
              <a:tabLst>
                <a:tab pos="804863" algn="l"/>
              </a:tabLst>
            </a:pPr>
            <a:r>
              <a:rPr lang="fr-FR" sz="1600" dirty="0"/>
              <a:t>	Afin d’être éligibles, les </a:t>
            </a:r>
            <a:r>
              <a:rPr lang="en-US" sz="1600" dirty="0"/>
              <a:t>nouveaux </a:t>
            </a:r>
            <a:r>
              <a:rPr lang="en-US" sz="1600" dirty="0" err="1"/>
              <a:t>emba</a:t>
            </a:r>
            <a:r>
              <a:rPr lang="fr-FR" sz="1600" dirty="0"/>
              <a:t>u</a:t>
            </a:r>
            <a:r>
              <a:rPr lang="en-US" sz="1600" dirty="0" err="1"/>
              <a:t>chés</a:t>
            </a:r>
            <a:r>
              <a:rPr lang="en-US" sz="1600" dirty="0"/>
              <a:t> </a:t>
            </a:r>
            <a:r>
              <a:rPr lang="en-US" sz="1600" dirty="0" err="1"/>
              <a:t>devront</a:t>
            </a:r>
            <a:r>
              <a:rPr lang="en-US" sz="1600" dirty="0"/>
              <a:t> </a:t>
            </a:r>
            <a:r>
              <a:rPr lang="en-US" sz="1600" dirty="0" err="1"/>
              <a:t>être</a:t>
            </a:r>
            <a:r>
              <a:rPr lang="en-US" sz="1600" dirty="0"/>
              <a:t> </a:t>
            </a:r>
            <a:r>
              <a:rPr lang="en-US" sz="1600" dirty="0" err="1"/>
              <a:t>rentrés</a:t>
            </a:r>
            <a:r>
              <a:rPr lang="en-US" sz="1600" dirty="0"/>
              <a:t> </a:t>
            </a:r>
            <a:r>
              <a:rPr lang="en-US" sz="1600" dirty="0" err="1"/>
              <a:t>avant</a:t>
            </a:r>
            <a:r>
              <a:rPr lang="en-US" sz="1600" dirty="0"/>
              <a:t> le dernier jour </a:t>
            </a:r>
            <a:r>
              <a:rPr lang="en-US" sz="1600" dirty="0" err="1"/>
              <a:t>ouvrable</a:t>
            </a:r>
            <a:r>
              <a:rPr lang="en-US" sz="1600" dirty="0"/>
              <a:t> du premier </a:t>
            </a:r>
            <a:r>
              <a:rPr lang="en-US" sz="1600" dirty="0" err="1"/>
              <a:t>mois</a:t>
            </a:r>
            <a:r>
              <a:rPr lang="en-US" sz="1600" dirty="0"/>
              <a:t> de la 	</a:t>
            </a:r>
            <a:r>
              <a:rPr lang="en-US" sz="1600" dirty="0" err="1"/>
              <a:t>campagne</a:t>
            </a:r>
            <a:r>
              <a:rPr lang="en-US" sz="1600" dirty="0"/>
              <a:t> CAPN et </a:t>
            </a:r>
            <a:r>
              <a:rPr lang="en-US" sz="1600" dirty="0" err="1"/>
              <a:t>etre</a:t>
            </a:r>
            <a:r>
              <a:rPr lang="en-US" sz="1600" dirty="0"/>
              <a:t> present au dernier jour du </a:t>
            </a:r>
            <a:r>
              <a:rPr lang="en-US" sz="1600" dirty="0" err="1"/>
              <a:t>semestre</a:t>
            </a:r>
            <a:r>
              <a:rPr lang="en-US" sz="1600" dirty="0"/>
              <a:t> </a:t>
            </a:r>
            <a:r>
              <a:rPr lang="en-US" sz="1600" dirty="0" err="1"/>
              <a:t>considéré</a:t>
            </a:r>
            <a:r>
              <a:rPr lang="en-US" sz="1600" dirty="0"/>
              <a:t>.</a:t>
            </a:r>
          </a:p>
          <a:p>
            <a:pPr marL="742950" lvl="1" indent="-285750">
              <a:buFont typeface="Wingdings" panose="05000000000000000000" pitchFamily="2" charset="2"/>
              <a:buChar char="ü"/>
            </a:pPr>
            <a:r>
              <a:rPr lang="en-US" sz="1600" dirty="0"/>
              <a:t>Managers : </a:t>
            </a:r>
          </a:p>
          <a:p>
            <a:pPr defTabSz="804863"/>
            <a:r>
              <a:rPr lang="en-US" sz="1600" dirty="0"/>
              <a:t>	Ne </a:t>
            </a:r>
            <a:r>
              <a:rPr lang="en-US" sz="1600" dirty="0" err="1"/>
              <a:t>sont</a:t>
            </a:r>
            <a:r>
              <a:rPr lang="en-US" sz="1600" dirty="0"/>
              <a:t> </a:t>
            </a:r>
            <a:r>
              <a:rPr lang="en-US" sz="1600" dirty="0" err="1"/>
              <a:t>éligibles</a:t>
            </a:r>
            <a:r>
              <a:rPr lang="en-US" sz="1600" dirty="0"/>
              <a:t> au CAPN que les managers </a:t>
            </a:r>
            <a:r>
              <a:rPr lang="en-US" sz="1600" dirty="0" err="1"/>
              <a:t>ayant</a:t>
            </a:r>
            <a:r>
              <a:rPr lang="en-US" sz="1600" dirty="0"/>
              <a:t> </a:t>
            </a:r>
            <a:r>
              <a:rPr lang="en-US" sz="1600" dirty="0" err="1"/>
              <a:t>fixé</a:t>
            </a:r>
            <a:r>
              <a:rPr lang="en-US" sz="1600" dirty="0"/>
              <a:t> et </a:t>
            </a:r>
            <a:r>
              <a:rPr lang="en-US" sz="1600" dirty="0" err="1"/>
              <a:t>renvoyé</a:t>
            </a:r>
            <a:r>
              <a:rPr lang="en-US" sz="1600" dirty="0"/>
              <a:t> les CAPN de </a:t>
            </a:r>
            <a:r>
              <a:rPr lang="en-US" sz="1600" dirty="0" err="1"/>
              <a:t>l’ensemble</a:t>
            </a:r>
            <a:r>
              <a:rPr lang="en-US" sz="1600" dirty="0"/>
              <a:t> de </a:t>
            </a:r>
            <a:r>
              <a:rPr lang="en-US" sz="1600" dirty="0" err="1"/>
              <a:t>leur</a:t>
            </a:r>
            <a:r>
              <a:rPr lang="en-US" sz="1600" dirty="0"/>
              <a:t> </a:t>
            </a:r>
            <a:r>
              <a:rPr lang="en-US" sz="1600" dirty="0" err="1"/>
              <a:t>équipe</a:t>
            </a:r>
            <a:r>
              <a:rPr lang="en-US" sz="1600" dirty="0"/>
              <a:t> </a:t>
            </a:r>
            <a:r>
              <a:rPr lang="en-US" sz="1600" dirty="0" err="1"/>
              <a:t>avant</a:t>
            </a:r>
            <a:r>
              <a:rPr lang="en-US" sz="1600" dirty="0"/>
              <a:t> la fin de la 	</a:t>
            </a:r>
            <a:r>
              <a:rPr lang="en-US" sz="1600" dirty="0" err="1"/>
              <a:t>campagne</a:t>
            </a:r>
            <a:r>
              <a:rPr lang="en-US" sz="1600" dirty="0"/>
              <a:t>, sous </a:t>
            </a:r>
            <a:r>
              <a:rPr lang="en-US" sz="1600" dirty="0" err="1"/>
              <a:t>réserve</a:t>
            </a:r>
            <a:r>
              <a:rPr lang="en-US" sz="1600" dirty="0"/>
              <a:t> </a:t>
            </a:r>
            <a:r>
              <a:rPr lang="en-US" sz="1600" dirty="0" err="1"/>
              <a:t>qu’ils</a:t>
            </a:r>
            <a:r>
              <a:rPr lang="en-US" sz="1600" dirty="0"/>
              <a:t> </a:t>
            </a:r>
            <a:r>
              <a:rPr lang="en-US" sz="1600" dirty="0" err="1"/>
              <a:t>aient</a:t>
            </a:r>
            <a:r>
              <a:rPr lang="en-US" sz="1600" dirty="0"/>
              <a:t> </a:t>
            </a:r>
            <a:r>
              <a:rPr lang="en-US" sz="1600" dirty="0" err="1"/>
              <a:t>eux-mêmes</a:t>
            </a:r>
            <a:r>
              <a:rPr lang="en-US" sz="1600" dirty="0"/>
              <a:t> </a:t>
            </a:r>
            <a:r>
              <a:rPr lang="en-US" sz="1600" dirty="0" err="1"/>
              <a:t>reçu</a:t>
            </a:r>
            <a:r>
              <a:rPr lang="en-US" sz="1600" dirty="0"/>
              <a:t> </a:t>
            </a:r>
            <a:r>
              <a:rPr lang="en-US" sz="1600" dirty="0" err="1"/>
              <a:t>leurs</a:t>
            </a:r>
            <a:r>
              <a:rPr lang="en-US" sz="1600" dirty="0"/>
              <a:t> </a:t>
            </a:r>
            <a:r>
              <a:rPr lang="en-US" sz="1600" dirty="0" err="1"/>
              <a:t>objectifs</a:t>
            </a:r>
            <a:r>
              <a:rPr lang="en-US" sz="1600" dirty="0"/>
              <a:t>.</a:t>
            </a:r>
          </a:p>
          <a:p>
            <a:pPr marL="742950" lvl="1" indent="-285750">
              <a:buFont typeface="Wingdings" panose="05000000000000000000" pitchFamily="2" charset="2"/>
              <a:buChar char="ü"/>
            </a:pPr>
            <a:r>
              <a:rPr lang="en-US" sz="1600" dirty="0"/>
              <a:t> </a:t>
            </a:r>
            <a:r>
              <a:rPr lang="en-US" sz="1600" dirty="0" err="1"/>
              <a:t>Collaborateurs</a:t>
            </a:r>
            <a:r>
              <a:rPr lang="en-US" sz="1600" dirty="0"/>
              <a:t> :</a:t>
            </a:r>
          </a:p>
          <a:p>
            <a:pPr marL="804863" lvl="2">
              <a:tabLst>
                <a:tab pos="804863" algn="l"/>
              </a:tabLst>
            </a:pPr>
            <a:r>
              <a:rPr lang="en-US" sz="1600" dirty="0"/>
              <a:t>La </a:t>
            </a:r>
            <a:r>
              <a:rPr lang="en-US" sz="1600" dirty="0" err="1"/>
              <a:t>règle</a:t>
            </a:r>
            <a:r>
              <a:rPr lang="en-US" sz="1600" dirty="0"/>
              <a:t> de </a:t>
            </a:r>
            <a:r>
              <a:rPr lang="en-US" sz="1600" dirty="0" err="1"/>
              <a:t>calcul</a:t>
            </a:r>
            <a:r>
              <a:rPr lang="en-US" sz="1600" dirty="0"/>
              <a:t> </a:t>
            </a:r>
            <a:r>
              <a:rPr lang="en-US" sz="1600" dirty="0" err="1"/>
              <a:t>est</a:t>
            </a:r>
            <a:r>
              <a:rPr lang="en-US" sz="1600" dirty="0"/>
              <a:t> le </a:t>
            </a:r>
            <a:r>
              <a:rPr lang="en-US" sz="1600" dirty="0" err="1"/>
              <a:t>prorata</a:t>
            </a:r>
            <a:r>
              <a:rPr lang="en-US" sz="1600" dirty="0"/>
              <a:t> du </a:t>
            </a:r>
            <a:r>
              <a:rPr lang="en-US" sz="1600" dirty="0" err="1"/>
              <a:t>tps</a:t>
            </a:r>
            <a:r>
              <a:rPr lang="en-US" sz="1600" dirty="0"/>
              <a:t> de presence </a:t>
            </a:r>
            <a:r>
              <a:rPr lang="en-US" sz="1600" dirty="0" err="1"/>
              <a:t>en</a:t>
            </a:r>
            <a:r>
              <a:rPr lang="en-US" sz="1600" dirty="0"/>
              <a:t> </a:t>
            </a:r>
            <a:r>
              <a:rPr lang="en-US" sz="1600" dirty="0" err="1"/>
              <a:t>cas</a:t>
            </a:r>
            <a:r>
              <a:rPr lang="en-US" sz="1600" dirty="0"/>
              <a:t> </a:t>
            </a:r>
            <a:r>
              <a:rPr lang="en-US" sz="1600" dirty="0" err="1"/>
              <a:t>d’absence</a:t>
            </a:r>
            <a:r>
              <a:rPr lang="en-US" sz="1600" dirty="0"/>
              <a:t> ( </a:t>
            </a:r>
            <a:r>
              <a:rPr lang="en-US" sz="1600" dirty="0" err="1"/>
              <a:t>sauf</a:t>
            </a:r>
            <a:r>
              <a:rPr lang="en-US" sz="1600" dirty="0"/>
              <a:t> CP, </a:t>
            </a:r>
            <a:r>
              <a:rPr lang="en-US" sz="1600" dirty="0" err="1"/>
              <a:t>maladie</a:t>
            </a:r>
            <a:r>
              <a:rPr lang="en-US" sz="1600" dirty="0"/>
              <a:t> pro, AT, </a:t>
            </a:r>
            <a:r>
              <a:rPr lang="en-US" sz="1600" dirty="0" err="1"/>
              <a:t>maternité</a:t>
            </a:r>
            <a:r>
              <a:rPr lang="en-US" sz="1600" dirty="0"/>
              <a:t>). Il </a:t>
            </a:r>
            <a:r>
              <a:rPr lang="en-US" sz="1600" dirty="0" err="1"/>
              <a:t>est</a:t>
            </a:r>
            <a:r>
              <a:rPr lang="en-US" sz="1600" dirty="0"/>
              <a:t> </a:t>
            </a:r>
            <a:r>
              <a:rPr lang="en-US" sz="1600" dirty="0" err="1"/>
              <a:t>également</a:t>
            </a:r>
            <a:r>
              <a:rPr lang="en-US" sz="1600" dirty="0"/>
              <a:t> </a:t>
            </a:r>
            <a:r>
              <a:rPr lang="en-US" sz="1600" dirty="0" err="1"/>
              <a:t>nécessaire</a:t>
            </a:r>
            <a:r>
              <a:rPr lang="en-US" sz="1600" dirty="0"/>
              <a:t> d’être </a:t>
            </a:r>
            <a:r>
              <a:rPr lang="en-US" sz="1600" dirty="0" err="1"/>
              <a:t>présent</a:t>
            </a:r>
            <a:r>
              <a:rPr lang="en-US" sz="1600" dirty="0"/>
              <a:t> 3 </a:t>
            </a:r>
            <a:r>
              <a:rPr lang="en-US" sz="1600" dirty="0" err="1"/>
              <a:t>mois</a:t>
            </a:r>
            <a:r>
              <a:rPr lang="en-US" sz="1600" dirty="0"/>
              <a:t> sur la </a:t>
            </a:r>
            <a:r>
              <a:rPr lang="en-US" sz="1600" dirty="0" err="1"/>
              <a:t>période</a:t>
            </a:r>
            <a:r>
              <a:rPr lang="en-US" sz="1600" dirty="0"/>
              <a:t> ( </a:t>
            </a:r>
            <a:r>
              <a:rPr lang="en-US" sz="1600" dirty="0" err="1"/>
              <a:t>sauf</a:t>
            </a:r>
            <a:r>
              <a:rPr lang="en-US" sz="1600" dirty="0"/>
              <a:t> </a:t>
            </a:r>
            <a:r>
              <a:rPr lang="en-US" sz="1600" dirty="0" err="1"/>
              <a:t>maternité</a:t>
            </a:r>
            <a:r>
              <a:rPr lang="en-US" sz="1600" dirty="0"/>
              <a:t> et MTT)</a:t>
            </a:r>
          </a:p>
          <a:p>
            <a:endParaRPr lang="en-US" sz="1600" dirty="0"/>
          </a:p>
          <a:p>
            <a:endParaRPr lang="fr-FR" sz="1600" dirty="0"/>
          </a:p>
        </p:txBody>
      </p:sp>
    </p:spTree>
    <p:extLst>
      <p:ext uri="{BB962C8B-B14F-4D97-AF65-F5344CB8AC3E}">
        <p14:creationId xmlns:p14="http://schemas.microsoft.com/office/powerpoint/2010/main" val="361463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086A42F-B881-448D-A7CA-4210AD1BEF0B}"/>
              </a:ext>
            </a:extLst>
          </p:cNvPr>
          <p:cNvPicPr>
            <a:picLocks noChangeAspect="1"/>
          </p:cNvPicPr>
          <p:nvPr/>
        </p:nvPicPr>
        <p:blipFill>
          <a:blip r:embed="rId3"/>
          <a:stretch>
            <a:fillRect/>
          </a:stretch>
        </p:blipFill>
        <p:spPr>
          <a:xfrm>
            <a:off x="10655421" y="0"/>
            <a:ext cx="1536580" cy="1905000"/>
          </a:xfrm>
          <a:prstGeom prst="rect">
            <a:avLst/>
          </a:prstGeom>
        </p:spPr>
      </p:pic>
      <p:sp>
        <p:nvSpPr>
          <p:cNvPr id="3" name="Titre 2">
            <a:extLst>
              <a:ext uri="{FF2B5EF4-FFF2-40B4-BE49-F238E27FC236}">
                <a16:creationId xmlns:a16="http://schemas.microsoft.com/office/drawing/2014/main" id="{883F6292-7642-4E37-8E96-2BC04EBCCAE8}"/>
              </a:ext>
            </a:extLst>
          </p:cNvPr>
          <p:cNvSpPr>
            <a:spLocks noGrp="1"/>
          </p:cNvSpPr>
          <p:nvPr>
            <p:ph type="title"/>
          </p:nvPr>
        </p:nvSpPr>
        <p:spPr>
          <a:xfrm>
            <a:off x="621215" y="326527"/>
            <a:ext cx="10515600" cy="689474"/>
          </a:xfrm>
        </p:spPr>
        <p:txBody>
          <a:bodyPr>
            <a:normAutofit/>
          </a:bodyPr>
          <a:lstStyle/>
          <a:p>
            <a:r>
              <a:rPr lang="fr-FR" sz="3600" dirty="0"/>
              <a:t>Principes directeurs du CAPN</a:t>
            </a:r>
          </a:p>
        </p:txBody>
      </p:sp>
      <p:sp>
        <p:nvSpPr>
          <p:cNvPr id="21" name="ZoneTexte 20">
            <a:extLst>
              <a:ext uri="{FF2B5EF4-FFF2-40B4-BE49-F238E27FC236}">
                <a16:creationId xmlns:a16="http://schemas.microsoft.com/office/drawing/2014/main" id="{A773B6AE-891E-477E-828D-FC66BCCE4F5C}"/>
              </a:ext>
            </a:extLst>
          </p:cNvPr>
          <p:cNvSpPr txBox="1"/>
          <p:nvPr/>
        </p:nvSpPr>
        <p:spPr>
          <a:xfrm>
            <a:off x="621215" y="1383102"/>
            <a:ext cx="11570785" cy="5109091"/>
          </a:xfrm>
          <a:prstGeom prst="rect">
            <a:avLst/>
          </a:prstGeom>
          <a:noFill/>
        </p:spPr>
        <p:txBody>
          <a:bodyPr wrap="square" rtlCol="0">
            <a:spAutoFit/>
          </a:bodyPr>
          <a:lstStyle/>
          <a:p>
            <a:pPr marL="285750" lvl="0" indent="-285750">
              <a:buFont typeface="Arial" panose="020B0604020202020204" pitchFamily="34" charset="0"/>
              <a:buChar char="•"/>
            </a:pPr>
            <a:r>
              <a:rPr lang="en-US" sz="1600" b="1" dirty="0"/>
              <a:t>Les </a:t>
            </a:r>
            <a:r>
              <a:rPr lang="en-US" sz="1600" b="1" dirty="0" err="1"/>
              <a:t>objectifs</a:t>
            </a:r>
            <a:endParaRPr lang="en-US" sz="1600" b="1" dirty="0"/>
          </a:p>
          <a:p>
            <a:pPr marL="742950" lvl="1" indent="-285750">
              <a:buFont typeface="Wingdings" panose="05000000000000000000" pitchFamily="2" charset="2"/>
              <a:buChar char="ü"/>
            </a:pPr>
            <a:r>
              <a:rPr lang="en-US" sz="1600" dirty="0"/>
              <a:t>Les </a:t>
            </a:r>
            <a:r>
              <a:rPr lang="en-US" sz="1600" dirty="0" err="1"/>
              <a:t>objectifs</a:t>
            </a:r>
            <a:r>
              <a:rPr lang="en-US" sz="1600" dirty="0"/>
              <a:t> </a:t>
            </a:r>
            <a:r>
              <a:rPr lang="en-US" sz="1600" dirty="0" err="1"/>
              <a:t>doivent</a:t>
            </a:r>
            <a:r>
              <a:rPr lang="en-US" sz="1600" dirty="0"/>
              <a:t> </a:t>
            </a:r>
            <a:r>
              <a:rPr lang="en-US" sz="1600" dirty="0" err="1"/>
              <a:t>être</a:t>
            </a:r>
            <a:r>
              <a:rPr lang="en-US" sz="1600" dirty="0"/>
              <a:t> </a:t>
            </a:r>
            <a:r>
              <a:rPr lang="en-US" sz="1600" dirty="0" err="1"/>
              <a:t>ajustés</a:t>
            </a:r>
            <a:r>
              <a:rPr lang="en-US" sz="1600" dirty="0"/>
              <a:t> au temps de </a:t>
            </a:r>
            <a:r>
              <a:rPr lang="en-US" sz="1600" dirty="0" err="1"/>
              <a:t>présence</a:t>
            </a:r>
            <a:r>
              <a:rPr lang="en-US" sz="1600" dirty="0"/>
              <a:t> du </a:t>
            </a:r>
            <a:r>
              <a:rPr lang="en-US" sz="1600" dirty="0" err="1"/>
              <a:t>collaborateur</a:t>
            </a:r>
            <a:r>
              <a:rPr lang="en-US" sz="1600" dirty="0"/>
              <a:t> sur la </a:t>
            </a:r>
            <a:r>
              <a:rPr lang="en-US" sz="1600" dirty="0" err="1"/>
              <a:t>période</a:t>
            </a:r>
            <a:endParaRPr lang="en-US" sz="1600" dirty="0"/>
          </a:p>
          <a:p>
            <a:pPr marL="742950" lvl="1" indent="-285750">
              <a:buFont typeface="Wingdings" panose="05000000000000000000" pitchFamily="2" charset="2"/>
              <a:buChar char="ü"/>
            </a:pPr>
            <a:r>
              <a:rPr lang="en-US" sz="1600" dirty="0"/>
              <a:t>Grille explicative de la </a:t>
            </a:r>
            <a:r>
              <a:rPr lang="en-US" sz="1600" dirty="0" err="1"/>
              <a:t>répartition</a:t>
            </a:r>
            <a:r>
              <a:rPr lang="en-US" sz="1600" dirty="0"/>
              <a:t> des </a:t>
            </a:r>
            <a:r>
              <a:rPr lang="en-US" sz="1600" dirty="0" err="1"/>
              <a:t>objectifs</a:t>
            </a:r>
            <a:r>
              <a:rPr lang="en-US" sz="1600" dirty="0"/>
              <a:t> :</a:t>
            </a:r>
          </a:p>
          <a:p>
            <a:pPr marL="742950" lvl="1" indent="-285750">
              <a:buFont typeface="Wingdings" panose="05000000000000000000" pitchFamily="2" charset="2"/>
              <a:buChar char="ü"/>
            </a:pPr>
            <a:endParaRPr lang="en-US" sz="1600" dirty="0"/>
          </a:p>
          <a:p>
            <a:pPr marL="742950" lvl="1" indent="-285750">
              <a:buFont typeface="Wingdings" panose="05000000000000000000" pitchFamily="2" charset="2"/>
              <a:buChar char="ü"/>
            </a:pPr>
            <a:endParaRPr lang="en-US" sz="1600" dirty="0"/>
          </a:p>
          <a:p>
            <a:pPr marL="742950" lvl="1" indent="-285750">
              <a:buFont typeface="Wingdings" panose="05000000000000000000" pitchFamily="2" charset="2"/>
              <a:buChar char="ü"/>
            </a:pPr>
            <a:endParaRPr lang="en-US" sz="1600" dirty="0"/>
          </a:p>
          <a:p>
            <a:pPr marL="742950" lvl="1" indent="-285750">
              <a:buFont typeface="Wingdings" panose="05000000000000000000" pitchFamily="2" charset="2"/>
              <a:buChar char="ü"/>
            </a:pPr>
            <a:endParaRPr lang="en-US" sz="1600" dirty="0"/>
          </a:p>
          <a:p>
            <a:pPr marL="742950" lvl="1" indent="-285750">
              <a:buFont typeface="Wingdings" panose="05000000000000000000" pitchFamily="2" charset="2"/>
              <a:buChar char="ü"/>
            </a:pPr>
            <a:endParaRPr lang="en-US" sz="1600" dirty="0"/>
          </a:p>
          <a:p>
            <a:pPr marL="742950" lvl="1" indent="-285750">
              <a:buFont typeface="Wingdings" panose="05000000000000000000" pitchFamily="2" charset="2"/>
              <a:buChar char="ü"/>
            </a:pPr>
            <a:endParaRPr lang="en-US" sz="1600" dirty="0"/>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b="1" dirty="0"/>
          </a:p>
          <a:p>
            <a:pPr marL="742950" lvl="1" indent="-285750">
              <a:buFont typeface="Wingdings" panose="05000000000000000000" pitchFamily="2" charset="2"/>
              <a:buChar char="ü"/>
            </a:pPr>
            <a:endParaRPr lang="en-US" sz="1600" dirty="0"/>
          </a:p>
          <a:p>
            <a:pPr lvl="1"/>
            <a:endParaRPr lang="en-US" sz="1600" dirty="0"/>
          </a:p>
          <a:p>
            <a:pPr marL="742950" lvl="1" indent="-285750">
              <a:buFont typeface="Wingdings" panose="05000000000000000000" pitchFamily="2" charset="2"/>
              <a:buChar char="ü"/>
            </a:pPr>
            <a:r>
              <a:rPr lang="en-US" sz="1600" dirty="0" err="1"/>
              <a:t>Paliers</a:t>
            </a:r>
            <a:r>
              <a:rPr lang="en-US" sz="1600" dirty="0"/>
              <a:t> </a:t>
            </a:r>
            <a:r>
              <a:rPr lang="en-US" sz="1600" dirty="0" err="1"/>
              <a:t>d’atteinte</a:t>
            </a:r>
            <a:r>
              <a:rPr lang="en-US" sz="1600" dirty="0"/>
              <a:t> des </a:t>
            </a:r>
            <a:r>
              <a:rPr lang="en-US" sz="1600" dirty="0" err="1"/>
              <a:t>objectifs</a:t>
            </a:r>
            <a:r>
              <a:rPr lang="en-US" sz="1600" dirty="0"/>
              <a:t> et </a:t>
            </a:r>
            <a:r>
              <a:rPr lang="en-US" sz="1600" dirty="0" err="1"/>
              <a:t>rémunération</a:t>
            </a:r>
            <a:r>
              <a:rPr lang="en-US" sz="1600" dirty="0"/>
              <a:t> </a:t>
            </a:r>
            <a:r>
              <a:rPr lang="en-US" sz="1600" dirty="0" err="1"/>
              <a:t>afférente</a:t>
            </a:r>
            <a:r>
              <a:rPr lang="en-US" sz="1600" dirty="0"/>
              <a:t> :</a:t>
            </a:r>
          </a:p>
          <a:p>
            <a:pPr marL="1200150" lvl="2" indent="-285750">
              <a:buFont typeface="Arial" panose="020B0604020202020204" pitchFamily="34" charset="0"/>
              <a:buChar char="•"/>
            </a:pPr>
            <a:r>
              <a:rPr lang="en-US" sz="1600" dirty="0" err="1"/>
              <a:t>Moins</a:t>
            </a:r>
            <a:r>
              <a:rPr lang="en-US" sz="1600" dirty="0"/>
              <a:t> 20% </a:t>
            </a:r>
            <a:r>
              <a:rPr lang="en-US" sz="1600" dirty="0" err="1"/>
              <a:t>d’atteinte</a:t>
            </a:r>
            <a:r>
              <a:rPr lang="en-US" sz="1600" dirty="0"/>
              <a:t> : 0%</a:t>
            </a:r>
          </a:p>
          <a:p>
            <a:pPr marL="1200150" lvl="2" indent="-285750">
              <a:buFont typeface="Arial" panose="020B0604020202020204" pitchFamily="34" charset="0"/>
              <a:buChar char="•"/>
            </a:pPr>
            <a:r>
              <a:rPr lang="en-US" sz="1600" dirty="0"/>
              <a:t>20,01 à 50% </a:t>
            </a:r>
            <a:r>
              <a:rPr lang="en-US" sz="1600" dirty="0" err="1"/>
              <a:t>d’atteinte</a:t>
            </a:r>
            <a:r>
              <a:rPr lang="en-US" sz="1600" dirty="0"/>
              <a:t> : 1/3</a:t>
            </a:r>
          </a:p>
          <a:p>
            <a:pPr marL="1200150" lvl="2" indent="-285750">
              <a:buFont typeface="Arial" panose="020B0604020202020204" pitchFamily="34" charset="0"/>
              <a:buChar char="•"/>
            </a:pPr>
            <a:r>
              <a:rPr lang="en-US" sz="1600" dirty="0"/>
              <a:t>50,01à 80% </a:t>
            </a:r>
            <a:r>
              <a:rPr lang="en-US" sz="1600" dirty="0" err="1"/>
              <a:t>d’atteinte</a:t>
            </a:r>
            <a:r>
              <a:rPr lang="en-US" sz="1600" dirty="0"/>
              <a:t>  : 2/3</a:t>
            </a:r>
          </a:p>
          <a:p>
            <a:pPr marL="1200150" lvl="2" indent="-285750">
              <a:buFont typeface="Arial" panose="020B0604020202020204" pitchFamily="34" charset="0"/>
              <a:buChar char="•"/>
            </a:pPr>
            <a:r>
              <a:rPr lang="en-US" sz="1600" dirty="0"/>
              <a:t>+ 80,01 % </a:t>
            </a:r>
            <a:r>
              <a:rPr lang="en-US" sz="1600" dirty="0" err="1"/>
              <a:t>d’atteinte</a:t>
            </a:r>
            <a:r>
              <a:rPr lang="en-US" sz="1600" dirty="0"/>
              <a:t> : 100%</a:t>
            </a:r>
          </a:p>
          <a:p>
            <a:pPr marL="285750" lvl="0" indent="-285750">
              <a:buFont typeface="Arial" panose="020B0604020202020204" pitchFamily="34" charset="0"/>
              <a:buChar char="•"/>
            </a:pPr>
            <a:endParaRPr lang="en-US" b="1" dirty="0"/>
          </a:p>
          <a:p>
            <a:pPr marL="285750" lvl="0" indent="-285750">
              <a:buFont typeface="Arial" panose="020B0604020202020204" pitchFamily="34" charset="0"/>
              <a:buChar char="•"/>
            </a:pPr>
            <a:endParaRPr lang="en-US" b="1" dirty="0"/>
          </a:p>
        </p:txBody>
      </p:sp>
      <p:graphicFrame>
        <p:nvGraphicFramePr>
          <p:cNvPr id="4" name="Objet 3">
            <a:extLst>
              <a:ext uri="{FF2B5EF4-FFF2-40B4-BE49-F238E27FC236}">
                <a16:creationId xmlns:a16="http://schemas.microsoft.com/office/drawing/2014/main" id="{2275E50F-5BD4-4FE4-B074-D403DDA34F14}"/>
              </a:ext>
            </a:extLst>
          </p:cNvPr>
          <p:cNvGraphicFramePr>
            <a:graphicFrameLocks noChangeAspect="1"/>
          </p:cNvGraphicFramePr>
          <p:nvPr>
            <p:extLst>
              <p:ext uri="{D42A27DB-BD31-4B8C-83A1-F6EECF244321}">
                <p14:modId xmlns:p14="http://schemas.microsoft.com/office/powerpoint/2010/main" val="571481910"/>
              </p:ext>
            </p:extLst>
          </p:nvPr>
        </p:nvGraphicFramePr>
        <p:xfrm>
          <a:off x="1306235" y="2399103"/>
          <a:ext cx="5331912" cy="1835440"/>
        </p:xfrm>
        <a:graphic>
          <a:graphicData uri="http://schemas.openxmlformats.org/presentationml/2006/ole">
            <mc:AlternateContent xmlns:mc="http://schemas.openxmlformats.org/markup-compatibility/2006">
              <mc:Choice xmlns:v="urn:schemas-microsoft-com:vml" Requires="v">
                <p:oleObj name="Worksheet" r:id="rId4" imgW="4076626" imgH="1403525" progId="Excel.Sheet.12">
                  <p:embed/>
                </p:oleObj>
              </mc:Choice>
              <mc:Fallback>
                <p:oleObj name="Worksheet" r:id="rId4" imgW="4076626" imgH="1403525" progId="Excel.Sheet.12">
                  <p:embed/>
                  <p:pic>
                    <p:nvPicPr>
                      <p:cNvPr id="0" name=""/>
                      <p:cNvPicPr/>
                      <p:nvPr/>
                    </p:nvPicPr>
                    <p:blipFill>
                      <a:blip r:embed="rId5"/>
                      <a:stretch>
                        <a:fillRect/>
                      </a:stretch>
                    </p:blipFill>
                    <p:spPr>
                      <a:xfrm>
                        <a:off x="1306235" y="2399103"/>
                        <a:ext cx="5331912" cy="1835440"/>
                      </a:xfrm>
                      <a:prstGeom prst="rect">
                        <a:avLst/>
                      </a:prstGeom>
                    </p:spPr>
                  </p:pic>
                </p:oleObj>
              </mc:Fallback>
            </mc:AlternateContent>
          </a:graphicData>
        </a:graphic>
      </p:graphicFrame>
    </p:spTree>
    <p:extLst>
      <p:ext uri="{BB962C8B-B14F-4D97-AF65-F5344CB8AC3E}">
        <p14:creationId xmlns:p14="http://schemas.microsoft.com/office/powerpoint/2010/main" val="40569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9E1E164E-33F5-9B46-810F-75CC45996516}" type="slidenum">
              <a:rPr lang="en-US" smtClean="0"/>
              <a:pPr/>
              <a:t>6</a:t>
            </a:fld>
            <a:endParaRPr lang="en-US"/>
          </a:p>
        </p:txBody>
      </p:sp>
      <p:sp>
        <p:nvSpPr>
          <p:cNvPr id="3" name="Titre 2"/>
          <p:cNvSpPr>
            <a:spLocks noGrp="1"/>
          </p:cNvSpPr>
          <p:nvPr>
            <p:ph type="title"/>
          </p:nvPr>
        </p:nvSpPr>
        <p:spPr>
          <a:xfrm>
            <a:off x="1981200" y="152400"/>
            <a:ext cx="8229600" cy="533400"/>
          </a:xfrm>
        </p:spPr>
        <p:txBody>
          <a:bodyPr/>
          <a:lstStyle/>
          <a:p>
            <a:pPr algn="ctr"/>
            <a:r>
              <a:rPr lang="fr-FR" sz="3600" dirty="0"/>
              <a:t>Comment saisir dans l’outil ADP?</a:t>
            </a:r>
            <a:endParaRPr lang="en-US" sz="3600" dirty="0"/>
          </a:p>
        </p:txBody>
      </p:sp>
      <p:pic>
        <p:nvPicPr>
          <p:cNvPr id="9" name="Image 8">
            <a:extLst>
              <a:ext uri="{FF2B5EF4-FFF2-40B4-BE49-F238E27FC236}">
                <a16:creationId xmlns:a16="http://schemas.microsoft.com/office/drawing/2014/main" id="{0DFC5FCB-0C6C-4EEB-8B16-F7856FB6D156}"/>
              </a:ext>
            </a:extLst>
          </p:cNvPr>
          <p:cNvPicPr>
            <a:picLocks noChangeAspect="1"/>
          </p:cNvPicPr>
          <p:nvPr/>
        </p:nvPicPr>
        <p:blipFill>
          <a:blip r:embed="rId3"/>
          <a:stretch>
            <a:fillRect/>
          </a:stretch>
        </p:blipFill>
        <p:spPr>
          <a:xfrm>
            <a:off x="233849" y="918756"/>
            <a:ext cx="6006841" cy="3294016"/>
          </a:xfrm>
          <a:prstGeom prst="rect">
            <a:avLst/>
          </a:prstGeom>
        </p:spPr>
      </p:pic>
      <p:pic>
        <p:nvPicPr>
          <p:cNvPr id="10" name="Image 9">
            <a:extLst>
              <a:ext uri="{FF2B5EF4-FFF2-40B4-BE49-F238E27FC236}">
                <a16:creationId xmlns:a16="http://schemas.microsoft.com/office/drawing/2014/main" id="{D75482FF-7283-407C-931B-08B82604DE28}"/>
              </a:ext>
            </a:extLst>
          </p:cNvPr>
          <p:cNvPicPr>
            <a:picLocks noChangeAspect="1"/>
          </p:cNvPicPr>
          <p:nvPr/>
        </p:nvPicPr>
        <p:blipFill>
          <a:blip r:embed="rId4"/>
          <a:stretch>
            <a:fillRect/>
          </a:stretch>
        </p:blipFill>
        <p:spPr>
          <a:xfrm>
            <a:off x="6240690" y="3618192"/>
            <a:ext cx="6332310" cy="3163608"/>
          </a:xfrm>
          <a:prstGeom prst="rect">
            <a:avLst/>
          </a:prstGeom>
        </p:spPr>
      </p:pic>
      <p:sp>
        <p:nvSpPr>
          <p:cNvPr id="14" name="ZoneTexte 13">
            <a:extLst>
              <a:ext uri="{FF2B5EF4-FFF2-40B4-BE49-F238E27FC236}">
                <a16:creationId xmlns:a16="http://schemas.microsoft.com/office/drawing/2014/main" id="{50AC7CC5-A3A6-4994-B004-651EDF5FCF43}"/>
              </a:ext>
            </a:extLst>
          </p:cNvPr>
          <p:cNvSpPr txBox="1"/>
          <p:nvPr/>
        </p:nvSpPr>
        <p:spPr>
          <a:xfrm>
            <a:off x="97971" y="1132115"/>
            <a:ext cx="424543" cy="646331"/>
          </a:xfrm>
          <a:prstGeom prst="rect">
            <a:avLst/>
          </a:prstGeom>
          <a:noFill/>
        </p:spPr>
        <p:txBody>
          <a:bodyPr wrap="square" rtlCol="0">
            <a:spAutoFit/>
          </a:bodyPr>
          <a:lstStyle/>
          <a:p>
            <a:r>
              <a:rPr lang="fr-FR" sz="3600" b="1" dirty="0">
                <a:solidFill>
                  <a:srgbClr val="FF0000"/>
                </a:solidFill>
              </a:rPr>
              <a:t>1</a:t>
            </a:r>
          </a:p>
        </p:txBody>
      </p:sp>
      <p:sp>
        <p:nvSpPr>
          <p:cNvPr id="15" name="ZoneTexte 14">
            <a:extLst>
              <a:ext uri="{FF2B5EF4-FFF2-40B4-BE49-F238E27FC236}">
                <a16:creationId xmlns:a16="http://schemas.microsoft.com/office/drawing/2014/main" id="{EB965482-8E8D-4988-BFA2-1DD4BA42B2AA}"/>
              </a:ext>
            </a:extLst>
          </p:cNvPr>
          <p:cNvSpPr txBox="1"/>
          <p:nvPr/>
        </p:nvSpPr>
        <p:spPr>
          <a:xfrm>
            <a:off x="5952025" y="4020934"/>
            <a:ext cx="424543" cy="646331"/>
          </a:xfrm>
          <a:prstGeom prst="rect">
            <a:avLst/>
          </a:prstGeom>
          <a:noFill/>
        </p:spPr>
        <p:txBody>
          <a:bodyPr wrap="square" rtlCol="0">
            <a:spAutoFit/>
          </a:bodyPr>
          <a:lstStyle/>
          <a:p>
            <a:r>
              <a:rPr lang="fr-FR" sz="3600" b="1" dirty="0">
                <a:solidFill>
                  <a:srgbClr val="FF0000"/>
                </a:solidFill>
              </a:rPr>
              <a:t>2</a:t>
            </a:r>
          </a:p>
        </p:txBody>
      </p:sp>
      <p:sp>
        <p:nvSpPr>
          <p:cNvPr id="4" name="ZoneTexte 3">
            <a:extLst>
              <a:ext uri="{FF2B5EF4-FFF2-40B4-BE49-F238E27FC236}">
                <a16:creationId xmlns:a16="http://schemas.microsoft.com/office/drawing/2014/main" id="{90253054-F7F1-40DA-B8E8-9C9E7AD68CA5}"/>
              </a:ext>
            </a:extLst>
          </p:cNvPr>
          <p:cNvSpPr txBox="1"/>
          <p:nvPr/>
        </p:nvSpPr>
        <p:spPr>
          <a:xfrm>
            <a:off x="8373291" y="2747230"/>
            <a:ext cx="3228109" cy="646331"/>
          </a:xfrm>
          <a:prstGeom prst="rect">
            <a:avLst/>
          </a:prstGeom>
          <a:noFill/>
        </p:spPr>
        <p:txBody>
          <a:bodyPr wrap="square" rtlCol="0">
            <a:spAutoFit/>
          </a:bodyPr>
          <a:lstStyle/>
          <a:p>
            <a:r>
              <a:rPr lang="fr-FR" dirty="0"/>
              <a:t>Attention : pour le CAPN de S1, cliquez sur le 30 juin</a:t>
            </a:r>
          </a:p>
        </p:txBody>
      </p:sp>
      <p:pic>
        <p:nvPicPr>
          <p:cNvPr id="6" name="Image 5">
            <a:extLst>
              <a:ext uri="{FF2B5EF4-FFF2-40B4-BE49-F238E27FC236}">
                <a16:creationId xmlns:a16="http://schemas.microsoft.com/office/drawing/2014/main" id="{5341133D-F16B-422B-9026-8E778271C08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672466" y="2781982"/>
            <a:ext cx="700825" cy="611579"/>
          </a:xfrm>
          <a:prstGeom prst="rect">
            <a:avLst/>
          </a:prstGeom>
        </p:spPr>
      </p:pic>
    </p:spTree>
    <p:extLst>
      <p:ext uri="{BB962C8B-B14F-4D97-AF65-F5344CB8AC3E}">
        <p14:creationId xmlns:p14="http://schemas.microsoft.com/office/powerpoint/2010/main" val="40619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9E1E164E-33F5-9B46-810F-75CC45996516}" type="slidenum">
              <a:rPr lang="en-US" smtClean="0"/>
              <a:pPr/>
              <a:t>7</a:t>
            </a:fld>
            <a:endParaRPr lang="en-US"/>
          </a:p>
        </p:txBody>
      </p:sp>
      <p:sp>
        <p:nvSpPr>
          <p:cNvPr id="3" name="Titre 2"/>
          <p:cNvSpPr>
            <a:spLocks noGrp="1"/>
          </p:cNvSpPr>
          <p:nvPr>
            <p:ph type="title"/>
          </p:nvPr>
        </p:nvSpPr>
        <p:spPr>
          <a:xfrm>
            <a:off x="1981200" y="152400"/>
            <a:ext cx="8229600" cy="533400"/>
          </a:xfrm>
        </p:spPr>
        <p:txBody>
          <a:bodyPr/>
          <a:lstStyle/>
          <a:p>
            <a:pPr algn="ctr"/>
            <a:r>
              <a:rPr lang="fr-FR" sz="3600" dirty="0"/>
              <a:t>Comment saisir dans l’outil ADP?</a:t>
            </a:r>
            <a:endParaRPr lang="en-US" sz="3600" dirty="0"/>
          </a:p>
        </p:txBody>
      </p:sp>
      <p:pic>
        <p:nvPicPr>
          <p:cNvPr id="11" name="Image 10">
            <a:extLst>
              <a:ext uri="{FF2B5EF4-FFF2-40B4-BE49-F238E27FC236}">
                <a16:creationId xmlns:a16="http://schemas.microsoft.com/office/drawing/2014/main" id="{29CFE55E-F88C-40A2-94C3-820266F643E0}"/>
              </a:ext>
            </a:extLst>
          </p:cNvPr>
          <p:cNvPicPr>
            <a:picLocks noChangeAspect="1"/>
          </p:cNvPicPr>
          <p:nvPr/>
        </p:nvPicPr>
        <p:blipFill>
          <a:blip r:embed="rId3"/>
          <a:stretch>
            <a:fillRect/>
          </a:stretch>
        </p:blipFill>
        <p:spPr>
          <a:xfrm>
            <a:off x="373428" y="1099668"/>
            <a:ext cx="4863192" cy="2802211"/>
          </a:xfrm>
          <a:prstGeom prst="rect">
            <a:avLst/>
          </a:prstGeom>
        </p:spPr>
      </p:pic>
      <p:pic>
        <p:nvPicPr>
          <p:cNvPr id="12" name="Image 11">
            <a:extLst>
              <a:ext uri="{FF2B5EF4-FFF2-40B4-BE49-F238E27FC236}">
                <a16:creationId xmlns:a16="http://schemas.microsoft.com/office/drawing/2014/main" id="{46DC3F3A-DA20-47B1-A249-F84301D516E4}"/>
              </a:ext>
            </a:extLst>
          </p:cNvPr>
          <p:cNvPicPr>
            <a:picLocks noChangeAspect="1"/>
          </p:cNvPicPr>
          <p:nvPr/>
        </p:nvPicPr>
        <p:blipFill>
          <a:blip r:embed="rId4"/>
          <a:stretch>
            <a:fillRect/>
          </a:stretch>
        </p:blipFill>
        <p:spPr>
          <a:xfrm>
            <a:off x="6362499" y="2500773"/>
            <a:ext cx="5453623" cy="2879921"/>
          </a:xfrm>
          <a:prstGeom prst="rect">
            <a:avLst/>
          </a:prstGeom>
        </p:spPr>
      </p:pic>
      <p:sp>
        <p:nvSpPr>
          <p:cNvPr id="8" name="ZoneTexte 7">
            <a:extLst>
              <a:ext uri="{FF2B5EF4-FFF2-40B4-BE49-F238E27FC236}">
                <a16:creationId xmlns:a16="http://schemas.microsoft.com/office/drawing/2014/main" id="{E72ED368-CF18-4973-A618-20A0F50E43CB}"/>
              </a:ext>
            </a:extLst>
          </p:cNvPr>
          <p:cNvSpPr txBox="1"/>
          <p:nvPr/>
        </p:nvSpPr>
        <p:spPr>
          <a:xfrm>
            <a:off x="161156" y="951162"/>
            <a:ext cx="424543" cy="646331"/>
          </a:xfrm>
          <a:prstGeom prst="rect">
            <a:avLst/>
          </a:prstGeom>
          <a:noFill/>
        </p:spPr>
        <p:txBody>
          <a:bodyPr wrap="square" rtlCol="0">
            <a:spAutoFit/>
          </a:bodyPr>
          <a:lstStyle/>
          <a:p>
            <a:r>
              <a:rPr lang="fr-FR" sz="3600" b="1" dirty="0">
                <a:solidFill>
                  <a:srgbClr val="FF0000"/>
                </a:solidFill>
              </a:rPr>
              <a:t>3</a:t>
            </a:r>
          </a:p>
        </p:txBody>
      </p:sp>
      <p:sp>
        <p:nvSpPr>
          <p:cNvPr id="13" name="ZoneTexte 12">
            <a:extLst>
              <a:ext uri="{FF2B5EF4-FFF2-40B4-BE49-F238E27FC236}">
                <a16:creationId xmlns:a16="http://schemas.microsoft.com/office/drawing/2014/main" id="{66381626-1071-43EE-B784-83B4887AF78D}"/>
              </a:ext>
            </a:extLst>
          </p:cNvPr>
          <p:cNvSpPr txBox="1"/>
          <p:nvPr/>
        </p:nvSpPr>
        <p:spPr>
          <a:xfrm>
            <a:off x="6152677" y="2595587"/>
            <a:ext cx="424543" cy="646331"/>
          </a:xfrm>
          <a:prstGeom prst="rect">
            <a:avLst/>
          </a:prstGeom>
          <a:noFill/>
        </p:spPr>
        <p:txBody>
          <a:bodyPr wrap="square" rtlCol="0">
            <a:spAutoFit/>
          </a:bodyPr>
          <a:lstStyle/>
          <a:p>
            <a:r>
              <a:rPr lang="fr-FR" sz="3600" b="1" dirty="0">
                <a:solidFill>
                  <a:srgbClr val="FF0000"/>
                </a:solidFill>
              </a:rPr>
              <a:t>4</a:t>
            </a:r>
          </a:p>
        </p:txBody>
      </p:sp>
      <p:pic>
        <p:nvPicPr>
          <p:cNvPr id="4" name="Image 3">
            <a:extLst>
              <a:ext uri="{FF2B5EF4-FFF2-40B4-BE49-F238E27FC236}">
                <a16:creationId xmlns:a16="http://schemas.microsoft.com/office/drawing/2014/main" id="{1C705BA5-2F1E-484C-8F82-E81FE4CF5566}"/>
              </a:ext>
            </a:extLst>
          </p:cNvPr>
          <p:cNvPicPr>
            <a:picLocks noChangeAspect="1"/>
          </p:cNvPicPr>
          <p:nvPr/>
        </p:nvPicPr>
        <p:blipFill>
          <a:blip r:embed="rId5"/>
          <a:stretch>
            <a:fillRect/>
          </a:stretch>
        </p:blipFill>
        <p:spPr>
          <a:xfrm>
            <a:off x="7043945" y="5492082"/>
            <a:ext cx="2581275" cy="1097218"/>
          </a:xfrm>
          <a:prstGeom prst="rect">
            <a:avLst/>
          </a:prstGeom>
        </p:spPr>
      </p:pic>
      <p:sp>
        <p:nvSpPr>
          <p:cNvPr id="14" name="ZoneTexte 13">
            <a:extLst>
              <a:ext uri="{FF2B5EF4-FFF2-40B4-BE49-F238E27FC236}">
                <a16:creationId xmlns:a16="http://schemas.microsoft.com/office/drawing/2014/main" id="{FDB85BD4-1F19-4F50-B065-971BC7F2D059}"/>
              </a:ext>
            </a:extLst>
          </p:cNvPr>
          <p:cNvSpPr txBox="1"/>
          <p:nvPr/>
        </p:nvSpPr>
        <p:spPr>
          <a:xfrm>
            <a:off x="6057699" y="5975626"/>
            <a:ext cx="424543" cy="646331"/>
          </a:xfrm>
          <a:prstGeom prst="rect">
            <a:avLst/>
          </a:prstGeom>
          <a:noFill/>
        </p:spPr>
        <p:txBody>
          <a:bodyPr wrap="square" rtlCol="0">
            <a:spAutoFit/>
          </a:bodyPr>
          <a:lstStyle/>
          <a:p>
            <a:r>
              <a:rPr lang="fr-FR" sz="3600" b="1" dirty="0">
                <a:solidFill>
                  <a:srgbClr val="FF0000"/>
                </a:solidFill>
              </a:rPr>
              <a:t>5</a:t>
            </a:r>
          </a:p>
        </p:txBody>
      </p:sp>
    </p:spTree>
    <p:extLst>
      <p:ext uri="{BB962C8B-B14F-4D97-AF65-F5344CB8AC3E}">
        <p14:creationId xmlns:p14="http://schemas.microsoft.com/office/powerpoint/2010/main" val="2720216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DljHXqURpuTZFG8liUqdw"/>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706</Words>
  <Application>Microsoft Office PowerPoint</Application>
  <PresentationFormat>Grand écran</PresentationFormat>
  <Paragraphs>99</Paragraphs>
  <Slides>7</Slides>
  <Notes>6</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7</vt:i4>
      </vt:variant>
    </vt:vector>
  </HeadingPairs>
  <TitlesOfParts>
    <vt:vector size="16" baseType="lpstr">
      <vt:lpstr>Arial</vt:lpstr>
      <vt:lpstr>Calibri</vt:lpstr>
      <vt:lpstr>Calibri Light</vt:lpstr>
      <vt:lpstr>Frutiger LT Std 45 Light</vt:lpstr>
      <vt:lpstr>Times New Roman</vt:lpstr>
      <vt:lpstr>Wingdings</vt:lpstr>
      <vt:lpstr>Thème Office</vt:lpstr>
      <vt:lpstr>think-cell Slide</vt:lpstr>
      <vt:lpstr>Worksheet</vt:lpstr>
      <vt:lpstr>Présentation PowerPoint</vt:lpstr>
      <vt:lpstr>Le CAPN, une déclinaison de l’OPR</vt:lpstr>
      <vt:lpstr>Temporalité du CAPN</vt:lpstr>
      <vt:lpstr>Principes directeurs du CAPN</vt:lpstr>
      <vt:lpstr>Principes directeurs du CAPN</vt:lpstr>
      <vt:lpstr>Comment saisir dans l’outil ADP?</vt:lpstr>
      <vt:lpstr>Comment saisir dans l’outil ADP?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Moizard, Nathalie</dc:creator>
  <cp:lastModifiedBy>Mickael Bitane</cp:lastModifiedBy>
  <cp:revision>60</cp:revision>
  <dcterms:created xsi:type="dcterms:W3CDTF">2019-12-24T07:38:28Z</dcterms:created>
  <dcterms:modified xsi:type="dcterms:W3CDTF">2021-06-14T11:55:26Z</dcterms:modified>
</cp:coreProperties>
</file>