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wav" ContentType="audio/wav"/>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48"/>
  </p:notesMasterIdLst>
  <p:sldIdLst>
    <p:sldId id="347" r:id="rId2"/>
    <p:sldId id="264" r:id="rId3"/>
    <p:sldId id="263" r:id="rId4"/>
    <p:sldId id="331" r:id="rId5"/>
    <p:sldId id="265" r:id="rId6"/>
    <p:sldId id="268" r:id="rId7"/>
    <p:sldId id="270" r:id="rId8"/>
    <p:sldId id="272" r:id="rId9"/>
    <p:sldId id="274" r:id="rId10"/>
    <p:sldId id="276" r:id="rId11"/>
    <p:sldId id="262" r:id="rId12"/>
    <p:sldId id="278" r:id="rId13"/>
    <p:sldId id="280" r:id="rId14"/>
    <p:sldId id="283" r:id="rId15"/>
    <p:sldId id="334" r:id="rId16"/>
    <p:sldId id="285" r:id="rId17"/>
    <p:sldId id="332" r:id="rId18"/>
    <p:sldId id="287" r:id="rId19"/>
    <p:sldId id="290" r:id="rId20"/>
    <p:sldId id="292" r:id="rId21"/>
    <p:sldId id="294" r:id="rId22"/>
    <p:sldId id="296" r:id="rId23"/>
    <p:sldId id="298" r:id="rId24"/>
    <p:sldId id="300" r:id="rId25"/>
    <p:sldId id="302" r:id="rId26"/>
    <p:sldId id="304" r:id="rId27"/>
    <p:sldId id="306" r:id="rId28"/>
    <p:sldId id="308" r:id="rId29"/>
    <p:sldId id="310" r:id="rId30"/>
    <p:sldId id="312" r:id="rId31"/>
    <p:sldId id="316" r:id="rId32"/>
    <p:sldId id="315" r:id="rId33"/>
    <p:sldId id="318" r:id="rId34"/>
    <p:sldId id="320" r:id="rId35"/>
    <p:sldId id="336" r:id="rId36"/>
    <p:sldId id="323" r:id="rId37"/>
    <p:sldId id="325" r:id="rId38"/>
    <p:sldId id="267" r:id="rId39"/>
    <p:sldId id="345" r:id="rId40"/>
    <p:sldId id="339" r:id="rId41"/>
    <p:sldId id="340" r:id="rId42"/>
    <p:sldId id="341" r:id="rId43"/>
    <p:sldId id="335" r:id="rId44"/>
    <p:sldId id="346" r:id="rId45"/>
    <p:sldId id="343" r:id="rId46"/>
    <p:sldId id="344" r:id="rId47"/>
  </p:sldIdLst>
  <p:sldSz cx="9144000" cy="6858000" type="screen4x3"/>
  <p:notesSz cx="6858000" cy="9144000"/>
  <p:embeddedFontLst>
    <p:embeddedFont>
      <p:font typeface="Calibri" panose="020F0502020204030204" pitchFamily="34" charset="0"/>
      <p:regular r:id="rId49"/>
      <p:bold r:id="rId50"/>
      <p:italic r:id="rId51"/>
      <p:boldItalic r:id="rId52"/>
    </p:embeddedFont>
    <p:embeddedFont>
      <p:font typeface="AR BERKLEY" panose="02000000000000000000" pitchFamily="2" charset="0"/>
      <p:regular r:id="rId53"/>
    </p:embeddedFont>
  </p:embeddedFont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69" d="100"/>
          <a:sy n="69" d="100"/>
        </p:scale>
        <p:origin x="-1757" y="-31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font" Target="fonts/font2.fntdata"/><Relationship Id="rId55"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5.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1.fntdata"/><Relationship Id="rId57"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font" Target="fonts/font3.fntdata"/><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731D602-79F3-4C1C-8802-763DF0C09B18}" type="datetimeFigureOut">
              <a:rPr lang="fr-FR" smtClean="0"/>
              <a:t>04/04/2016</a:t>
            </a:fld>
            <a:endParaRPr lang="fr-FR"/>
          </a:p>
        </p:txBody>
      </p:sp>
      <p:sp>
        <p:nvSpPr>
          <p:cNvPr id="4" name="Espace réservé de l'image des diapositives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EE1AFAB0-6F10-4A46-BB1C-55013F1B7D29}" type="slidenum">
              <a:rPr lang="fr-FR" smtClean="0"/>
              <a:t>‹N°›</a:t>
            </a:fld>
            <a:endParaRPr lang="fr-FR"/>
          </a:p>
        </p:txBody>
      </p:sp>
    </p:spTree>
    <p:extLst>
      <p:ext uri="{BB962C8B-B14F-4D97-AF65-F5344CB8AC3E}">
        <p14:creationId xmlns:p14="http://schemas.microsoft.com/office/powerpoint/2010/main" val="730073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B150AE7C-C3E2-4A41-A3BA-D273F464E7D6}" type="datetimeFigureOut">
              <a:rPr lang="fr-FR" smtClean="0"/>
              <a:t>04/04/2016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83F51FD-3F20-4564-B48A-22249CD66B4C}" type="slidenum">
              <a:rPr lang="fr-FR" smtClean="0"/>
              <a:t>‹N°›</a:t>
            </a:fld>
            <a:endParaRPr lang="fr-FR"/>
          </a:p>
        </p:txBody>
      </p:sp>
    </p:spTree>
    <p:extLst>
      <p:ext uri="{BB962C8B-B14F-4D97-AF65-F5344CB8AC3E}">
        <p14:creationId xmlns:p14="http://schemas.microsoft.com/office/powerpoint/2010/main" val="2394498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150AE7C-C3E2-4A41-A3BA-D273F464E7D6}" type="datetimeFigureOut">
              <a:rPr lang="fr-FR" smtClean="0"/>
              <a:t>04/04/2016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83F51FD-3F20-4564-B48A-22249CD66B4C}" type="slidenum">
              <a:rPr lang="fr-FR" smtClean="0"/>
              <a:t>‹N°›</a:t>
            </a:fld>
            <a:endParaRPr lang="fr-FR"/>
          </a:p>
        </p:txBody>
      </p:sp>
    </p:spTree>
    <p:extLst>
      <p:ext uri="{BB962C8B-B14F-4D97-AF65-F5344CB8AC3E}">
        <p14:creationId xmlns:p14="http://schemas.microsoft.com/office/powerpoint/2010/main" val="35209305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B150AE7C-C3E2-4A41-A3BA-D273F464E7D6}" type="datetimeFigureOut">
              <a:rPr lang="fr-FR" smtClean="0"/>
              <a:t>04/04/2016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83F51FD-3F20-4564-B48A-22249CD66B4C}" type="slidenum">
              <a:rPr lang="fr-FR" smtClean="0"/>
              <a:t>‹N°›</a:t>
            </a:fld>
            <a:endParaRPr lang="fr-FR"/>
          </a:p>
        </p:txBody>
      </p:sp>
    </p:spTree>
    <p:extLst>
      <p:ext uri="{BB962C8B-B14F-4D97-AF65-F5344CB8AC3E}">
        <p14:creationId xmlns:p14="http://schemas.microsoft.com/office/powerpoint/2010/main" val="3414200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B150AE7C-C3E2-4A41-A3BA-D273F464E7D6}" type="datetimeFigureOut">
              <a:rPr lang="fr-FR" smtClean="0"/>
              <a:t>04/04/2016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83F51FD-3F20-4564-B48A-22249CD66B4C}" type="slidenum">
              <a:rPr lang="fr-FR" smtClean="0"/>
              <a:t>‹N°›</a:t>
            </a:fld>
            <a:endParaRPr lang="fr-FR"/>
          </a:p>
        </p:txBody>
      </p:sp>
    </p:spTree>
    <p:extLst>
      <p:ext uri="{BB962C8B-B14F-4D97-AF65-F5344CB8AC3E}">
        <p14:creationId xmlns:p14="http://schemas.microsoft.com/office/powerpoint/2010/main" val="37494244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150AE7C-C3E2-4A41-A3BA-D273F464E7D6}" type="datetimeFigureOut">
              <a:rPr lang="fr-FR" smtClean="0"/>
              <a:t>04/04/2016</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583F51FD-3F20-4564-B48A-22249CD66B4C}" type="slidenum">
              <a:rPr lang="fr-FR" smtClean="0"/>
              <a:t>‹N°›</a:t>
            </a:fld>
            <a:endParaRPr lang="fr-FR"/>
          </a:p>
        </p:txBody>
      </p:sp>
    </p:spTree>
    <p:extLst>
      <p:ext uri="{BB962C8B-B14F-4D97-AF65-F5344CB8AC3E}">
        <p14:creationId xmlns:p14="http://schemas.microsoft.com/office/powerpoint/2010/main" val="28241792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150AE7C-C3E2-4A41-A3BA-D273F464E7D6}" type="datetimeFigureOut">
              <a:rPr lang="fr-FR" smtClean="0"/>
              <a:t>04/04/2016</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583F51FD-3F20-4564-B48A-22249CD66B4C}" type="slidenum">
              <a:rPr lang="fr-FR" smtClean="0"/>
              <a:t>‹N°›</a:t>
            </a:fld>
            <a:endParaRPr lang="fr-FR"/>
          </a:p>
        </p:txBody>
      </p:sp>
    </p:spTree>
    <p:extLst>
      <p:ext uri="{BB962C8B-B14F-4D97-AF65-F5344CB8AC3E}">
        <p14:creationId xmlns:p14="http://schemas.microsoft.com/office/powerpoint/2010/main" val="41573043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B150AE7C-C3E2-4A41-A3BA-D273F464E7D6}" type="datetimeFigureOut">
              <a:rPr lang="fr-FR" smtClean="0"/>
              <a:t>04/04/2016</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583F51FD-3F20-4564-B48A-22249CD66B4C}" type="slidenum">
              <a:rPr lang="fr-FR" smtClean="0"/>
              <a:t>‹N°›</a:t>
            </a:fld>
            <a:endParaRPr lang="fr-FR"/>
          </a:p>
        </p:txBody>
      </p:sp>
    </p:spTree>
    <p:extLst>
      <p:ext uri="{BB962C8B-B14F-4D97-AF65-F5344CB8AC3E}">
        <p14:creationId xmlns:p14="http://schemas.microsoft.com/office/powerpoint/2010/main" val="3962761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B150AE7C-C3E2-4A41-A3BA-D273F464E7D6}" type="datetimeFigureOut">
              <a:rPr lang="fr-FR" smtClean="0"/>
              <a:t>04/04/2016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83F51FD-3F20-4564-B48A-22249CD66B4C}" type="slidenum">
              <a:rPr lang="fr-FR" smtClean="0"/>
              <a:t>‹N°›</a:t>
            </a:fld>
            <a:endParaRPr lang="fr-FR"/>
          </a:p>
        </p:txBody>
      </p:sp>
    </p:spTree>
    <p:extLst>
      <p:ext uri="{BB962C8B-B14F-4D97-AF65-F5344CB8AC3E}">
        <p14:creationId xmlns:p14="http://schemas.microsoft.com/office/powerpoint/2010/main" val="6165373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B150AE7C-C3E2-4A41-A3BA-D273F464E7D6}" type="datetimeFigureOut">
              <a:rPr lang="fr-FR" smtClean="0"/>
              <a:t>04/04/2016</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583F51FD-3F20-4564-B48A-22249CD66B4C}" type="slidenum">
              <a:rPr lang="fr-FR" smtClean="0"/>
              <a:t>‹N°›</a:t>
            </a:fld>
            <a:endParaRPr lang="fr-FR"/>
          </a:p>
        </p:txBody>
      </p:sp>
    </p:spTree>
    <p:extLst>
      <p:ext uri="{BB962C8B-B14F-4D97-AF65-F5344CB8AC3E}">
        <p14:creationId xmlns:p14="http://schemas.microsoft.com/office/powerpoint/2010/main" val="28417085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150AE7C-C3E2-4A41-A3BA-D273F464E7D6}" type="datetimeFigureOut">
              <a:rPr lang="fr-FR" smtClean="0"/>
              <a:t>04/04/2016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83F51FD-3F20-4564-B48A-22249CD66B4C}" type="slidenum">
              <a:rPr lang="fr-FR" smtClean="0"/>
              <a:t>‹N°›</a:t>
            </a:fld>
            <a:endParaRPr lang="fr-FR"/>
          </a:p>
        </p:txBody>
      </p:sp>
    </p:spTree>
    <p:extLst>
      <p:ext uri="{BB962C8B-B14F-4D97-AF65-F5344CB8AC3E}">
        <p14:creationId xmlns:p14="http://schemas.microsoft.com/office/powerpoint/2010/main" val="27730277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150AE7C-C3E2-4A41-A3BA-D273F464E7D6}" type="datetimeFigureOut">
              <a:rPr lang="fr-FR" smtClean="0"/>
              <a:t>04/04/2016</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583F51FD-3F20-4564-B48A-22249CD66B4C}" type="slidenum">
              <a:rPr lang="fr-FR" smtClean="0"/>
              <a:t>‹N°›</a:t>
            </a:fld>
            <a:endParaRPr lang="fr-FR"/>
          </a:p>
        </p:txBody>
      </p:sp>
    </p:spTree>
    <p:extLst>
      <p:ext uri="{BB962C8B-B14F-4D97-AF65-F5344CB8AC3E}">
        <p14:creationId xmlns:p14="http://schemas.microsoft.com/office/powerpoint/2010/main" val="12507922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150AE7C-C3E2-4A41-A3BA-D273F464E7D6}" type="datetimeFigureOut">
              <a:rPr lang="fr-FR" smtClean="0"/>
              <a:t>04/04/2016</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83F51FD-3F20-4564-B48A-22249CD66B4C}" type="slidenum">
              <a:rPr lang="fr-FR" smtClean="0"/>
              <a:t>‹N°›</a:t>
            </a:fld>
            <a:endParaRPr lang="fr-FR"/>
          </a:p>
        </p:txBody>
      </p:sp>
    </p:spTree>
    <p:extLst>
      <p:ext uri="{BB962C8B-B14F-4D97-AF65-F5344CB8AC3E}">
        <p14:creationId xmlns:p14="http://schemas.microsoft.com/office/powerpoint/2010/main" val="21997149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audio" Target="../media/audio1.wav"/><Relationship Id="rId5" Type="http://schemas.openxmlformats.org/officeDocument/2006/relationships/image" Target="../media/image2.jp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G"/><Relationship Id="rId1" Type="http://schemas.openxmlformats.org/officeDocument/2006/relationships/slideLayout" Target="../slideLayouts/slideLayout7.xml"/><Relationship Id="rId4" Type="http://schemas.microsoft.com/office/2007/relationships/hdphoto" Target="../media/hdphoto3.wdp"/></Relationships>
</file>

<file path=ppt/slides/_rels/slide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hyperlink" Target="https://aquarelleromantique.wordpress.com/2013/03/15/paul-huet-le-delacroix-du-paysage/d0115120-000/#main" TargetMode="External"/><Relationship Id="rId2" Type="http://schemas.openxmlformats.org/officeDocument/2006/relationships/image" Target="../media/image6.JPG"/><Relationship Id="rId1" Type="http://schemas.openxmlformats.org/officeDocument/2006/relationships/slideLayout" Target="../slideLayouts/slideLayout7.xml"/><Relationship Id="rId5" Type="http://schemas.microsoft.com/office/2007/relationships/hdphoto" Target="../media/hdphoto4.wdp"/><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hyperlink" Target="https://aquarelleromantique.wordpress.com/2013/03/15/paul-huet-le-delacroix-du-paysage/d0115120-000/#main" TargetMode="External"/><Relationship Id="rId2" Type="http://schemas.openxmlformats.org/officeDocument/2006/relationships/image" Target="../media/image8.JPG"/><Relationship Id="rId1" Type="http://schemas.openxmlformats.org/officeDocument/2006/relationships/slideLayout" Target="../slideLayouts/slideLayout7.xml"/><Relationship Id="rId5" Type="http://schemas.microsoft.com/office/2007/relationships/hdphoto" Target="../media/hdphoto4.wdp"/><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hyperlink" Target="https://aquarelleromantique.wordpress.com/2013/03/15/paul-huet-le-delacroix-du-paysage/d0115120-000/#main" TargetMode="External"/><Relationship Id="rId2" Type="http://schemas.openxmlformats.org/officeDocument/2006/relationships/image" Target="../media/image9.JPG"/><Relationship Id="rId1" Type="http://schemas.openxmlformats.org/officeDocument/2006/relationships/slideLayout" Target="../slideLayouts/slideLayout7.xml"/><Relationship Id="rId5" Type="http://schemas.microsoft.com/office/2007/relationships/hdphoto" Target="../media/hdphoto4.wdp"/><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hyperlink" Target="https://aquarelleromantique.wordpress.com/2013/03/15/paul-huet-le-delacroix-du-paysage/d0115120-000/#main" TargetMode="External"/><Relationship Id="rId2" Type="http://schemas.openxmlformats.org/officeDocument/2006/relationships/image" Target="../media/image10.JPG"/><Relationship Id="rId1" Type="http://schemas.openxmlformats.org/officeDocument/2006/relationships/slideLayout" Target="../slideLayouts/slideLayout7.xml"/><Relationship Id="rId5" Type="http://schemas.microsoft.com/office/2007/relationships/hdphoto" Target="../media/hdphoto4.wdp"/><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1.JPG"/><Relationship Id="rId1" Type="http://schemas.openxmlformats.org/officeDocument/2006/relationships/slideLayout" Target="../slideLayouts/slideLayout7.xml"/><Relationship Id="rId4" Type="http://schemas.microsoft.com/office/2007/relationships/hdphoto" Target="../media/hdphoto3.wdp"/></Relationships>
</file>

<file path=ppt/slides/_rels/slide10.xml.rels><?xml version="1.0" encoding="UTF-8" standalone="yes"?>
<Relationships xmlns="http://schemas.openxmlformats.org/package/2006/relationships"><Relationship Id="rId3" Type="http://schemas.openxmlformats.org/officeDocument/2006/relationships/hyperlink" Target="https://aquarelleromantique.wordpress.com/2013/03/15/paul-huet-le-delacroix-du-paysage/d0115120-000/#main" TargetMode="External"/><Relationship Id="rId2" Type="http://schemas.openxmlformats.org/officeDocument/2006/relationships/image" Target="../media/image12.JPG"/><Relationship Id="rId1" Type="http://schemas.openxmlformats.org/officeDocument/2006/relationships/slideLayout" Target="../slideLayouts/slideLayout7.xml"/><Relationship Id="rId5" Type="http://schemas.microsoft.com/office/2007/relationships/hdphoto" Target="../media/hdphoto4.wdp"/><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hyperlink" Target="https://commons.wikimedia.org/wiki/File:Eug%C3%A8ne_Lavieille_selfportrait,_1883.jpg?uselang=fr" TargetMode="External"/><Relationship Id="rId2" Type="http://schemas.openxmlformats.org/officeDocument/2006/relationships/image" Target="../media/image15.JPG"/><Relationship Id="rId1" Type="http://schemas.openxmlformats.org/officeDocument/2006/relationships/slideLayout" Target="../slideLayouts/slideLayout7.xml"/><Relationship Id="rId5" Type="http://schemas.microsoft.com/office/2007/relationships/hdphoto" Target="../media/hdphoto5.wdp"/><Relationship Id="rId4" Type="http://schemas.openxmlformats.org/officeDocument/2006/relationships/image" Target="../media/image16.jpeg"/></Relationships>
</file>

<file path=ppt/slides/_rels/slide14.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1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G"/><Relationship Id="rId1" Type="http://schemas.openxmlformats.org/officeDocument/2006/relationships/slideLayout" Target="../slideLayouts/slideLayout7.xml"/><Relationship Id="rId4" Type="http://schemas.microsoft.com/office/2007/relationships/hdphoto" Target="../media/hdphoto6.wdp"/></Relationships>
</file>

<file path=ppt/slides/_rels/slide1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G"/><Relationship Id="rId1" Type="http://schemas.openxmlformats.org/officeDocument/2006/relationships/slideLayout" Target="../slideLayouts/slideLayout7.xml"/><Relationship Id="rId4" Type="http://schemas.microsoft.com/office/2007/relationships/hdphoto" Target="../media/hdphoto7.wdp"/></Relationships>
</file>

<file path=ppt/slides/_rels/slide20.xml.rels><?xml version="1.0" encoding="UTF-8" standalone="yes"?>
<Relationships xmlns="http://schemas.openxmlformats.org/package/2006/relationships"><Relationship Id="rId3" Type="http://schemas.openxmlformats.org/officeDocument/2006/relationships/hyperlink" Target="https://commons.wikimedia.org/wiki/File:Luigi_Loir.jpg?uselang=fr" TargetMode="External"/><Relationship Id="rId2" Type="http://schemas.openxmlformats.org/officeDocument/2006/relationships/image" Target="../media/image26.JPG"/><Relationship Id="rId1" Type="http://schemas.openxmlformats.org/officeDocument/2006/relationships/slideLayout" Target="../slideLayouts/slideLayout7.xml"/><Relationship Id="rId4" Type="http://schemas.openxmlformats.org/officeDocument/2006/relationships/image" Target="../media/image27.jpeg"/></Relationships>
</file>

<file path=ppt/slides/_rels/slide21.xml.rels><?xml version="1.0" encoding="UTF-8" standalone="yes"?>
<Relationships xmlns="http://schemas.openxmlformats.org/package/2006/relationships"><Relationship Id="rId3" Type="http://schemas.openxmlformats.org/officeDocument/2006/relationships/hyperlink" Target="https://commons.wikimedia.org/wiki/File:Camille_Corot-Nadar_corrected.jpg?uselang=fr" TargetMode="External"/><Relationship Id="rId2" Type="http://schemas.openxmlformats.org/officeDocument/2006/relationships/image" Target="../media/image28.JPG"/><Relationship Id="rId1" Type="http://schemas.openxmlformats.org/officeDocument/2006/relationships/slideLayout" Target="../slideLayouts/slideLayout7.xml"/><Relationship Id="rId5" Type="http://schemas.microsoft.com/office/2007/relationships/hdphoto" Target="../media/hdphoto8.wdp"/><Relationship Id="rId4" Type="http://schemas.openxmlformats.org/officeDocument/2006/relationships/image" Target="../media/image29.jpeg"/></Relationships>
</file>

<file path=ppt/slides/_rels/slide2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hyperlink" Target="https://commons.wikimedia.org/wiki/File:Camille_Corot-Nadar_corrected.jpg?uselang=fr" TargetMode="External"/><Relationship Id="rId2" Type="http://schemas.openxmlformats.org/officeDocument/2006/relationships/image" Target="../media/image32.JPG"/><Relationship Id="rId1" Type="http://schemas.openxmlformats.org/officeDocument/2006/relationships/slideLayout" Target="../slideLayouts/slideLayout7.xml"/><Relationship Id="rId5" Type="http://schemas.microsoft.com/office/2007/relationships/hdphoto" Target="../media/hdphoto8.wdp"/><Relationship Id="rId4" Type="http://schemas.openxmlformats.org/officeDocument/2006/relationships/image" Target="../media/image29.jpeg"/></Relationships>
</file>

<file path=ppt/slides/_rels/slide2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G"/><Relationship Id="rId1" Type="http://schemas.openxmlformats.org/officeDocument/2006/relationships/slideLayout" Target="../slideLayouts/slideLayout7.xml"/><Relationship Id="rId4" Type="http://schemas.microsoft.com/office/2007/relationships/hdphoto" Target="../media/hdphoto9.wdp"/></Relationships>
</file>

<file path=ppt/slides/_rels/slide2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G"/><Relationship Id="rId1" Type="http://schemas.openxmlformats.org/officeDocument/2006/relationships/slideLayout" Target="../slideLayouts/slideLayout7.xml"/><Relationship Id="rId4" Type="http://schemas.microsoft.com/office/2007/relationships/hdphoto" Target="../media/hdphoto10.wdp"/></Relationships>
</file>

<file path=ppt/slides/_rels/slide26.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7.JPG"/><Relationship Id="rId1" Type="http://schemas.openxmlformats.org/officeDocument/2006/relationships/slideLayout" Target="../slideLayouts/slideLayout7.xml"/><Relationship Id="rId4" Type="http://schemas.microsoft.com/office/2007/relationships/hdphoto" Target="../media/hdphoto10.wdp"/></Relationships>
</file>

<file path=ppt/slides/_rels/slide2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hyperlink" Target="https://commons.wikimedia.org/wiki/File:Alfred-Henri_Bramtot_CDV.png?uselang=fr" TargetMode="External"/><Relationship Id="rId2" Type="http://schemas.openxmlformats.org/officeDocument/2006/relationships/image" Target="../media/image40.JPG"/><Relationship Id="rId1" Type="http://schemas.openxmlformats.org/officeDocument/2006/relationships/slideLayout" Target="../slideLayouts/slideLayout7.xml"/><Relationship Id="rId5" Type="http://schemas.microsoft.com/office/2007/relationships/hdphoto" Target="../media/hdphoto11.wdp"/><Relationship Id="rId4" Type="http://schemas.openxmlformats.org/officeDocument/2006/relationships/image" Target="../media/image41.png"/></Relationships>
</file>

<file path=ppt/slides/_rels/slide29.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G"/><Relationship Id="rId1" Type="http://schemas.openxmlformats.org/officeDocument/2006/relationships/slideLayout" Target="../slideLayouts/slideLayout7.xml"/><Relationship Id="rId4" Type="http://schemas.microsoft.com/office/2007/relationships/hdphoto" Target="../media/hdphoto12.wdp"/></Relationships>
</file>

<file path=ppt/slides/_rels/slide30.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G"/><Relationship Id="rId1" Type="http://schemas.openxmlformats.org/officeDocument/2006/relationships/slideLayout" Target="../slideLayouts/slideLayout7.xml"/><Relationship Id="rId4" Type="http://schemas.microsoft.com/office/2007/relationships/hdphoto" Target="../media/hdphoto13.wdp"/></Relationships>
</file>

<file path=ppt/slides/_rels/slide31.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49.JPG"/><Relationship Id="rId1" Type="http://schemas.openxmlformats.org/officeDocument/2006/relationships/slideLayout" Target="../slideLayouts/slideLayout7.xml"/><Relationship Id="rId4" Type="http://schemas.microsoft.com/office/2007/relationships/hdphoto" Target="../media/hdphoto6.wdp"/></Relationships>
</file>

<file path=ppt/slides/_rels/slide3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G"/><Relationship Id="rId1" Type="http://schemas.openxmlformats.org/officeDocument/2006/relationships/slideLayout" Target="../slideLayouts/slideLayout7.xml"/><Relationship Id="rId4" Type="http://schemas.microsoft.com/office/2007/relationships/hdphoto" Target="../media/hdphoto14.wdp"/></Relationships>
</file>

<file path=ppt/slides/_rels/slide37.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jpeg"/><Relationship Id="rId1" Type="http://schemas.openxmlformats.org/officeDocument/2006/relationships/slideLayout" Target="../slideLayouts/slideLayout7.xml"/><Relationship Id="rId4" Type="http://schemas.openxmlformats.org/officeDocument/2006/relationships/image" Target="../media/image53.jpeg"/></Relationships>
</file>

<file path=ppt/slides/_rels/slide3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image" Target="../media/image19.jpeg"/><Relationship Id="rId5" Type="http://schemas.microsoft.com/office/2007/relationships/hdphoto" Target="../media/hdphoto3.wdp"/><Relationship Id="rId4" Type="http://schemas.openxmlformats.org/officeDocument/2006/relationships/image" Target="../media/image5.jpeg"/></Relationships>
</file>

<file path=ppt/slides/_rels/slide40.xml.rels><?xml version="1.0" encoding="UTF-8" standalone="yes"?>
<Relationships xmlns="http://schemas.openxmlformats.org/package/2006/relationships"><Relationship Id="rId8" Type="http://schemas.microsoft.com/office/2007/relationships/hdphoto" Target="../media/hdphoto8.wdp"/><Relationship Id="rId3" Type="http://schemas.microsoft.com/office/2007/relationships/hdphoto" Target="../media/hdphoto2.wdp"/><Relationship Id="rId7" Type="http://schemas.openxmlformats.org/officeDocument/2006/relationships/image" Target="../media/image29.jpeg"/><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hyperlink" Target="https://commons.wikimedia.org/wiki/File:Camille_Corot-Nadar_corrected.jpg?uselang=fr" TargetMode="External"/><Relationship Id="rId5" Type="http://schemas.microsoft.com/office/2007/relationships/hdphoto" Target="../media/hdphoto15.wdp"/><Relationship Id="rId4" Type="http://schemas.openxmlformats.org/officeDocument/2006/relationships/image" Target="../media/image54.jpeg"/></Relationships>
</file>

<file path=ppt/slides/_rels/slide41.xml.rels><?xml version="1.0" encoding="UTF-8" standalone="yes"?>
<Relationships xmlns="http://schemas.openxmlformats.org/package/2006/relationships"><Relationship Id="rId8" Type="http://schemas.microsoft.com/office/2007/relationships/hdphoto" Target="../media/hdphoto13.wdp"/><Relationship Id="rId3" Type="http://schemas.microsoft.com/office/2007/relationships/hdphoto" Target="../media/hdphoto2.wdp"/><Relationship Id="rId7" Type="http://schemas.openxmlformats.org/officeDocument/2006/relationships/image" Target="../media/image45.jpeg"/><Relationship Id="rId2" Type="http://schemas.openxmlformats.org/officeDocument/2006/relationships/image" Target="../media/image3.jpeg"/><Relationship Id="rId1" Type="http://schemas.openxmlformats.org/officeDocument/2006/relationships/slideLayout" Target="../slideLayouts/slideLayout7.xml"/><Relationship Id="rId6" Type="http://schemas.microsoft.com/office/2007/relationships/hdphoto" Target="../media/hdphoto4.wdp"/><Relationship Id="rId5" Type="http://schemas.openxmlformats.org/officeDocument/2006/relationships/image" Target="../media/image7.png"/><Relationship Id="rId4" Type="http://schemas.openxmlformats.org/officeDocument/2006/relationships/hyperlink" Target="https://aquarelleromantique.wordpress.com/2013/03/15/paul-huet-le-delacroix-du-paysage/d0115120-000/#main" TargetMode="External"/><Relationship Id="rId9" Type="http://schemas.openxmlformats.org/officeDocument/2006/relationships/image" Target="../media/image14.jpeg"/></Relationships>
</file>

<file path=ppt/slides/_rels/slide42.xml.rels><?xml version="1.0" encoding="UTF-8" standalone="yes"?>
<Relationships xmlns="http://schemas.openxmlformats.org/package/2006/relationships"><Relationship Id="rId8" Type="http://schemas.microsoft.com/office/2007/relationships/hdphoto" Target="../media/hdphoto12.wdp"/><Relationship Id="rId3" Type="http://schemas.microsoft.com/office/2007/relationships/hdphoto" Target="../media/hdphoto2.wdp"/><Relationship Id="rId7" Type="http://schemas.openxmlformats.org/officeDocument/2006/relationships/image" Target="../media/image43.jpeg"/><Relationship Id="rId2" Type="http://schemas.openxmlformats.org/officeDocument/2006/relationships/image" Target="../media/image3.jpeg"/><Relationship Id="rId1" Type="http://schemas.openxmlformats.org/officeDocument/2006/relationships/slideLayout" Target="../slideLayouts/slideLayout7.xml"/><Relationship Id="rId6" Type="http://schemas.microsoft.com/office/2007/relationships/hdphoto" Target="../media/hdphoto5.wdp"/><Relationship Id="rId5" Type="http://schemas.openxmlformats.org/officeDocument/2006/relationships/image" Target="../media/image16.jpeg"/><Relationship Id="rId4" Type="http://schemas.openxmlformats.org/officeDocument/2006/relationships/hyperlink" Target="https://commons.wikimedia.org/wiki/File:Eug%C3%A8ne_Lavieille_selfportrait,_1883.jpg?uselang=fr" TargetMode="External"/><Relationship Id="rId9" Type="http://schemas.openxmlformats.org/officeDocument/2006/relationships/image" Target="../media/image55.jpeg"/></Relationships>
</file>

<file path=ppt/slides/_rels/slide43.xml.rels><?xml version="1.0" encoding="UTF-8" standalone="yes"?>
<Relationships xmlns="http://schemas.openxmlformats.org/package/2006/relationships"><Relationship Id="rId8" Type="http://schemas.microsoft.com/office/2007/relationships/hdphoto" Target="../media/hdphoto10.wdp"/><Relationship Id="rId3" Type="http://schemas.microsoft.com/office/2007/relationships/hdphoto" Target="../media/hdphoto2.wdp"/><Relationship Id="rId7" Type="http://schemas.openxmlformats.org/officeDocument/2006/relationships/image" Target="../media/image36.jpeg"/><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image" Target="../media/image39.jpeg"/><Relationship Id="rId5" Type="http://schemas.microsoft.com/office/2007/relationships/hdphoto" Target="../media/hdphoto14.wdp"/><Relationship Id="rId4" Type="http://schemas.openxmlformats.org/officeDocument/2006/relationships/image" Target="../media/image51.jpeg"/></Relationships>
</file>

<file path=ppt/slides/_rels/slide44.xml.rels><?xml version="1.0" encoding="UTF-8" standalone="yes"?>
<Relationships xmlns="http://schemas.openxmlformats.org/package/2006/relationships"><Relationship Id="rId8" Type="http://schemas.microsoft.com/office/2007/relationships/hdphoto" Target="../media/hdphoto6.wdp"/><Relationship Id="rId3" Type="http://schemas.microsoft.com/office/2007/relationships/hdphoto" Target="../media/hdphoto2.wdp"/><Relationship Id="rId7" Type="http://schemas.openxmlformats.org/officeDocument/2006/relationships/image" Target="../media/image21.jpeg"/><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image" Target="../media/image23.jpeg"/><Relationship Id="rId5" Type="http://schemas.openxmlformats.org/officeDocument/2006/relationships/image" Target="../media/image27.jpeg"/><Relationship Id="rId4" Type="http://schemas.openxmlformats.org/officeDocument/2006/relationships/hyperlink" Target="https://commons.wikimedia.org/wiki/File:Luigi_Loir.jpg?uselang=fr" TargetMode="External"/></Relationships>
</file>

<file path=ppt/slides/_rels/slide45.xml.rels><?xml version="1.0" encoding="UTF-8" standalone="yes"?>
<Relationships xmlns="http://schemas.openxmlformats.org/package/2006/relationships"><Relationship Id="rId3" Type="http://schemas.microsoft.com/office/2007/relationships/hdphoto" Target="../media/hdphoto2.wdp"/><Relationship Id="rId7" Type="http://schemas.openxmlformats.org/officeDocument/2006/relationships/image" Target="../media/image56.jpeg"/><Relationship Id="rId2" Type="http://schemas.openxmlformats.org/officeDocument/2006/relationships/image" Target="../media/image3.jpeg"/><Relationship Id="rId1" Type="http://schemas.openxmlformats.org/officeDocument/2006/relationships/slideLayout" Target="../slideLayouts/slideLayout7.xml"/><Relationship Id="rId6" Type="http://schemas.microsoft.com/office/2007/relationships/hdphoto" Target="../media/hdphoto11.wdp"/><Relationship Id="rId5" Type="http://schemas.openxmlformats.org/officeDocument/2006/relationships/image" Target="../media/image41.png"/><Relationship Id="rId4" Type="http://schemas.openxmlformats.org/officeDocument/2006/relationships/hyperlink" Target="https://commons.wikimedia.org/wiki/File:Alfred-Henri_Bramtot_CDV.png?uselang=fr" TargetMode="External"/></Relationships>
</file>

<file path=ppt/slides/_rels/slide46.xml.rels><?xml version="1.0" encoding="UTF-8" standalone="yes"?>
<Relationships xmlns="http://schemas.openxmlformats.org/package/2006/relationships"><Relationship Id="rId8" Type="http://schemas.openxmlformats.org/officeDocument/2006/relationships/image" Target="../media/image59.jpg"/><Relationship Id="rId3" Type="http://schemas.microsoft.com/office/2007/relationships/hdphoto" Target="../media/hdphoto2.wdp"/><Relationship Id="rId7" Type="http://schemas.openxmlformats.org/officeDocument/2006/relationships/image" Target="../media/image58.jpeg"/><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image" Target="../media/image57.png"/><Relationship Id="rId5" Type="http://schemas.openxmlformats.org/officeDocument/2006/relationships/hyperlink" Target="http://www.chez-cath.fr/" TargetMode="External"/><Relationship Id="rId4" Type="http://schemas.openxmlformats.org/officeDocument/2006/relationships/hyperlink" Target="http://www.imagileonation.com/oiseau-de-feu.w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5" name="ZoneTexte 4"/>
          <p:cNvSpPr txBox="1"/>
          <p:nvPr/>
        </p:nvSpPr>
        <p:spPr>
          <a:xfrm>
            <a:off x="0" y="44624"/>
            <a:ext cx="9144000" cy="2862322"/>
          </a:xfrm>
          <a:prstGeom prst="rect">
            <a:avLst/>
          </a:prstGeom>
          <a:noFill/>
        </p:spPr>
        <p:txBody>
          <a:bodyPr wrap="square" rtlCol="0">
            <a:spAutoFit/>
          </a:bodyPr>
          <a:lstStyle/>
          <a:p>
            <a:pPr algn="ctr"/>
            <a:r>
              <a:rPr lang="fr-FR" sz="6000" dirty="0" smtClean="0">
                <a:ln>
                  <a:solidFill>
                    <a:schemeClr val="tx1"/>
                  </a:solidFill>
                </a:ln>
                <a:solidFill>
                  <a:schemeClr val="bg2"/>
                </a:solidFill>
                <a:effectLst>
                  <a:outerShdw blurRad="38100" dist="38100" dir="2700000" algn="tl">
                    <a:srgbClr val="000000">
                      <a:alpha val="43137"/>
                    </a:srgbClr>
                  </a:outerShdw>
                </a:effectLst>
                <a:latin typeface="AR BERKLEY" panose="02000000000000000000" pitchFamily="2" charset="0"/>
              </a:rPr>
              <a:t>Paysages du romantisme </a:t>
            </a:r>
          </a:p>
          <a:p>
            <a:pPr algn="ctr"/>
            <a:r>
              <a:rPr lang="fr-FR" sz="6000" dirty="0" smtClean="0">
                <a:ln>
                  <a:solidFill>
                    <a:schemeClr val="tx1"/>
                  </a:solidFill>
                </a:ln>
                <a:solidFill>
                  <a:schemeClr val="bg2"/>
                </a:solidFill>
                <a:effectLst>
                  <a:outerShdw blurRad="38100" dist="38100" dir="2700000" algn="tl">
                    <a:srgbClr val="000000">
                      <a:alpha val="43137"/>
                    </a:srgbClr>
                  </a:outerShdw>
                </a:effectLst>
                <a:latin typeface="AR BERKLEY" panose="02000000000000000000" pitchFamily="2" charset="0"/>
              </a:rPr>
              <a:t>à l’impressionnisme : </a:t>
            </a:r>
          </a:p>
          <a:p>
            <a:pPr algn="ctr"/>
            <a:r>
              <a:rPr lang="fr-FR" sz="6000" dirty="0" smtClean="0">
                <a:ln>
                  <a:solidFill>
                    <a:schemeClr val="tx1"/>
                  </a:solidFill>
                </a:ln>
                <a:solidFill>
                  <a:schemeClr val="bg2"/>
                </a:solidFill>
                <a:effectLst>
                  <a:outerShdw blurRad="38100" dist="38100" dir="2700000" algn="tl">
                    <a:srgbClr val="000000">
                      <a:alpha val="43137"/>
                    </a:srgbClr>
                  </a:outerShdw>
                </a:effectLst>
                <a:latin typeface="AR BERKLEY" panose="02000000000000000000" pitchFamily="2" charset="0"/>
              </a:rPr>
              <a:t>les environs de Paris</a:t>
            </a:r>
            <a:endParaRPr lang="fr-FR" sz="6000" dirty="0">
              <a:ln>
                <a:solidFill>
                  <a:schemeClr val="tx1"/>
                </a:solidFill>
              </a:ln>
              <a:solidFill>
                <a:schemeClr val="bg2"/>
              </a:solidFill>
              <a:effectLst>
                <a:outerShdw blurRad="38100" dist="38100" dir="2700000" algn="tl">
                  <a:srgbClr val="000000">
                    <a:alpha val="43137"/>
                  </a:srgbClr>
                </a:outerShdw>
              </a:effectLst>
              <a:latin typeface="AR BERKLEY" panose="02000000000000000000" pitchFamily="2" charset="0"/>
            </a:endParaRPr>
          </a:p>
        </p:txBody>
      </p:sp>
      <p:sp>
        <p:nvSpPr>
          <p:cNvPr id="6" name="ZoneTexte 5"/>
          <p:cNvSpPr txBox="1"/>
          <p:nvPr/>
        </p:nvSpPr>
        <p:spPr>
          <a:xfrm>
            <a:off x="1115616" y="6381328"/>
            <a:ext cx="6984776" cy="400110"/>
          </a:xfrm>
          <a:prstGeom prst="rect">
            <a:avLst/>
          </a:prstGeom>
          <a:noFill/>
        </p:spPr>
        <p:txBody>
          <a:bodyPr wrap="square" rtlCol="0">
            <a:spAutoFit/>
          </a:bodyPr>
          <a:lstStyle/>
          <a:p>
            <a:pPr algn="ctr"/>
            <a:r>
              <a:rPr lang="fr-FR" sz="2000" dirty="0" smtClean="0">
                <a:solidFill>
                  <a:schemeClr val="bg2"/>
                </a:solidFill>
                <a:effectLst>
                  <a:outerShdw blurRad="38100" dist="38100" dir="2700000" algn="tl">
                    <a:srgbClr val="000000">
                      <a:alpha val="43137"/>
                    </a:srgbClr>
                  </a:outerShdw>
                </a:effectLst>
                <a:latin typeface="AR BERKLEY" panose="02000000000000000000" pitchFamily="2" charset="0"/>
              </a:rPr>
              <a:t>Du 18 mars au 10 juillet 2016 au Château de Sceaux (92)</a:t>
            </a:r>
            <a:endParaRPr lang="fr-FR" sz="2000" dirty="0">
              <a:solidFill>
                <a:schemeClr val="bg2"/>
              </a:solidFill>
              <a:effectLst>
                <a:outerShdw blurRad="38100" dist="38100" dir="2700000" algn="tl">
                  <a:srgbClr val="000000">
                    <a:alpha val="43137"/>
                  </a:srgbClr>
                </a:outerShdw>
              </a:effectLst>
              <a:latin typeface="AR BERKLEY" panose="02000000000000000000" pitchFamily="2" charset="0"/>
            </a:endParaRPr>
          </a:p>
        </p:txBody>
      </p:sp>
      <p:sp>
        <p:nvSpPr>
          <p:cNvPr id="7" name="ZoneTexte 6"/>
          <p:cNvSpPr txBox="1"/>
          <p:nvPr/>
        </p:nvSpPr>
        <p:spPr>
          <a:xfrm>
            <a:off x="5004048" y="3789040"/>
            <a:ext cx="3888432" cy="1600438"/>
          </a:xfrm>
          <a:prstGeom prst="rect">
            <a:avLst/>
          </a:prstGeom>
          <a:noFill/>
        </p:spPr>
        <p:txBody>
          <a:bodyPr wrap="square" rtlCol="0">
            <a:spAutoFit/>
          </a:bodyPr>
          <a:lstStyle/>
          <a:p>
            <a:pPr algn="ctr"/>
            <a:r>
              <a:rPr lang="fr-FR" sz="4000" dirty="0" smtClean="0">
                <a:ln>
                  <a:solidFill>
                    <a:schemeClr val="tx1"/>
                  </a:solidFill>
                </a:ln>
                <a:blipFill dpi="0" rotWithShape="1">
                  <a:blip r:embed="rId5">
                    <a:extLst>
                      <a:ext uri="{28A0092B-C50C-407E-A947-70E740481C1C}">
                        <a14:useLocalDpi xmlns:a14="http://schemas.microsoft.com/office/drawing/2010/main" val="0"/>
                      </a:ext>
                    </a:extLst>
                  </a:blip>
                  <a:srcRect/>
                  <a:stretch>
                    <a:fillRect/>
                  </a:stretch>
                </a:blipFill>
                <a:effectLst>
                  <a:outerShdw blurRad="38100" dist="38100" dir="2700000" algn="tl">
                    <a:srgbClr val="000000">
                      <a:alpha val="43137"/>
                    </a:srgbClr>
                  </a:outerShdw>
                </a:effectLst>
                <a:latin typeface="AR BERKLEY" panose="02000000000000000000" pitchFamily="2" charset="0"/>
              </a:rPr>
              <a:t>Cliquez </a:t>
            </a:r>
          </a:p>
          <a:p>
            <a:pPr algn="ctr"/>
            <a:r>
              <a:rPr lang="fr-FR" sz="4000" dirty="0" smtClean="0">
                <a:ln>
                  <a:solidFill>
                    <a:schemeClr val="tx1"/>
                  </a:solidFill>
                </a:ln>
                <a:blipFill dpi="0" rotWithShape="1">
                  <a:blip r:embed="rId5">
                    <a:extLst>
                      <a:ext uri="{28A0092B-C50C-407E-A947-70E740481C1C}">
                        <a14:useLocalDpi xmlns:a14="http://schemas.microsoft.com/office/drawing/2010/main" val="0"/>
                      </a:ext>
                    </a:extLst>
                  </a:blip>
                  <a:srcRect/>
                  <a:stretch>
                    <a:fillRect/>
                  </a:stretch>
                </a:blipFill>
                <a:effectLst>
                  <a:outerShdw blurRad="38100" dist="38100" dir="2700000" algn="tl">
                    <a:srgbClr val="000000">
                      <a:alpha val="43137"/>
                    </a:srgbClr>
                  </a:outerShdw>
                </a:effectLst>
                <a:latin typeface="AR BERKLEY" panose="02000000000000000000" pitchFamily="2" charset="0"/>
              </a:rPr>
              <a:t>à chaque vue</a:t>
            </a:r>
            <a:endParaRPr lang="fr-FR" sz="4000" dirty="0">
              <a:ln>
                <a:solidFill>
                  <a:schemeClr val="tx1"/>
                </a:solidFill>
              </a:ln>
              <a:blipFill dpi="0" rotWithShape="1">
                <a:blip r:embed="rId5">
                  <a:extLst>
                    <a:ext uri="{28A0092B-C50C-407E-A947-70E740481C1C}">
                      <a14:useLocalDpi xmlns:a14="http://schemas.microsoft.com/office/drawing/2010/main" val="0"/>
                    </a:ext>
                  </a:extLst>
                </a:blip>
                <a:srcRect/>
                <a:stretch>
                  <a:fillRect/>
                </a:stretch>
              </a:blipFill>
              <a:effectLst>
                <a:outerShdw blurRad="38100" dist="38100" dir="2700000" algn="tl">
                  <a:srgbClr val="000000">
                    <a:alpha val="43137"/>
                  </a:srgbClr>
                </a:outerShdw>
              </a:effectLst>
              <a:latin typeface="AR BERKLEY" panose="02000000000000000000" pitchFamily="2" charset="0"/>
            </a:endParaRPr>
          </a:p>
          <a:p>
            <a:endParaRPr lang="fr-FR" dirty="0"/>
          </a:p>
        </p:txBody>
      </p:sp>
      <p:sp>
        <p:nvSpPr>
          <p:cNvPr id="8" name="Ellipse 7"/>
          <p:cNvSpPr/>
          <p:nvPr/>
        </p:nvSpPr>
        <p:spPr>
          <a:xfrm>
            <a:off x="5292080" y="3789040"/>
            <a:ext cx="3384376" cy="1440160"/>
          </a:xfrm>
          <a:prstGeom prst="ellipse">
            <a:avLst/>
          </a:prstGeom>
          <a:noFill/>
          <a:ln>
            <a:solidFill>
              <a:schemeClr val="accent2">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537540526"/>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12 Petit déjeuner 1.wav"/>
          </p:stSnd>
        </p:sndAc>
      </p:transition>
    </mc:Choice>
    <mc:Fallback xmlns="">
      <p:transition spd="slow">
        <p:sndAc>
          <p:stSnd loop="1">
            <p:snd r:embed="rId6" name="12 Petit déjeuner 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down)">
                                      <p:cBhvr>
                                        <p:cTn id="7" dur="580">
                                          <p:stCondLst>
                                            <p:cond delay="0"/>
                                          </p:stCondLst>
                                        </p:cTn>
                                        <p:tgtEl>
                                          <p:spTgt spid="7">
                                            <p:txEl>
                                              <p:pRg st="0" end="0"/>
                                            </p:txEl>
                                          </p:spTgt>
                                        </p:tgtEl>
                                      </p:cBhvr>
                                    </p:animEffect>
                                    <p:anim calcmode="lin" valueType="num">
                                      <p:cBhvr>
                                        <p:cTn id="8" dur="1822" tmFilter="0,0; 0.14,0.36; 0.43,0.73; 0.71,0.91; 1.0,1.0">
                                          <p:stCondLst>
                                            <p:cond delay="0"/>
                                          </p:stCondLst>
                                        </p:cTn>
                                        <p:tgtEl>
                                          <p:spTgt spid="7">
                                            <p:txEl>
                                              <p:pRg st="0" end="0"/>
                                            </p:txEl>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7">
                                            <p:txEl>
                                              <p:pRg st="0" end="0"/>
                                            </p:txEl>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7">
                                            <p:txEl>
                                              <p:pRg st="0" end="0"/>
                                            </p:txEl>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7">
                                            <p:txEl>
                                              <p:pRg st="0" end="0"/>
                                            </p:txEl>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7">
                                            <p:txEl>
                                              <p:pRg st="0" end="0"/>
                                            </p:txEl>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7">
                                            <p:txEl>
                                              <p:pRg st="0" end="0"/>
                                            </p:txEl>
                                          </p:spTgt>
                                        </p:tgtEl>
                                      </p:cBhvr>
                                      <p:to x="100000" y="60000"/>
                                    </p:animScale>
                                    <p:animScale>
                                      <p:cBhvr>
                                        <p:cTn id="14" dur="166" decel="50000">
                                          <p:stCondLst>
                                            <p:cond delay="676"/>
                                          </p:stCondLst>
                                        </p:cTn>
                                        <p:tgtEl>
                                          <p:spTgt spid="7">
                                            <p:txEl>
                                              <p:pRg st="0" end="0"/>
                                            </p:txEl>
                                          </p:spTgt>
                                        </p:tgtEl>
                                      </p:cBhvr>
                                      <p:to x="100000" y="100000"/>
                                    </p:animScale>
                                    <p:animScale>
                                      <p:cBhvr>
                                        <p:cTn id="15" dur="26">
                                          <p:stCondLst>
                                            <p:cond delay="1312"/>
                                          </p:stCondLst>
                                        </p:cTn>
                                        <p:tgtEl>
                                          <p:spTgt spid="7">
                                            <p:txEl>
                                              <p:pRg st="0" end="0"/>
                                            </p:txEl>
                                          </p:spTgt>
                                        </p:tgtEl>
                                      </p:cBhvr>
                                      <p:to x="100000" y="80000"/>
                                    </p:animScale>
                                    <p:animScale>
                                      <p:cBhvr>
                                        <p:cTn id="16" dur="166" decel="50000">
                                          <p:stCondLst>
                                            <p:cond delay="1338"/>
                                          </p:stCondLst>
                                        </p:cTn>
                                        <p:tgtEl>
                                          <p:spTgt spid="7">
                                            <p:txEl>
                                              <p:pRg st="0" end="0"/>
                                            </p:txEl>
                                          </p:spTgt>
                                        </p:tgtEl>
                                      </p:cBhvr>
                                      <p:to x="100000" y="100000"/>
                                    </p:animScale>
                                    <p:animScale>
                                      <p:cBhvr>
                                        <p:cTn id="17" dur="26">
                                          <p:stCondLst>
                                            <p:cond delay="1642"/>
                                          </p:stCondLst>
                                        </p:cTn>
                                        <p:tgtEl>
                                          <p:spTgt spid="7">
                                            <p:txEl>
                                              <p:pRg st="0" end="0"/>
                                            </p:txEl>
                                          </p:spTgt>
                                        </p:tgtEl>
                                      </p:cBhvr>
                                      <p:to x="100000" y="90000"/>
                                    </p:animScale>
                                    <p:animScale>
                                      <p:cBhvr>
                                        <p:cTn id="18" dur="166" decel="50000">
                                          <p:stCondLst>
                                            <p:cond delay="1668"/>
                                          </p:stCondLst>
                                        </p:cTn>
                                        <p:tgtEl>
                                          <p:spTgt spid="7">
                                            <p:txEl>
                                              <p:pRg st="0" end="0"/>
                                            </p:txEl>
                                          </p:spTgt>
                                        </p:tgtEl>
                                      </p:cBhvr>
                                      <p:to x="100000" y="100000"/>
                                    </p:animScale>
                                    <p:animScale>
                                      <p:cBhvr>
                                        <p:cTn id="19" dur="26">
                                          <p:stCondLst>
                                            <p:cond delay="1808"/>
                                          </p:stCondLst>
                                        </p:cTn>
                                        <p:tgtEl>
                                          <p:spTgt spid="7">
                                            <p:txEl>
                                              <p:pRg st="0" end="0"/>
                                            </p:txEl>
                                          </p:spTgt>
                                        </p:tgtEl>
                                      </p:cBhvr>
                                      <p:to x="100000" y="95000"/>
                                    </p:animScale>
                                    <p:animScale>
                                      <p:cBhvr>
                                        <p:cTn id="20" dur="166" decel="50000">
                                          <p:stCondLst>
                                            <p:cond delay="1834"/>
                                          </p:stCondLst>
                                        </p:cTn>
                                        <p:tgtEl>
                                          <p:spTgt spid="7">
                                            <p:txEl>
                                              <p:pRg st="0" end="0"/>
                                            </p:txEl>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7">
                                            <p:txEl>
                                              <p:pRg st="1" end="1"/>
                                            </p:txEl>
                                          </p:spTgt>
                                        </p:tgtEl>
                                        <p:attrNameLst>
                                          <p:attrName>style.visibility</p:attrName>
                                        </p:attrNameLst>
                                      </p:cBhvr>
                                      <p:to>
                                        <p:strVal val="visible"/>
                                      </p:to>
                                    </p:set>
                                    <p:animEffect transition="in" filter="wipe(down)">
                                      <p:cBhvr>
                                        <p:cTn id="25" dur="580">
                                          <p:stCondLst>
                                            <p:cond delay="0"/>
                                          </p:stCondLst>
                                        </p:cTn>
                                        <p:tgtEl>
                                          <p:spTgt spid="7">
                                            <p:txEl>
                                              <p:pRg st="1" end="1"/>
                                            </p:txEl>
                                          </p:spTgt>
                                        </p:tgtEl>
                                      </p:cBhvr>
                                    </p:animEffect>
                                    <p:anim calcmode="lin" valueType="num">
                                      <p:cBhvr>
                                        <p:cTn id="26" dur="1822" tmFilter="0,0; 0.14,0.36; 0.43,0.73; 0.71,0.91; 1.0,1.0">
                                          <p:stCondLst>
                                            <p:cond delay="0"/>
                                          </p:stCondLst>
                                        </p:cTn>
                                        <p:tgtEl>
                                          <p:spTgt spid="7">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7">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7">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7">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7">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7">
                                            <p:txEl>
                                              <p:pRg st="1" end="1"/>
                                            </p:txEl>
                                          </p:spTgt>
                                        </p:tgtEl>
                                      </p:cBhvr>
                                      <p:to x="100000" y="60000"/>
                                    </p:animScale>
                                    <p:animScale>
                                      <p:cBhvr>
                                        <p:cTn id="32" dur="166" decel="50000">
                                          <p:stCondLst>
                                            <p:cond delay="676"/>
                                          </p:stCondLst>
                                        </p:cTn>
                                        <p:tgtEl>
                                          <p:spTgt spid="7">
                                            <p:txEl>
                                              <p:pRg st="1" end="1"/>
                                            </p:txEl>
                                          </p:spTgt>
                                        </p:tgtEl>
                                      </p:cBhvr>
                                      <p:to x="100000" y="100000"/>
                                    </p:animScale>
                                    <p:animScale>
                                      <p:cBhvr>
                                        <p:cTn id="33" dur="26">
                                          <p:stCondLst>
                                            <p:cond delay="1312"/>
                                          </p:stCondLst>
                                        </p:cTn>
                                        <p:tgtEl>
                                          <p:spTgt spid="7">
                                            <p:txEl>
                                              <p:pRg st="1" end="1"/>
                                            </p:txEl>
                                          </p:spTgt>
                                        </p:tgtEl>
                                      </p:cBhvr>
                                      <p:to x="100000" y="80000"/>
                                    </p:animScale>
                                    <p:animScale>
                                      <p:cBhvr>
                                        <p:cTn id="34" dur="166" decel="50000">
                                          <p:stCondLst>
                                            <p:cond delay="1338"/>
                                          </p:stCondLst>
                                        </p:cTn>
                                        <p:tgtEl>
                                          <p:spTgt spid="7">
                                            <p:txEl>
                                              <p:pRg st="1" end="1"/>
                                            </p:txEl>
                                          </p:spTgt>
                                        </p:tgtEl>
                                      </p:cBhvr>
                                      <p:to x="100000" y="100000"/>
                                    </p:animScale>
                                    <p:animScale>
                                      <p:cBhvr>
                                        <p:cTn id="35" dur="26">
                                          <p:stCondLst>
                                            <p:cond delay="1642"/>
                                          </p:stCondLst>
                                        </p:cTn>
                                        <p:tgtEl>
                                          <p:spTgt spid="7">
                                            <p:txEl>
                                              <p:pRg st="1" end="1"/>
                                            </p:txEl>
                                          </p:spTgt>
                                        </p:tgtEl>
                                      </p:cBhvr>
                                      <p:to x="100000" y="90000"/>
                                    </p:animScale>
                                    <p:animScale>
                                      <p:cBhvr>
                                        <p:cTn id="36" dur="166" decel="50000">
                                          <p:stCondLst>
                                            <p:cond delay="1668"/>
                                          </p:stCondLst>
                                        </p:cTn>
                                        <p:tgtEl>
                                          <p:spTgt spid="7">
                                            <p:txEl>
                                              <p:pRg st="1" end="1"/>
                                            </p:txEl>
                                          </p:spTgt>
                                        </p:tgtEl>
                                      </p:cBhvr>
                                      <p:to x="100000" y="100000"/>
                                    </p:animScale>
                                    <p:animScale>
                                      <p:cBhvr>
                                        <p:cTn id="37" dur="26">
                                          <p:stCondLst>
                                            <p:cond delay="1808"/>
                                          </p:stCondLst>
                                        </p:cTn>
                                        <p:tgtEl>
                                          <p:spTgt spid="7">
                                            <p:txEl>
                                              <p:pRg st="1" end="1"/>
                                            </p:txEl>
                                          </p:spTgt>
                                        </p:tgtEl>
                                      </p:cBhvr>
                                      <p:to x="100000" y="95000"/>
                                    </p:animScale>
                                    <p:animScale>
                                      <p:cBhvr>
                                        <p:cTn id="38" dur="166" decel="50000">
                                          <p:stCondLst>
                                            <p:cond delay="1834"/>
                                          </p:stCondLst>
                                        </p:cTn>
                                        <p:tgtEl>
                                          <p:spTgt spid="7">
                                            <p:txEl>
                                              <p:pRg st="1" end="1"/>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6" presetClass="entr" presetSubtype="0" fill="hold" grpId="0" nodeType="clickEffect">
                                  <p:stCondLst>
                                    <p:cond delay="0"/>
                                  </p:stCondLst>
                                  <p:childTnLst>
                                    <p:set>
                                      <p:cBhvr>
                                        <p:cTn id="42" dur="1" fill="hold">
                                          <p:stCondLst>
                                            <p:cond delay="0"/>
                                          </p:stCondLst>
                                        </p:cTn>
                                        <p:tgtEl>
                                          <p:spTgt spid="8"/>
                                        </p:tgtEl>
                                        <p:attrNameLst>
                                          <p:attrName>style.visibility</p:attrName>
                                        </p:attrNameLst>
                                      </p:cBhvr>
                                      <p:to>
                                        <p:strVal val="visible"/>
                                      </p:to>
                                    </p:set>
                                    <p:animEffect transition="in" filter="wipe(down)">
                                      <p:cBhvr>
                                        <p:cTn id="43" dur="580">
                                          <p:stCondLst>
                                            <p:cond delay="0"/>
                                          </p:stCondLst>
                                        </p:cTn>
                                        <p:tgtEl>
                                          <p:spTgt spid="8"/>
                                        </p:tgtEl>
                                      </p:cBhvr>
                                    </p:animEffect>
                                    <p:anim calcmode="lin" valueType="num">
                                      <p:cBhvr>
                                        <p:cTn id="44"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45"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46"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47"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48"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49" dur="26">
                                          <p:stCondLst>
                                            <p:cond delay="650"/>
                                          </p:stCondLst>
                                        </p:cTn>
                                        <p:tgtEl>
                                          <p:spTgt spid="8"/>
                                        </p:tgtEl>
                                      </p:cBhvr>
                                      <p:to x="100000" y="60000"/>
                                    </p:animScale>
                                    <p:animScale>
                                      <p:cBhvr>
                                        <p:cTn id="50" dur="166" decel="50000">
                                          <p:stCondLst>
                                            <p:cond delay="676"/>
                                          </p:stCondLst>
                                        </p:cTn>
                                        <p:tgtEl>
                                          <p:spTgt spid="8"/>
                                        </p:tgtEl>
                                      </p:cBhvr>
                                      <p:to x="100000" y="100000"/>
                                    </p:animScale>
                                    <p:animScale>
                                      <p:cBhvr>
                                        <p:cTn id="51" dur="26">
                                          <p:stCondLst>
                                            <p:cond delay="1312"/>
                                          </p:stCondLst>
                                        </p:cTn>
                                        <p:tgtEl>
                                          <p:spTgt spid="8"/>
                                        </p:tgtEl>
                                      </p:cBhvr>
                                      <p:to x="100000" y="80000"/>
                                    </p:animScale>
                                    <p:animScale>
                                      <p:cBhvr>
                                        <p:cTn id="52" dur="166" decel="50000">
                                          <p:stCondLst>
                                            <p:cond delay="1338"/>
                                          </p:stCondLst>
                                        </p:cTn>
                                        <p:tgtEl>
                                          <p:spTgt spid="8"/>
                                        </p:tgtEl>
                                      </p:cBhvr>
                                      <p:to x="100000" y="100000"/>
                                    </p:animScale>
                                    <p:animScale>
                                      <p:cBhvr>
                                        <p:cTn id="53" dur="26">
                                          <p:stCondLst>
                                            <p:cond delay="1642"/>
                                          </p:stCondLst>
                                        </p:cTn>
                                        <p:tgtEl>
                                          <p:spTgt spid="8"/>
                                        </p:tgtEl>
                                      </p:cBhvr>
                                      <p:to x="100000" y="90000"/>
                                    </p:animScale>
                                    <p:animScale>
                                      <p:cBhvr>
                                        <p:cTn id="54" dur="166" decel="50000">
                                          <p:stCondLst>
                                            <p:cond delay="1668"/>
                                          </p:stCondLst>
                                        </p:cTn>
                                        <p:tgtEl>
                                          <p:spTgt spid="8"/>
                                        </p:tgtEl>
                                      </p:cBhvr>
                                      <p:to x="100000" y="100000"/>
                                    </p:animScale>
                                    <p:animScale>
                                      <p:cBhvr>
                                        <p:cTn id="55" dur="26">
                                          <p:stCondLst>
                                            <p:cond delay="1808"/>
                                          </p:stCondLst>
                                        </p:cTn>
                                        <p:tgtEl>
                                          <p:spTgt spid="8"/>
                                        </p:tgtEl>
                                      </p:cBhvr>
                                      <p:to x="100000" y="95000"/>
                                    </p:animScale>
                                    <p:animScale>
                                      <p:cBhvr>
                                        <p:cTn id="56" dur="166" decel="50000">
                                          <p:stCondLst>
                                            <p:cond delay="1834"/>
                                          </p:stCondLst>
                                        </p:cTn>
                                        <p:tgtEl>
                                          <p:spTgt spid="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duotone>
              <a:prstClr val="black"/>
              <a:schemeClr val="accent2">
                <a:tint val="45000"/>
                <a:satMod val="400000"/>
              </a:schemeClr>
            </a:duotone>
            <a:extLst>
              <a:ext uri="{BEBA8EAE-BF5A-486C-A8C5-ECC9F3942E4B}">
                <a14:imgProps xmlns:a14="http://schemas.microsoft.com/office/drawing/2010/main">
                  <a14:imgLayer r:embed="rId3">
                    <a14:imgEffect>
                      <a14:artisticFilmGrain/>
                    </a14:imgEffect>
                    <a14:imgEffect>
                      <a14:sharpenSoften amount="25000"/>
                    </a14:imgEffect>
                  </a14:imgLayer>
                </a14:imgProps>
              </a:ext>
              <a:ext uri="{28A0092B-C50C-407E-A947-70E740481C1C}">
                <a14:useLocalDpi xmlns:a14="http://schemas.microsoft.com/office/drawing/2010/main" val="0"/>
              </a:ext>
            </a:extLst>
          </a:blip>
          <a:srcRect t="6" b="2549"/>
          <a:stretch/>
        </p:blipFill>
        <p:spPr>
          <a:xfrm>
            <a:off x="0" y="0"/>
            <a:ext cx="9144000" cy="6858000"/>
          </a:xfrm>
          <a:prstGeom prst="rect">
            <a:avLst/>
          </a:prstGeom>
        </p:spPr>
      </p:pic>
      <p:sp>
        <p:nvSpPr>
          <p:cNvPr id="6" name="ZoneTexte 5"/>
          <p:cNvSpPr txBox="1"/>
          <p:nvPr/>
        </p:nvSpPr>
        <p:spPr>
          <a:xfrm>
            <a:off x="0" y="620688"/>
            <a:ext cx="9144000" cy="1200329"/>
          </a:xfrm>
          <a:prstGeom prst="rect">
            <a:avLst/>
          </a:prstGeom>
          <a:noFill/>
        </p:spPr>
        <p:txBody>
          <a:bodyPr wrap="square" rtlCol="0">
            <a:spAutoFit/>
          </a:bodyPr>
          <a:lstStyle/>
          <a:p>
            <a:pPr algn="ctr"/>
            <a:r>
              <a:rPr lang="fr-FR" sz="3600" dirty="0" smtClean="0">
                <a:solidFill>
                  <a:schemeClr val="bg2"/>
                </a:solidFill>
                <a:effectLst>
                  <a:outerShdw blurRad="38100" dist="38100" dir="2700000" algn="tl">
                    <a:srgbClr val="000000">
                      <a:alpha val="43137"/>
                    </a:srgbClr>
                  </a:outerShdw>
                </a:effectLst>
                <a:latin typeface="AR BERKLEY" panose="02000000000000000000" pitchFamily="2" charset="0"/>
              </a:rPr>
              <a:t>Paysages du romantisme à l’impressionnisme : </a:t>
            </a:r>
          </a:p>
          <a:p>
            <a:pPr algn="ctr"/>
            <a:r>
              <a:rPr lang="fr-FR" sz="3600" dirty="0" smtClean="0">
                <a:solidFill>
                  <a:schemeClr val="bg2"/>
                </a:solidFill>
                <a:effectLst>
                  <a:outerShdw blurRad="38100" dist="38100" dir="2700000" algn="tl">
                    <a:srgbClr val="000000">
                      <a:alpha val="43137"/>
                    </a:srgbClr>
                  </a:outerShdw>
                </a:effectLst>
                <a:latin typeface="AR BERKLEY" panose="02000000000000000000" pitchFamily="2" charset="0"/>
              </a:rPr>
              <a:t>les environs de Paris</a:t>
            </a:r>
            <a:endParaRPr lang="fr-FR" sz="3600" dirty="0">
              <a:solidFill>
                <a:schemeClr val="bg2"/>
              </a:solidFill>
              <a:effectLst>
                <a:outerShdw blurRad="38100" dist="38100" dir="2700000" algn="tl">
                  <a:srgbClr val="000000">
                    <a:alpha val="43137"/>
                  </a:srgbClr>
                </a:outerShdw>
              </a:effectLst>
              <a:latin typeface="AR BERKLEY" panose="02000000000000000000" pitchFamily="2" charset="0"/>
            </a:endParaRPr>
          </a:p>
        </p:txBody>
      </p:sp>
      <p:sp>
        <p:nvSpPr>
          <p:cNvPr id="11" name="ZoneTexte 10"/>
          <p:cNvSpPr txBox="1"/>
          <p:nvPr/>
        </p:nvSpPr>
        <p:spPr>
          <a:xfrm>
            <a:off x="0" y="188640"/>
            <a:ext cx="9144000" cy="523220"/>
          </a:xfrm>
          <a:prstGeom prst="rect">
            <a:avLst/>
          </a:prstGeom>
          <a:noFill/>
        </p:spPr>
        <p:txBody>
          <a:bodyPr wrap="square" rtlCol="0">
            <a:spAutoFit/>
          </a:bodyPr>
          <a:lstStyle/>
          <a:p>
            <a:pPr algn="ctr"/>
            <a:r>
              <a:rPr lang="fr-FR" sz="2800" dirty="0" smtClean="0">
                <a:solidFill>
                  <a:schemeClr val="bg2"/>
                </a:solidFill>
                <a:effectLst>
                  <a:outerShdw blurRad="38100" dist="38100" dir="2700000" algn="tl">
                    <a:srgbClr val="000000">
                      <a:alpha val="43137"/>
                    </a:srgbClr>
                  </a:outerShdw>
                </a:effectLst>
                <a:latin typeface="AR BERKLEY" panose="02000000000000000000" pitchFamily="2" charset="0"/>
              </a:rPr>
              <a:t>Du 18 mars au 10 juillet 2016 au Château de Sceaux (92)</a:t>
            </a:r>
            <a:endParaRPr lang="fr-FR" sz="2800" dirty="0">
              <a:solidFill>
                <a:schemeClr val="bg2"/>
              </a:solidFill>
              <a:effectLst>
                <a:outerShdw blurRad="38100" dist="38100" dir="2700000" algn="tl">
                  <a:srgbClr val="000000">
                    <a:alpha val="43137"/>
                  </a:srgbClr>
                </a:outerShdw>
              </a:effectLst>
              <a:latin typeface="AR BERKLEY" panose="02000000000000000000" pitchFamily="2" charset="0"/>
            </a:endParaRPr>
          </a:p>
        </p:txBody>
      </p:sp>
      <p:sp>
        <p:nvSpPr>
          <p:cNvPr id="5" name="ZoneTexte 4"/>
          <p:cNvSpPr txBox="1"/>
          <p:nvPr/>
        </p:nvSpPr>
        <p:spPr>
          <a:xfrm>
            <a:off x="435607" y="1844824"/>
            <a:ext cx="8288175" cy="4893647"/>
          </a:xfrm>
          <a:prstGeom prst="rect">
            <a:avLst/>
          </a:prstGeom>
          <a:gradFill flip="none" rotWithShape="1">
            <a:gsLst>
              <a:gs pos="0">
                <a:schemeClr val="bg2">
                  <a:shade val="30000"/>
                  <a:satMod val="115000"/>
                  <a:alpha val="52000"/>
                  <a:lumMod val="0"/>
                  <a:lumOff val="100000"/>
                </a:schemeClr>
              </a:gs>
              <a:gs pos="50000">
                <a:schemeClr val="bg2">
                  <a:shade val="67500"/>
                  <a:satMod val="115000"/>
                </a:schemeClr>
              </a:gs>
              <a:gs pos="100000">
                <a:schemeClr val="bg2">
                  <a:shade val="100000"/>
                  <a:satMod val="115000"/>
                </a:schemeClr>
              </a:gs>
            </a:gsLst>
            <a:lin ang="13500000" scaled="1"/>
            <a:tileRect/>
          </a:gradFill>
          <a:ln>
            <a:noFill/>
          </a:ln>
          <a:scene3d>
            <a:camera prst="orthographicFront"/>
            <a:lightRig rig="threePt" dir="t"/>
          </a:scene3d>
          <a:sp3d>
            <a:bevelT prst="angle"/>
          </a:sp3d>
        </p:spPr>
        <p:txBody>
          <a:bodyPr wrap="square" rtlCol="0">
            <a:spAutoFit/>
          </a:bodyPr>
          <a:lstStyle/>
          <a:p>
            <a:r>
              <a:rPr lang="fr-FR" sz="2400">
                <a:solidFill>
                  <a:schemeClr val="accent2">
                    <a:lumMod val="50000"/>
                  </a:schemeClr>
                </a:solidFill>
                <a:latin typeface="AR BERKLEY" panose="02000000000000000000" pitchFamily="2" charset="0"/>
              </a:rPr>
              <a:t>O</a:t>
            </a:r>
            <a:r>
              <a:rPr lang="fr-FR" sz="2400" smtClean="0">
                <a:solidFill>
                  <a:schemeClr val="accent2">
                    <a:lumMod val="50000"/>
                  </a:schemeClr>
                </a:solidFill>
                <a:latin typeface="AR BERKLEY" panose="02000000000000000000" pitchFamily="2" charset="0"/>
              </a:rPr>
              <a:t>n </a:t>
            </a:r>
            <a:r>
              <a:rPr lang="fr-FR" sz="2400" dirty="0">
                <a:solidFill>
                  <a:schemeClr val="accent2">
                    <a:lumMod val="50000"/>
                  </a:schemeClr>
                </a:solidFill>
                <a:latin typeface="AR BERKLEY" panose="02000000000000000000" pitchFamily="2" charset="0"/>
              </a:rPr>
              <a:t>peut affirmer que Montmartre a été à l’origine ou en tout cas impliqué dans la période créative des différents mouvements qui se sont succédés. Et surtout, de 1850 à 1914, se trouvaient réunis </a:t>
            </a:r>
            <a:r>
              <a:rPr lang="fr-FR" sz="2400" dirty="0" smtClean="0">
                <a:solidFill>
                  <a:schemeClr val="accent2">
                    <a:lumMod val="50000"/>
                  </a:schemeClr>
                </a:solidFill>
                <a:latin typeface="AR BERKLEY" panose="02000000000000000000" pitchFamily="2" charset="0"/>
              </a:rPr>
              <a:t>un </a:t>
            </a:r>
            <a:r>
              <a:rPr lang="fr-FR" sz="2400" dirty="0">
                <a:solidFill>
                  <a:schemeClr val="accent2">
                    <a:lumMod val="50000"/>
                  </a:schemeClr>
                </a:solidFill>
                <a:latin typeface="AR BERKLEY" panose="02000000000000000000" pitchFamily="2" charset="0"/>
              </a:rPr>
              <a:t>ensemble de peintres et d’artistes, de poètes, d’écrivains et de musiciens sans équivalent dans l’histoire, qui ont révolutionné les arts et plus spécialement les arts plastiques. Ils ont vécu dans une ambiance artistique et un bouillonnement intellectuel qui n’existera sans doute jamais plus avec une telle intensité. Vivant le plus souvent dans une grande misère, qui ne les gênait point, ils étaient transportés par un feu intérieur qui leur tenait lieu de confort et de réconfort, certains au fond d’eux-mêmes de façonner un monde nouveau</a:t>
            </a:r>
            <a:r>
              <a:rPr lang="fr-FR" sz="2400" dirty="0" smtClean="0">
                <a:solidFill>
                  <a:schemeClr val="accent2">
                    <a:lumMod val="50000"/>
                  </a:schemeClr>
                </a:solidFill>
                <a:latin typeface="AR BERKLEY" panose="02000000000000000000" pitchFamily="2" charset="0"/>
              </a:rPr>
              <a:t>. Le château de Sceaux réunit une vingtaine de peintres du Romantisme (années 1830) au Surréalisme (années 1920).</a:t>
            </a:r>
          </a:p>
        </p:txBody>
      </p:sp>
    </p:spTree>
    <p:extLst>
      <p:ext uri="{BB962C8B-B14F-4D97-AF65-F5344CB8AC3E}">
        <p14:creationId xmlns:p14="http://schemas.microsoft.com/office/powerpoint/2010/main" val="80205956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ZoneTexte 2"/>
          <p:cNvSpPr txBox="1"/>
          <p:nvPr/>
        </p:nvSpPr>
        <p:spPr>
          <a:xfrm>
            <a:off x="2555776" y="5877272"/>
            <a:ext cx="3600400" cy="369332"/>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dirty="0" smtClean="0">
                <a:solidFill>
                  <a:schemeClr val="bg2"/>
                </a:solidFill>
                <a:latin typeface="AR BERKLEY" panose="02000000000000000000" pitchFamily="2" charset="0"/>
              </a:rPr>
              <a:t>Paysage au moulin</a:t>
            </a:r>
            <a:endParaRPr lang="fr-FR" dirty="0">
              <a:solidFill>
                <a:schemeClr val="bg2"/>
              </a:solidFill>
              <a:latin typeface="AR BERKLEY" panose="02000000000000000000" pitchFamily="2" charset="0"/>
            </a:endParaRPr>
          </a:p>
        </p:txBody>
      </p:sp>
      <p:sp>
        <p:nvSpPr>
          <p:cNvPr id="4" name="ZoneTexte 3"/>
          <p:cNvSpPr txBox="1"/>
          <p:nvPr/>
        </p:nvSpPr>
        <p:spPr>
          <a:xfrm>
            <a:off x="1115616" y="6381328"/>
            <a:ext cx="6984776" cy="369332"/>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dirty="0" smtClean="0">
                <a:solidFill>
                  <a:schemeClr val="bg2"/>
                </a:solidFill>
                <a:latin typeface="AR BERKLEY" panose="02000000000000000000" pitchFamily="2" charset="0"/>
              </a:rPr>
              <a:t>Georges Michel (1763-1843), surnommé le Ruysdael de Montmartre</a:t>
            </a:r>
            <a:endParaRPr lang="fr-FR" dirty="0">
              <a:solidFill>
                <a:schemeClr val="bg2"/>
              </a:solidFill>
              <a:latin typeface="AR BERKLEY" panose="02000000000000000000" pitchFamily="2" charset="0"/>
            </a:endParaRPr>
          </a:p>
        </p:txBody>
      </p:sp>
      <p:sp>
        <p:nvSpPr>
          <p:cNvPr id="5" name="Rectangle 4"/>
          <p:cNvSpPr/>
          <p:nvPr/>
        </p:nvSpPr>
        <p:spPr>
          <a:xfrm>
            <a:off x="467544" y="6381328"/>
            <a:ext cx="432048" cy="319390"/>
          </a:xfrm>
          <a:prstGeom prst="rect">
            <a:avLst/>
          </a:prstGeom>
          <a:solidFill>
            <a:schemeClr val="bg2"/>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2</a:t>
            </a:r>
            <a:endParaRPr lang="fr-FR" dirty="0">
              <a:solidFill>
                <a:schemeClr val="accent2">
                  <a:lumMod val="50000"/>
                </a:schemeClr>
              </a:solidFill>
            </a:endParaRPr>
          </a:p>
        </p:txBody>
      </p:sp>
      <p:pic>
        <p:nvPicPr>
          <p:cNvPr id="6" name="Picture 2" descr="Afficher l'image d'origine"/>
          <p:cNvPicPr>
            <a:picLocks noChangeAspect="1" noChangeArrowheads="1"/>
          </p:cNvPicPr>
          <p:nvPr/>
        </p:nvPicPr>
        <p:blipFill>
          <a:blip r:embed="rId3" cstate="email">
            <a:duotone>
              <a:prstClr val="black"/>
              <a:srgbClr val="D9C3A5">
                <a:tint val="50000"/>
                <a:satMod val="180000"/>
              </a:srgbClr>
            </a:duotone>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a:ext>
            </a:extLst>
          </a:blip>
          <a:srcRect/>
          <a:stretch>
            <a:fillRect/>
          </a:stretch>
        </p:blipFill>
        <p:spPr bwMode="auto">
          <a:xfrm>
            <a:off x="7211819" y="5013176"/>
            <a:ext cx="1402213" cy="1233428"/>
          </a:xfrm>
          <a:prstGeom prst="rect">
            <a:avLst/>
          </a:prstGeom>
          <a:noFill/>
          <a:ln>
            <a:solidFill>
              <a:schemeClr val="accent2">
                <a:lumMod val="20000"/>
                <a:lumOff val="80000"/>
              </a:schemeClr>
            </a:solidFill>
          </a:ln>
          <a:scene3d>
            <a:camera prst="orthographicFront"/>
            <a:lightRig rig="threePt" dir="t"/>
          </a:scene3d>
          <a:sp3d>
            <a:bevelT prst="angle"/>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44311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duotone>
              <a:prstClr val="black"/>
              <a:schemeClr val="accent2">
                <a:tint val="45000"/>
                <a:satMod val="400000"/>
              </a:schemeClr>
            </a:duotone>
            <a:extLst>
              <a:ext uri="{BEBA8EAE-BF5A-486C-A8C5-ECC9F3942E4B}">
                <a14:imgProps xmlns:a14="http://schemas.microsoft.com/office/drawing/2010/main">
                  <a14:imgLayer r:embed="rId3">
                    <a14:imgEffect>
                      <a14:artisticFilmGrain/>
                    </a14:imgEffect>
                    <a14:imgEffect>
                      <a14:sharpenSoften amount="25000"/>
                    </a14:imgEffect>
                  </a14:imgLayer>
                </a14:imgProps>
              </a:ext>
              <a:ext uri="{28A0092B-C50C-407E-A947-70E740481C1C}">
                <a14:useLocalDpi xmlns:a14="http://schemas.microsoft.com/office/drawing/2010/main" val="0"/>
              </a:ext>
            </a:extLst>
          </a:blip>
          <a:srcRect t="6" b="2549"/>
          <a:stretch/>
        </p:blipFill>
        <p:spPr>
          <a:xfrm>
            <a:off x="0" y="0"/>
            <a:ext cx="9144000" cy="6858000"/>
          </a:xfrm>
          <a:prstGeom prst="rect">
            <a:avLst/>
          </a:prstGeom>
        </p:spPr>
      </p:pic>
      <p:sp>
        <p:nvSpPr>
          <p:cNvPr id="5" name="ZoneTexte 4"/>
          <p:cNvSpPr txBox="1"/>
          <p:nvPr/>
        </p:nvSpPr>
        <p:spPr>
          <a:xfrm>
            <a:off x="460289" y="332656"/>
            <a:ext cx="8288175" cy="6170920"/>
          </a:xfrm>
          <a:prstGeom prst="rect">
            <a:avLst/>
          </a:prstGeom>
          <a:gradFill flip="none" rotWithShape="1">
            <a:gsLst>
              <a:gs pos="0">
                <a:schemeClr val="bg2">
                  <a:shade val="30000"/>
                  <a:satMod val="115000"/>
                  <a:alpha val="52000"/>
                  <a:lumMod val="0"/>
                  <a:lumOff val="100000"/>
                </a:schemeClr>
              </a:gs>
              <a:gs pos="50000">
                <a:schemeClr val="bg2">
                  <a:shade val="67500"/>
                  <a:satMod val="115000"/>
                </a:schemeClr>
              </a:gs>
              <a:gs pos="100000">
                <a:schemeClr val="bg2">
                  <a:shade val="100000"/>
                  <a:satMod val="115000"/>
                </a:schemeClr>
              </a:gs>
            </a:gsLst>
            <a:lin ang="13500000" scaled="1"/>
            <a:tileRect/>
          </a:gradFill>
          <a:ln>
            <a:noFill/>
          </a:ln>
          <a:scene3d>
            <a:camera prst="orthographicFront"/>
            <a:lightRig rig="threePt" dir="t"/>
          </a:scene3d>
          <a:sp3d>
            <a:bevelT prst="angle"/>
          </a:sp3d>
        </p:spPr>
        <p:txBody>
          <a:bodyPr wrap="square" rtlCol="0">
            <a:spAutoFit/>
          </a:bodyPr>
          <a:lstStyle/>
          <a:p>
            <a:pPr algn="ctr"/>
            <a:r>
              <a:rPr lang="fr-FR" sz="3600" dirty="0" smtClean="0">
                <a:solidFill>
                  <a:schemeClr val="accent2">
                    <a:lumMod val="50000"/>
                  </a:schemeClr>
                </a:solidFill>
                <a:latin typeface="AR BERKLEY" panose="02000000000000000000" pitchFamily="2" charset="0"/>
              </a:rPr>
              <a:t>Quand l’Ile-de-France ressemblait aux Pays-Bas</a:t>
            </a:r>
          </a:p>
          <a:p>
            <a:endParaRPr lang="fr-FR" sz="2000" dirty="0" smtClean="0">
              <a:solidFill>
                <a:schemeClr val="accent2">
                  <a:lumMod val="50000"/>
                </a:schemeClr>
              </a:solidFill>
              <a:latin typeface="AR BERKLEY" panose="02000000000000000000" pitchFamily="2" charset="0"/>
            </a:endParaRPr>
          </a:p>
          <a:p>
            <a:r>
              <a:rPr lang="fr-FR" sz="2500" dirty="0" smtClean="0">
                <a:solidFill>
                  <a:schemeClr val="accent2">
                    <a:lumMod val="50000"/>
                  </a:schemeClr>
                </a:solidFill>
                <a:latin typeface="AR BERKLEY" panose="02000000000000000000" pitchFamily="2" charset="0"/>
              </a:rPr>
              <a:t>« Celui qui ne peut pas peindre pendant toute sa vie sur quatre lieues d’espace n’est qu’un maladroit qui cherche la mandragore            et qui ne trouvera jamais que le vide. Parlez-moi des Flamands, des Hollandais, ceux-là ont-ils jamais couru les pays ? Et cependant, ils sont les bons peintres. »</a:t>
            </a:r>
          </a:p>
          <a:p>
            <a:pPr algn="r"/>
            <a:r>
              <a:rPr lang="fr-FR" sz="2000" dirty="0" smtClean="0">
                <a:solidFill>
                  <a:schemeClr val="accent2">
                    <a:lumMod val="50000"/>
                  </a:schemeClr>
                </a:solidFill>
                <a:latin typeface="AR BERKLEY" panose="02000000000000000000" pitchFamily="2" charset="0"/>
              </a:rPr>
              <a:t>Georges Michel.</a:t>
            </a:r>
          </a:p>
          <a:p>
            <a:r>
              <a:rPr lang="fr-FR" sz="2500" dirty="0" smtClean="0">
                <a:solidFill>
                  <a:schemeClr val="accent2">
                    <a:lumMod val="50000"/>
                  </a:schemeClr>
                </a:solidFill>
                <a:latin typeface="AR BERKLEY" panose="02000000000000000000" pitchFamily="2" charset="0"/>
              </a:rPr>
              <a:t> </a:t>
            </a:r>
          </a:p>
          <a:p>
            <a:r>
              <a:rPr lang="fr-FR" sz="2500" dirty="0" smtClean="0">
                <a:solidFill>
                  <a:schemeClr val="accent2">
                    <a:lumMod val="50000"/>
                  </a:schemeClr>
                </a:solidFill>
                <a:latin typeface="AR BERKLEY" panose="02000000000000000000" pitchFamily="2" charset="0"/>
              </a:rPr>
              <a:t>Dès le début du 19</a:t>
            </a:r>
            <a:r>
              <a:rPr lang="fr-FR" sz="2500" baseline="30000" dirty="0" smtClean="0">
                <a:solidFill>
                  <a:schemeClr val="accent2">
                    <a:lumMod val="50000"/>
                  </a:schemeClr>
                </a:solidFill>
                <a:latin typeface="AR BERKLEY" panose="02000000000000000000" pitchFamily="2" charset="0"/>
              </a:rPr>
              <a:t>e</a:t>
            </a:r>
            <a:r>
              <a:rPr lang="fr-FR" sz="2500" dirty="0" smtClean="0">
                <a:solidFill>
                  <a:schemeClr val="accent2">
                    <a:lumMod val="50000"/>
                  </a:schemeClr>
                </a:solidFill>
                <a:latin typeface="AR BERKLEY" panose="02000000000000000000" pitchFamily="2" charset="0"/>
              </a:rPr>
              <a:t> siècle, de nombreux peintres, collectionneurs  et critiques d’art s’intéressent aux peintres néerlandais : les moulins des Pays-Bas devinrent ceux de Montmartre et les arbres morts des villages néerlandais furent transplantés en forêt de Fontainebleau</a:t>
            </a:r>
            <a:r>
              <a:rPr lang="fr-FR" sz="2800" dirty="0" smtClean="0">
                <a:solidFill>
                  <a:schemeClr val="accent2">
                    <a:lumMod val="50000"/>
                  </a:schemeClr>
                </a:solidFill>
                <a:latin typeface="AR BERKLEY" panose="02000000000000000000" pitchFamily="2" charset="0"/>
              </a:rPr>
              <a:t>.</a:t>
            </a:r>
            <a:endParaRPr lang="fr-FR" sz="2000" dirty="0" smtClean="0">
              <a:solidFill>
                <a:schemeClr val="accent2">
                  <a:lumMod val="50000"/>
                </a:schemeClr>
              </a:solidFill>
              <a:latin typeface="AR BERKLEY" panose="02000000000000000000" pitchFamily="2" charset="0"/>
            </a:endParaRPr>
          </a:p>
        </p:txBody>
      </p:sp>
      <p:sp>
        <p:nvSpPr>
          <p:cNvPr id="4" name="Rectangle 3"/>
          <p:cNvSpPr/>
          <p:nvPr/>
        </p:nvSpPr>
        <p:spPr>
          <a:xfrm>
            <a:off x="467544" y="6381328"/>
            <a:ext cx="432048" cy="319390"/>
          </a:xfrm>
          <a:prstGeom prst="rect">
            <a:avLst/>
          </a:prstGeom>
          <a:solidFill>
            <a:schemeClr val="bg2"/>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3</a:t>
            </a:r>
            <a:endParaRPr lang="fr-FR" dirty="0">
              <a:solidFill>
                <a:schemeClr val="accent2">
                  <a:lumMod val="50000"/>
                </a:schemeClr>
              </a:solidFill>
            </a:endParaRPr>
          </a:p>
        </p:txBody>
      </p:sp>
    </p:spTree>
    <p:extLst>
      <p:ext uri="{BB962C8B-B14F-4D97-AF65-F5344CB8AC3E}">
        <p14:creationId xmlns:p14="http://schemas.microsoft.com/office/powerpoint/2010/main" val="25504807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ZoneTexte 2"/>
          <p:cNvSpPr txBox="1"/>
          <p:nvPr/>
        </p:nvSpPr>
        <p:spPr>
          <a:xfrm>
            <a:off x="2411760" y="5877272"/>
            <a:ext cx="4536504" cy="369332"/>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dirty="0" smtClean="0">
                <a:solidFill>
                  <a:schemeClr val="bg2"/>
                </a:solidFill>
                <a:latin typeface="AR BERKLEY" panose="02000000000000000000" pitchFamily="2" charset="0"/>
              </a:rPr>
              <a:t>Le </a:t>
            </a:r>
            <a:r>
              <a:rPr lang="fr-FR" dirty="0">
                <a:solidFill>
                  <a:schemeClr val="bg2"/>
                </a:solidFill>
                <a:latin typeface="AR BERKLEY" panose="02000000000000000000" pitchFamily="2" charset="0"/>
              </a:rPr>
              <a:t>P</a:t>
            </a:r>
            <a:r>
              <a:rPr lang="fr-FR" dirty="0" smtClean="0">
                <a:solidFill>
                  <a:schemeClr val="bg2"/>
                </a:solidFill>
                <a:latin typeface="AR BERKLEY" panose="02000000000000000000" pitchFamily="2" charset="0"/>
              </a:rPr>
              <a:t>lateau des Bruyères à Sèvres vers 1860</a:t>
            </a:r>
            <a:endParaRPr lang="fr-FR" dirty="0">
              <a:solidFill>
                <a:schemeClr val="bg2"/>
              </a:solidFill>
              <a:latin typeface="AR BERKLEY" panose="02000000000000000000" pitchFamily="2" charset="0"/>
            </a:endParaRPr>
          </a:p>
        </p:txBody>
      </p:sp>
      <p:sp>
        <p:nvSpPr>
          <p:cNvPr id="4" name="ZoneTexte 3"/>
          <p:cNvSpPr txBox="1"/>
          <p:nvPr/>
        </p:nvSpPr>
        <p:spPr>
          <a:xfrm>
            <a:off x="2771800" y="6381328"/>
            <a:ext cx="3816424" cy="369332"/>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dirty="0" smtClean="0">
                <a:solidFill>
                  <a:schemeClr val="bg2"/>
                </a:solidFill>
                <a:latin typeface="AR BERKLEY" panose="02000000000000000000" pitchFamily="2" charset="0"/>
              </a:rPr>
              <a:t>Paul Huet (1803-1869)</a:t>
            </a:r>
            <a:endParaRPr lang="fr-FR" dirty="0">
              <a:solidFill>
                <a:schemeClr val="bg2"/>
              </a:solidFill>
              <a:latin typeface="AR BERKLEY" panose="02000000000000000000" pitchFamily="2" charset="0"/>
            </a:endParaRPr>
          </a:p>
        </p:txBody>
      </p:sp>
      <p:sp>
        <p:nvSpPr>
          <p:cNvPr id="5" name="Rectangle 4"/>
          <p:cNvSpPr/>
          <p:nvPr/>
        </p:nvSpPr>
        <p:spPr>
          <a:xfrm>
            <a:off x="467544" y="6381328"/>
            <a:ext cx="432048" cy="319390"/>
          </a:xfrm>
          <a:prstGeom prst="rect">
            <a:avLst/>
          </a:prstGeom>
          <a:solidFill>
            <a:schemeClr val="bg2"/>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4</a:t>
            </a:r>
            <a:endParaRPr lang="fr-FR" dirty="0">
              <a:solidFill>
                <a:schemeClr val="accent2">
                  <a:lumMod val="50000"/>
                </a:schemeClr>
              </a:solidFill>
            </a:endParaRPr>
          </a:p>
        </p:txBody>
      </p:sp>
      <p:pic>
        <p:nvPicPr>
          <p:cNvPr id="6" name="Picture 2" descr="Carjat  Etienne, Paul Huet - Peintre français vers 1865, épreuve sur papier albuminé à partir d'un négatif verre, contrecollée sur papier canson, H. 0.105 ; L. 0.06 musée d'Orsay, Paris, France © photo musée d'Orsay / RMN">
            <a:hlinkClick r:id="rId3" tooltip="Carjat_HuetPaul_vers1865"/>
          </p:cNvPr>
          <p:cNvPicPr>
            <a:picLocks noChangeAspect="1" noChangeArrowheads="1"/>
          </p:cNvPicPr>
          <p:nvPr/>
        </p:nvPicPr>
        <p:blipFill rotWithShape="1">
          <a:blip r:embed="rId4">
            <a:extLst>
              <a:ext uri="{BEBA8EAE-BF5A-486C-A8C5-ECC9F3942E4B}">
                <a14:imgProps xmlns:a14="http://schemas.microsoft.com/office/drawing/2010/main">
                  <a14:imgLayer r:embed="rId5">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l="21137" t="12728" r="26938" b="54778"/>
          <a:stretch/>
        </p:blipFill>
        <p:spPr bwMode="auto">
          <a:xfrm>
            <a:off x="7452320" y="5446409"/>
            <a:ext cx="1148152" cy="1226946"/>
          </a:xfrm>
          <a:prstGeom prst="rect">
            <a:avLst/>
          </a:prstGeom>
          <a:noFill/>
          <a:ln>
            <a:solidFill>
              <a:schemeClr val="accent2">
                <a:lumMod val="20000"/>
                <a:lumOff val="80000"/>
              </a:schemeClr>
            </a:solidFill>
          </a:ln>
          <a:scene3d>
            <a:camera prst="orthographicFront"/>
            <a:lightRig rig="threePt" dir="t"/>
          </a:scene3d>
          <a:sp3d>
            <a:bevelT prst="angle"/>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72901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ZoneTexte 2"/>
          <p:cNvSpPr txBox="1"/>
          <p:nvPr/>
        </p:nvSpPr>
        <p:spPr>
          <a:xfrm>
            <a:off x="2411760" y="5877272"/>
            <a:ext cx="4536504" cy="369332"/>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dirty="0" smtClean="0">
                <a:solidFill>
                  <a:schemeClr val="bg2"/>
                </a:solidFill>
                <a:latin typeface="AR BERKLEY" panose="02000000000000000000" pitchFamily="2" charset="0"/>
              </a:rPr>
              <a:t>Lisière du bois de Saint-Cloud vers 1820</a:t>
            </a:r>
            <a:endParaRPr lang="fr-FR" dirty="0">
              <a:solidFill>
                <a:schemeClr val="bg2"/>
              </a:solidFill>
              <a:latin typeface="AR BERKLEY" panose="02000000000000000000" pitchFamily="2" charset="0"/>
            </a:endParaRPr>
          </a:p>
        </p:txBody>
      </p:sp>
      <p:sp>
        <p:nvSpPr>
          <p:cNvPr id="4" name="ZoneTexte 3"/>
          <p:cNvSpPr txBox="1"/>
          <p:nvPr/>
        </p:nvSpPr>
        <p:spPr>
          <a:xfrm>
            <a:off x="2771800" y="6381328"/>
            <a:ext cx="3816424" cy="369332"/>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dirty="0" smtClean="0">
                <a:solidFill>
                  <a:schemeClr val="bg2"/>
                </a:solidFill>
                <a:latin typeface="AR BERKLEY" panose="02000000000000000000" pitchFamily="2" charset="0"/>
              </a:rPr>
              <a:t>Paul Huet (1803-1869)</a:t>
            </a:r>
            <a:endParaRPr lang="fr-FR" dirty="0">
              <a:solidFill>
                <a:schemeClr val="bg2"/>
              </a:solidFill>
              <a:latin typeface="AR BERKLEY" panose="02000000000000000000" pitchFamily="2" charset="0"/>
            </a:endParaRPr>
          </a:p>
        </p:txBody>
      </p:sp>
      <p:sp>
        <p:nvSpPr>
          <p:cNvPr id="5" name="Rectangle 4"/>
          <p:cNvSpPr/>
          <p:nvPr/>
        </p:nvSpPr>
        <p:spPr>
          <a:xfrm>
            <a:off x="467544" y="6381328"/>
            <a:ext cx="432048" cy="319390"/>
          </a:xfrm>
          <a:prstGeom prst="rect">
            <a:avLst/>
          </a:prstGeom>
          <a:solidFill>
            <a:schemeClr val="bg2"/>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5</a:t>
            </a:r>
            <a:endParaRPr lang="fr-FR" dirty="0">
              <a:solidFill>
                <a:schemeClr val="accent2">
                  <a:lumMod val="50000"/>
                </a:schemeClr>
              </a:solidFill>
            </a:endParaRPr>
          </a:p>
        </p:txBody>
      </p:sp>
      <p:sp>
        <p:nvSpPr>
          <p:cNvPr id="6" name="ZoneTexte 5"/>
          <p:cNvSpPr txBox="1"/>
          <p:nvPr/>
        </p:nvSpPr>
        <p:spPr>
          <a:xfrm>
            <a:off x="1115617" y="5653697"/>
            <a:ext cx="6984776" cy="1061829"/>
          </a:xfrm>
          <a:prstGeom prst="rect">
            <a:avLst/>
          </a:prstGeom>
          <a:gradFill flip="none" rotWithShape="1">
            <a:gsLst>
              <a:gs pos="0">
                <a:schemeClr val="bg2">
                  <a:shade val="30000"/>
                  <a:satMod val="115000"/>
                  <a:alpha val="52000"/>
                  <a:lumMod val="0"/>
                  <a:lumOff val="100000"/>
                </a:schemeClr>
              </a:gs>
              <a:gs pos="50000">
                <a:schemeClr val="bg2">
                  <a:shade val="67500"/>
                  <a:satMod val="115000"/>
                </a:schemeClr>
              </a:gs>
              <a:gs pos="100000">
                <a:schemeClr val="bg2">
                  <a:shade val="100000"/>
                  <a:satMod val="115000"/>
                </a:schemeClr>
              </a:gs>
            </a:gsLst>
            <a:lin ang="13500000" scaled="1"/>
            <a:tileRect/>
          </a:gradFill>
          <a:ln>
            <a:noFill/>
          </a:ln>
          <a:scene3d>
            <a:camera prst="orthographicFront"/>
            <a:lightRig rig="threePt" dir="t"/>
          </a:scene3d>
          <a:sp3d>
            <a:bevelT prst="angle"/>
          </a:sp3d>
        </p:spPr>
        <p:txBody>
          <a:bodyPr wrap="square" rtlCol="0">
            <a:spAutoFit/>
          </a:bodyPr>
          <a:lstStyle/>
          <a:p>
            <a:r>
              <a:rPr lang="fr-FR" sz="2100" dirty="0" smtClean="0">
                <a:solidFill>
                  <a:schemeClr val="accent2">
                    <a:lumMod val="50000"/>
                  </a:schemeClr>
                </a:solidFill>
                <a:latin typeface="AR BERKLEY" panose="02000000000000000000" pitchFamily="2" charset="0"/>
              </a:rPr>
              <a:t>Le parc de St-Cloud fut le lieu de prédilection de Paul Huet. Il y entraîna un autre paysagiste : Théodore Rousseau. Ses petits tableaux ont plu à Eugène Delacroix qui devint son ami.</a:t>
            </a:r>
          </a:p>
        </p:txBody>
      </p:sp>
      <p:pic>
        <p:nvPicPr>
          <p:cNvPr id="7" name="Picture 2" descr="Carjat  Etienne, Paul Huet - Peintre français vers 1865, épreuve sur papier albuminé à partir d'un négatif verre, contrecollée sur papier canson, H. 0.105 ; L. 0.06 musée d'Orsay, Paris, France © photo musée d'Orsay / RMN">
            <a:hlinkClick r:id="rId3" tooltip="Carjat_HuetPaul_vers1865"/>
          </p:cNvPr>
          <p:cNvPicPr>
            <a:picLocks noChangeAspect="1" noChangeArrowheads="1"/>
          </p:cNvPicPr>
          <p:nvPr/>
        </p:nvPicPr>
        <p:blipFill rotWithShape="1">
          <a:blip r:embed="rId4">
            <a:extLst>
              <a:ext uri="{BEBA8EAE-BF5A-486C-A8C5-ECC9F3942E4B}">
                <a14:imgProps xmlns:a14="http://schemas.microsoft.com/office/drawing/2010/main">
                  <a14:imgLayer r:embed="rId5">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l="21137" t="12728" r="26938" b="54778"/>
          <a:stretch/>
        </p:blipFill>
        <p:spPr bwMode="auto">
          <a:xfrm>
            <a:off x="7452320" y="5446409"/>
            <a:ext cx="1148152" cy="1226946"/>
          </a:xfrm>
          <a:prstGeom prst="rect">
            <a:avLst/>
          </a:prstGeom>
          <a:noFill/>
          <a:ln>
            <a:solidFill>
              <a:schemeClr val="accent2">
                <a:lumMod val="20000"/>
                <a:lumOff val="80000"/>
              </a:schemeClr>
            </a:solidFill>
          </a:ln>
          <a:scene3d>
            <a:camera prst="orthographicFront"/>
            <a:lightRig rig="threePt" dir="t"/>
          </a:scene3d>
          <a:sp3d>
            <a:bevelT prst="angle"/>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4989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xit" presetSubtype="0" fill="hold" grpId="1" nodeType="clickEffect">
                                  <p:stCondLst>
                                    <p:cond delay="0"/>
                                  </p:stCondLst>
                                  <p:childTnLst>
                                    <p:animEffect transition="out" filter="fade">
                                      <p:cBhvr>
                                        <p:cTn id="13" dur="1000"/>
                                        <p:tgtEl>
                                          <p:spTgt spid="6"/>
                                        </p:tgtEl>
                                      </p:cBhvr>
                                    </p:animEffect>
                                    <p:anim calcmode="lin" valueType="num">
                                      <p:cBhvr>
                                        <p:cTn id="14" dur="1000"/>
                                        <p:tgtEl>
                                          <p:spTgt spid="6"/>
                                        </p:tgtEl>
                                        <p:attrNameLst>
                                          <p:attrName>ppt_x</p:attrName>
                                        </p:attrNameLst>
                                      </p:cBhvr>
                                      <p:tavLst>
                                        <p:tav tm="0">
                                          <p:val>
                                            <p:strVal val="ppt_x"/>
                                          </p:val>
                                        </p:tav>
                                        <p:tav tm="100000">
                                          <p:val>
                                            <p:strVal val="ppt_x"/>
                                          </p:val>
                                        </p:tav>
                                      </p:tavLst>
                                    </p:anim>
                                    <p:anim calcmode="lin" valueType="num">
                                      <p:cBhvr>
                                        <p:cTn id="15" dur="1000"/>
                                        <p:tgtEl>
                                          <p:spTgt spid="6"/>
                                        </p:tgtEl>
                                        <p:attrNameLst>
                                          <p:attrName>ppt_y</p:attrName>
                                        </p:attrNameLst>
                                      </p:cBhvr>
                                      <p:tavLst>
                                        <p:tav tm="0">
                                          <p:val>
                                            <p:strVal val="ppt_y"/>
                                          </p:val>
                                        </p:tav>
                                        <p:tav tm="100000">
                                          <p:val>
                                            <p:strVal val="ppt_y+.1"/>
                                          </p:val>
                                        </p:tav>
                                      </p:tavLst>
                                    </p:anim>
                                    <p:set>
                                      <p:cBhvr>
                                        <p:cTn id="16" dur="1" fill="hold">
                                          <p:stCondLst>
                                            <p:cond delay="999"/>
                                          </p:stCondLst>
                                        </p:cTn>
                                        <p:tgtEl>
                                          <p:spTgt spid="6"/>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circle(in)">
                                      <p:cBhvr>
                                        <p:cTn id="2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ZoneTexte 3"/>
          <p:cNvSpPr txBox="1"/>
          <p:nvPr/>
        </p:nvSpPr>
        <p:spPr>
          <a:xfrm>
            <a:off x="2771800" y="6381328"/>
            <a:ext cx="3816424" cy="369332"/>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dirty="0" smtClean="0">
                <a:solidFill>
                  <a:schemeClr val="bg2"/>
                </a:solidFill>
                <a:latin typeface="AR BERKLEY" panose="02000000000000000000" pitchFamily="2" charset="0"/>
              </a:rPr>
              <a:t>Paul Huet (1803-1869)</a:t>
            </a:r>
            <a:endParaRPr lang="fr-FR" dirty="0">
              <a:solidFill>
                <a:schemeClr val="bg2"/>
              </a:solidFill>
              <a:latin typeface="AR BERKLEY" panose="02000000000000000000" pitchFamily="2" charset="0"/>
            </a:endParaRPr>
          </a:p>
        </p:txBody>
      </p:sp>
      <p:sp>
        <p:nvSpPr>
          <p:cNvPr id="5" name="ZoneTexte 4"/>
          <p:cNvSpPr txBox="1"/>
          <p:nvPr/>
        </p:nvSpPr>
        <p:spPr>
          <a:xfrm>
            <a:off x="1835696" y="5445224"/>
            <a:ext cx="5904656" cy="369332"/>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dirty="0" smtClean="0">
                <a:solidFill>
                  <a:schemeClr val="bg2"/>
                </a:solidFill>
                <a:latin typeface="AR BERKLEY" panose="02000000000000000000" pitchFamily="2" charset="0"/>
              </a:rPr>
              <a:t>L’ile Seguin, bords de Seine : le bain des chevaux vers 1820</a:t>
            </a:r>
            <a:endParaRPr lang="fr-FR" dirty="0">
              <a:solidFill>
                <a:schemeClr val="bg2"/>
              </a:solidFill>
              <a:latin typeface="AR BERKLEY" panose="02000000000000000000" pitchFamily="2" charset="0"/>
            </a:endParaRPr>
          </a:p>
        </p:txBody>
      </p:sp>
      <p:sp>
        <p:nvSpPr>
          <p:cNvPr id="6" name="Rectangle 5"/>
          <p:cNvSpPr/>
          <p:nvPr/>
        </p:nvSpPr>
        <p:spPr>
          <a:xfrm>
            <a:off x="467544" y="6381328"/>
            <a:ext cx="432048" cy="319390"/>
          </a:xfrm>
          <a:prstGeom prst="rect">
            <a:avLst/>
          </a:prstGeom>
          <a:solidFill>
            <a:schemeClr val="bg2"/>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6</a:t>
            </a:r>
            <a:endParaRPr lang="fr-FR" dirty="0">
              <a:solidFill>
                <a:schemeClr val="accent2">
                  <a:lumMod val="50000"/>
                </a:schemeClr>
              </a:solidFill>
            </a:endParaRPr>
          </a:p>
        </p:txBody>
      </p:sp>
      <p:sp>
        <p:nvSpPr>
          <p:cNvPr id="7" name="ZoneTexte 6"/>
          <p:cNvSpPr txBox="1"/>
          <p:nvPr/>
        </p:nvSpPr>
        <p:spPr>
          <a:xfrm>
            <a:off x="1115616" y="5356373"/>
            <a:ext cx="7128791" cy="1384995"/>
          </a:xfrm>
          <a:prstGeom prst="rect">
            <a:avLst/>
          </a:prstGeom>
          <a:gradFill flip="none" rotWithShape="1">
            <a:gsLst>
              <a:gs pos="0">
                <a:schemeClr val="bg2">
                  <a:shade val="30000"/>
                  <a:satMod val="115000"/>
                  <a:alpha val="52000"/>
                  <a:lumMod val="0"/>
                  <a:lumOff val="100000"/>
                </a:schemeClr>
              </a:gs>
              <a:gs pos="50000">
                <a:schemeClr val="bg2">
                  <a:shade val="67500"/>
                  <a:satMod val="115000"/>
                </a:schemeClr>
              </a:gs>
              <a:gs pos="100000">
                <a:schemeClr val="bg2">
                  <a:shade val="100000"/>
                  <a:satMod val="115000"/>
                </a:schemeClr>
              </a:gs>
            </a:gsLst>
            <a:lin ang="13500000" scaled="1"/>
            <a:tileRect/>
          </a:gradFill>
          <a:ln>
            <a:noFill/>
          </a:ln>
          <a:scene3d>
            <a:camera prst="orthographicFront"/>
            <a:lightRig rig="threePt" dir="t"/>
          </a:scene3d>
          <a:sp3d>
            <a:bevelT prst="angle"/>
          </a:sp3d>
        </p:spPr>
        <p:txBody>
          <a:bodyPr wrap="square" rtlCol="0">
            <a:spAutoFit/>
          </a:bodyPr>
          <a:lstStyle/>
          <a:p>
            <a:r>
              <a:rPr lang="fr-FR" sz="2100" dirty="0" smtClean="0">
                <a:solidFill>
                  <a:schemeClr val="accent2">
                    <a:lumMod val="50000"/>
                  </a:schemeClr>
                </a:solidFill>
                <a:latin typeface="AR BERKLEY" panose="02000000000000000000" pitchFamily="2" charset="0"/>
              </a:rPr>
              <a:t>L’Ile Seguin était, au temps de la jeunesse de Huet, un lieu livré à la friche. Des amis de sa famille y avaient une maison et il y vint plusieurs fois. Il n’a que 17 ans lorsqu’il peint le « bain des chevaux ».</a:t>
            </a:r>
          </a:p>
        </p:txBody>
      </p:sp>
      <p:pic>
        <p:nvPicPr>
          <p:cNvPr id="8" name="Picture 2" descr="Carjat  Etienne, Paul Huet - Peintre français vers 1865, épreuve sur papier albuminé à partir d'un négatif verre, contrecollée sur papier canson, H. 0.105 ; L. 0.06 musée d'Orsay, Paris, France © photo musée d'Orsay / RMN">
            <a:hlinkClick r:id="rId3" tooltip="Carjat_HuetPaul_vers1865"/>
          </p:cNvPr>
          <p:cNvPicPr>
            <a:picLocks noChangeAspect="1" noChangeArrowheads="1"/>
          </p:cNvPicPr>
          <p:nvPr/>
        </p:nvPicPr>
        <p:blipFill rotWithShape="1">
          <a:blip r:embed="rId4">
            <a:extLst>
              <a:ext uri="{BEBA8EAE-BF5A-486C-A8C5-ECC9F3942E4B}">
                <a14:imgProps xmlns:a14="http://schemas.microsoft.com/office/drawing/2010/main">
                  <a14:imgLayer r:embed="rId5">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l="21137" t="12728" r="26938" b="54778"/>
          <a:stretch/>
        </p:blipFill>
        <p:spPr bwMode="auto">
          <a:xfrm>
            <a:off x="7452320" y="5446409"/>
            <a:ext cx="1148152" cy="1226946"/>
          </a:xfrm>
          <a:prstGeom prst="rect">
            <a:avLst/>
          </a:prstGeom>
          <a:noFill/>
          <a:ln>
            <a:solidFill>
              <a:schemeClr val="accent2">
                <a:lumMod val="20000"/>
                <a:lumOff val="80000"/>
              </a:schemeClr>
            </a:solidFill>
          </a:ln>
          <a:scene3d>
            <a:camera prst="orthographicFront"/>
            <a:lightRig rig="threePt" dir="t"/>
          </a:scene3d>
          <a:sp3d>
            <a:bevelT prst="angle"/>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616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xit" presetSubtype="0" fill="hold" grpId="1" nodeType="clickEffect">
                                  <p:stCondLst>
                                    <p:cond delay="0"/>
                                  </p:stCondLst>
                                  <p:childTnLst>
                                    <p:animEffect transition="out" filter="fade">
                                      <p:cBhvr>
                                        <p:cTn id="13" dur="1000"/>
                                        <p:tgtEl>
                                          <p:spTgt spid="7"/>
                                        </p:tgtEl>
                                      </p:cBhvr>
                                    </p:animEffect>
                                    <p:anim calcmode="lin" valueType="num">
                                      <p:cBhvr>
                                        <p:cTn id="14" dur="1000"/>
                                        <p:tgtEl>
                                          <p:spTgt spid="7"/>
                                        </p:tgtEl>
                                        <p:attrNameLst>
                                          <p:attrName>ppt_x</p:attrName>
                                        </p:attrNameLst>
                                      </p:cBhvr>
                                      <p:tavLst>
                                        <p:tav tm="0">
                                          <p:val>
                                            <p:strVal val="ppt_x"/>
                                          </p:val>
                                        </p:tav>
                                        <p:tav tm="100000">
                                          <p:val>
                                            <p:strVal val="ppt_x"/>
                                          </p:val>
                                        </p:tav>
                                      </p:tavLst>
                                    </p:anim>
                                    <p:anim calcmode="lin" valueType="num">
                                      <p:cBhvr>
                                        <p:cTn id="15" dur="1000"/>
                                        <p:tgtEl>
                                          <p:spTgt spid="7"/>
                                        </p:tgtEl>
                                        <p:attrNameLst>
                                          <p:attrName>ppt_y</p:attrName>
                                        </p:attrNameLst>
                                      </p:cBhvr>
                                      <p:tavLst>
                                        <p:tav tm="0">
                                          <p:val>
                                            <p:strVal val="ppt_y"/>
                                          </p:val>
                                        </p:tav>
                                        <p:tav tm="100000">
                                          <p:val>
                                            <p:strVal val="ppt_y+.1"/>
                                          </p:val>
                                        </p:tav>
                                      </p:tavLst>
                                    </p:anim>
                                    <p:set>
                                      <p:cBhvr>
                                        <p:cTn id="16" dur="1" fill="hold">
                                          <p:stCondLst>
                                            <p:cond delay="999"/>
                                          </p:stCondLst>
                                        </p:cTn>
                                        <p:tgtEl>
                                          <p:spTgt spid="7"/>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circle(in)">
                                      <p:cBhvr>
                                        <p:cTn id="2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ZoneTexte 2"/>
          <p:cNvSpPr txBox="1"/>
          <p:nvPr/>
        </p:nvSpPr>
        <p:spPr>
          <a:xfrm>
            <a:off x="1475656" y="5877272"/>
            <a:ext cx="6264696" cy="369332"/>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dirty="0" smtClean="0">
                <a:solidFill>
                  <a:schemeClr val="bg2"/>
                </a:solidFill>
                <a:latin typeface="AR BERKLEY" panose="02000000000000000000" pitchFamily="2" charset="0"/>
              </a:rPr>
              <a:t>Le Gouffre, paysage forêt de Fontainebleau en 1861</a:t>
            </a:r>
            <a:endParaRPr lang="fr-FR" dirty="0">
              <a:solidFill>
                <a:schemeClr val="bg2"/>
              </a:solidFill>
              <a:latin typeface="AR BERKLEY" panose="02000000000000000000" pitchFamily="2" charset="0"/>
            </a:endParaRPr>
          </a:p>
        </p:txBody>
      </p:sp>
      <p:sp>
        <p:nvSpPr>
          <p:cNvPr id="4" name="ZoneTexte 3"/>
          <p:cNvSpPr txBox="1"/>
          <p:nvPr/>
        </p:nvSpPr>
        <p:spPr>
          <a:xfrm>
            <a:off x="2771800" y="6381328"/>
            <a:ext cx="3816424" cy="369332"/>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dirty="0" smtClean="0">
                <a:solidFill>
                  <a:schemeClr val="bg2"/>
                </a:solidFill>
                <a:latin typeface="AR BERKLEY" panose="02000000000000000000" pitchFamily="2" charset="0"/>
              </a:rPr>
              <a:t>Paul Huet (1803-1869)</a:t>
            </a:r>
            <a:endParaRPr lang="fr-FR" dirty="0">
              <a:solidFill>
                <a:schemeClr val="bg2"/>
              </a:solidFill>
              <a:latin typeface="AR BERKLEY" panose="02000000000000000000" pitchFamily="2" charset="0"/>
            </a:endParaRPr>
          </a:p>
        </p:txBody>
      </p:sp>
      <p:sp>
        <p:nvSpPr>
          <p:cNvPr id="6" name="Rectangle 5"/>
          <p:cNvSpPr/>
          <p:nvPr/>
        </p:nvSpPr>
        <p:spPr>
          <a:xfrm>
            <a:off x="467544" y="6381328"/>
            <a:ext cx="432048" cy="319390"/>
          </a:xfrm>
          <a:prstGeom prst="rect">
            <a:avLst/>
          </a:prstGeom>
          <a:solidFill>
            <a:schemeClr val="bg2"/>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7</a:t>
            </a:r>
            <a:endParaRPr lang="fr-FR" dirty="0">
              <a:solidFill>
                <a:schemeClr val="accent2">
                  <a:lumMod val="50000"/>
                </a:schemeClr>
              </a:solidFill>
            </a:endParaRPr>
          </a:p>
        </p:txBody>
      </p:sp>
      <p:pic>
        <p:nvPicPr>
          <p:cNvPr id="7" name="Picture 2" descr="Carjat  Etienne, Paul Huet - Peintre français vers 1865, épreuve sur papier albuminé à partir d'un négatif verre, contrecollée sur papier canson, H. 0.105 ; L. 0.06 musée d'Orsay, Paris, France © photo musée d'Orsay / RMN">
            <a:hlinkClick r:id="rId3" tooltip="Carjat_HuetPaul_vers1865"/>
          </p:cNvPr>
          <p:cNvPicPr>
            <a:picLocks noChangeAspect="1" noChangeArrowheads="1"/>
          </p:cNvPicPr>
          <p:nvPr/>
        </p:nvPicPr>
        <p:blipFill rotWithShape="1">
          <a:blip r:embed="rId4">
            <a:extLst>
              <a:ext uri="{BEBA8EAE-BF5A-486C-A8C5-ECC9F3942E4B}">
                <a14:imgProps xmlns:a14="http://schemas.microsoft.com/office/drawing/2010/main">
                  <a14:imgLayer r:embed="rId5">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l="21137" t="12728" r="26938" b="54778"/>
          <a:stretch/>
        </p:blipFill>
        <p:spPr bwMode="auto">
          <a:xfrm>
            <a:off x="7452320" y="5446409"/>
            <a:ext cx="1148152" cy="1226946"/>
          </a:xfrm>
          <a:prstGeom prst="rect">
            <a:avLst/>
          </a:prstGeom>
          <a:noFill/>
          <a:ln>
            <a:solidFill>
              <a:schemeClr val="accent2">
                <a:lumMod val="20000"/>
                <a:lumOff val="80000"/>
              </a:schemeClr>
            </a:solidFill>
          </a:ln>
          <a:scene3d>
            <a:camera prst="orthographicFront"/>
            <a:lightRig rig="threePt" dir="t"/>
          </a:scene3d>
          <a:sp3d>
            <a:bevelT prst="angle"/>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42420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ZoneTexte 3"/>
          <p:cNvSpPr txBox="1"/>
          <p:nvPr/>
        </p:nvSpPr>
        <p:spPr>
          <a:xfrm>
            <a:off x="1115616" y="6381328"/>
            <a:ext cx="6984776" cy="369332"/>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dirty="0" smtClean="0">
                <a:solidFill>
                  <a:schemeClr val="bg2"/>
                </a:solidFill>
                <a:latin typeface="AR BERKLEY" panose="02000000000000000000" pitchFamily="2" charset="0"/>
              </a:rPr>
              <a:t>Georges Michel (1763-1843), surnommé le Ruysdael de Montmartre</a:t>
            </a:r>
            <a:endParaRPr lang="fr-FR" dirty="0">
              <a:solidFill>
                <a:schemeClr val="bg2"/>
              </a:solidFill>
              <a:latin typeface="AR BERKLEY" panose="02000000000000000000" pitchFamily="2" charset="0"/>
            </a:endParaRPr>
          </a:p>
        </p:txBody>
      </p:sp>
      <p:sp>
        <p:nvSpPr>
          <p:cNvPr id="5" name="ZoneTexte 4"/>
          <p:cNvSpPr txBox="1"/>
          <p:nvPr/>
        </p:nvSpPr>
        <p:spPr>
          <a:xfrm>
            <a:off x="2195736" y="5877272"/>
            <a:ext cx="4824536" cy="369332"/>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dirty="0" smtClean="0">
                <a:solidFill>
                  <a:schemeClr val="bg2"/>
                </a:solidFill>
                <a:latin typeface="AR BERKLEY" panose="02000000000000000000" pitchFamily="2" charset="0"/>
              </a:rPr>
              <a:t>Vue prise de la plaine de Saint-Denis vers 1830</a:t>
            </a:r>
            <a:endParaRPr lang="fr-FR" dirty="0">
              <a:solidFill>
                <a:schemeClr val="bg2"/>
              </a:solidFill>
              <a:latin typeface="AR BERKLEY" panose="02000000000000000000" pitchFamily="2" charset="0"/>
            </a:endParaRPr>
          </a:p>
        </p:txBody>
      </p:sp>
      <p:sp>
        <p:nvSpPr>
          <p:cNvPr id="6" name="Rectangle 5"/>
          <p:cNvSpPr/>
          <p:nvPr/>
        </p:nvSpPr>
        <p:spPr>
          <a:xfrm>
            <a:off x="467544" y="6381328"/>
            <a:ext cx="432048" cy="319390"/>
          </a:xfrm>
          <a:prstGeom prst="rect">
            <a:avLst/>
          </a:prstGeom>
          <a:solidFill>
            <a:schemeClr val="bg2"/>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8</a:t>
            </a:r>
            <a:endParaRPr lang="fr-FR" dirty="0">
              <a:solidFill>
                <a:schemeClr val="accent2">
                  <a:lumMod val="50000"/>
                </a:schemeClr>
              </a:solidFill>
            </a:endParaRPr>
          </a:p>
        </p:txBody>
      </p:sp>
      <p:sp>
        <p:nvSpPr>
          <p:cNvPr id="7" name="ZoneTexte 6"/>
          <p:cNvSpPr txBox="1"/>
          <p:nvPr/>
        </p:nvSpPr>
        <p:spPr>
          <a:xfrm>
            <a:off x="1115617" y="5823555"/>
            <a:ext cx="6984776" cy="1061829"/>
          </a:xfrm>
          <a:prstGeom prst="rect">
            <a:avLst/>
          </a:prstGeom>
          <a:gradFill flip="none" rotWithShape="1">
            <a:gsLst>
              <a:gs pos="0">
                <a:schemeClr val="bg2">
                  <a:shade val="30000"/>
                  <a:satMod val="115000"/>
                  <a:alpha val="52000"/>
                  <a:lumMod val="0"/>
                  <a:lumOff val="100000"/>
                </a:schemeClr>
              </a:gs>
              <a:gs pos="50000">
                <a:schemeClr val="bg2">
                  <a:shade val="67500"/>
                  <a:satMod val="115000"/>
                </a:schemeClr>
              </a:gs>
              <a:gs pos="100000">
                <a:schemeClr val="bg2">
                  <a:shade val="100000"/>
                  <a:satMod val="115000"/>
                </a:schemeClr>
              </a:gs>
            </a:gsLst>
            <a:lin ang="13500000" scaled="1"/>
            <a:tileRect/>
          </a:gradFill>
          <a:ln>
            <a:noFill/>
          </a:ln>
          <a:scene3d>
            <a:camera prst="orthographicFront"/>
            <a:lightRig rig="threePt" dir="t"/>
          </a:scene3d>
          <a:sp3d>
            <a:bevelT prst="angle"/>
          </a:sp3d>
        </p:spPr>
        <p:txBody>
          <a:bodyPr wrap="square" rtlCol="0">
            <a:spAutoFit/>
          </a:bodyPr>
          <a:lstStyle/>
          <a:p>
            <a:r>
              <a:rPr lang="fr-FR" sz="2100" dirty="0" smtClean="0">
                <a:solidFill>
                  <a:schemeClr val="accent2">
                    <a:lumMod val="50000"/>
                  </a:schemeClr>
                </a:solidFill>
                <a:latin typeface="AR BERKLEY" panose="02000000000000000000" pitchFamily="2" charset="0"/>
              </a:rPr>
              <a:t>« Les ciels tempétueux devinrent un motif romantique par excellence, en peinture aussi bien qu’en littérature, tant ils accentuent le caractère grandiose, voire sublime, des paysages ».</a:t>
            </a:r>
          </a:p>
        </p:txBody>
      </p:sp>
      <p:pic>
        <p:nvPicPr>
          <p:cNvPr id="8" name="Picture 2" descr="Afficher l'image d'origine"/>
          <p:cNvPicPr>
            <a:picLocks noChangeAspect="1" noChangeArrowheads="1"/>
          </p:cNvPicPr>
          <p:nvPr/>
        </p:nvPicPr>
        <p:blipFill>
          <a:blip r:embed="rId3" cstate="email">
            <a:duotone>
              <a:prstClr val="black"/>
              <a:srgbClr val="D9C3A5">
                <a:tint val="50000"/>
                <a:satMod val="180000"/>
              </a:srgbClr>
            </a:duotone>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a:ext>
            </a:extLst>
          </a:blip>
          <a:srcRect/>
          <a:stretch>
            <a:fillRect/>
          </a:stretch>
        </p:blipFill>
        <p:spPr bwMode="auto">
          <a:xfrm>
            <a:off x="7211819" y="5013176"/>
            <a:ext cx="1402213" cy="1233428"/>
          </a:xfrm>
          <a:prstGeom prst="rect">
            <a:avLst/>
          </a:prstGeom>
          <a:noFill/>
          <a:ln>
            <a:solidFill>
              <a:schemeClr val="accent2">
                <a:lumMod val="20000"/>
                <a:lumOff val="80000"/>
              </a:schemeClr>
            </a:solidFill>
          </a:ln>
          <a:scene3d>
            <a:camera prst="orthographicFront"/>
            <a:lightRig rig="threePt" dir="t"/>
          </a:scene3d>
          <a:sp3d>
            <a:bevelT prst="angle"/>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4278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xit" presetSubtype="0" fill="hold" grpId="1" nodeType="clickEffect">
                                  <p:stCondLst>
                                    <p:cond delay="0"/>
                                  </p:stCondLst>
                                  <p:childTnLst>
                                    <p:animEffect transition="out" filter="fade">
                                      <p:cBhvr>
                                        <p:cTn id="13" dur="1000"/>
                                        <p:tgtEl>
                                          <p:spTgt spid="7"/>
                                        </p:tgtEl>
                                      </p:cBhvr>
                                    </p:animEffect>
                                    <p:anim calcmode="lin" valueType="num">
                                      <p:cBhvr>
                                        <p:cTn id="14" dur="1000"/>
                                        <p:tgtEl>
                                          <p:spTgt spid="7"/>
                                        </p:tgtEl>
                                        <p:attrNameLst>
                                          <p:attrName>ppt_x</p:attrName>
                                        </p:attrNameLst>
                                      </p:cBhvr>
                                      <p:tavLst>
                                        <p:tav tm="0">
                                          <p:val>
                                            <p:strVal val="ppt_x"/>
                                          </p:val>
                                        </p:tav>
                                        <p:tav tm="100000">
                                          <p:val>
                                            <p:strVal val="ppt_x"/>
                                          </p:val>
                                        </p:tav>
                                      </p:tavLst>
                                    </p:anim>
                                    <p:anim calcmode="lin" valueType="num">
                                      <p:cBhvr>
                                        <p:cTn id="15" dur="1000"/>
                                        <p:tgtEl>
                                          <p:spTgt spid="7"/>
                                        </p:tgtEl>
                                        <p:attrNameLst>
                                          <p:attrName>ppt_y</p:attrName>
                                        </p:attrNameLst>
                                      </p:cBhvr>
                                      <p:tavLst>
                                        <p:tav tm="0">
                                          <p:val>
                                            <p:strVal val="ppt_y"/>
                                          </p:val>
                                        </p:tav>
                                        <p:tav tm="100000">
                                          <p:val>
                                            <p:strVal val="ppt_y+.1"/>
                                          </p:val>
                                        </p:tav>
                                      </p:tavLst>
                                    </p:anim>
                                    <p:set>
                                      <p:cBhvr>
                                        <p:cTn id="16" dur="1" fill="hold">
                                          <p:stCondLst>
                                            <p:cond delay="999"/>
                                          </p:stCondLst>
                                        </p:cTn>
                                        <p:tgtEl>
                                          <p:spTgt spid="7"/>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circle(in)">
                                      <p:cBhvr>
                                        <p:cTn id="2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ZoneTexte 2"/>
          <p:cNvSpPr txBox="1"/>
          <p:nvPr/>
        </p:nvSpPr>
        <p:spPr>
          <a:xfrm>
            <a:off x="2411760" y="5877272"/>
            <a:ext cx="4536504" cy="369332"/>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dirty="0" smtClean="0">
                <a:solidFill>
                  <a:schemeClr val="bg2"/>
                </a:solidFill>
                <a:latin typeface="AR BERKLEY" panose="02000000000000000000" pitchFamily="2" charset="0"/>
              </a:rPr>
              <a:t>Les ruines de Pierrefonds vers 1820</a:t>
            </a:r>
            <a:endParaRPr lang="fr-FR" dirty="0">
              <a:solidFill>
                <a:schemeClr val="bg2"/>
              </a:solidFill>
              <a:latin typeface="AR BERKLEY" panose="02000000000000000000" pitchFamily="2" charset="0"/>
            </a:endParaRPr>
          </a:p>
        </p:txBody>
      </p:sp>
      <p:sp>
        <p:nvSpPr>
          <p:cNvPr id="4" name="ZoneTexte 3"/>
          <p:cNvSpPr txBox="1"/>
          <p:nvPr/>
        </p:nvSpPr>
        <p:spPr>
          <a:xfrm>
            <a:off x="2771800" y="6381328"/>
            <a:ext cx="3816424" cy="369332"/>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dirty="0" smtClean="0">
                <a:solidFill>
                  <a:schemeClr val="bg2"/>
                </a:solidFill>
                <a:latin typeface="AR BERKLEY" panose="02000000000000000000" pitchFamily="2" charset="0"/>
              </a:rPr>
              <a:t>Paul Huet (1803-1869)</a:t>
            </a:r>
            <a:endParaRPr lang="fr-FR" dirty="0">
              <a:solidFill>
                <a:schemeClr val="bg2"/>
              </a:solidFill>
              <a:latin typeface="AR BERKLEY" panose="02000000000000000000" pitchFamily="2" charset="0"/>
            </a:endParaRPr>
          </a:p>
        </p:txBody>
      </p:sp>
      <p:sp>
        <p:nvSpPr>
          <p:cNvPr id="5" name="Rectangle 4"/>
          <p:cNvSpPr/>
          <p:nvPr/>
        </p:nvSpPr>
        <p:spPr>
          <a:xfrm>
            <a:off x="467544" y="6381328"/>
            <a:ext cx="432048" cy="319390"/>
          </a:xfrm>
          <a:prstGeom prst="rect">
            <a:avLst/>
          </a:prstGeom>
          <a:solidFill>
            <a:schemeClr val="bg2"/>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9</a:t>
            </a:r>
            <a:endParaRPr lang="fr-FR" dirty="0">
              <a:solidFill>
                <a:schemeClr val="accent2">
                  <a:lumMod val="50000"/>
                </a:schemeClr>
              </a:solidFill>
            </a:endParaRPr>
          </a:p>
        </p:txBody>
      </p:sp>
      <p:sp>
        <p:nvSpPr>
          <p:cNvPr id="6" name="ZoneTexte 5"/>
          <p:cNvSpPr txBox="1"/>
          <p:nvPr/>
        </p:nvSpPr>
        <p:spPr>
          <a:xfrm>
            <a:off x="1115616" y="5797713"/>
            <a:ext cx="7344816" cy="1015663"/>
          </a:xfrm>
          <a:prstGeom prst="rect">
            <a:avLst/>
          </a:prstGeom>
          <a:gradFill flip="none" rotWithShape="1">
            <a:gsLst>
              <a:gs pos="0">
                <a:schemeClr val="bg2">
                  <a:shade val="30000"/>
                  <a:satMod val="115000"/>
                  <a:alpha val="52000"/>
                  <a:lumMod val="0"/>
                  <a:lumOff val="100000"/>
                </a:schemeClr>
              </a:gs>
              <a:gs pos="50000">
                <a:schemeClr val="bg2">
                  <a:shade val="67500"/>
                  <a:satMod val="115000"/>
                </a:schemeClr>
              </a:gs>
              <a:gs pos="100000">
                <a:schemeClr val="bg2">
                  <a:shade val="100000"/>
                  <a:satMod val="115000"/>
                </a:schemeClr>
              </a:gs>
            </a:gsLst>
            <a:lin ang="13500000" scaled="1"/>
            <a:tileRect/>
          </a:gradFill>
          <a:ln>
            <a:noFill/>
          </a:ln>
          <a:scene3d>
            <a:camera prst="orthographicFront"/>
            <a:lightRig rig="threePt" dir="t"/>
          </a:scene3d>
          <a:sp3d>
            <a:bevelT prst="angle"/>
          </a:sp3d>
        </p:spPr>
        <p:txBody>
          <a:bodyPr wrap="square" rtlCol="0">
            <a:spAutoFit/>
          </a:bodyPr>
          <a:lstStyle/>
          <a:p>
            <a:r>
              <a:rPr lang="fr-FR" sz="2000" dirty="0" smtClean="0">
                <a:solidFill>
                  <a:schemeClr val="accent2">
                    <a:lumMod val="50000"/>
                  </a:schemeClr>
                </a:solidFill>
                <a:latin typeface="AR BERKLEY" panose="02000000000000000000" pitchFamily="2" charset="0"/>
              </a:rPr>
              <a:t>Le goût romantique pour les ruines fit du château de Pierrefonds un édifice mis à mal par le passage du temps et par la végétation, un motif fort apprécié des peintres.</a:t>
            </a:r>
          </a:p>
        </p:txBody>
      </p:sp>
      <p:pic>
        <p:nvPicPr>
          <p:cNvPr id="7" name="Picture 2" descr="Carjat  Etienne, Paul Huet - Peintre français vers 1865, épreuve sur papier albuminé à partir d'un négatif verre, contrecollée sur papier canson, H. 0.105 ; L. 0.06 musée d'Orsay, Paris, France © photo musée d'Orsay / RMN">
            <a:hlinkClick r:id="rId3" tooltip="Carjat_HuetPaul_vers1865"/>
          </p:cNvPr>
          <p:cNvPicPr>
            <a:picLocks noChangeAspect="1" noChangeArrowheads="1"/>
          </p:cNvPicPr>
          <p:nvPr/>
        </p:nvPicPr>
        <p:blipFill rotWithShape="1">
          <a:blip r:embed="rId4">
            <a:extLst>
              <a:ext uri="{BEBA8EAE-BF5A-486C-A8C5-ECC9F3942E4B}">
                <a14:imgProps xmlns:a14="http://schemas.microsoft.com/office/drawing/2010/main">
                  <a14:imgLayer r:embed="rId5">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l="21137" t="12728" r="26938" b="54778"/>
          <a:stretch/>
        </p:blipFill>
        <p:spPr bwMode="auto">
          <a:xfrm>
            <a:off x="7596336" y="5511980"/>
            <a:ext cx="1148152" cy="1226946"/>
          </a:xfrm>
          <a:prstGeom prst="rect">
            <a:avLst/>
          </a:prstGeom>
          <a:noFill/>
          <a:ln>
            <a:solidFill>
              <a:schemeClr val="accent2">
                <a:lumMod val="20000"/>
                <a:lumOff val="80000"/>
              </a:schemeClr>
            </a:solidFill>
          </a:ln>
          <a:scene3d>
            <a:camera prst="orthographicFront"/>
            <a:lightRig rig="threePt" dir="t"/>
          </a:scene3d>
          <a:sp3d>
            <a:bevelT prst="angle"/>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758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xit" presetSubtype="0" fill="hold" grpId="1" nodeType="clickEffect">
                                  <p:stCondLst>
                                    <p:cond delay="0"/>
                                  </p:stCondLst>
                                  <p:childTnLst>
                                    <p:animEffect transition="out" filter="fade">
                                      <p:cBhvr>
                                        <p:cTn id="13" dur="1000"/>
                                        <p:tgtEl>
                                          <p:spTgt spid="6"/>
                                        </p:tgtEl>
                                      </p:cBhvr>
                                    </p:animEffect>
                                    <p:anim calcmode="lin" valueType="num">
                                      <p:cBhvr>
                                        <p:cTn id="14" dur="1000"/>
                                        <p:tgtEl>
                                          <p:spTgt spid="6"/>
                                        </p:tgtEl>
                                        <p:attrNameLst>
                                          <p:attrName>ppt_x</p:attrName>
                                        </p:attrNameLst>
                                      </p:cBhvr>
                                      <p:tavLst>
                                        <p:tav tm="0">
                                          <p:val>
                                            <p:strVal val="ppt_x"/>
                                          </p:val>
                                        </p:tav>
                                        <p:tav tm="100000">
                                          <p:val>
                                            <p:strVal val="ppt_x"/>
                                          </p:val>
                                        </p:tav>
                                      </p:tavLst>
                                    </p:anim>
                                    <p:anim calcmode="lin" valueType="num">
                                      <p:cBhvr>
                                        <p:cTn id="15" dur="1000"/>
                                        <p:tgtEl>
                                          <p:spTgt spid="6"/>
                                        </p:tgtEl>
                                        <p:attrNameLst>
                                          <p:attrName>ppt_y</p:attrName>
                                        </p:attrNameLst>
                                      </p:cBhvr>
                                      <p:tavLst>
                                        <p:tav tm="0">
                                          <p:val>
                                            <p:strVal val="ppt_y"/>
                                          </p:val>
                                        </p:tav>
                                        <p:tav tm="100000">
                                          <p:val>
                                            <p:strVal val="ppt_y+.1"/>
                                          </p:val>
                                        </p:tav>
                                      </p:tavLst>
                                    </p:anim>
                                    <p:set>
                                      <p:cBhvr>
                                        <p:cTn id="16" dur="1" fill="hold">
                                          <p:stCondLst>
                                            <p:cond delay="999"/>
                                          </p:stCondLst>
                                        </p:cTn>
                                        <p:tgtEl>
                                          <p:spTgt spid="6"/>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circle(in)">
                                      <p:cBhvr>
                                        <p:cTn id="2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duotone>
              <a:prstClr val="black"/>
              <a:schemeClr val="accent2">
                <a:tint val="45000"/>
                <a:satMod val="400000"/>
              </a:schemeClr>
            </a:duotone>
            <a:extLst>
              <a:ext uri="{BEBA8EAE-BF5A-486C-A8C5-ECC9F3942E4B}">
                <a14:imgProps xmlns:a14="http://schemas.microsoft.com/office/drawing/2010/main">
                  <a14:imgLayer r:embed="rId3">
                    <a14:imgEffect>
                      <a14:artisticFilmGrain/>
                    </a14:imgEffect>
                    <a14:imgEffect>
                      <a14:sharpenSoften amount="25000"/>
                    </a14:imgEffect>
                  </a14:imgLayer>
                </a14:imgProps>
              </a:ext>
              <a:ext uri="{28A0092B-C50C-407E-A947-70E740481C1C}">
                <a14:useLocalDpi xmlns:a14="http://schemas.microsoft.com/office/drawing/2010/main"/>
              </a:ext>
            </a:extLst>
          </a:blip>
          <a:srcRect t="6" b="2549"/>
          <a:stretch/>
        </p:blipFill>
        <p:spPr>
          <a:xfrm>
            <a:off x="0" y="0"/>
            <a:ext cx="9144000" cy="6858000"/>
          </a:xfrm>
          <a:prstGeom prst="rect">
            <a:avLst/>
          </a:prstGeom>
        </p:spPr>
      </p:pic>
      <p:sp>
        <p:nvSpPr>
          <p:cNvPr id="11" name="ZoneTexte 10"/>
          <p:cNvSpPr txBox="1"/>
          <p:nvPr/>
        </p:nvSpPr>
        <p:spPr>
          <a:xfrm>
            <a:off x="460289" y="332656"/>
            <a:ext cx="8288175" cy="6247864"/>
          </a:xfrm>
          <a:prstGeom prst="rect">
            <a:avLst/>
          </a:prstGeom>
          <a:gradFill flip="none" rotWithShape="1">
            <a:gsLst>
              <a:gs pos="0">
                <a:schemeClr val="bg2">
                  <a:shade val="30000"/>
                  <a:satMod val="115000"/>
                  <a:alpha val="52000"/>
                  <a:lumMod val="0"/>
                  <a:lumOff val="100000"/>
                </a:schemeClr>
              </a:gs>
              <a:gs pos="50000">
                <a:schemeClr val="bg2">
                  <a:shade val="67500"/>
                  <a:satMod val="115000"/>
                </a:schemeClr>
              </a:gs>
              <a:gs pos="100000">
                <a:schemeClr val="bg2">
                  <a:shade val="100000"/>
                  <a:satMod val="115000"/>
                </a:schemeClr>
              </a:gs>
            </a:gsLst>
            <a:lin ang="13500000" scaled="1"/>
            <a:tileRect/>
          </a:gradFill>
          <a:ln>
            <a:noFill/>
          </a:ln>
          <a:scene3d>
            <a:camera prst="orthographicFront"/>
            <a:lightRig rig="threePt" dir="t"/>
          </a:scene3d>
          <a:sp3d>
            <a:bevelT prst="angle"/>
          </a:sp3d>
        </p:spPr>
        <p:txBody>
          <a:bodyPr wrap="square" rtlCol="0">
            <a:spAutoFit/>
          </a:bodyPr>
          <a:lstStyle/>
          <a:p>
            <a:pPr algn="ctr"/>
            <a:r>
              <a:rPr lang="fr-FR" sz="3600" dirty="0" smtClean="0">
                <a:solidFill>
                  <a:schemeClr val="accent2">
                    <a:lumMod val="50000"/>
                  </a:schemeClr>
                </a:solidFill>
                <a:latin typeface="AR BERKLEY" panose="02000000000000000000" pitchFamily="2" charset="0"/>
              </a:rPr>
              <a:t>Paysages du romantisme à l’impressionnisme dans les environs de Paris</a:t>
            </a:r>
          </a:p>
          <a:p>
            <a:endParaRPr lang="fr-FR" sz="2000" dirty="0" smtClean="0">
              <a:solidFill>
                <a:schemeClr val="accent2">
                  <a:lumMod val="50000"/>
                </a:schemeClr>
              </a:solidFill>
              <a:latin typeface="AR BERKLEY" panose="02000000000000000000" pitchFamily="2" charset="0"/>
            </a:endParaRPr>
          </a:p>
          <a:p>
            <a:r>
              <a:rPr lang="fr-FR" sz="2000" dirty="0" smtClean="0">
                <a:solidFill>
                  <a:schemeClr val="accent2">
                    <a:lumMod val="50000"/>
                  </a:schemeClr>
                </a:solidFill>
                <a:latin typeface="AR BERKLEY" panose="02000000000000000000" pitchFamily="2" charset="0"/>
              </a:rPr>
              <a:t>«</a:t>
            </a:r>
            <a:r>
              <a:rPr lang="fr-FR" sz="2800" dirty="0" smtClean="0">
                <a:solidFill>
                  <a:schemeClr val="accent2">
                    <a:lumMod val="50000"/>
                  </a:schemeClr>
                </a:solidFill>
                <a:latin typeface="AR BERKLEY" panose="02000000000000000000" pitchFamily="2" charset="0"/>
              </a:rPr>
              <a:t> Ainsi, la banlieue parisienne se révélait davantage à chaque Salon de peinture. Il y avait là non seulement une évolution artistique mais encore une protestation contre les gens qui allaient chercher très loin de beaux horizons, lorsqu’ils en avaient de ravissants sous la main. Et quel étonnement dans le public ! Comment, aux portes de Paris, on trouvait de si adorables paysages ! Personne ne les avait vus jusque–là. On se lança de plus en plus dans ce nouveau monde et à chaque pas, ce furent des surprises heureuses »</a:t>
            </a:r>
          </a:p>
          <a:p>
            <a:pPr algn="r"/>
            <a:r>
              <a:rPr lang="fr-FR" sz="2800" dirty="0" smtClean="0">
                <a:solidFill>
                  <a:schemeClr val="accent2">
                    <a:lumMod val="50000"/>
                  </a:schemeClr>
                </a:solidFill>
                <a:latin typeface="AR BERKLEY" panose="02000000000000000000" pitchFamily="2" charset="0"/>
              </a:rPr>
              <a:t>Zola : « Au champs », le Figaro 1881</a:t>
            </a:r>
            <a:r>
              <a:rPr lang="fr-FR" sz="2000" dirty="0" smtClean="0">
                <a:solidFill>
                  <a:schemeClr val="accent2">
                    <a:lumMod val="50000"/>
                  </a:schemeClr>
                </a:solidFill>
                <a:latin typeface="AR BERKLEY" panose="02000000000000000000" pitchFamily="2" charset="0"/>
              </a:rPr>
              <a:t>.</a:t>
            </a:r>
          </a:p>
        </p:txBody>
      </p:sp>
      <p:sp>
        <p:nvSpPr>
          <p:cNvPr id="4" name="Rectangle 3"/>
          <p:cNvSpPr/>
          <p:nvPr/>
        </p:nvSpPr>
        <p:spPr>
          <a:xfrm>
            <a:off x="467544" y="6381328"/>
            <a:ext cx="432048" cy="319390"/>
          </a:xfrm>
          <a:prstGeom prst="rect">
            <a:avLst/>
          </a:prstGeom>
          <a:solidFill>
            <a:schemeClr val="bg2"/>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10</a:t>
            </a:r>
            <a:endParaRPr lang="fr-FR" dirty="0">
              <a:solidFill>
                <a:schemeClr val="accent2">
                  <a:lumMod val="50000"/>
                </a:schemeClr>
              </a:solidFill>
            </a:endParaRPr>
          </a:p>
        </p:txBody>
      </p:sp>
    </p:spTree>
    <p:extLst>
      <p:ext uri="{BB962C8B-B14F-4D97-AF65-F5344CB8AC3E}">
        <p14:creationId xmlns:p14="http://schemas.microsoft.com/office/powerpoint/2010/main" val="150294233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ZoneTexte 2"/>
          <p:cNvSpPr txBox="1"/>
          <p:nvPr/>
        </p:nvSpPr>
        <p:spPr>
          <a:xfrm>
            <a:off x="2123728" y="5877272"/>
            <a:ext cx="5040560" cy="369332"/>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dirty="0" smtClean="0">
                <a:solidFill>
                  <a:schemeClr val="bg2"/>
                </a:solidFill>
                <a:latin typeface="AR BERKLEY" panose="02000000000000000000" pitchFamily="2" charset="0"/>
              </a:rPr>
              <a:t>Les rochers de la Belle Epine à Barbizon vers 1840</a:t>
            </a:r>
            <a:endParaRPr lang="fr-FR" dirty="0">
              <a:solidFill>
                <a:schemeClr val="bg2"/>
              </a:solidFill>
              <a:latin typeface="AR BERKLEY" panose="02000000000000000000" pitchFamily="2" charset="0"/>
            </a:endParaRPr>
          </a:p>
        </p:txBody>
      </p:sp>
      <p:sp>
        <p:nvSpPr>
          <p:cNvPr id="4" name="ZoneTexte 3"/>
          <p:cNvSpPr txBox="1"/>
          <p:nvPr/>
        </p:nvSpPr>
        <p:spPr>
          <a:xfrm>
            <a:off x="2771800" y="6381328"/>
            <a:ext cx="3816424" cy="369332"/>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dirty="0" smtClean="0">
                <a:solidFill>
                  <a:schemeClr val="bg2"/>
                </a:solidFill>
                <a:latin typeface="AR BERKLEY" panose="02000000000000000000" pitchFamily="2" charset="0"/>
              </a:rPr>
              <a:t>Narcisse Diaz de la </a:t>
            </a:r>
            <a:r>
              <a:rPr lang="fr-FR" dirty="0" err="1" smtClean="0">
                <a:solidFill>
                  <a:schemeClr val="bg2"/>
                </a:solidFill>
                <a:latin typeface="AR BERKLEY" panose="02000000000000000000" pitchFamily="2" charset="0"/>
              </a:rPr>
              <a:t>Pena</a:t>
            </a:r>
            <a:r>
              <a:rPr lang="fr-FR" dirty="0" smtClean="0">
                <a:solidFill>
                  <a:schemeClr val="bg2"/>
                </a:solidFill>
                <a:latin typeface="AR BERKLEY" panose="02000000000000000000" pitchFamily="2" charset="0"/>
              </a:rPr>
              <a:t> (1807-1876)</a:t>
            </a:r>
            <a:endParaRPr lang="fr-FR" dirty="0">
              <a:solidFill>
                <a:schemeClr val="bg2"/>
              </a:solidFill>
              <a:latin typeface="AR BERKLEY" panose="02000000000000000000" pitchFamily="2" charset="0"/>
            </a:endParaRPr>
          </a:p>
        </p:txBody>
      </p:sp>
      <p:sp>
        <p:nvSpPr>
          <p:cNvPr id="5" name="Rectangle 4"/>
          <p:cNvSpPr/>
          <p:nvPr/>
        </p:nvSpPr>
        <p:spPr>
          <a:xfrm>
            <a:off x="467544" y="6381328"/>
            <a:ext cx="432048" cy="319390"/>
          </a:xfrm>
          <a:prstGeom prst="rect">
            <a:avLst/>
          </a:prstGeom>
          <a:solidFill>
            <a:schemeClr val="bg2"/>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11</a:t>
            </a:r>
            <a:endParaRPr lang="fr-FR" dirty="0">
              <a:solidFill>
                <a:schemeClr val="accent2">
                  <a:lumMod val="50000"/>
                </a:schemeClr>
              </a:solidFill>
            </a:endParaRPr>
          </a:p>
        </p:txBody>
      </p:sp>
      <p:pic>
        <p:nvPicPr>
          <p:cNvPr id="7" name="Image 6"/>
          <p:cNvPicPr/>
          <p:nvPr/>
        </p:nvPicPr>
        <p:blipFill>
          <a:blip r:embed="rId3" cstate="print">
            <a:extLst>
              <a:ext uri="{28A0092B-C50C-407E-A947-70E740481C1C}">
                <a14:useLocalDpi xmlns:a14="http://schemas.microsoft.com/office/drawing/2010/main" val="0"/>
              </a:ext>
            </a:extLst>
          </a:blip>
          <a:stretch>
            <a:fillRect/>
          </a:stretch>
        </p:blipFill>
        <p:spPr>
          <a:xfrm>
            <a:off x="7452320" y="5085185"/>
            <a:ext cx="1206624" cy="1615534"/>
          </a:xfrm>
          <a:prstGeom prst="rect">
            <a:avLst/>
          </a:prstGeom>
          <a:ln>
            <a:solidFill>
              <a:schemeClr val="accent2">
                <a:lumMod val="20000"/>
                <a:lumOff val="80000"/>
              </a:schemeClr>
            </a:solidFill>
          </a:ln>
          <a:scene3d>
            <a:camera prst="orthographicFront"/>
            <a:lightRig rig="threePt" dir="t"/>
          </a:scene3d>
          <a:sp3d>
            <a:bevelT prst="angle"/>
          </a:sp3d>
        </p:spPr>
      </p:pic>
    </p:spTree>
    <p:extLst>
      <p:ext uri="{BB962C8B-B14F-4D97-AF65-F5344CB8AC3E}">
        <p14:creationId xmlns:p14="http://schemas.microsoft.com/office/powerpoint/2010/main" val="5537686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ZoneTexte 2"/>
          <p:cNvSpPr txBox="1"/>
          <p:nvPr/>
        </p:nvSpPr>
        <p:spPr>
          <a:xfrm>
            <a:off x="2123728" y="5877272"/>
            <a:ext cx="5040560" cy="369332"/>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dirty="0" smtClean="0">
                <a:solidFill>
                  <a:schemeClr val="bg2"/>
                </a:solidFill>
                <a:latin typeface="AR BERKLEY" panose="02000000000000000000" pitchFamily="2" charset="0"/>
              </a:rPr>
              <a:t>Barbizon sous la neige vers 1868</a:t>
            </a:r>
            <a:endParaRPr lang="fr-FR" dirty="0">
              <a:solidFill>
                <a:schemeClr val="bg2"/>
              </a:solidFill>
              <a:latin typeface="AR BERKLEY" panose="02000000000000000000" pitchFamily="2" charset="0"/>
            </a:endParaRPr>
          </a:p>
        </p:txBody>
      </p:sp>
      <p:sp>
        <p:nvSpPr>
          <p:cNvPr id="4" name="ZoneTexte 3"/>
          <p:cNvSpPr txBox="1"/>
          <p:nvPr/>
        </p:nvSpPr>
        <p:spPr>
          <a:xfrm>
            <a:off x="2771800" y="6381328"/>
            <a:ext cx="3816424" cy="369332"/>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dirty="0" smtClean="0">
                <a:solidFill>
                  <a:schemeClr val="bg2"/>
                </a:solidFill>
                <a:latin typeface="AR BERKLEY" panose="02000000000000000000" pitchFamily="2" charset="0"/>
              </a:rPr>
              <a:t>Eugène </a:t>
            </a:r>
            <a:r>
              <a:rPr lang="fr-FR" dirty="0" err="1" smtClean="0">
                <a:solidFill>
                  <a:schemeClr val="bg2"/>
                </a:solidFill>
                <a:latin typeface="AR BERKLEY" panose="02000000000000000000" pitchFamily="2" charset="0"/>
              </a:rPr>
              <a:t>Lavieille</a:t>
            </a:r>
            <a:r>
              <a:rPr lang="fr-FR" dirty="0" smtClean="0">
                <a:solidFill>
                  <a:schemeClr val="bg2"/>
                </a:solidFill>
                <a:latin typeface="AR BERKLEY" panose="02000000000000000000" pitchFamily="2" charset="0"/>
              </a:rPr>
              <a:t> (1820-1889)</a:t>
            </a:r>
            <a:endParaRPr lang="fr-FR" dirty="0">
              <a:solidFill>
                <a:schemeClr val="bg2"/>
              </a:solidFill>
              <a:latin typeface="AR BERKLEY" panose="02000000000000000000" pitchFamily="2" charset="0"/>
            </a:endParaRPr>
          </a:p>
        </p:txBody>
      </p:sp>
      <p:sp>
        <p:nvSpPr>
          <p:cNvPr id="5" name="Rectangle 4"/>
          <p:cNvSpPr/>
          <p:nvPr/>
        </p:nvSpPr>
        <p:spPr>
          <a:xfrm>
            <a:off x="467544" y="6381328"/>
            <a:ext cx="432048" cy="319390"/>
          </a:xfrm>
          <a:prstGeom prst="rect">
            <a:avLst/>
          </a:prstGeom>
          <a:solidFill>
            <a:schemeClr val="bg2"/>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12</a:t>
            </a:r>
            <a:endParaRPr lang="fr-FR" dirty="0">
              <a:solidFill>
                <a:schemeClr val="accent2">
                  <a:lumMod val="50000"/>
                </a:schemeClr>
              </a:solidFill>
            </a:endParaRPr>
          </a:p>
        </p:txBody>
      </p:sp>
      <p:pic>
        <p:nvPicPr>
          <p:cNvPr id="6" name="Image 5" descr="Eugène Lavieille selfportrait, 1883.jpg">
            <a:hlinkClick r:id="rId3"/>
          </p:cNvPr>
          <p:cNvPicPr/>
          <p:nvPr/>
        </p:nvPicPr>
        <p:blipFill rotWithShape="1">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rcRect l="19569" t="5421" r="13483" b="30918"/>
          <a:stretch/>
        </p:blipFill>
        <p:spPr bwMode="auto">
          <a:xfrm>
            <a:off x="7343209" y="5265937"/>
            <a:ext cx="1296144" cy="1434781"/>
          </a:xfrm>
          <a:prstGeom prst="rect">
            <a:avLst/>
          </a:prstGeom>
          <a:noFill/>
          <a:ln>
            <a:solidFill>
              <a:schemeClr val="accent2">
                <a:lumMod val="20000"/>
                <a:lumOff val="80000"/>
              </a:schemeClr>
            </a:solidFill>
          </a:ln>
          <a:scene3d>
            <a:camera prst="orthographicFront"/>
            <a:lightRig rig="threePt" dir="t"/>
          </a:scene3d>
          <a:sp3d>
            <a:bevelT prst="angle"/>
          </a:sp3d>
        </p:spPr>
      </p:pic>
    </p:spTree>
    <p:extLst>
      <p:ext uri="{BB962C8B-B14F-4D97-AF65-F5344CB8AC3E}">
        <p14:creationId xmlns:p14="http://schemas.microsoft.com/office/powerpoint/2010/main" val="1356307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ZoneTexte 2"/>
          <p:cNvSpPr txBox="1"/>
          <p:nvPr/>
        </p:nvSpPr>
        <p:spPr>
          <a:xfrm>
            <a:off x="6248292" y="5374957"/>
            <a:ext cx="2475491" cy="646331"/>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dirty="0" smtClean="0">
                <a:solidFill>
                  <a:schemeClr val="bg2"/>
                </a:solidFill>
                <a:latin typeface="AR BERKLEY" panose="02000000000000000000" pitchFamily="2" charset="0"/>
              </a:rPr>
              <a:t>Vue dans la forêt de Fontainebleau en 1828</a:t>
            </a:r>
            <a:endParaRPr lang="fr-FR" dirty="0">
              <a:solidFill>
                <a:schemeClr val="bg2"/>
              </a:solidFill>
              <a:latin typeface="AR BERKLEY" panose="02000000000000000000" pitchFamily="2" charset="0"/>
            </a:endParaRPr>
          </a:p>
        </p:txBody>
      </p:sp>
      <p:sp>
        <p:nvSpPr>
          <p:cNvPr id="4" name="ZoneTexte 3"/>
          <p:cNvSpPr txBox="1"/>
          <p:nvPr/>
        </p:nvSpPr>
        <p:spPr>
          <a:xfrm>
            <a:off x="6444208" y="6095037"/>
            <a:ext cx="2232248" cy="646331"/>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dirty="0" smtClean="0">
                <a:solidFill>
                  <a:schemeClr val="bg2"/>
                </a:solidFill>
                <a:latin typeface="AR BERKLEY" panose="02000000000000000000" pitchFamily="2" charset="0"/>
              </a:rPr>
              <a:t>Giuseppe </a:t>
            </a:r>
            <a:r>
              <a:rPr lang="fr-FR" dirty="0" err="1" smtClean="0">
                <a:solidFill>
                  <a:schemeClr val="bg2"/>
                </a:solidFill>
                <a:latin typeface="AR BERKLEY" panose="02000000000000000000" pitchFamily="2" charset="0"/>
              </a:rPr>
              <a:t>Canella</a:t>
            </a:r>
            <a:endParaRPr lang="fr-FR" dirty="0" smtClean="0">
              <a:solidFill>
                <a:schemeClr val="bg2"/>
              </a:solidFill>
              <a:latin typeface="AR BERKLEY" panose="02000000000000000000" pitchFamily="2" charset="0"/>
            </a:endParaRPr>
          </a:p>
          <a:p>
            <a:pPr algn="ctr"/>
            <a:r>
              <a:rPr lang="fr-FR" dirty="0" smtClean="0">
                <a:solidFill>
                  <a:schemeClr val="bg2"/>
                </a:solidFill>
                <a:latin typeface="AR BERKLEY" panose="02000000000000000000" pitchFamily="2" charset="0"/>
              </a:rPr>
              <a:t>(1768-1847)</a:t>
            </a:r>
            <a:endParaRPr lang="fr-FR" dirty="0">
              <a:solidFill>
                <a:schemeClr val="bg2"/>
              </a:solidFill>
              <a:latin typeface="AR BERKLEY" panose="02000000000000000000" pitchFamily="2" charset="0"/>
            </a:endParaRPr>
          </a:p>
        </p:txBody>
      </p:sp>
      <p:pic>
        <p:nvPicPr>
          <p:cNvPr id="6" name="Image 5"/>
          <p:cNvPicPr>
            <a:picLocks noChangeAspect="1"/>
          </p:cNvPicPr>
          <p:nvPr/>
        </p:nvPicPr>
        <p:blipFill rotWithShape="1">
          <a:blip r:embed="rId3">
            <a:extLst>
              <a:ext uri="{28A0092B-C50C-407E-A947-70E740481C1C}">
                <a14:useLocalDpi xmlns:a14="http://schemas.microsoft.com/office/drawing/2010/main" val="0"/>
              </a:ext>
            </a:extLst>
          </a:blip>
          <a:srcRect l="43498" r="5183"/>
          <a:stretch/>
        </p:blipFill>
        <p:spPr>
          <a:xfrm>
            <a:off x="6240751" y="44624"/>
            <a:ext cx="2435705" cy="3559676"/>
          </a:xfrm>
          <a:prstGeom prst="rect">
            <a:avLst/>
          </a:prstGeom>
        </p:spPr>
      </p:pic>
      <p:pic>
        <p:nvPicPr>
          <p:cNvPr id="4098" name="Picture 2" descr="Portrait of Painter Giuseppe Canella Impression giclée"/>
          <p:cNvPicPr>
            <a:picLocks noChangeAspect="1" noChangeArrowheads="1"/>
          </p:cNvPicPr>
          <p:nvPr/>
        </p:nvPicPr>
        <p:blipFill rotWithShape="1">
          <a:blip r:embed="rId4">
            <a:extLst>
              <a:ext uri="{28A0092B-C50C-407E-A947-70E740481C1C}">
                <a14:useLocalDpi xmlns:a14="http://schemas.microsoft.com/office/drawing/2010/main" val="0"/>
              </a:ext>
            </a:extLst>
          </a:blip>
          <a:srcRect l="23660" t="20880" r="21724" b="32858"/>
          <a:stretch/>
        </p:blipFill>
        <p:spPr bwMode="auto">
          <a:xfrm>
            <a:off x="6827998" y="3717032"/>
            <a:ext cx="1341626" cy="1511094"/>
          </a:xfrm>
          <a:prstGeom prst="rect">
            <a:avLst/>
          </a:prstGeom>
          <a:noFill/>
          <a:ln>
            <a:solidFill>
              <a:schemeClr val="accent2">
                <a:lumMod val="20000"/>
                <a:lumOff val="80000"/>
              </a:schemeClr>
            </a:solidFill>
          </a:ln>
          <a:scene3d>
            <a:camera prst="orthographicFront"/>
            <a:lightRig rig="threePt" dir="t"/>
          </a:scene3d>
          <a:sp3d>
            <a:bevelT prst="angle"/>
          </a:sp3d>
          <a:extLst>
            <a:ext uri="{909E8E84-426E-40DD-AFC4-6F175D3DCCD1}">
              <a14:hiddenFill xmlns:a14="http://schemas.microsoft.com/office/drawing/2010/main">
                <a:solidFill>
                  <a:srgbClr val="FFFFFF"/>
                </a:solidFill>
              </a14:hiddenFill>
            </a:ext>
          </a:extLst>
        </p:spPr>
      </p:pic>
      <p:sp>
        <p:nvSpPr>
          <p:cNvPr id="7" name="Rectangle 6"/>
          <p:cNvSpPr/>
          <p:nvPr/>
        </p:nvSpPr>
        <p:spPr>
          <a:xfrm>
            <a:off x="467544" y="6381328"/>
            <a:ext cx="432048" cy="319390"/>
          </a:xfrm>
          <a:prstGeom prst="rect">
            <a:avLst/>
          </a:prstGeom>
          <a:solidFill>
            <a:schemeClr val="bg2"/>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13</a:t>
            </a:r>
            <a:endParaRPr lang="fr-FR" dirty="0">
              <a:solidFill>
                <a:schemeClr val="accent2">
                  <a:lumMod val="50000"/>
                </a:schemeClr>
              </a:solidFill>
            </a:endParaRPr>
          </a:p>
        </p:txBody>
      </p:sp>
    </p:spTree>
    <p:extLst>
      <p:ext uri="{BB962C8B-B14F-4D97-AF65-F5344CB8AC3E}">
        <p14:creationId xmlns:p14="http://schemas.microsoft.com/office/powerpoint/2010/main" val="12583108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duotone>
              <a:prstClr val="black"/>
              <a:schemeClr val="accent2">
                <a:tint val="45000"/>
                <a:satMod val="400000"/>
              </a:schemeClr>
            </a:duotone>
            <a:extLst>
              <a:ext uri="{BEBA8EAE-BF5A-486C-A8C5-ECC9F3942E4B}">
                <a14:imgProps xmlns:a14="http://schemas.microsoft.com/office/drawing/2010/main">
                  <a14:imgLayer r:embed="rId3">
                    <a14:imgEffect>
                      <a14:artisticFilmGrain/>
                    </a14:imgEffect>
                    <a14:imgEffect>
                      <a14:sharpenSoften amount="25000"/>
                    </a14:imgEffect>
                  </a14:imgLayer>
                </a14:imgProps>
              </a:ext>
              <a:ext uri="{28A0092B-C50C-407E-A947-70E740481C1C}">
                <a14:useLocalDpi xmlns:a14="http://schemas.microsoft.com/office/drawing/2010/main" val="0"/>
              </a:ext>
            </a:extLst>
          </a:blip>
          <a:srcRect t="6" b="2549"/>
          <a:stretch/>
        </p:blipFill>
        <p:spPr>
          <a:xfrm>
            <a:off x="0" y="0"/>
            <a:ext cx="9144000" cy="6858000"/>
          </a:xfrm>
          <a:prstGeom prst="rect">
            <a:avLst/>
          </a:prstGeom>
        </p:spPr>
      </p:pic>
      <p:sp>
        <p:nvSpPr>
          <p:cNvPr id="5" name="ZoneTexte 4"/>
          <p:cNvSpPr txBox="1"/>
          <p:nvPr/>
        </p:nvSpPr>
        <p:spPr>
          <a:xfrm>
            <a:off x="395536" y="188640"/>
            <a:ext cx="8288175" cy="6340197"/>
          </a:xfrm>
          <a:prstGeom prst="rect">
            <a:avLst/>
          </a:prstGeom>
          <a:gradFill flip="none" rotWithShape="1">
            <a:gsLst>
              <a:gs pos="0">
                <a:schemeClr val="bg2">
                  <a:shade val="30000"/>
                  <a:satMod val="115000"/>
                  <a:alpha val="52000"/>
                  <a:lumMod val="0"/>
                  <a:lumOff val="100000"/>
                </a:schemeClr>
              </a:gs>
              <a:gs pos="50000">
                <a:schemeClr val="bg2">
                  <a:shade val="67500"/>
                  <a:satMod val="115000"/>
                </a:schemeClr>
              </a:gs>
              <a:gs pos="100000">
                <a:schemeClr val="bg2">
                  <a:shade val="100000"/>
                  <a:satMod val="115000"/>
                </a:schemeClr>
              </a:gs>
            </a:gsLst>
            <a:lin ang="13500000" scaled="1"/>
            <a:tileRect/>
          </a:gradFill>
          <a:ln>
            <a:noFill/>
          </a:ln>
          <a:scene3d>
            <a:camera prst="orthographicFront"/>
            <a:lightRig rig="threePt" dir="t"/>
          </a:scene3d>
          <a:sp3d>
            <a:bevelT prst="angle"/>
          </a:sp3d>
        </p:spPr>
        <p:txBody>
          <a:bodyPr wrap="square" rtlCol="0">
            <a:spAutoFit/>
          </a:bodyPr>
          <a:lstStyle/>
          <a:p>
            <a:pPr algn="ctr"/>
            <a:r>
              <a:rPr lang="fr-FR" sz="3600" dirty="0" smtClean="0">
                <a:solidFill>
                  <a:schemeClr val="accent2">
                    <a:lumMod val="50000"/>
                  </a:schemeClr>
                </a:solidFill>
                <a:latin typeface="AR BERKLEY" panose="02000000000000000000" pitchFamily="2" charset="0"/>
              </a:rPr>
              <a:t>Barbizon, Bougival, </a:t>
            </a:r>
            <a:r>
              <a:rPr lang="fr-FR" sz="3600" dirty="0" err="1" smtClean="0">
                <a:solidFill>
                  <a:schemeClr val="accent2">
                    <a:lumMod val="50000"/>
                  </a:schemeClr>
                </a:solidFill>
                <a:latin typeface="AR BERKLEY" panose="02000000000000000000" pitchFamily="2" charset="0"/>
              </a:rPr>
              <a:t>Auvers</a:t>
            </a:r>
            <a:r>
              <a:rPr lang="fr-FR" sz="3600" dirty="0" smtClean="0">
                <a:solidFill>
                  <a:schemeClr val="accent2">
                    <a:lumMod val="50000"/>
                  </a:schemeClr>
                </a:solidFill>
                <a:latin typeface="AR BERKLEY" panose="02000000000000000000" pitchFamily="2" charset="0"/>
              </a:rPr>
              <a:t>, Cernay…..</a:t>
            </a:r>
          </a:p>
          <a:p>
            <a:endParaRPr lang="fr-FR" sz="2000" dirty="0" smtClean="0">
              <a:solidFill>
                <a:schemeClr val="accent2">
                  <a:lumMod val="50000"/>
                </a:schemeClr>
              </a:solidFill>
              <a:latin typeface="AR BERKLEY" panose="02000000000000000000" pitchFamily="2" charset="0"/>
            </a:endParaRPr>
          </a:p>
          <a:p>
            <a:r>
              <a:rPr lang="fr-FR" sz="2500" dirty="0" smtClean="0">
                <a:solidFill>
                  <a:schemeClr val="accent2">
                    <a:lumMod val="50000"/>
                  </a:schemeClr>
                </a:solidFill>
                <a:latin typeface="AR BERKLEY" panose="02000000000000000000" pitchFamily="2" charset="0"/>
              </a:rPr>
              <a:t>Un critique d’art écrit : « Chaque année, un joyeux bataillon de paysagistes s’empare de ces parages privilégiés jusqu’à ce que la vogue passe à d’autres contrées subitement découvertes par quelque Christophe Colomb à parasol. En se groupant ainsi, dans ces stations artistiques, les paysagistes se coalisent contre l’ennui.  Ils transportent en pleins champs la vie, les habitudes, le langage de l’atelier et le paradoxe du boulevard. »</a:t>
            </a:r>
          </a:p>
          <a:p>
            <a:endParaRPr lang="fr-FR" sz="2500" dirty="0" smtClean="0">
              <a:solidFill>
                <a:schemeClr val="accent2">
                  <a:lumMod val="50000"/>
                </a:schemeClr>
              </a:solidFill>
              <a:latin typeface="AR BERKLEY" panose="02000000000000000000" pitchFamily="2" charset="0"/>
            </a:endParaRPr>
          </a:p>
          <a:p>
            <a:r>
              <a:rPr lang="fr-FR" sz="2500" dirty="0" smtClean="0">
                <a:solidFill>
                  <a:schemeClr val="accent2">
                    <a:lumMod val="50000"/>
                  </a:schemeClr>
                </a:solidFill>
                <a:latin typeface="AR BERKLEY" panose="02000000000000000000" pitchFamily="2" charset="0"/>
              </a:rPr>
              <a:t>Dès 1848,Théodore Rousseau, puis Jean-François Millet s’installent définitivement à Barbizon, délaissant leurs ateliers parisiens. </a:t>
            </a:r>
            <a:r>
              <a:rPr lang="fr-FR" sz="2500" dirty="0" err="1" smtClean="0">
                <a:solidFill>
                  <a:schemeClr val="accent2">
                    <a:lumMod val="50000"/>
                  </a:schemeClr>
                </a:solidFill>
                <a:latin typeface="AR BERKLEY" panose="02000000000000000000" pitchFamily="2" charset="0"/>
              </a:rPr>
              <a:t>Cuvelier</a:t>
            </a:r>
            <a:r>
              <a:rPr lang="fr-FR" sz="2500" dirty="0" smtClean="0">
                <a:solidFill>
                  <a:schemeClr val="accent2">
                    <a:lumMod val="50000"/>
                  </a:schemeClr>
                </a:solidFill>
                <a:latin typeface="AR BERKLEY" panose="02000000000000000000" pitchFamily="2" charset="0"/>
              </a:rPr>
              <a:t>, le photographe, épouse même en 1859  la fille de l’aubergiste de Barbizon. </a:t>
            </a:r>
          </a:p>
          <a:p>
            <a:r>
              <a:rPr lang="fr-FR" sz="2500" dirty="0" smtClean="0">
                <a:solidFill>
                  <a:schemeClr val="accent2">
                    <a:lumMod val="50000"/>
                  </a:schemeClr>
                </a:solidFill>
                <a:latin typeface="AR BERKLEY" panose="02000000000000000000" pitchFamily="2" charset="0"/>
              </a:rPr>
              <a:t>D’autres artistes préfèrent Bougival, </a:t>
            </a:r>
            <a:r>
              <a:rPr lang="fr-FR" sz="2500" dirty="0" err="1" smtClean="0">
                <a:solidFill>
                  <a:schemeClr val="accent2">
                    <a:lumMod val="50000"/>
                  </a:schemeClr>
                </a:solidFill>
                <a:latin typeface="AR BERKLEY" panose="02000000000000000000" pitchFamily="2" charset="0"/>
              </a:rPr>
              <a:t>Auvers</a:t>
            </a:r>
            <a:r>
              <a:rPr lang="fr-FR" sz="2500" dirty="0" smtClean="0">
                <a:solidFill>
                  <a:schemeClr val="accent2">
                    <a:lumMod val="50000"/>
                  </a:schemeClr>
                </a:solidFill>
                <a:latin typeface="AR BERKLEY" panose="02000000000000000000" pitchFamily="2" charset="0"/>
              </a:rPr>
              <a:t>, Cernay ou </a:t>
            </a:r>
            <a:r>
              <a:rPr lang="fr-FR" sz="2500" dirty="0" err="1" smtClean="0">
                <a:solidFill>
                  <a:schemeClr val="accent2">
                    <a:lumMod val="50000"/>
                  </a:schemeClr>
                </a:solidFill>
                <a:latin typeface="AR BERKLEY" panose="02000000000000000000" pitchFamily="2" charset="0"/>
              </a:rPr>
              <a:t>Grez</a:t>
            </a:r>
            <a:r>
              <a:rPr lang="fr-FR" sz="2500" dirty="0" smtClean="0">
                <a:solidFill>
                  <a:schemeClr val="accent2">
                    <a:lumMod val="50000"/>
                  </a:schemeClr>
                </a:solidFill>
                <a:latin typeface="AR BERKLEY" panose="02000000000000000000" pitchFamily="2" charset="0"/>
              </a:rPr>
              <a:t>-sur-Loing.</a:t>
            </a:r>
            <a:endParaRPr lang="fr-FR" sz="2000" dirty="0" smtClean="0">
              <a:solidFill>
                <a:schemeClr val="accent2">
                  <a:lumMod val="50000"/>
                </a:schemeClr>
              </a:solidFill>
              <a:latin typeface="AR BERKLEY" panose="02000000000000000000" pitchFamily="2" charset="0"/>
            </a:endParaRPr>
          </a:p>
        </p:txBody>
      </p:sp>
      <p:sp>
        <p:nvSpPr>
          <p:cNvPr id="4" name="Rectangle 3"/>
          <p:cNvSpPr/>
          <p:nvPr/>
        </p:nvSpPr>
        <p:spPr>
          <a:xfrm>
            <a:off x="467544" y="6381328"/>
            <a:ext cx="432048" cy="319390"/>
          </a:xfrm>
          <a:prstGeom prst="rect">
            <a:avLst/>
          </a:prstGeom>
          <a:solidFill>
            <a:schemeClr val="bg2"/>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14</a:t>
            </a:r>
            <a:endParaRPr lang="fr-FR" dirty="0">
              <a:solidFill>
                <a:schemeClr val="accent2">
                  <a:lumMod val="50000"/>
                </a:schemeClr>
              </a:solidFill>
            </a:endParaRPr>
          </a:p>
        </p:txBody>
      </p:sp>
    </p:spTree>
    <p:extLst>
      <p:ext uri="{BB962C8B-B14F-4D97-AF65-F5344CB8AC3E}">
        <p14:creationId xmlns:p14="http://schemas.microsoft.com/office/powerpoint/2010/main" val="521606348"/>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ZoneTexte 2"/>
          <p:cNvSpPr txBox="1"/>
          <p:nvPr/>
        </p:nvSpPr>
        <p:spPr>
          <a:xfrm>
            <a:off x="2123728" y="5877272"/>
            <a:ext cx="5040560" cy="369332"/>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dirty="0" smtClean="0">
                <a:solidFill>
                  <a:schemeClr val="bg2"/>
                </a:solidFill>
                <a:latin typeface="AR BERKLEY" panose="02000000000000000000" pitchFamily="2" charset="0"/>
              </a:rPr>
              <a:t>La Bièvre à Gentilly entre 1880 et 1907</a:t>
            </a:r>
            <a:endParaRPr lang="fr-FR" dirty="0">
              <a:solidFill>
                <a:schemeClr val="bg2"/>
              </a:solidFill>
              <a:latin typeface="AR BERKLEY" panose="02000000000000000000" pitchFamily="2" charset="0"/>
            </a:endParaRPr>
          </a:p>
        </p:txBody>
      </p:sp>
      <p:sp>
        <p:nvSpPr>
          <p:cNvPr id="4" name="ZoneTexte 3"/>
          <p:cNvSpPr txBox="1"/>
          <p:nvPr/>
        </p:nvSpPr>
        <p:spPr>
          <a:xfrm>
            <a:off x="2771800" y="6381328"/>
            <a:ext cx="3816424" cy="369332"/>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dirty="0" smtClean="0">
                <a:solidFill>
                  <a:schemeClr val="bg2"/>
                </a:solidFill>
                <a:latin typeface="AR BERKLEY" panose="02000000000000000000" pitchFamily="2" charset="0"/>
              </a:rPr>
              <a:t>Auguste Lepère (1849-1918)</a:t>
            </a:r>
            <a:endParaRPr lang="fr-FR" dirty="0">
              <a:solidFill>
                <a:schemeClr val="bg2"/>
              </a:solidFill>
              <a:latin typeface="AR BERKLEY" panose="02000000000000000000" pitchFamily="2" charset="0"/>
            </a:endParaRPr>
          </a:p>
        </p:txBody>
      </p:sp>
      <p:sp>
        <p:nvSpPr>
          <p:cNvPr id="5" name="Rectangle 4"/>
          <p:cNvSpPr/>
          <p:nvPr/>
        </p:nvSpPr>
        <p:spPr>
          <a:xfrm>
            <a:off x="467544" y="6381328"/>
            <a:ext cx="432048" cy="319390"/>
          </a:xfrm>
          <a:prstGeom prst="rect">
            <a:avLst/>
          </a:prstGeom>
          <a:solidFill>
            <a:schemeClr val="bg2"/>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15</a:t>
            </a:r>
            <a:endParaRPr lang="fr-FR" dirty="0">
              <a:solidFill>
                <a:schemeClr val="accent2">
                  <a:lumMod val="50000"/>
                </a:schemeClr>
              </a:solidFill>
            </a:endParaRPr>
          </a:p>
        </p:txBody>
      </p:sp>
      <p:pic>
        <p:nvPicPr>
          <p:cNvPr id="6" name="Image 5"/>
          <p:cNvPicPr/>
          <p:nvPr/>
        </p:nvPicPr>
        <p:blipFill rotWithShape="1">
          <a:blip r:embed="rId3" cstate="print">
            <a:duotone>
              <a:prstClr val="black"/>
              <a:srgbClr val="D9C3A5">
                <a:tint val="50000"/>
                <a:satMod val="180000"/>
              </a:srgbClr>
            </a:duotone>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rcRect l="15218" t="10890" r="27391" b="15079"/>
          <a:stretch/>
        </p:blipFill>
        <p:spPr bwMode="auto">
          <a:xfrm>
            <a:off x="7668344" y="5363173"/>
            <a:ext cx="1005840" cy="1346200"/>
          </a:xfrm>
          <a:prstGeom prst="rect">
            <a:avLst/>
          </a:prstGeom>
          <a:ln>
            <a:solidFill>
              <a:schemeClr val="accent2">
                <a:lumMod val="20000"/>
                <a:lumOff val="80000"/>
              </a:schemeClr>
            </a:solidFill>
          </a:ln>
          <a:scene3d>
            <a:camera prst="orthographicFront"/>
            <a:lightRig rig="threePt" dir="t"/>
          </a:scene3d>
          <a:sp3d>
            <a:bevelT prst="angle"/>
          </a:sp3d>
          <a:extLst>
            <a:ext uri="{53640926-AAD7-44D8-BBD7-CCE9431645EC}">
              <a14:shadowObscured xmlns:a14="http://schemas.microsoft.com/office/drawing/2010/main"/>
            </a:ext>
          </a:extLst>
        </p:spPr>
      </p:pic>
    </p:spTree>
    <p:extLst>
      <p:ext uri="{BB962C8B-B14F-4D97-AF65-F5344CB8AC3E}">
        <p14:creationId xmlns:p14="http://schemas.microsoft.com/office/powerpoint/2010/main" val="1030357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duotone>
              <a:prstClr val="black"/>
              <a:schemeClr val="accent2">
                <a:tint val="45000"/>
                <a:satMod val="400000"/>
              </a:schemeClr>
            </a:duotone>
            <a:extLst>
              <a:ext uri="{BEBA8EAE-BF5A-486C-A8C5-ECC9F3942E4B}">
                <a14:imgProps xmlns:a14="http://schemas.microsoft.com/office/drawing/2010/main">
                  <a14:imgLayer r:embed="rId3">
                    <a14:imgEffect>
                      <a14:artisticFilmGrain/>
                    </a14:imgEffect>
                    <a14:imgEffect>
                      <a14:sharpenSoften amount="25000"/>
                    </a14:imgEffect>
                  </a14:imgLayer>
                </a14:imgProps>
              </a:ext>
              <a:ext uri="{28A0092B-C50C-407E-A947-70E740481C1C}">
                <a14:useLocalDpi xmlns:a14="http://schemas.microsoft.com/office/drawing/2010/main" val="0"/>
              </a:ext>
            </a:extLst>
          </a:blip>
          <a:srcRect t="6" b="2549"/>
          <a:stretch/>
        </p:blipFill>
        <p:spPr>
          <a:xfrm>
            <a:off x="0" y="0"/>
            <a:ext cx="9144000" cy="6858000"/>
          </a:xfrm>
          <a:prstGeom prst="rect">
            <a:avLst/>
          </a:prstGeom>
        </p:spPr>
      </p:pic>
      <p:sp>
        <p:nvSpPr>
          <p:cNvPr id="5" name="ZoneTexte 4"/>
          <p:cNvSpPr txBox="1"/>
          <p:nvPr/>
        </p:nvSpPr>
        <p:spPr>
          <a:xfrm>
            <a:off x="427912" y="260648"/>
            <a:ext cx="8288175" cy="6186309"/>
          </a:xfrm>
          <a:prstGeom prst="rect">
            <a:avLst/>
          </a:prstGeom>
          <a:gradFill flip="none" rotWithShape="1">
            <a:gsLst>
              <a:gs pos="0">
                <a:schemeClr val="bg2">
                  <a:shade val="30000"/>
                  <a:satMod val="115000"/>
                  <a:alpha val="52000"/>
                  <a:lumMod val="0"/>
                  <a:lumOff val="100000"/>
                </a:schemeClr>
              </a:gs>
              <a:gs pos="50000">
                <a:schemeClr val="bg2">
                  <a:shade val="67500"/>
                  <a:satMod val="115000"/>
                </a:schemeClr>
              </a:gs>
              <a:gs pos="100000">
                <a:schemeClr val="bg2">
                  <a:shade val="100000"/>
                  <a:satMod val="115000"/>
                </a:schemeClr>
              </a:gs>
            </a:gsLst>
            <a:lin ang="13500000" scaled="1"/>
            <a:tileRect/>
          </a:gradFill>
          <a:ln>
            <a:noFill/>
          </a:ln>
          <a:scene3d>
            <a:camera prst="orthographicFront"/>
            <a:lightRig rig="threePt" dir="t"/>
          </a:scene3d>
          <a:sp3d>
            <a:bevelT prst="angle"/>
          </a:sp3d>
        </p:spPr>
        <p:txBody>
          <a:bodyPr wrap="square" rtlCol="0">
            <a:spAutoFit/>
          </a:bodyPr>
          <a:lstStyle/>
          <a:p>
            <a:pPr algn="ctr"/>
            <a:r>
              <a:rPr lang="fr-FR" sz="3600" dirty="0" smtClean="0">
                <a:solidFill>
                  <a:schemeClr val="accent2">
                    <a:lumMod val="50000"/>
                  </a:schemeClr>
                </a:solidFill>
                <a:latin typeface="AR BERKLEY" panose="02000000000000000000" pitchFamily="2" charset="0"/>
              </a:rPr>
              <a:t>Vers la lumière impressionniste</a:t>
            </a:r>
          </a:p>
          <a:p>
            <a:endParaRPr lang="fr-FR" sz="2000" dirty="0" smtClean="0">
              <a:solidFill>
                <a:schemeClr val="accent2">
                  <a:lumMod val="50000"/>
                </a:schemeClr>
              </a:solidFill>
              <a:latin typeface="AR BERKLEY" panose="02000000000000000000" pitchFamily="2" charset="0"/>
            </a:endParaRPr>
          </a:p>
          <a:p>
            <a:r>
              <a:rPr lang="fr-FR" sz="2000" dirty="0" smtClean="0">
                <a:solidFill>
                  <a:schemeClr val="accent2">
                    <a:lumMod val="50000"/>
                  </a:schemeClr>
                </a:solidFill>
                <a:latin typeface="AR BERKLEY" panose="02000000000000000000" pitchFamily="2" charset="0"/>
              </a:rPr>
              <a:t>Vers 1860, Sisley entraîne Renoir, Monet et </a:t>
            </a:r>
            <a:r>
              <a:rPr lang="fr-FR" sz="2000" dirty="0" err="1" smtClean="0">
                <a:solidFill>
                  <a:schemeClr val="accent2">
                    <a:lumMod val="50000"/>
                  </a:schemeClr>
                </a:solidFill>
                <a:latin typeface="AR BERKLEY" panose="02000000000000000000" pitchFamily="2" charset="0"/>
              </a:rPr>
              <a:t>Bazile</a:t>
            </a:r>
            <a:r>
              <a:rPr lang="fr-FR" sz="2000" dirty="0" smtClean="0">
                <a:solidFill>
                  <a:schemeClr val="accent2">
                    <a:lumMod val="50000"/>
                  </a:schemeClr>
                </a:solidFill>
                <a:latin typeface="AR BERKLEY" panose="02000000000000000000" pitchFamily="2" charset="0"/>
              </a:rPr>
              <a:t> dans la forêt de Fontainebleau et Barbizon. Mais très vite, ces jeunes peintres préfèrent les  bords de Seine, lieux de loisirs et surtout terrain d’étude des reflets lumineux.</a:t>
            </a:r>
          </a:p>
          <a:p>
            <a:endParaRPr lang="fr-FR" sz="2000" dirty="0" smtClean="0">
              <a:solidFill>
                <a:schemeClr val="accent2">
                  <a:lumMod val="50000"/>
                </a:schemeClr>
              </a:solidFill>
              <a:latin typeface="AR BERKLEY" panose="02000000000000000000" pitchFamily="2" charset="0"/>
            </a:endParaRPr>
          </a:p>
          <a:p>
            <a:r>
              <a:rPr lang="fr-FR" sz="2000" dirty="0" smtClean="0">
                <a:solidFill>
                  <a:schemeClr val="accent2">
                    <a:lumMod val="50000"/>
                  </a:schemeClr>
                </a:solidFill>
                <a:latin typeface="AR BERKLEY" panose="02000000000000000000" pitchFamily="2" charset="0"/>
              </a:rPr>
              <a:t>Daubigny, paysagiste de la Seine, est alors un grand défenseur des jeunes « impressionnistes ».  Il avait aménagé un bateau en atelier et naviguait sur la Seine jusqu’à Rouen. Plus tard, il achète un terrain dans le village d’</a:t>
            </a:r>
            <a:r>
              <a:rPr lang="fr-FR" sz="2000" dirty="0" err="1" smtClean="0">
                <a:solidFill>
                  <a:schemeClr val="accent2">
                    <a:lumMod val="50000"/>
                  </a:schemeClr>
                </a:solidFill>
                <a:latin typeface="AR BERKLEY" panose="02000000000000000000" pitchFamily="2" charset="0"/>
              </a:rPr>
              <a:t>Auvers</a:t>
            </a:r>
            <a:r>
              <a:rPr lang="fr-FR" sz="2000" dirty="0" smtClean="0">
                <a:solidFill>
                  <a:schemeClr val="accent2">
                    <a:lumMod val="50000"/>
                  </a:schemeClr>
                </a:solidFill>
                <a:latin typeface="AR BERKLEY" panose="02000000000000000000" pitchFamily="2" charset="0"/>
              </a:rPr>
              <a:t>-sur-Seine pour y construire son atelier. Il y invite les jeunes « impressionnistes ».</a:t>
            </a:r>
          </a:p>
          <a:p>
            <a:endParaRPr lang="fr-FR" sz="2000" dirty="0" smtClean="0">
              <a:solidFill>
                <a:schemeClr val="accent2">
                  <a:lumMod val="50000"/>
                </a:schemeClr>
              </a:solidFill>
              <a:latin typeface="AR BERKLEY" panose="02000000000000000000" pitchFamily="2" charset="0"/>
            </a:endParaRPr>
          </a:p>
          <a:p>
            <a:r>
              <a:rPr lang="fr-FR" sz="2000" dirty="0" smtClean="0">
                <a:solidFill>
                  <a:schemeClr val="accent2">
                    <a:lumMod val="50000"/>
                  </a:schemeClr>
                </a:solidFill>
                <a:latin typeface="AR BERKLEY" panose="02000000000000000000" pitchFamily="2" charset="0"/>
              </a:rPr>
              <a:t>Les frères Goncourt évoquent les paysages industriels de la Seine :           « La campagne, le faubourg et la banlieue se mêlaient sur les deux rives.  Des tapages de fonderies, des sifflets de machines à vapeur déchiraient à tout instant le silence de la rivière. C’était à la fois Asnières, </a:t>
            </a:r>
            <a:r>
              <a:rPr lang="fr-FR" sz="2000" dirty="0" err="1" smtClean="0">
                <a:solidFill>
                  <a:schemeClr val="accent2">
                    <a:lumMod val="50000"/>
                  </a:schemeClr>
                </a:solidFill>
                <a:latin typeface="AR BERKLEY" panose="02000000000000000000" pitchFamily="2" charset="0"/>
              </a:rPr>
              <a:t>Saardam</a:t>
            </a:r>
            <a:r>
              <a:rPr lang="fr-FR" sz="2000" dirty="0" smtClean="0">
                <a:solidFill>
                  <a:schemeClr val="accent2">
                    <a:lumMod val="50000"/>
                  </a:schemeClr>
                </a:solidFill>
                <a:latin typeface="AR BERKLEY" panose="02000000000000000000" pitchFamily="2" charset="0"/>
              </a:rPr>
              <a:t> et Puteaux, un de ces paysages parisiens des bords de Seine tels que les peint </a:t>
            </a:r>
            <a:r>
              <a:rPr lang="fr-FR" sz="2000" dirty="0" err="1" smtClean="0">
                <a:solidFill>
                  <a:schemeClr val="accent2">
                    <a:lumMod val="50000"/>
                  </a:schemeClr>
                </a:solidFill>
                <a:latin typeface="AR BERKLEY" panose="02000000000000000000" pitchFamily="2" charset="0"/>
              </a:rPr>
              <a:t>Hervier</a:t>
            </a:r>
            <a:r>
              <a:rPr lang="fr-FR" sz="2000" dirty="0" smtClean="0">
                <a:solidFill>
                  <a:schemeClr val="accent2">
                    <a:lumMod val="50000"/>
                  </a:schemeClr>
                </a:solidFill>
                <a:latin typeface="AR BERKLEY" panose="02000000000000000000" pitchFamily="2" charset="0"/>
              </a:rPr>
              <a:t>, sales et rayonnants, misérables et gais, populaires et vivants où la nature passe çà et là, entre la bâtisse, le travail et l’industrie, comme un brin d’herbe entre les doigts d’un homme ».</a:t>
            </a:r>
          </a:p>
        </p:txBody>
      </p:sp>
      <p:sp>
        <p:nvSpPr>
          <p:cNvPr id="4" name="Rectangle 3"/>
          <p:cNvSpPr/>
          <p:nvPr/>
        </p:nvSpPr>
        <p:spPr>
          <a:xfrm>
            <a:off x="467544" y="6381328"/>
            <a:ext cx="432048" cy="319390"/>
          </a:xfrm>
          <a:prstGeom prst="rect">
            <a:avLst/>
          </a:prstGeom>
          <a:solidFill>
            <a:schemeClr val="bg2"/>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16</a:t>
            </a:r>
            <a:endParaRPr lang="fr-FR" dirty="0">
              <a:solidFill>
                <a:schemeClr val="accent2">
                  <a:lumMod val="50000"/>
                </a:schemeClr>
              </a:solidFill>
            </a:endParaRPr>
          </a:p>
        </p:txBody>
      </p:sp>
    </p:spTree>
    <p:extLst>
      <p:ext uri="{BB962C8B-B14F-4D97-AF65-F5344CB8AC3E}">
        <p14:creationId xmlns:p14="http://schemas.microsoft.com/office/powerpoint/2010/main" val="381494087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ZoneTexte 2"/>
          <p:cNvSpPr txBox="1"/>
          <p:nvPr/>
        </p:nvSpPr>
        <p:spPr>
          <a:xfrm>
            <a:off x="2123728" y="5877272"/>
            <a:ext cx="5040560" cy="369332"/>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dirty="0" smtClean="0">
                <a:solidFill>
                  <a:schemeClr val="bg2"/>
                </a:solidFill>
                <a:latin typeface="AR BERKLEY" panose="02000000000000000000" pitchFamily="2" charset="0"/>
              </a:rPr>
              <a:t>La Seine à Nanterre vers 1885</a:t>
            </a:r>
            <a:endParaRPr lang="fr-FR" dirty="0">
              <a:solidFill>
                <a:schemeClr val="bg2"/>
              </a:solidFill>
              <a:latin typeface="AR BERKLEY" panose="02000000000000000000" pitchFamily="2" charset="0"/>
            </a:endParaRPr>
          </a:p>
        </p:txBody>
      </p:sp>
      <p:sp>
        <p:nvSpPr>
          <p:cNvPr id="4" name="ZoneTexte 3"/>
          <p:cNvSpPr txBox="1"/>
          <p:nvPr/>
        </p:nvSpPr>
        <p:spPr>
          <a:xfrm>
            <a:off x="2771800" y="6381328"/>
            <a:ext cx="3816424" cy="369332"/>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dirty="0" smtClean="0">
                <a:solidFill>
                  <a:schemeClr val="bg2"/>
                </a:solidFill>
                <a:latin typeface="AR BERKLEY" panose="02000000000000000000" pitchFamily="2" charset="0"/>
              </a:rPr>
              <a:t>Pierre-</a:t>
            </a:r>
            <a:r>
              <a:rPr lang="fr-FR" dirty="0">
                <a:solidFill>
                  <a:schemeClr val="bg2"/>
                </a:solidFill>
                <a:latin typeface="AR BERKLEY" panose="02000000000000000000" pitchFamily="2" charset="0"/>
              </a:rPr>
              <a:t>E</a:t>
            </a:r>
            <a:r>
              <a:rPr lang="fr-FR" dirty="0" smtClean="0">
                <a:solidFill>
                  <a:schemeClr val="bg2"/>
                </a:solidFill>
                <a:latin typeface="AR BERKLEY" panose="02000000000000000000" pitchFamily="2" charset="0"/>
              </a:rPr>
              <a:t>mmanuel </a:t>
            </a:r>
            <a:r>
              <a:rPr lang="fr-FR" dirty="0" err="1" smtClean="0">
                <a:solidFill>
                  <a:schemeClr val="bg2"/>
                </a:solidFill>
                <a:latin typeface="AR BERKLEY" panose="02000000000000000000" pitchFamily="2" charset="0"/>
              </a:rPr>
              <a:t>Damoye</a:t>
            </a:r>
            <a:r>
              <a:rPr lang="fr-FR" dirty="0" smtClean="0">
                <a:solidFill>
                  <a:schemeClr val="bg2"/>
                </a:solidFill>
                <a:latin typeface="AR BERKLEY" panose="02000000000000000000" pitchFamily="2" charset="0"/>
              </a:rPr>
              <a:t> (1847-1916)</a:t>
            </a:r>
            <a:endParaRPr lang="fr-FR" dirty="0">
              <a:solidFill>
                <a:schemeClr val="bg2"/>
              </a:solidFill>
              <a:latin typeface="AR BERKLEY" panose="02000000000000000000" pitchFamily="2" charset="0"/>
            </a:endParaRPr>
          </a:p>
        </p:txBody>
      </p:sp>
      <p:sp>
        <p:nvSpPr>
          <p:cNvPr id="5" name="Rectangle 4"/>
          <p:cNvSpPr/>
          <p:nvPr/>
        </p:nvSpPr>
        <p:spPr>
          <a:xfrm>
            <a:off x="467544" y="6381328"/>
            <a:ext cx="432048" cy="319390"/>
          </a:xfrm>
          <a:prstGeom prst="rect">
            <a:avLst/>
          </a:prstGeom>
          <a:solidFill>
            <a:schemeClr val="bg2"/>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17</a:t>
            </a:r>
            <a:endParaRPr lang="fr-FR" dirty="0">
              <a:solidFill>
                <a:schemeClr val="accent2">
                  <a:lumMod val="50000"/>
                </a:schemeClr>
              </a:solidFill>
            </a:endParaRPr>
          </a:p>
        </p:txBody>
      </p:sp>
      <p:pic>
        <p:nvPicPr>
          <p:cNvPr id="7" name="Image 6" descr="Afficher l'image d'origine"/>
          <p:cNvPicPr/>
          <p:nvPr/>
        </p:nvPicPr>
        <p:blipFill>
          <a:blip r:embed="rId3">
            <a:extLst>
              <a:ext uri="{28A0092B-C50C-407E-A947-70E740481C1C}">
                <a14:useLocalDpi xmlns:a14="http://schemas.microsoft.com/office/drawing/2010/main" val="0"/>
              </a:ext>
            </a:extLst>
          </a:blip>
          <a:srcRect/>
          <a:stretch>
            <a:fillRect/>
          </a:stretch>
        </p:blipFill>
        <p:spPr bwMode="auto">
          <a:xfrm>
            <a:off x="6804248" y="3937362"/>
            <a:ext cx="1845940" cy="2813298"/>
          </a:xfrm>
          <a:prstGeom prst="rect">
            <a:avLst/>
          </a:prstGeom>
          <a:noFill/>
          <a:ln>
            <a:solidFill>
              <a:schemeClr val="accent2">
                <a:lumMod val="20000"/>
                <a:lumOff val="80000"/>
              </a:schemeClr>
            </a:solidFill>
          </a:ln>
          <a:scene3d>
            <a:camera prst="orthographicFront"/>
            <a:lightRig rig="threePt" dir="t"/>
          </a:scene3d>
          <a:sp3d>
            <a:bevelT prst="angle"/>
          </a:sp3d>
        </p:spPr>
      </p:pic>
    </p:spTree>
    <p:extLst>
      <p:ext uri="{BB962C8B-B14F-4D97-AF65-F5344CB8AC3E}">
        <p14:creationId xmlns:p14="http://schemas.microsoft.com/office/powerpoint/2010/main" val="2254224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ZoneTexte 2"/>
          <p:cNvSpPr txBox="1"/>
          <p:nvPr/>
        </p:nvSpPr>
        <p:spPr>
          <a:xfrm>
            <a:off x="1691680" y="5877272"/>
            <a:ext cx="5904656" cy="369332"/>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dirty="0" smtClean="0">
                <a:solidFill>
                  <a:schemeClr val="bg2"/>
                </a:solidFill>
                <a:latin typeface="AR BERKLEY" panose="02000000000000000000" pitchFamily="2" charset="0"/>
              </a:rPr>
              <a:t>Partie de pêche sous le pont de Poissy (entre 1883 et 1887)</a:t>
            </a:r>
            <a:endParaRPr lang="fr-FR" dirty="0">
              <a:solidFill>
                <a:schemeClr val="bg2"/>
              </a:solidFill>
              <a:latin typeface="AR BERKLEY" panose="02000000000000000000" pitchFamily="2" charset="0"/>
            </a:endParaRPr>
          </a:p>
        </p:txBody>
      </p:sp>
      <p:sp>
        <p:nvSpPr>
          <p:cNvPr id="4" name="ZoneTexte 3"/>
          <p:cNvSpPr txBox="1"/>
          <p:nvPr/>
        </p:nvSpPr>
        <p:spPr>
          <a:xfrm>
            <a:off x="2771800" y="6381328"/>
            <a:ext cx="3816424" cy="369332"/>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dirty="0" smtClean="0">
                <a:solidFill>
                  <a:schemeClr val="bg2"/>
                </a:solidFill>
                <a:latin typeface="AR BERKLEY" panose="02000000000000000000" pitchFamily="2" charset="0"/>
              </a:rPr>
              <a:t>Louis-Ernest Giroux (1851-1887 ?)</a:t>
            </a:r>
            <a:endParaRPr lang="fr-FR" dirty="0">
              <a:solidFill>
                <a:schemeClr val="bg2"/>
              </a:solidFill>
              <a:latin typeface="AR BERKLEY" panose="02000000000000000000" pitchFamily="2" charset="0"/>
            </a:endParaRPr>
          </a:p>
        </p:txBody>
      </p:sp>
      <p:sp>
        <p:nvSpPr>
          <p:cNvPr id="5" name="Rectangle 4"/>
          <p:cNvSpPr/>
          <p:nvPr/>
        </p:nvSpPr>
        <p:spPr>
          <a:xfrm>
            <a:off x="467544" y="6381328"/>
            <a:ext cx="432048" cy="319390"/>
          </a:xfrm>
          <a:prstGeom prst="rect">
            <a:avLst/>
          </a:prstGeom>
          <a:solidFill>
            <a:schemeClr val="bg2"/>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18</a:t>
            </a:r>
            <a:endParaRPr lang="fr-FR" dirty="0">
              <a:solidFill>
                <a:schemeClr val="accent2">
                  <a:lumMod val="50000"/>
                </a:schemeClr>
              </a:solidFill>
            </a:endParaRPr>
          </a:p>
        </p:txBody>
      </p:sp>
      <p:pic>
        <p:nvPicPr>
          <p:cNvPr id="5122" name="Picture 2" descr="Afficher l'image d'origine"/>
          <p:cNvPicPr>
            <a:picLocks noChangeAspect="1" noChangeArrowheads="1"/>
          </p:cNvPicPr>
          <p:nvPr/>
        </p:nvPicPr>
        <p:blipFill rotWithShape="1">
          <a:blip r:embed="rId3">
            <a:extLst>
              <a:ext uri="{BEBA8EAE-BF5A-486C-A8C5-ECC9F3942E4B}">
                <a14:imgProps xmlns:a14="http://schemas.microsoft.com/office/drawing/2010/main">
                  <a14:imgLayer r:embed="rId4">
                    <a14:imgEffect>
                      <a14:artisticPastelsSmooth/>
                    </a14:imgEffect>
                    <a14:imgEffect>
                      <a14:sharpenSoften amount="25000"/>
                    </a14:imgEffect>
                  </a14:imgLayer>
                </a14:imgProps>
              </a:ext>
              <a:ext uri="{28A0092B-C50C-407E-A947-70E740481C1C}">
                <a14:useLocalDpi xmlns:a14="http://schemas.microsoft.com/office/drawing/2010/main" val="0"/>
              </a:ext>
            </a:extLst>
          </a:blip>
          <a:srcRect b="8256"/>
          <a:stretch/>
        </p:blipFill>
        <p:spPr bwMode="auto">
          <a:xfrm>
            <a:off x="7452320" y="5122971"/>
            <a:ext cx="1223392" cy="1650567"/>
          </a:xfrm>
          <a:prstGeom prst="rect">
            <a:avLst/>
          </a:prstGeom>
          <a:noFill/>
          <a:ln>
            <a:solidFill>
              <a:schemeClr val="accent2">
                <a:lumMod val="20000"/>
                <a:lumOff val="80000"/>
              </a:schemeClr>
            </a:solidFill>
          </a:ln>
          <a:scene3d>
            <a:camera prst="orthographicFront"/>
            <a:lightRig rig="threePt" dir="t"/>
          </a:scene3d>
          <a:sp3d>
            <a:bevelT prst="angle"/>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3986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circle(in)">
                                      <p:cBhvr>
                                        <p:cTn id="7" dur="20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ZoneTexte 2"/>
          <p:cNvSpPr txBox="1"/>
          <p:nvPr/>
        </p:nvSpPr>
        <p:spPr>
          <a:xfrm>
            <a:off x="1691680" y="5877272"/>
            <a:ext cx="5904656" cy="369332"/>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dirty="0" smtClean="0">
                <a:solidFill>
                  <a:schemeClr val="bg2"/>
                </a:solidFill>
                <a:latin typeface="AR BERKLEY" panose="02000000000000000000" pitchFamily="2" charset="0"/>
              </a:rPr>
              <a:t>Chemin de fer d’Orléans  (vers 1904)</a:t>
            </a:r>
            <a:endParaRPr lang="fr-FR" dirty="0">
              <a:solidFill>
                <a:schemeClr val="bg2"/>
              </a:solidFill>
              <a:latin typeface="AR BERKLEY" panose="02000000000000000000" pitchFamily="2" charset="0"/>
            </a:endParaRPr>
          </a:p>
        </p:txBody>
      </p:sp>
      <p:sp>
        <p:nvSpPr>
          <p:cNvPr id="4" name="ZoneTexte 3"/>
          <p:cNvSpPr txBox="1"/>
          <p:nvPr/>
        </p:nvSpPr>
        <p:spPr>
          <a:xfrm>
            <a:off x="2771800" y="6381328"/>
            <a:ext cx="3816424" cy="369332"/>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dirty="0" smtClean="0">
                <a:solidFill>
                  <a:schemeClr val="bg2"/>
                </a:solidFill>
                <a:latin typeface="AR BERKLEY" panose="02000000000000000000" pitchFamily="2" charset="0"/>
              </a:rPr>
              <a:t>Luigi Loir (1845-1916)</a:t>
            </a:r>
            <a:endParaRPr lang="fr-FR" dirty="0">
              <a:solidFill>
                <a:schemeClr val="bg2"/>
              </a:solidFill>
              <a:latin typeface="AR BERKLEY" panose="02000000000000000000" pitchFamily="2" charset="0"/>
            </a:endParaRPr>
          </a:p>
        </p:txBody>
      </p:sp>
      <p:sp>
        <p:nvSpPr>
          <p:cNvPr id="5" name="Rectangle 4"/>
          <p:cNvSpPr/>
          <p:nvPr/>
        </p:nvSpPr>
        <p:spPr>
          <a:xfrm>
            <a:off x="467544" y="6381328"/>
            <a:ext cx="432048" cy="319390"/>
          </a:xfrm>
          <a:prstGeom prst="rect">
            <a:avLst/>
          </a:prstGeom>
          <a:solidFill>
            <a:schemeClr val="bg2"/>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19</a:t>
            </a:r>
            <a:endParaRPr lang="fr-FR" dirty="0">
              <a:solidFill>
                <a:schemeClr val="accent2">
                  <a:lumMod val="50000"/>
                </a:schemeClr>
              </a:solidFill>
            </a:endParaRPr>
          </a:p>
        </p:txBody>
      </p:sp>
      <p:sp>
        <p:nvSpPr>
          <p:cNvPr id="6" name="ZoneTexte 5"/>
          <p:cNvSpPr txBox="1"/>
          <p:nvPr/>
        </p:nvSpPr>
        <p:spPr>
          <a:xfrm>
            <a:off x="1043609" y="5805264"/>
            <a:ext cx="7272807" cy="1061829"/>
          </a:xfrm>
          <a:prstGeom prst="rect">
            <a:avLst/>
          </a:prstGeom>
          <a:gradFill flip="none" rotWithShape="1">
            <a:gsLst>
              <a:gs pos="0">
                <a:schemeClr val="bg2">
                  <a:shade val="30000"/>
                  <a:satMod val="115000"/>
                  <a:alpha val="52000"/>
                  <a:lumMod val="0"/>
                  <a:lumOff val="100000"/>
                </a:schemeClr>
              </a:gs>
              <a:gs pos="50000">
                <a:schemeClr val="bg2">
                  <a:shade val="67500"/>
                  <a:satMod val="115000"/>
                </a:schemeClr>
              </a:gs>
              <a:gs pos="100000">
                <a:schemeClr val="bg2">
                  <a:shade val="100000"/>
                  <a:satMod val="115000"/>
                </a:schemeClr>
              </a:gs>
            </a:gsLst>
            <a:lin ang="13500000" scaled="1"/>
            <a:tileRect/>
          </a:gradFill>
          <a:ln>
            <a:noFill/>
          </a:ln>
          <a:scene3d>
            <a:camera prst="orthographicFront"/>
            <a:lightRig rig="threePt" dir="t"/>
          </a:scene3d>
          <a:sp3d>
            <a:bevelT prst="angle"/>
          </a:sp3d>
        </p:spPr>
        <p:txBody>
          <a:bodyPr wrap="square" rtlCol="0">
            <a:spAutoFit/>
          </a:bodyPr>
          <a:lstStyle/>
          <a:p>
            <a:r>
              <a:rPr lang="fr-FR" sz="2100" dirty="0" smtClean="0">
                <a:solidFill>
                  <a:schemeClr val="accent2">
                    <a:lumMod val="50000"/>
                  </a:schemeClr>
                </a:solidFill>
                <a:latin typeface="AR BERKLEY" panose="02000000000000000000" pitchFamily="2" charset="0"/>
              </a:rPr>
              <a:t>Dès que la ligne de chemin de fer fut mise en service, les Parisiens se déplacèrent pour canoter ou bien pêcher à Poissy. Les scènes furent peintes par Caillebotte, Monet et bien d’autres.</a:t>
            </a:r>
          </a:p>
        </p:txBody>
      </p:sp>
      <p:pic>
        <p:nvPicPr>
          <p:cNvPr id="7" name="Image 6" descr="Luigi Loir.jpg">
            <a:hlinkClick r:id="rId3"/>
          </p:cNvPr>
          <p:cNvPicPr/>
          <p:nvPr/>
        </p:nvPicPr>
        <p:blipFill rotWithShape="1">
          <a:blip r:embed="rId4">
            <a:extLst>
              <a:ext uri="{28A0092B-C50C-407E-A947-70E740481C1C}">
                <a14:useLocalDpi xmlns:a14="http://schemas.microsoft.com/office/drawing/2010/main" val="0"/>
              </a:ext>
            </a:extLst>
          </a:blip>
          <a:srcRect l="10591" r="14128" b="25544"/>
          <a:stretch/>
        </p:blipFill>
        <p:spPr bwMode="auto">
          <a:xfrm flipH="1">
            <a:off x="7380312" y="5169022"/>
            <a:ext cx="1296144" cy="1604390"/>
          </a:xfrm>
          <a:prstGeom prst="rect">
            <a:avLst/>
          </a:prstGeom>
          <a:noFill/>
          <a:ln>
            <a:solidFill>
              <a:schemeClr val="accent2">
                <a:lumMod val="20000"/>
                <a:lumOff val="80000"/>
              </a:schemeClr>
            </a:solidFill>
          </a:ln>
          <a:scene3d>
            <a:camera prst="orthographicFront"/>
            <a:lightRig rig="threePt" dir="t"/>
          </a:scene3d>
          <a:sp3d>
            <a:bevelT prst="angle"/>
          </a:sp3d>
        </p:spPr>
      </p:pic>
    </p:spTree>
    <p:extLst>
      <p:ext uri="{BB962C8B-B14F-4D97-AF65-F5344CB8AC3E}">
        <p14:creationId xmlns:p14="http://schemas.microsoft.com/office/powerpoint/2010/main" val="3655946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xit" presetSubtype="0" fill="hold" grpId="1" nodeType="clickEffect">
                                  <p:stCondLst>
                                    <p:cond delay="0"/>
                                  </p:stCondLst>
                                  <p:childTnLst>
                                    <p:animEffect transition="out" filter="fade">
                                      <p:cBhvr>
                                        <p:cTn id="13" dur="1000"/>
                                        <p:tgtEl>
                                          <p:spTgt spid="6"/>
                                        </p:tgtEl>
                                      </p:cBhvr>
                                    </p:animEffect>
                                    <p:anim calcmode="lin" valueType="num">
                                      <p:cBhvr>
                                        <p:cTn id="14" dur="1000"/>
                                        <p:tgtEl>
                                          <p:spTgt spid="6"/>
                                        </p:tgtEl>
                                        <p:attrNameLst>
                                          <p:attrName>ppt_x</p:attrName>
                                        </p:attrNameLst>
                                      </p:cBhvr>
                                      <p:tavLst>
                                        <p:tav tm="0">
                                          <p:val>
                                            <p:strVal val="ppt_x"/>
                                          </p:val>
                                        </p:tav>
                                        <p:tav tm="100000">
                                          <p:val>
                                            <p:strVal val="ppt_x"/>
                                          </p:val>
                                        </p:tav>
                                      </p:tavLst>
                                    </p:anim>
                                    <p:anim calcmode="lin" valueType="num">
                                      <p:cBhvr>
                                        <p:cTn id="15" dur="1000"/>
                                        <p:tgtEl>
                                          <p:spTgt spid="6"/>
                                        </p:tgtEl>
                                        <p:attrNameLst>
                                          <p:attrName>ppt_y</p:attrName>
                                        </p:attrNameLst>
                                      </p:cBhvr>
                                      <p:tavLst>
                                        <p:tav tm="0">
                                          <p:val>
                                            <p:strVal val="ppt_y"/>
                                          </p:val>
                                        </p:tav>
                                        <p:tav tm="100000">
                                          <p:val>
                                            <p:strVal val="ppt_y+.1"/>
                                          </p:val>
                                        </p:tav>
                                      </p:tavLst>
                                    </p:anim>
                                    <p:set>
                                      <p:cBhvr>
                                        <p:cTn id="16" dur="1" fill="hold">
                                          <p:stCondLst>
                                            <p:cond delay="999"/>
                                          </p:stCondLst>
                                        </p:cTn>
                                        <p:tgtEl>
                                          <p:spTgt spid="6"/>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circle(in)">
                                      <p:cBhvr>
                                        <p:cTn id="2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ZoneTexte 2"/>
          <p:cNvSpPr txBox="1"/>
          <p:nvPr/>
        </p:nvSpPr>
        <p:spPr>
          <a:xfrm>
            <a:off x="1691680" y="5877272"/>
            <a:ext cx="5904656" cy="369332"/>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dirty="0" smtClean="0">
                <a:solidFill>
                  <a:schemeClr val="bg2"/>
                </a:solidFill>
                <a:latin typeface="AR BERKLEY" panose="02000000000000000000" pitchFamily="2" charset="0"/>
              </a:rPr>
              <a:t>Les bords de la Seine</a:t>
            </a:r>
            <a:endParaRPr lang="fr-FR" dirty="0">
              <a:solidFill>
                <a:schemeClr val="bg2"/>
              </a:solidFill>
              <a:latin typeface="AR BERKLEY" panose="02000000000000000000" pitchFamily="2" charset="0"/>
            </a:endParaRPr>
          </a:p>
        </p:txBody>
      </p:sp>
      <p:sp>
        <p:nvSpPr>
          <p:cNvPr id="4" name="ZoneTexte 3"/>
          <p:cNvSpPr txBox="1"/>
          <p:nvPr/>
        </p:nvSpPr>
        <p:spPr>
          <a:xfrm>
            <a:off x="2771800" y="6381328"/>
            <a:ext cx="3816424" cy="369332"/>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dirty="0" smtClean="0">
                <a:solidFill>
                  <a:schemeClr val="bg2"/>
                </a:solidFill>
                <a:latin typeface="AR BERKLEY" panose="02000000000000000000" pitchFamily="2" charset="0"/>
              </a:rPr>
              <a:t>Camille Corot (1796-1875)</a:t>
            </a:r>
            <a:endParaRPr lang="fr-FR" dirty="0">
              <a:solidFill>
                <a:schemeClr val="bg2"/>
              </a:solidFill>
              <a:latin typeface="AR BERKLEY" panose="02000000000000000000" pitchFamily="2" charset="0"/>
            </a:endParaRPr>
          </a:p>
        </p:txBody>
      </p:sp>
      <p:sp>
        <p:nvSpPr>
          <p:cNvPr id="5" name="Rectangle 4"/>
          <p:cNvSpPr/>
          <p:nvPr/>
        </p:nvSpPr>
        <p:spPr>
          <a:xfrm>
            <a:off x="467544" y="6381328"/>
            <a:ext cx="432048" cy="319390"/>
          </a:xfrm>
          <a:prstGeom prst="rect">
            <a:avLst/>
          </a:prstGeom>
          <a:solidFill>
            <a:schemeClr val="bg2"/>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20</a:t>
            </a:r>
            <a:endParaRPr lang="fr-FR" dirty="0">
              <a:solidFill>
                <a:schemeClr val="accent2">
                  <a:lumMod val="50000"/>
                </a:schemeClr>
              </a:solidFill>
            </a:endParaRPr>
          </a:p>
        </p:txBody>
      </p:sp>
      <p:pic>
        <p:nvPicPr>
          <p:cNvPr id="6" name="Image 5" descr="Camille Corot-Nadar corrected.jpg">
            <a:hlinkClick r:id="rId3"/>
          </p:cNvPr>
          <p:cNvPicPr/>
          <p:nvPr/>
        </p:nvPicPr>
        <p:blipFill rotWithShape="1">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rcRect l="13847" t="8054" r="27385" b="47427"/>
          <a:stretch/>
        </p:blipFill>
        <p:spPr bwMode="auto">
          <a:xfrm>
            <a:off x="7164288" y="5234280"/>
            <a:ext cx="1455420" cy="1516380"/>
          </a:xfrm>
          <a:prstGeom prst="rect">
            <a:avLst/>
          </a:prstGeom>
          <a:noFill/>
          <a:ln>
            <a:solidFill>
              <a:schemeClr val="accent2">
                <a:lumMod val="20000"/>
                <a:lumOff val="80000"/>
              </a:schemeClr>
            </a:solidFill>
          </a:ln>
          <a:scene3d>
            <a:camera prst="orthographicFront"/>
            <a:lightRig rig="threePt" dir="t"/>
          </a:scene3d>
          <a:sp3d>
            <a:bevelT prst="angle"/>
          </a:sp3d>
          <a:extLst>
            <a:ext uri="{53640926-AAD7-44D8-BBD7-CCE9431645EC}">
              <a14:shadowObscured xmlns:a14="http://schemas.microsoft.com/office/drawing/2010/main"/>
            </a:ext>
          </a:extLst>
        </p:spPr>
      </p:pic>
    </p:spTree>
    <p:extLst>
      <p:ext uri="{BB962C8B-B14F-4D97-AF65-F5344CB8AC3E}">
        <p14:creationId xmlns:p14="http://schemas.microsoft.com/office/powerpoint/2010/main" val="21182771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ZoneTexte 2"/>
          <p:cNvSpPr txBox="1"/>
          <p:nvPr/>
        </p:nvSpPr>
        <p:spPr>
          <a:xfrm>
            <a:off x="3347864" y="5877272"/>
            <a:ext cx="2376264" cy="369332"/>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dirty="0" smtClean="0">
                <a:solidFill>
                  <a:schemeClr val="bg2"/>
                </a:solidFill>
                <a:latin typeface="AR BERKLEY" panose="02000000000000000000" pitchFamily="2" charset="0"/>
              </a:rPr>
              <a:t>Clamart en 1864</a:t>
            </a:r>
            <a:endParaRPr lang="fr-FR" dirty="0">
              <a:solidFill>
                <a:schemeClr val="bg2"/>
              </a:solidFill>
              <a:latin typeface="AR BERKLEY" panose="02000000000000000000" pitchFamily="2" charset="0"/>
            </a:endParaRPr>
          </a:p>
        </p:txBody>
      </p:sp>
      <p:sp>
        <p:nvSpPr>
          <p:cNvPr id="4" name="ZoneTexte 3"/>
          <p:cNvSpPr txBox="1"/>
          <p:nvPr/>
        </p:nvSpPr>
        <p:spPr>
          <a:xfrm>
            <a:off x="2699792" y="6381328"/>
            <a:ext cx="3816424" cy="369332"/>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dirty="0" smtClean="0">
                <a:solidFill>
                  <a:schemeClr val="bg2"/>
                </a:solidFill>
                <a:latin typeface="AR BERKLEY" panose="02000000000000000000" pitchFamily="2" charset="0"/>
              </a:rPr>
              <a:t>Johan </a:t>
            </a:r>
            <a:r>
              <a:rPr lang="fr-FR" dirty="0" err="1" smtClean="0">
                <a:solidFill>
                  <a:schemeClr val="bg2"/>
                </a:solidFill>
                <a:latin typeface="AR BERKLEY" panose="02000000000000000000" pitchFamily="2" charset="0"/>
              </a:rPr>
              <a:t>Barthold</a:t>
            </a:r>
            <a:r>
              <a:rPr lang="fr-FR" dirty="0" smtClean="0">
                <a:solidFill>
                  <a:schemeClr val="bg2"/>
                </a:solidFill>
                <a:latin typeface="AR BERKLEY" panose="02000000000000000000" pitchFamily="2" charset="0"/>
              </a:rPr>
              <a:t> Jongkind (1819-1891)</a:t>
            </a:r>
            <a:endParaRPr lang="fr-FR" dirty="0">
              <a:solidFill>
                <a:schemeClr val="bg2"/>
              </a:solidFill>
              <a:latin typeface="AR BERKLEY" panose="02000000000000000000" pitchFamily="2" charset="0"/>
            </a:endParaRPr>
          </a:p>
        </p:txBody>
      </p:sp>
      <p:sp>
        <p:nvSpPr>
          <p:cNvPr id="5" name="Rectangle 4"/>
          <p:cNvSpPr/>
          <p:nvPr/>
        </p:nvSpPr>
        <p:spPr>
          <a:xfrm>
            <a:off x="467544" y="6381328"/>
            <a:ext cx="432048" cy="319390"/>
          </a:xfrm>
          <a:prstGeom prst="rect">
            <a:avLst/>
          </a:prstGeom>
          <a:solidFill>
            <a:schemeClr val="bg2"/>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21</a:t>
            </a:r>
            <a:endParaRPr lang="fr-FR" dirty="0">
              <a:solidFill>
                <a:schemeClr val="accent2">
                  <a:lumMod val="50000"/>
                </a:schemeClr>
              </a:solidFill>
            </a:endParaRPr>
          </a:p>
        </p:txBody>
      </p:sp>
      <p:sp>
        <p:nvSpPr>
          <p:cNvPr id="6" name="ZoneTexte 5"/>
          <p:cNvSpPr txBox="1"/>
          <p:nvPr/>
        </p:nvSpPr>
        <p:spPr>
          <a:xfrm>
            <a:off x="1115617" y="5751547"/>
            <a:ext cx="6984776" cy="1061829"/>
          </a:xfrm>
          <a:prstGeom prst="rect">
            <a:avLst/>
          </a:prstGeom>
          <a:gradFill flip="none" rotWithShape="1">
            <a:gsLst>
              <a:gs pos="0">
                <a:schemeClr val="bg2">
                  <a:shade val="30000"/>
                  <a:satMod val="115000"/>
                  <a:alpha val="52000"/>
                  <a:lumMod val="0"/>
                  <a:lumOff val="100000"/>
                </a:schemeClr>
              </a:gs>
              <a:gs pos="50000">
                <a:schemeClr val="bg2">
                  <a:shade val="67500"/>
                  <a:satMod val="115000"/>
                </a:schemeClr>
              </a:gs>
              <a:gs pos="100000">
                <a:schemeClr val="bg2">
                  <a:shade val="100000"/>
                  <a:satMod val="115000"/>
                </a:schemeClr>
              </a:gs>
            </a:gsLst>
            <a:lin ang="13500000" scaled="1"/>
            <a:tileRect/>
          </a:gradFill>
          <a:ln>
            <a:noFill/>
          </a:ln>
          <a:scene3d>
            <a:camera prst="orthographicFront"/>
            <a:lightRig rig="threePt" dir="t"/>
          </a:scene3d>
          <a:sp3d>
            <a:bevelT prst="angle"/>
          </a:sp3d>
        </p:spPr>
        <p:txBody>
          <a:bodyPr wrap="square" rtlCol="0">
            <a:spAutoFit/>
          </a:bodyPr>
          <a:lstStyle/>
          <a:p>
            <a:r>
              <a:rPr lang="fr-FR" sz="2100" dirty="0" smtClean="0">
                <a:solidFill>
                  <a:schemeClr val="accent2">
                    <a:lumMod val="50000"/>
                  </a:schemeClr>
                </a:solidFill>
                <a:latin typeface="AR BERKLEY" panose="02000000000000000000" pitchFamily="2" charset="0"/>
              </a:rPr>
              <a:t>La palette claire de Jongkind influença le jeune Monet qui révéla un jour devoir à ce peintre « l’éducation définitive de son œil ».</a:t>
            </a:r>
          </a:p>
        </p:txBody>
      </p:sp>
      <p:pic>
        <p:nvPicPr>
          <p:cNvPr id="7" name="Image 6" descr="Afficher l'image d'origine"/>
          <p:cNvPicPr/>
          <p:nvPr/>
        </p:nvPicPr>
        <p:blipFill rotWithShape="1">
          <a:blip r:embed="rId3" cstate="print">
            <a:extLst>
              <a:ext uri="{28A0092B-C50C-407E-A947-70E740481C1C}">
                <a14:useLocalDpi xmlns:a14="http://schemas.microsoft.com/office/drawing/2010/main" val="0"/>
              </a:ext>
            </a:extLst>
          </a:blip>
          <a:srcRect l="10638" r="6738" b="25892"/>
          <a:stretch/>
        </p:blipFill>
        <p:spPr bwMode="auto">
          <a:xfrm>
            <a:off x="7092280" y="5035044"/>
            <a:ext cx="1656184" cy="1715616"/>
          </a:xfrm>
          <a:prstGeom prst="rect">
            <a:avLst/>
          </a:prstGeom>
          <a:noFill/>
          <a:ln>
            <a:solidFill>
              <a:schemeClr val="accent2">
                <a:lumMod val="20000"/>
                <a:lumOff val="80000"/>
              </a:schemeClr>
            </a:solidFill>
          </a:ln>
          <a:scene3d>
            <a:camera prst="orthographicFront"/>
            <a:lightRig rig="threePt" dir="t"/>
          </a:scene3d>
          <a:sp3d>
            <a:bevelT prst="angle"/>
          </a:sp3d>
          <a:extLst>
            <a:ext uri="{53640926-AAD7-44D8-BBD7-CCE9431645EC}">
              <a14:shadowObscured xmlns:a14="http://schemas.microsoft.com/office/drawing/2010/main"/>
            </a:ext>
          </a:extLst>
        </p:spPr>
      </p:pic>
    </p:spTree>
    <p:extLst>
      <p:ext uri="{BB962C8B-B14F-4D97-AF65-F5344CB8AC3E}">
        <p14:creationId xmlns:p14="http://schemas.microsoft.com/office/powerpoint/2010/main" val="614193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xit" presetSubtype="0" fill="hold" grpId="1" nodeType="clickEffect">
                                  <p:stCondLst>
                                    <p:cond delay="0"/>
                                  </p:stCondLst>
                                  <p:childTnLst>
                                    <p:animEffect transition="out" filter="fade">
                                      <p:cBhvr>
                                        <p:cTn id="13" dur="1000"/>
                                        <p:tgtEl>
                                          <p:spTgt spid="6"/>
                                        </p:tgtEl>
                                      </p:cBhvr>
                                    </p:animEffect>
                                    <p:anim calcmode="lin" valueType="num">
                                      <p:cBhvr>
                                        <p:cTn id="14" dur="1000"/>
                                        <p:tgtEl>
                                          <p:spTgt spid="6"/>
                                        </p:tgtEl>
                                        <p:attrNameLst>
                                          <p:attrName>ppt_x</p:attrName>
                                        </p:attrNameLst>
                                      </p:cBhvr>
                                      <p:tavLst>
                                        <p:tav tm="0">
                                          <p:val>
                                            <p:strVal val="ppt_x"/>
                                          </p:val>
                                        </p:tav>
                                        <p:tav tm="100000">
                                          <p:val>
                                            <p:strVal val="ppt_x"/>
                                          </p:val>
                                        </p:tav>
                                      </p:tavLst>
                                    </p:anim>
                                    <p:anim calcmode="lin" valueType="num">
                                      <p:cBhvr>
                                        <p:cTn id="15" dur="1000"/>
                                        <p:tgtEl>
                                          <p:spTgt spid="6"/>
                                        </p:tgtEl>
                                        <p:attrNameLst>
                                          <p:attrName>ppt_y</p:attrName>
                                        </p:attrNameLst>
                                      </p:cBhvr>
                                      <p:tavLst>
                                        <p:tav tm="0">
                                          <p:val>
                                            <p:strVal val="ppt_y"/>
                                          </p:val>
                                        </p:tav>
                                        <p:tav tm="100000">
                                          <p:val>
                                            <p:strVal val="ppt_y+.1"/>
                                          </p:val>
                                        </p:tav>
                                      </p:tavLst>
                                    </p:anim>
                                    <p:set>
                                      <p:cBhvr>
                                        <p:cTn id="16" dur="1" fill="hold">
                                          <p:stCondLst>
                                            <p:cond delay="999"/>
                                          </p:stCondLst>
                                        </p:cTn>
                                        <p:tgtEl>
                                          <p:spTgt spid="6"/>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nodeType="click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circle(in)">
                                      <p:cBhvr>
                                        <p:cTn id="2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ZoneTexte 2"/>
          <p:cNvSpPr txBox="1"/>
          <p:nvPr/>
        </p:nvSpPr>
        <p:spPr>
          <a:xfrm>
            <a:off x="2987824" y="5877272"/>
            <a:ext cx="3168352" cy="369332"/>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dirty="0" smtClean="0">
                <a:solidFill>
                  <a:schemeClr val="bg2"/>
                </a:solidFill>
                <a:latin typeface="AR BERKLEY" panose="02000000000000000000" pitchFamily="2" charset="0"/>
              </a:rPr>
              <a:t>Rue à Coulommiers en 1871</a:t>
            </a:r>
            <a:endParaRPr lang="fr-FR" dirty="0">
              <a:solidFill>
                <a:schemeClr val="bg2"/>
              </a:solidFill>
              <a:latin typeface="AR BERKLEY" panose="02000000000000000000" pitchFamily="2" charset="0"/>
            </a:endParaRPr>
          </a:p>
        </p:txBody>
      </p:sp>
      <p:sp>
        <p:nvSpPr>
          <p:cNvPr id="4" name="ZoneTexte 3"/>
          <p:cNvSpPr txBox="1"/>
          <p:nvPr/>
        </p:nvSpPr>
        <p:spPr>
          <a:xfrm>
            <a:off x="2699792" y="6381328"/>
            <a:ext cx="3816424" cy="369332"/>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dirty="0" smtClean="0">
                <a:solidFill>
                  <a:schemeClr val="bg2"/>
                </a:solidFill>
                <a:latin typeface="AR BERKLEY" panose="02000000000000000000" pitchFamily="2" charset="0"/>
              </a:rPr>
              <a:t>Camille Corot (1796-1875)</a:t>
            </a:r>
            <a:endParaRPr lang="fr-FR" dirty="0">
              <a:solidFill>
                <a:schemeClr val="bg2"/>
              </a:solidFill>
              <a:latin typeface="AR BERKLEY" panose="02000000000000000000" pitchFamily="2" charset="0"/>
            </a:endParaRPr>
          </a:p>
        </p:txBody>
      </p:sp>
      <p:sp>
        <p:nvSpPr>
          <p:cNvPr id="5" name="Rectangle 4"/>
          <p:cNvSpPr/>
          <p:nvPr/>
        </p:nvSpPr>
        <p:spPr>
          <a:xfrm>
            <a:off x="467544" y="6381328"/>
            <a:ext cx="432048" cy="319390"/>
          </a:xfrm>
          <a:prstGeom prst="rect">
            <a:avLst/>
          </a:prstGeom>
          <a:solidFill>
            <a:schemeClr val="bg2"/>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22</a:t>
            </a:r>
            <a:endParaRPr lang="fr-FR" dirty="0">
              <a:solidFill>
                <a:schemeClr val="accent2">
                  <a:lumMod val="50000"/>
                </a:schemeClr>
              </a:solidFill>
            </a:endParaRPr>
          </a:p>
        </p:txBody>
      </p:sp>
      <p:pic>
        <p:nvPicPr>
          <p:cNvPr id="6" name="Image 5" descr="Camille Corot-Nadar corrected.jpg">
            <a:hlinkClick r:id="rId3"/>
          </p:cNvPr>
          <p:cNvPicPr/>
          <p:nvPr/>
        </p:nvPicPr>
        <p:blipFill rotWithShape="1">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rcRect l="13847" t="8054" r="27385" b="47427"/>
          <a:stretch/>
        </p:blipFill>
        <p:spPr bwMode="auto">
          <a:xfrm>
            <a:off x="7164288" y="5234280"/>
            <a:ext cx="1455420" cy="1516380"/>
          </a:xfrm>
          <a:prstGeom prst="rect">
            <a:avLst/>
          </a:prstGeom>
          <a:noFill/>
          <a:ln>
            <a:solidFill>
              <a:schemeClr val="accent2">
                <a:lumMod val="20000"/>
                <a:lumOff val="80000"/>
              </a:schemeClr>
            </a:solidFill>
          </a:ln>
          <a:scene3d>
            <a:camera prst="orthographicFront"/>
            <a:lightRig rig="threePt" dir="t"/>
          </a:scene3d>
          <a:sp3d>
            <a:bevelT prst="angle"/>
          </a:sp3d>
          <a:extLst>
            <a:ext uri="{53640926-AAD7-44D8-BBD7-CCE9431645EC}">
              <a14:shadowObscured xmlns:a14="http://schemas.microsoft.com/office/drawing/2010/main"/>
            </a:ext>
          </a:extLst>
        </p:spPr>
      </p:pic>
    </p:spTree>
    <p:extLst>
      <p:ext uri="{BB962C8B-B14F-4D97-AF65-F5344CB8AC3E}">
        <p14:creationId xmlns:p14="http://schemas.microsoft.com/office/powerpoint/2010/main" val="3940001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ZoneTexte 2"/>
          <p:cNvSpPr txBox="1"/>
          <p:nvPr/>
        </p:nvSpPr>
        <p:spPr>
          <a:xfrm>
            <a:off x="2483768" y="5877272"/>
            <a:ext cx="4176464" cy="369332"/>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dirty="0" smtClean="0">
                <a:solidFill>
                  <a:schemeClr val="bg2"/>
                </a:solidFill>
                <a:latin typeface="AR BERKLEY" panose="02000000000000000000" pitchFamily="2" charset="0"/>
              </a:rPr>
              <a:t>Route de Versailles à Louveciennes en 1895</a:t>
            </a:r>
            <a:endParaRPr lang="fr-FR" dirty="0">
              <a:solidFill>
                <a:schemeClr val="bg2"/>
              </a:solidFill>
              <a:latin typeface="AR BERKLEY" panose="02000000000000000000" pitchFamily="2" charset="0"/>
            </a:endParaRPr>
          </a:p>
        </p:txBody>
      </p:sp>
      <p:sp>
        <p:nvSpPr>
          <p:cNvPr id="4" name="ZoneTexte 3"/>
          <p:cNvSpPr txBox="1"/>
          <p:nvPr/>
        </p:nvSpPr>
        <p:spPr>
          <a:xfrm>
            <a:off x="2699792" y="6381328"/>
            <a:ext cx="3816424" cy="369332"/>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dirty="0" smtClean="0">
                <a:solidFill>
                  <a:schemeClr val="bg2"/>
                </a:solidFill>
                <a:latin typeface="AR BERKLEY" panose="02000000000000000000" pitchFamily="2" charset="0"/>
              </a:rPr>
              <a:t>Pierre Auguste Renoir (1841-1919)</a:t>
            </a:r>
            <a:endParaRPr lang="fr-FR" dirty="0">
              <a:solidFill>
                <a:schemeClr val="bg2"/>
              </a:solidFill>
              <a:latin typeface="AR BERKLEY" panose="02000000000000000000" pitchFamily="2" charset="0"/>
            </a:endParaRPr>
          </a:p>
        </p:txBody>
      </p:sp>
      <p:sp>
        <p:nvSpPr>
          <p:cNvPr id="5" name="Rectangle 4"/>
          <p:cNvSpPr/>
          <p:nvPr/>
        </p:nvSpPr>
        <p:spPr>
          <a:xfrm>
            <a:off x="467544" y="6381328"/>
            <a:ext cx="432048" cy="319390"/>
          </a:xfrm>
          <a:prstGeom prst="rect">
            <a:avLst/>
          </a:prstGeom>
          <a:solidFill>
            <a:schemeClr val="bg2"/>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23</a:t>
            </a:r>
            <a:endParaRPr lang="fr-FR" dirty="0">
              <a:solidFill>
                <a:schemeClr val="accent2">
                  <a:lumMod val="50000"/>
                </a:schemeClr>
              </a:solidFill>
            </a:endParaRPr>
          </a:p>
        </p:txBody>
      </p:sp>
      <p:sp>
        <p:nvSpPr>
          <p:cNvPr id="6" name="ZoneTexte 5"/>
          <p:cNvSpPr txBox="1"/>
          <p:nvPr/>
        </p:nvSpPr>
        <p:spPr>
          <a:xfrm>
            <a:off x="1115617" y="5805264"/>
            <a:ext cx="6984776" cy="1061829"/>
          </a:xfrm>
          <a:prstGeom prst="rect">
            <a:avLst/>
          </a:prstGeom>
          <a:gradFill flip="none" rotWithShape="1">
            <a:gsLst>
              <a:gs pos="0">
                <a:schemeClr val="bg2">
                  <a:shade val="30000"/>
                  <a:satMod val="115000"/>
                  <a:alpha val="52000"/>
                  <a:lumMod val="0"/>
                  <a:lumOff val="100000"/>
                </a:schemeClr>
              </a:gs>
              <a:gs pos="50000">
                <a:schemeClr val="bg2">
                  <a:shade val="67500"/>
                  <a:satMod val="115000"/>
                </a:schemeClr>
              </a:gs>
              <a:gs pos="100000">
                <a:schemeClr val="bg2">
                  <a:shade val="100000"/>
                  <a:satMod val="115000"/>
                </a:schemeClr>
              </a:gs>
            </a:gsLst>
            <a:lin ang="13500000" scaled="1"/>
            <a:tileRect/>
          </a:gradFill>
          <a:ln>
            <a:noFill/>
          </a:ln>
          <a:scene3d>
            <a:camera prst="orthographicFront"/>
            <a:lightRig rig="threePt" dir="t"/>
          </a:scene3d>
          <a:sp3d>
            <a:bevelT prst="angle"/>
          </a:sp3d>
        </p:spPr>
        <p:txBody>
          <a:bodyPr wrap="square" rtlCol="0">
            <a:spAutoFit/>
          </a:bodyPr>
          <a:lstStyle/>
          <a:p>
            <a:r>
              <a:rPr lang="fr-FR" sz="2100" dirty="0" smtClean="0">
                <a:solidFill>
                  <a:schemeClr val="accent2">
                    <a:lumMod val="50000"/>
                  </a:schemeClr>
                </a:solidFill>
                <a:latin typeface="AR BERKLEY" panose="02000000000000000000" pitchFamily="2" charset="0"/>
              </a:rPr>
              <a:t>Renoir vint de nombreuses fois à Louveciennes où ses parents, artisans expropriés par les bouleversements urbains de la Capitale dus au Baron </a:t>
            </a:r>
            <a:r>
              <a:rPr lang="fr-FR" sz="2100" dirty="0" err="1" smtClean="0">
                <a:solidFill>
                  <a:schemeClr val="accent2">
                    <a:lumMod val="50000"/>
                  </a:schemeClr>
                </a:solidFill>
                <a:latin typeface="AR BERKLEY" panose="02000000000000000000" pitchFamily="2" charset="0"/>
              </a:rPr>
              <a:t>Haussman</a:t>
            </a:r>
            <a:r>
              <a:rPr lang="fr-FR" sz="2100" dirty="0" smtClean="0">
                <a:solidFill>
                  <a:schemeClr val="accent2">
                    <a:lumMod val="50000"/>
                  </a:schemeClr>
                </a:solidFill>
                <a:latin typeface="AR BERKLEY" panose="02000000000000000000" pitchFamily="2" charset="0"/>
              </a:rPr>
              <a:t>, s’installèrent en 1868. </a:t>
            </a:r>
          </a:p>
        </p:txBody>
      </p:sp>
      <p:pic>
        <p:nvPicPr>
          <p:cNvPr id="1026" name="Picture 2" descr="Afficher l'image d'origine"/>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7092280" y="4940910"/>
            <a:ext cx="1647825" cy="1809750"/>
          </a:xfrm>
          <a:prstGeom prst="rect">
            <a:avLst/>
          </a:prstGeom>
          <a:noFill/>
          <a:ln>
            <a:solidFill>
              <a:schemeClr val="accent2">
                <a:lumMod val="20000"/>
                <a:lumOff val="80000"/>
              </a:schemeClr>
            </a:solidFill>
          </a:ln>
          <a:scene3d>
            <a:camera prst="orthographicFront"/>
            <a:lightRig rig="threePt" dir="t"/>
          </a:scene3d>
          <a:sp3d>
            <a:bevelT prst="angle"/>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3586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xit" presetSubtype="0" fill="hold" grpId="1" nodeType="clickEffect">
                                  <p:stCondLst>
                                    <p:cond delay="0"/>
                                  </p:stCondLst>
                                  <p:childTnLst>
                                    <p:animEffect transition="out" filter="fade">
                                      <p:cBhvr>
                                        <p:cTn id="13" dur="1000"/>
                                        <p:tgtEl>
                                          <p:spTgt spid="6"/>
                                        </p:tgtEl>
                                      </p:cBhvr>
                                    </p:animEffect>
                                    <p:anim calcmode="lin" valueType="num">
                                      <p:cBhvr>
                                        <p:cTn id="14" dur="1000"/>
                                        <p:tgtEl>
                                          <p:spTgt spid="6"/>
                                        </p:tgtEl>
                                        <p:attrNameLst>
                                          <p:attrName>ppt_x</p:attrName>
                                        </p:attrNameLst>
                                      </p:cBhvr>
                                      <p:tavLst>
                                        <p:tav tm="0">
                                          <p:val>
                                            <p:strVal val="ppt_x"/>
                                          </p:val>
                                        </p:tav>
                                        <p:tav tm="100000">
                                          <p:val>
                                            <p:strVal val="ppt_x"/>
                                          </p:val>
                                        </p:tav>
                                      </p:tavLst>
                                    </p:anim>
                                    <p:anim calcmode="lin" valueType="num">
                                      <p:cBhvr>
                                        <p:cTn id="15" dur="1000"/>
                                        <p:tgtEl>
                                          <p:spTgt spid="6"/>
                                        </p:tgtEl>
                                        <p:attrNameLst>
                                          <p:attrName>ppt_y</p:attrName>
                                        </p:attrNameLst>
                                      </p:cBhvr>
                                      <p:tavLst>
                                        <p:tav tm="0">
                                          <p:val>
                                            <p:strVal val="ppt_y"/>
                                          </p:val>
                                        </p:tav>
                                        <p:tav tm="100000">
                                          <p:val>
                                            <p:strVal val="ppt_y+.1"/>
                                          </p:val>
                                        </p:tav>
                                      </p:tavLst>
                                    </p:anim>
                                    <p:set>
                                      <p:cBhvr>
                                        <p:cTn id="16" dur="1" fill="hold">
                                          <p:stCondLst>
                                            <p:cond delay="999"/>
                                          </p:stCondLst>
                                        </p:cTn>
                                        <p:tgtEl>
                                          <p:spTgt spid="6"/>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nodeType="clickEffect">
                                  <p:stCondLst>
                                    <p:cond delay="0"/>
                                  </p:stCondLst>
                                  <p:childTnLst>
                                    <p:set>
                                      <p:cBhvr>
                                        <p:cTn id="20" dur="1" fill="hold">
                                          <p:stCondLst>
                                            <p:cond delay="0"/>
                                          </p:stCondLst>
                                        </p:cTn>
                                        <p:tgtEl>
                                          <p:spTgt spid="1026"/>
                                        </p:tgtEl>
                                        <p:attrNameLst>
                                          <p:attrName>style.visibility</p:attrName>
                                        </p:attrNameLst>
                                      </p:cBhvr>
                                      <p:to>
                                        <p:strVal val="visible"/>
                                      </p:to>
                                    </p:set>
                                    <p:animEffect transition="in" filter="circle(in)">
                                      <p:cBhvr>
                                        <p:cTn id="21" dur="20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ZoneTexte 2"/>
          <p:cNvSpPr txBox="1"/>
          <p:nvPr/>
        </p:nvSpPr>
        <p:spPr>
          <a:xfrm>
            <a:off x="911653" y="5877272"/>
            <a:ext cx="7320694" cy="369332"/>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dirty="0" smtClean="0">
                <a:solidFill>
                  <a:schemeClr val="bg2"/>
                </a:solidFill>
                <a:latin typeface="AR BERKLEY" panose="02000000000000000000" pitchFamily="2" charset="0"/>
              </a:rPr>
              <a:t>Allée des peupliers aux environs de Moret-sur-Loing (entre 1890 et 1892)</a:t>
            </a:r>
            <a:endParaRPr lang="fr-FR" dirty="0">
              <a:solidFill>
                <a:schemeClr val="bg2"/>
              </a:solidFill>
              <a:latin typeface="AR BERKLEY" panose="02000000000000000000" pitchFamily="2" charset="0"/>
            </a:endParaRPr>
          </a:p>
        </p:txBody>
      </p:sp>
      <p:sp>
        <p:nvSpPr>
          <p:cNvPr id="4" name="ZoneTexte 3"/>
          <p:cNvSpPr txBox="1"/>
          <p:nvPr/>
        </p:nvSpPr>
        <p:spPr>
          <a:xfrm>
            <a:off x="2699792" y="6381328"/>
            <a:ext cx="3816424" cy="369332"/>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dirty="0" smtClean="0">
                <a:solidFill>
                  <a:schemeClr val="bg2"/>
                </a:solidFill>
                <a:latin typeface="AR BERKLEY" panose="02000000000000000000" pitchFamily="2" charset="0"/>
              </a:rPr>
              <a:t>Alfred Sisley (1839-1899)</a:t>
            </a:r>
            <a:endParaRPr lang="fr-FR" dirty="0">
              <a:solidFill>
                <a:schemeClr val="bg2"/>
              </a:solidFill>
              <a:latin typeface="AR BERKLEY" panose="02000000000000000000" pitchFamily="2" charset="0"/>
            </a:endParaRPr>
          </a:p>
        </p:txBody>
      </p:sp>
      <p:sp>
        <p:nvSpPr>
          <p:cNvPr id="5" name="Rectangle 4"/>
          <p:cNvSpPr/>
          <p:nvPr/>
        </p:nvSpPr>
        <p:spPr>
          <a:xfrm>
            <a:off x="467544" y="6381328"/>
            <a:ext cx="432048" cy="319390"/>
          </a:xfrm>
          <a:prstGeom prst="rect">
            <a:avLst/>
          </a:prstGeom>
          <a:solidFill>
            <a:schemeClr val="bg2"/>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24</a:t>
            </a:r>
            <a:endParaRPr lang="fr-FR" dirty="0">
              <a:solidFill>
                <a:schemeClr val="accent2">
                  <a:lumMod val="50000"/>
                </a:schemeClr>
              </a:solidFill>
            </a:endParaRPr>
          </a:p>
        </p:txBody>
      </p:sp>
      <p:pic>
        <p:nvPicPr>
          <p:cNvPr id="2050" name="Picture 2" descr="https://upload.wikimedia.org/wikipedia/commons/thumb/6/60/Pierre-Auguste_Renoir_110.jpg/800px-Pierre-Auguste_Renoir_110.jpg"/>
          <p:cNvPicPr>
            <a:picLocks noChangeAspect="1" noChangeArrowheads="1"/>
          </p:cNvPicPr>
          <p:nvPr/>
        </p:nvPicPr>
        <p:blipFill rotWithShape="1">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rcRect l="28288" t="8122" r="25558" b="47497"/>
          <a:stretch/>
        </p:blipFill>
        <p:spPr bwMode="auto">
          <a:xfrm>
            <a:off x="7092280" y="4858309"/>
            <a:ext cx="1579385" cy="1892351"/>
          </a:xfrm>
          <a:prstGeom prst="rect">
            <a:avLst/>
          </a:prstGeom>
          <a:noFill/>
          <a:ln>
            <a:solidFill>
              <a:schemeClr val="accent2">
                <a:lumMod val="20000"/>
                <a:lumOff val="80000"/>
              </a:schemeClr>
            </a:solidFill>
          </a:ln>
          <a:scene3d>
            <a:camera prst="orthographicFront"/>
            <a:lightRig rig="threePt" dir="t"/>
          </a:scene3d>
          <a:sp3d>
            <a:bevelT prst="angle"/>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5896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circle(in)">
                                      <p:cBhvr>
                                        <p:cTn id="7" dur="2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ZoneTexte 2"/>
          <p:cNvSpPr txBox="1"/>
          <p:nvPr/>
        </p:nvSpPr>
        <p:spPr>
          <a:xfrm>
            <a:off x="1907704" y="5877272"/>
            <a:ext cx="5328592" cy="369332"/>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dirty="0" smtClean="0">
                <a:solidFill>
                  <a:schemeClr val="bg2"/>
                </a:solidFill>
                <a:latin typeface="AR BERKLEY" panose="02000000000000000000" pitchFamily="2" charset="0"/>
              </a:rPr>
              <a:t>En hiver, effet de neige (1876)</a:t>
            </a:r>
            <a:endParaRPr lang="fr-FR" dirty="0">
              <a:solidFill>
                <a:schemeClr val="bg2"/>
              </a:solidFill>
              <a:latin typeface="AR BERKLEY" panose="02000000000000000000" pitchFamily="2" charset="0"/>
            </a:endParaRPr>
          </a:p>
        </p:txBody>
      </p:sp>
      <p:sp>
        <p:nvSpPr>
          <p:cNvPr id="4" name="ZoneTexte 3"/>
          <p:cNvSpPr txBox="1"/>
          <p:nvPr/>
        </p:nvSpPr>
        <p:spPr>
          <a:xfrm>
            <a:off x="2699792" y="6381328"/>
            <a:ext cx="3816424" cy="369332"/>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dirty="0" smtClean="0">
                <a:solidFill>
                  <a:schemeClr val="bg2"/>
                </a:solidFill>
                <a:latin typeface="AR BERKLEY" panose="02000000000000000000" pitchFamily="2" charset="0"/>
              </a:rPr>
              <a:t>Alfred Sisley (1839-1899)</a:t>
            </a:r>
            <a:endParaRPr lang="fr-FR" dirty="0">
              <a:solidFill>
                <a:schemeClr val="bg2"/>
              </a:solidFill>
              <a:latin typeface="AR BERKLEY" panose="02000000000000000000" pitchFamily="2" charset="0"/>
            </a:endParaRPr>
          </a:p>
        </p:txBody>
      </p:sp>
      <p:sp>
        <p:nvSpPr>
          <p:cNvPr id="5" name="Rectangle 4"/>
          <p:cNvSpPr/>
          <p:nvPr/>
        </p:nvSpPr>
        <p:spPr>
          <a:xfrm>
            <a:off x="467544" y="6381328"/>
            <a:ext cx="432048" cy="319390"/>
          </a:xfrm>
          <a:prstGeom prst="rect">
            <a:avLst/>
          </a:prstGeom>
          <a:solidFill>
            <a:schemeClr val="bg2"/>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25</a:t>
            </a:r>
            <a:endParaRPr lang="fr-FR" dirty="0">
              <a:solidFill>
                <a:schemeClr val="accent2">
                  <a:lumMod val="50000"/>
                </a:schemeClr>
              </a:solidFill>
            </a:endParaRPr>
          </a:p>
        </p:txBody>
      </p:sp>
      <p:pic>
        <p:nvPicPr>
          <p:cNvPr id="6" name="Picture 2" descr="https://upload.wikimedia.org/wikipedia/commons/thumb/6/60/Pierre-Auguste_Renoir_110.jpg/800px-Pierre-Auguste_Renoir_110.jpg"/>
          <p:cNvPicPr>
            <a:picLocks noChangeAspect="1" noChangeArrowheads="1"/>
          </p:cNvPicPr>
          <p:nvPr/>
        </p:nvPicPr>
        <p:blipFill rotWithShape="1">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rcRect l="28288" t="8122" r="25558" b="47497"/>
          <a:stretch/>
        </p:blipFill>
        <p:spPr bwMode="auto">
          <a:xfrm>
            <a:off x="7092280" y="4858309"/>
            <a:ext cx="1579385" cy="1892351"/>
          </a:xfrm>
          <a:prstGeom prst="rect">
            <a:avLst/>
          </a:prstGeom>
          <a:noFill/>
          <a:ln>
            <a:solidFill>
              <a:schemeClr val="accent2">
                <a:lumMod val="20000"/>
                <a:lumOff val="80000"/>
              </a:schemeClr>
            </a:solidFill>
          </a:ln>
          <a:scene3d>
            <a:camera prst="orthographicFront"/>
            <a:lightRig rig="threePt" dir="t"/>
          </a:scene3d>
          <a:sp3d>
            <a:bevelT prst="angle"/>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2640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ZoneTexte 2"/>
          <p:cNvSpPr txBox="1"/>
          <p:nvPr/>
        </p:nvSpPr>
        <p:spPr>
          <a:xfrm>
            <a:off x="755576" y="5445224"/>
            <a:ext cx="7664784" cy="369332"/>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dirty="0" smtClean="0">
                <a:solidFill>
                  <a:schemeClr val="bg2"/>
                </a:solidFill>
                <a:latin typeface="AR BERKLEY" panose="02000000000000000000" pitchFamily="2" charset="0"/>
              </a:rPr>
              <a:t>Les blanchisseuses (projet pour la salle des mariages de la mairie d’Arcueil) 1888</a:t>
            </a:r>
            <a:endParaRPr lang="fr-FR" dirty="0">
              <a:solidFill>
                <a:schemeClr val="bg2"/>
              </a:solidFill>
              <a:latin typeface="AR BERKLEY" panose="02000000000000000000" pitchFamily="2" charset="0"/>
            </a:endParaRPr>
          </a:p>
        </p:txBody>
      </p:sp>
      <p:sp>
        <p:nvSpPr>
          <p:cNvPr id="4" name="ZoneTexte 3"/>
          <p:cNvSpPr txBox="1"/>
          <p:nvPr/>
        </p:nvSpPr>
        <p:spPr>
          <a:xfrm>
            <a:off x="2699792" y="6237312"/>
            <a:ext cx="3816424" cy="369332"/>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dirty="0" smtClean="0">
                <a:solidFill>
                  <a:schemeClr val="bg2"/>
                </a:solidFill>
                <a:latin typeface="AR BERKLEY" panose="02000000000000000000" pitchFamily="2" charset="0"/>
              </a:rPr>
              <a:t>Paul Baudouin (1844-1931)</a:t>
            </a:r>
            <a:endParaRPr lang="fr-FR" dirty="0">
              <a:solidFill>
                <a:schemeClr val="bg2"/>
              </a:solidFill>
              <a:latin typeface="AR BERKLEY" panose="02000000000000000000" pitchFamily="2" charset="0"/>
            </a:endParaRPr>
          </a:p>
        </p:txBody>
      </p:sp>
      <p:pic>
        <p:nvPicPr>
          <p:cNvPr id="5" name="Image 4" descr="http://www.culture.gouv.fr/Wave/image/joconde/0825/m072904_0034508_p.jpg"/>
          <p:cNvPicPr/>
          <p:nvPr/>
        </p:nvPicPr>
        <p:blipFill rotWithShape="1">
          <a:blip r:embed="rId3">
            <a:extLst>
              <a:ext uri="{28A0092B-C50C-407E-A947-70E740481C1C}">
                <a14:useLocalDpi xmlns:a14="http://schemas.microsoft.com/office/drawing/2010/main" val="0"/>
              </a:ext>
            </a:extLst>
          </a:blip>
          <a:srcRect l="29840" t="14266" r="30728" b="52934"/>
          <a:stretch/>
        </p:blipFill>
        <p:spPr bwMode="auto">
          <a:xfrm>
            <a:off x="6948264" y="4877296"/>
            <a:ext cx="1691640" cy="1874520"/>
          </a:xfrm>
          <a:prstGeom prst="rect">
            <a:avLst/>
          </a:prstGeom>
          <a:noFill/>
          <a:ln>
            <a:solidFill>
              <a:schemeClr val="accent2">
                <a:lumMod val="20000"/>
                <a:lumOff val="80000"/>
              </a:schemeClr>
            </a:solidFill>
          </a:ln>
          <a:scene3d>
            <a:camera prst="orthographicFront"/>
            <a:lightRig rig="threePt" dir="t"/>
          </a:scene3d>
          <a:sp3d>
            <a:bevelT prst="angle"/>
          </a:sp3d>
          <a:extLst>
            <a:ext uri="{53640926-AAD7-44D8-BBD7-CCE9431645EC}">
              <a14:shadowObscured xmlns:a14="http://schemas.microsoft.com/office/drawing/2010/main"/>
            </a:ext>
          </a:extLst>
        </p:spPr>
      </p:pic>
      <p:sp>
        <p:nvSpPr>
          <p:cNvPr id="6" name="Rectangle 5"/>
          <p:cNvSpPr/>
          <p:nvPr/>
        </p:nvSpPr>
        <p:spPr>
          <a:xfrm>
            <a:off x="467544" y="6381328"/>
            <a:ext cx="432048" cy="319390"/>
          </a:xfrm>
          <a:prstGeom prst="rect">
            <a:avLst/>
          </a:prstGeom>
          <a:solidFill>
            <a:schemeClr val="bg2"/>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26</a:t>
            </a:r>
            <a:endParaRPr lang="fr-FR" dirty="0">
              <a:solidFill>
                <a:schemeClr val="accent2">
                  <a:lumMod val="50000"/>
                </a:schemeClr>
              </a:solidFill>
            </a:endParaRPr>
          </a:p>
        </p:txBody>
      </p:sp>
    </p:spTree>
    <p:extLst>
      <p:ext uri="{BB962C8B-B14F-4D97-AF65-F5344CB8AC3E}">
        <p14:creationId xmlns:p14="http://schemas.microsoft.com/office/powerpoint/2010/main" val="3535202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ZoneTexte 2"/>
          <p:cNvSpPr txBox="1"/>
          <p:nvPr/>
        </p:nvSpPr>
        <p:spPr>
          <a:xfrm>
            <a:off x="435607" y="5661248"/>
            <a:ext cx="8288175" cy="338554"/>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sz="1600" dirty="0" smtClean="0">
                <a:solidFill>
                  <a:schemeClr val="bg2"/>
                </a:solidFill>
                <a:latin typeface="AR BERKLEY" panose="02000000000000000000" pitchFamily="2" charset="0"/>
              </a:rPr>
              <a:t>La famille ou le repas de midi (projet pour la salle des mariages de la mairie d’Arcueil) 1888</a:t>
            </a:r>
            <a:endParaRPr lang="fr-FR" sz="1600" dirty="0">
              <a:solidFill>
                <a:schemeClr val="bg2"/>
              </a:solidFill>
              <a:latin typeface="AR BERKLEY" panose="02000000000000000000" pitchFamily="2" charset="0"/>
            </a:endParaRPr>
          </a:p>
        </p:txBody>
      </p:sp>
      <p:sp>
        <p:nvSpPr>
          <p:cNvPr id="4" name="ZoneTexte 3"/>
          <p:cNvSpPr txBox="1"/>
          <p:nvPr/>
        </p:nvSpPr>
        <p:spPr>
          <a:xfrm>
            <a:off x="2699792" y="6237312"/>
            <a:ext cx="3816424" cy="369332"/>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dirty="0" smtClean="0">
                <a:solidFill>
                  <a:schemeClr val="bg2"/>
                </a:solidFill>
                <a:latin typeface="AR BERKLEY" panose="02000000000000000000" pitchFamily="2" charset="0"/>
              </a:rPr>
              <a:t>Alfred Henri </a:t>
            </a:r>
            <a:r>
              <a:rPr lang="fr-FR" dirty="0" err="1" smtClean="0">
                <a:solidFill>
                  <a:schemeClr val="bg2"/>
                </a:solidFill>
                <a:latin typeface="AR BERKLEY" panose="02000000000000000000" pitchFamily="2" charset="0"/>
              </a:rPr>
              <a:t>Bramtot</a:t>
            </a:r>
            <a:r>
              <a:rPr lang="fr-FR" dirty="0" smtClean="0">
                <a:solidFill>
                  <a:schemeClr val="bg2"/>
                </a:solidFill>
                <a:latin typeface="AR BERKLEY" panose="02000000000000000000" pitchFamily="2" charset="0"/>
              </a:rPr>
              <a:t> (1852-1894)</a:t>
            </a:r>
            <a:endParaRPr lang="fr-FR" dirty="0">
              <a:solidFill>
                <a:schemeClr val="bg2"/>
              </a:solidFill>
              <a:latin typeface="AR BERKLEY" panose="02000000000000000000" pitchFamily="2" charset="0"/>
            </a:endParaRPr>
          </a:p>
        </p:txBody>
      </p:sp>
      <p:pic>
        <p:nvPicPr>
          <p:cNvPr id="5" name="Image 4" descr="Alfred-Henri Bramtot CDV.png">
            <a:hlinkClick r:id="rId3"/>
          </p:cNvPr>
          <p:cNvPicPr/>
          <p:nvPr/>
        </p:nvPicPr>
        <p:blipFill rotWithShape="1">
          <a:blip r:embed="rId4">
            <a:extLst>
              <a:ext uri="{BEBA8EAE-BF5A-486C-A8C5-ECC9F3942E4B}">
                <a14:imgProps xmlns:a14="http://schemas.microsoft.com/office/drawing/2010/main">
                  <a14:imgLayer r:embed="rId5">
                    <a14:imgEffect>
                      <a14:sharpenSoften amount="25000"/>
                    </a14:imgEffect>
                    <a14:imgEffect>
                      <a14:brightnessContrast bright="20000" contrast="20000"/>
                    </a14:imgEffect>
                  </a14:imgLayer>
                </a14:imgProps>
              </a:ext>
              <a:ext uri="{28A0092B-C50C-407E-A947-70E740481C1C}">
                <a14:useLocalDpi xmlns:a14="http://schemas.microsoft.com/office/drawing/2010/main" val="0"/>
              </a:ext>
            </a:extLst>
          </a:blip>
          <a:srcRect l="16308" t="8387" r="15692" b="32688"/>
          <a:stretch/>
        </p:blipFill>
        <p:spPr bwMode="auto">
          <a:xfrm>
            <a:off x="7226915" y="5013176"/>
            <a:ext cx="1496867" cy="1692012"/>
          </a:xfrm>
          <a:prstGeom prst="rect">
            <a:avLst/>
          </a:prstGeom>
          <a:noFill/>
          <a:ln>
            <a:solidFill>
              <a:schemeClr val="accent2">
                <a:lumMod val="20000"/>
                <a:lumOff val="80000"/>
              </a:schemeClr>
            </a:solidFill>
          </a:ln>
          <a:scene3d>
            <a:camera prst="orthographicFront"/>
            <a:lightRig rig="threePt" dir="t"/>
          </a:scene3d>
          <a:sp3d>
            <a:bevelT prst="angle"/>
          </a:sp3d>
          <a:extLst>
            <a:ext uri="{53640926-AAD7-44D8-BBD7-CCE9431645EC}">
              <a14:shadowObscured xmlns:a14="http://schemas.microsoft.com/office/drawing/2010/main"/>
            </a:ext>
          </a:extLst>
        </p:spPr>
      </p:pic>
      <p:sp>
        <p:nvSpPr>
          <p:cNvPr id="6" name="Rectangle 5"/>
          <p:cNvSpPr/>
          <p:nvPr/>
        </p:nvSpPr>
        <p:spPr>
          <a:xfrm>
            <a:off x="467544" y="6381328"/>
            <a:ext cx="432048" cy="319390"/>
          </a:xfrm>
          <a:prstGeom prst="rect">
            <a:avLst/>
          </a:prstGeom>
          <a:solidFill>
            <a:schemeClr val="bg2"/>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27</a:t>
            </a:r>
            <a:endParaRPr lang="fr-FR" dirty="0">
              <a:solidFill>
                <a:schemeClr val="accent2">
                  <a:lumMod val="50000"/>
                </a:schemeClr>
              </a:solidFill>
            </a:endParaRPr>
          </a:p>
        </p:txBody>
      </p:sp>
    </p:spTree>
    <p:extLst>
      <p:ext uri="{BB962C8B-B14F-4D97-AF65-F5344CB8AC3E}">
        <p14:creationId xmlns:p14="http://schemas.microsoft.com/office/powerpoint/2010/main" val="1737762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ZoneTexte 2"/>
          <p:cNvSpPr txBox="1"/>
          <p:nvPr/>
        </p:nvSpPr>
        <p:spPr>
          <a:xfrm>
            <a:off x="2483768" y="5877272"/>
            <a:ext cx="4320480" cy="338554"/>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sz="1600" dirty="0" smtClean="0">
                <a:solidFill>
                  <a:schemeClr val="bg2"/>
                </a:solidFill>
                <a:latin typeface="AR BERKLEY" panose="02000000000000000000" pitchFamily="2" charset="0"/>
              </a:rPr>
              <a:t>L’entrée du village de Sèvres en 1834</a:t>
            </a:r>
            <a:endParaRPr lang="fr-FR" sz="1600" dirty="0">
              <a:solidFill>
                <a:schemeClr val="bg2"/>
              </a:solidFill>
              <a:latin typeface="AR BERKLEY" panose="02000000000000000000" pitchFamily="2" charset="0"/>
            </a:endParaRPr>
          </a:p>
        </p:txBody>
      </p:sp>
      <p:sp>
        <p:nvSpPr>
          <p:cNvPr id="4" name="ZoneTexte 3"/>
          <p:cNvSpPr txBox="1"/>
          <p:nvPr/>
        </p:nvSpPr>
        <p:spPr>
          <a:xfrm>
            <a:off x="2699792" y="6381328"/>
            <a:ext cx="3816424" cy="369332"/>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dirty="0" smtClean="0">
                <a:solidFill>
                  <a:schemeClr val="bg2"/>
                </a:solidFill>
                <a:latin typeface="AR BERKLEY" panose="02000000000000000000" pitchFamily="2" charset="0"/>
              </a:rPr>
              <a:t>Constant Troyon (1818-1865)</a:t>
            </a:r>
            <a:endParaRPr lang="fr-FR" dirty="0">
              <a:solidFill>
                <a:schemeClr val="bg2"/>
              </a:solidFill>
              <a:latin typeface="AR BERKLEY" panose="02000000000000000000" pitchFamily="2" charset="0"/>
            </a:endParaRPr>
          </a:p>
        </p:txBody>
      </p:sp>
      <p:pic>
        <p:nvPicPr>
          <p:cNvPr id="3074" name="Picture 2" descr="Afficher l'image d'origine"/>
          <p:cNvPicPr>
            <a:picLocks noChangeAspect="1" noChangeArrowheads="1"/>
          </p:cNvPicPr>
          <p:nvPr/>
        </p:nvPicPr>
        <p:blipFill rotWithShape="1">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rcRect b="23107"/>
          <a:stretch/>
        </p:blipFill>
        <p:spPr bwMode="auto">
          <a:xfrm flipH="1">
            <a:off x="7020271" y="4943162"/>
            <a:ext cx="1666875" cy="1779741"/>
          </a:xfrm>
          <a:prstGeom prst="rect">
            <a:avLst/>
          </a:prstGeom>
          <a:noFill/>
          <a:ln>
            <a:solidFill>
              <a:schemeClr val="accent2">
                <a:lumMod val="20000"/>
                <a:lumOff val="80000"/>
              </a:schemeClr>
            </a:solidFill>
          </a:ln>
          <a:scene3d>
            <a:camera prst="orthographicFront"/>
            <a:lightRig rig="threePt" dir="t"/>
          </a:scene3d>
          <a:sp3d>
            <a:bevelT prst="angle"/>
          </a:sp3d>
          <a:extLst>
            <a:ext uri="{909E8E84-426E-40DD-AFC4-6F175D3DCCD1}">
              <a14:hiddenFill xmlns:a14="http://schemas.microsoft.com/office/drawing/2010/main">
                <a:solidFill>
                  <a:srgbClr val="FFFFFF"/>
                </a:solidFill>
              </a14:hiddenFill>
            </a:ext>
          </a:extLst>
        </p:spPr>
      </p:pic>
      <p:sp>
        <p:nvSpPr>
          <p:cNvPr id="6" name="Rectangle 5"/>
          <p:cNvSpPr/>
          <p:nvPr/>
        </p:nvSpPr>
        <p:spPr>
          <a:xfrm>
            <a:off x="467544" y="6381328"/>
            <a:ext cx="432048" cy="319390"/>
          </a:xfrm>
          <a:prstGeom prst="rect">
            <a:avLst/>
          </a:prstGeom>
          <a:solidFill>
            <a:schemeClr val="bg2"/>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28</a:t>
            </a:r>
            <a:endParaRPr lang="fr-FR" dirty="0">
              <a:solidFill>
                <a:schemeClr val="accent2">
                  <a:lumMod val="50000"/>
                </a:schemeClr>
              </a:solidFill>
            </a:endParaRPr>
          </a:p>
        </p:txBody>
      </p:sp>
    </p:spTree>
    <p:extLst>
      <p:ext uri="{BB962C8B-B14F-4D97-AF65-F5344CB8AC3E}">
        <p14:creationId xmlns:p14="http://schemas.microsoft.com/office/powerpoint/2010/main" val="3552568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circle(in)">
                                      <p:cBhvr>
                                        <p:cTn id="7" dur="2000"/>
                                        <p:tgtEl>
                                          <p:spTgt spid="30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ZoneTexte 2"/>
          <p:cNvSpPr txBox="1"/>
          <p:nvPr/>
        </p:nvSpPr>
        <p:spPr>
          <a:xfrm>
            <a:off x="2483768" y="5877272"/>
            <a:ext cx="4320480" cy="338554"/>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sz="1600" dirty="0" smtClean="0">
                <a:solidFill>
                  <a:schemeClr val="bg2"/>
                </a:solidFill>
                <a:latin typeface="AR BERKLEY" panose="02000000000000000000" pitchFamily="2" charset="0"/>
              </a:rPr>
              <a:t>Saint-Cloud et la Lanterne de Démosthène en 1837</a:t>
            </a:r>
            <a:endParaRPr lang="fr-FR" sz="1600" dirty="0">
              <a:solidFill>
                <a:schemeClr val="bg2"/>
              </a:solidFill>
              <a:latin typeface="AR BERKLEY" panose="02000000000000000000" pitchFamily="2" charset="0"/>
            </a:endParaRPr>
          </a:p>
        </p:txBody>
      </p:sp>
      <p:sp>
        <p:nvSpPr>
          <p:cNvPr id="4" name="ZoneTexte 3"/>
          <p:cNvSpPr txBox="1"/>
          <p:nvPr/>
        </p:nvSpPr>
        <p:spPr>
          <a:xfrm>
            <a:off x="2699792" y="6381328"/>
            <a:ext cx="3816424" cy="369332"/>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dirty="0" smtClean="0">
                <a:solidFill>
                  <a:schemeClr val="bg2"/>
                </a:solidFill>
                <a:latin typeface="AR BERKLEY" panose="02000000000000000000" pitchFamily="2" charset="0"/>
              </a:rPr>
              <a:t>Léon Fleury (1804-1858)</a:t>
            </a:r>
            <a:endParaRPr lang="fr-FR" dirty="0">
              <a:solidFill>
                <a:schemeClr val="bg2"/>
              </a:solidFill>
              <a:latin typeface="AR BERKLEY" panose="02000000000000000000" pitchFamily="2" charset="0"/>
            </a:endParaRPr>
          </a:p>
        </p:txBody>
      </p:sp>
      <p:pic>
        <p:nvPicPr>
          <p:cNvPr id="5" name="Image 4" descr="Afficher l'image d'origine"/>
          <p:cNvPicPr/>
          <p:nvPr/>
        </p:nvPicPr>
        <p:blipFill rotWithShape="1">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rcRect l="33977" t="16212" r="32529" b="51881"/>
          <a:stretch/>
        </p:blipFill>
        <p:spPr bwMode="auto">
          <a:xfrm>
            <a:off x="7020272" y="4876140"/>
            <a:ext cx="1584960" cy="1874520"/>
          </a:xfrm>
          <a:prstGeom prst="rect">
            <a:avLst/>
          </a:prstGeom>
          <a:noFill/>
          <a:ln>
            <a:solidFill>
              <a:schemeClr val="accent2">
                <a:lumMod val="20000"/>
                <a:lumOff val="80000"/>
              </a:schemeClr>
            </a:solidFill>
          </a:ln>
          <a:scene3d>
            <a:camera prst="orthographicFront"/>
            <a:lightRig rig="threePt" dir="t"/>
          </a:scene3d>
          <a:sp3d>
            <a:bevelT prst="angle"/>
          </a:sp3d>
          <a:extLst>
            <a:ext uri="{53640926-AAD7-44D8-BBD7-CCE9431645EC}">
              <a14:shadowObscured xmlns:a14="http://schemas.microsoft.com/office/drawing/2010/main"/>
            </a:ext>
          </a:extLst>
        </p:spPr>
      </p:pic>
      <p:sp>
        <p:nvSpPr>
          <p:cNvPr id="6" name="Rectangle 5"/>
          <p:cNvSpPr/>
          <p:nvPr/>
        </p:nvSpPr>
        <p:spPr>
          <a:xfrm>
            <a:off x="467544" y="6381328"/>
            <a:ext cx="432048" cy="319390"/>
          </a:xfrm>
          <a:prstGeom prst="rect">
            <a:avLst/>
          </a:prstGeom>
          <a:solidFill>
            <a:schemeClr val="bg2"/>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29</a:t>
            </a:r>
            <a:endParaRPr lang="fr-FR" dirty="0">
              <a:solidFill>
                <a:schemeClr val="accent2">
                  <a:lumMod val="50000"/>
                </a:schemeClr>
              </a:solidFill>
            </a:endParaRPr>
          </a:p>
        </p:txBody>
      </p:sp>
    </p:spTree>
    <p:extLst>
      <p:ext uri="{BB962C8B-B14F-4D97-AF65-F5344CB8AC3E}">
        <p14:creationId xmlns:p14="http://schemas.microsoft.com/office/powerpoint/2010/main" val="33420801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ZoneTexte 2"/>
          <p:cNvSpPr txBox="1"/>
          <p:nvPr/>
        </p:nvSpPr>
        <p:spPr>
          <a:xfrm>
            <a:off x="2483768" y="5877272"/>
            <a:ext cx="4320480" cy="338554"/>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sz="1600" dirty="0" smtClean="0">
                <a:solidFill>
                  <a:schemeClr val="bg2"/>
                </a:solidFill>
                <a:latin typeface="AR BERKLEY" panose="02000000000000000000" pitchFamily="2" charset="0"/>
              </a:rPr>
              <a:t>Vue prise de la terrasse de Bellevue en 1823</a:t>
            </a:r>
            <a:endParaRPr lang="fr-FR" sz="1600" dirty="0">
              <a:solidFill>
                <a:schemeClr val="bg2"/>
              </a:solidFill>
              <a:latin typeface="AR BERKLEY" panose="02000000000000000000" pitchFamily="2" charset="0"/>
            </a:endParaRPr>
          </a:p>
        </p:txBody>
      </p:sp>
      <p:sp>
        <p:nvSpPr>
          <p:cNvPr id="5" name="ZoneTexte 4"/>
          <p:cNvSpPr txBox="1"/>
          <p:nvPr/>
        </p:nvSpPr>
        <p:spPr>
          <a:xfrm>
            <a:off x="2699792" y="6381328"/>
            <a:ext cx="3816424" cy="369332"/>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dirty="0" smtClean="0">
                <a:solidFill>
                  <a:schemeClr val="bg2"/>
                </a:solidFill>
                <a:latin typeface="AR BERKLEY" panose="02000000000000000000" pitchFamily="2" charset="0"/>
              </a:rPr>
              <a:t>François </a:t>
            </a:r>
            <a:r>
              <a:rPr lang="fr-FR" dirty="0" err="1" smtClean="0">
                <a:solidFill>
                  <a:schemeClr val="bg2"/>
                </a:solidFill>
                <a:latin typeface="AR BERKLEY" panose="02000000000000000000" pitchFamily="2" charset="0"/>
              </a:rPr>
              <a:t>Edmé</a:t>
            </a:r>
            <a:r>
              <a:rPr lang="fr-FR" dirty="0" smtClean="0">
                <a:solidFill>
                  <a:schemeClr val="bg2"/>
                </a:solidFill>
                <a:latin typeface="AR BERKLEY" panose="02000000000000000000" pitchFamily="2" charset="0"/>
              </a:rPr>
              <a:t> </a:t>
            </a:r>
            <a:r>
              <a:rPr lang="fr-FR" dirty="0" err="1" smtClean="0">
                <a:solidFill>
                  <a:schemeClr val="bg2"/>
                </a:solidFill>
                <a:latin typeface="AR BERKLEY" panose="02000000000000000000" pitchFamily="2" charset="0"/>
              </a:rPr>
              <a:t>Ricois</a:t>
            </a:r>
            <a:r>
              <a:rPr lang="fr-FR" dirty="0" smtClean="0">
                <a:solidFill>
                  <a:schemeClr val="bg2"/>
                </a:solidFill>
                <a:latin typeface="AR BERKLEY" panose="02000000000000000000" pitchFamily="2" charset="0"/>
              </a:rPr>
              <a:t> (1795-1881)</a:t>
            </a:r>
            <a:endParaRPr lang="fr-FR" dirty="0">
              <a:solidFill>
                <a:schemeClr val="bg2"/>
              </a:solidFill>
              <a:latin typeface="AR BERKLEY" panose="02000000000000000000" pitchFamily="2" charset="0"/>
            </a:endParaRPr>
          </a:p>
        </p:txBody>
      </p:sp>
      <p:sp>
        <p:nvSpPr>
          <p:cNvPr id="6" name="Rectangle 5"/>
          <p:cNvSpPr/>
          <p:nvPr/>
        </p:nvSpPr>
        <p:spPr>
          <a:xfrm>
            <a:off x="467544" y="6381328"/>
            <a:ext cx="432048" cy="319390"/>
          </a:xfrm>
          <a:prstGeom prst="rect">
            <a:avLst/>
          </a:prstGeom>
          <a:solidFill>
            <a:schemeClr val="bg2"/>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30</a:t>
            </a:r>
            <a:endParaRPr lang="fr-FR" dirty="0">
              <a:solidFill>
                <a:schemeClr val="accent2">
                  <a:lumMod val="50000"/>
                </a:schemeClr>
              </a:solidFill>
            </a:endParaRPr>
          </a:p>
        </p:txBody>
      </p:sp>
    </p:spTree>
    <p:extLst>
      <p:ext uri="{BB962C8B-B14F-4D97-AF65-F5344CB8AC3E}">
        <p14:creationId xmlns:p14="http://schemas.microsoft.com/office/powerpoint/2010/main" val="20595687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4" name="ZoneTexte 3"/>
          <p:cNvSpPr txBox="1"/>
          <p:nvPr/>
        </p:nvSpPr>
        <p:spPr>
          <a:xfrm>
            <a:off x="2483768" y="5877272"/>
            <a:ext cx="4320480" cy="338554"/>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sz="1600" dirty="0" smtClean="0">
                <a:solidFill>
                  <a:schemeClr val="bg2"/>
                </a:solidFill>
                <a:latin typeface="AR BERKLEY" panose="02000000000000000000" pitchFamily="2" charset="0"/>
              </a:rPr>
              <a:t>Vue prise de Bellevue entre 1830 et 1840</a:t>
            </a:r>
            <a:endParaRPr lang="fr-FR" sz="1600" dirty="0">
              <a:solidFill>
                <a:schemeClr val="bg2"/>
              </a:solidFill>
              <a:latin typeface="AR BERKLEY" panose="02000000000000000000" pitchFamily="2" charset="0"/>
            </a:endParaRPr>
          </a:p>
        </p:txBody>
      </p:sp>
      <p:sp>
        <p:nvSpPr>
          <p:cNvPr id="5" name="ZoneTexte 4"/>
          <p:cNvSpPr txBox="1"/>
          <p:nvPr/>
        </p:nvSpPr>
        <p:spPr>
          <a:xfrm>
            <a:off x="2699792" y="6381328"/>
            <a:ext cx="3816424" cy="369332"/>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dirty="0" smtClean="0">
                <a:solidFill>
                  <a:schemeClr val="bg2"/>
                </a:solidFill>
                <a:latin typeface="AR BERKLEY" panose="02000000000000000000" pitchFamily="2" charset="0"/>
              </a:rPr>
              <a:t>Antoine </a:t>
            </a:r>
            <a:r>
              <a:rPr lang="fr-FR" dirty="0" err="1" smtClean="0">
                <a:solidFill>
                  <a:schemeClr val="bg2"/>
                </a:solidFill>
                <a:latin typeface="AR BERKLEY" panose="02000000000000000000" pitchFamily="2" charset="0"/>
              </a:rPr>
              <a:t>Drulin</a:t>
            </a:r>
            <a:r>
              <a:rPr lang="fr-FR" dirty="0" smtClean="0">
                <a:solidFill>
                  <a:schemeClr val="bg2"/>
                </a:solidFill>
                <a:latin typeface="AR BERKLEY" panose="02000000000000000000" pitchFamily="2" charset="0"/>
              </a:rPr>
              <a:t> (1802-1869)</a:t>
            </a:r>
            <a:endParaRPr lang="fr-FR" dirty="0">
              <a:solidFill>
                <a:schemeClr val="bg2"/>
              </a:solidFill>
              <a:latin typeface="AR BERKLEY" panose="02000000000000000000" pitchFamily="2" charset="0"/>
            </a:endParaRPr>
          </a:p>
        </p:txBody>
      </p:sp>
      <p:sp>
        <p:nvSpPr>
          <p:cNvPr id="6" name="Rectangle 5"/>
          <p:cNvSpPr/>
          <p:nvPr/>
        </p:nvSpPr>
        <p:spPr>
          <a:xfrm>
            <a:off x="467544" y="6381328"/>
            <a:ext cx="432048" cy="319390"/>
          </a:xfrm>
          <a:prstGeom prst="rect">
            <a:avLst/>
          </a:prstGeom>
          <a:solidFill>
            <a:schemeClr val="bg2"/>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31</a:t>
            </a:r>
            <a:endParaRPr lang="fr-FR" dirty="0">
              <a:solidFill>
                <a:schemeClr val="accent2">
                  <a:lumMod val="50000"/>
                </a:schemeClr>
              </a:solidFill>
            </a:endParaRPr>
          </a:p>
        </p:txBody>
      </p:sp>
    </p:spTree>
    <p:extLst>
      <p:ext uri="{BB962C8B-B14F-4D97-AF65-F5344CB8AC3E}">
        <p14:creationId xmlns:p14="http://schemas.microsoft.com/office/powerpoint/2010/main" val="281822482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ZoneTexte 2"/>
          <p:cNvSpPr txBox="1"/>
          <p:nvPr/>
        </p:nvSpPr>
        <p:spPr>
          <a:xfrm>
            <a:off x="435607" y="5877272"/>
            <a:ext cx="8288175" cy="338554"/>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sz="1600" dirty="0" smtClean="0">
                <a:solidFill>
                  <a:schemeClr val="bg2"/>
                </a:solidFill>
                <a:latin typeface="AR BERKLEY" panose="02000000000000000000" pitchFamily="2" charset="0"/>
              </a:rPr>
              <a:t>Saint-Cloud et la Seine vus de la hauteur de Brimborion à Sèvres vers 1815-1820</a:t>
            </a:r>
            <a:endParaRPr lang="fr-FR" sz="1600" dirty="0">
              <a:solidFill>
                <a:schemeClr val="bg2"/>
              </a:solidFill>
              <a:latin typeface="AR BERKLEY" panose="02000000000000000000" pitchFamily="2" charset="0"/>
            </a:endParaRPr>
          </a:p>
        </p:txBody>
      </p:sp>
      <p:sp>
        <p:nvSpPr>
          <p:cNvPr id="4" name="ZoneTexte 3"/>
          <p:cNvSpPr txBox="1"/>
          <p:nvPr/>
        </p:nvSpPr>
        <p:spPr>
          <a:xfrm>
            <a:off x="2483768" y="6381328"/>
            <a:ext cx="4320480" cy="369332"/>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dirty="0" smtClean="0">
                <a:solidFill>
                  <a:schemeClr val="bg2"/>
                </a:solidFill>
                <a:latin typeface="AR BERKLEY" panose="02000000000000000000" pitchFamily="2" charset="0"/>
              </a:rPr>
              <a:t>Alexandre-Hyacinthe </a:t>
            </a:r>
            <a:r>
              <a:rPr lang="fr-FR" dirty="0" err="1" smtClean="0">
                <a:solidFill>
                  <a:schemeClr val="bg2"/>
                </a:solidFill>
                <a:latin typeface="AR BERKLEY" panose="02000000000000000000" pitchFamily="2" charset="0"/>
              </a:rPr>
              <a:t>Dunouy</a:t>
            </a:r>
            <a:r>
              <a:rPr lang="fr-FR" dirty="0" smtClean="0">
                <a:solidFill>
                  <a:schemeClr val="bg2"/>
                </a:solidFill>
                <a:latin typeface="AR BERKLEY" panose="02000000000000000000" pitchFamily="2" charset="0"/>
              </a:rPr>
              <a:t> (1757-1841)</a:t>
            </a:r>
            <a:endParaRPr lang="fr-FR" dirty="0">
              <a:solidFill>
                <a:schemeClr val="bg2"/>
              </a:solidFill>
              <a:latin typeface="AR BERKLEY" panose="02000000000000000000" pitchFamily="2" charset="0"/>
            </a:endParaRPr>
          </a:p>
        </p:txBody>
      </p:sp>
      <p:sp>
        <p:nvSpPr>
          <p:cNvPr id="5" name="Rectangle 4"/>
          <p:cNvSpPr/>
          <p:nvPr/>
        </p:nvSpPr>
        <p:spPr>
          <a:xfrm>
            <a:off x="467544" y="6381328"/>
            <a:ext cx="432048" cy="319390"/>
          </a:xfrm>
          <a:prstGeom prst="rect">
            <a:avLst/>
          </a:prstGeom>
          <a:solidFill>
            <a:schemeClr val="bg2"/>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32</a:t>
            </a:r>
            <a:endParaRPr lang="fr-FR" dirty="0">
              <a:solidFill>
                <a:schemeClr val="accent2">
                  <a:lumMod val="50000"/>
                </a:schemeClr>
              </a:solidFill>
            </a:endParaRPr>
          </a:p>
        </p:txBody>
      </p:sp>
    </p:spTree>
    <p:extLst>
      <p:ext uri="{BB962C8B-B14F-4D97-AF65-F5344CB8AC3E}">
        <p14:creationId xmlns:p14="http://schemas.microsoft.com/office/powerpoint/2010/main" val="389889359"/>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ZoneTexte 2"/>
          <p:cNvSpPr txBox="1"/>
          <p:nvPr/>
        </p:nvSpPr>
        <p:spPr>
          <a:xfrm>
            <a:off x="1331640" y="5877272"/>
            <a:ext cx="6384030" cy="338554"/>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sz="1600" dirty="0" smtClean="0">
                <a:solidFill>
                  <a:schemeClr val="bg2"/>
                </a:solidFill>
                <a:latin typeface="AR BERKLEY" panose="02000000000000000000" pitchFamily="2" charset="0"/>
              </a:rPr>
              <a:t>Le ballon qui descend ou Dimanche au Pré-St-Gervais vers 1911-1912</a:t>
            </a:r>
            <a:endParaRPr lang="fr-FR" sz="1600" dirty="0">
              <a:solidFill>
                <a:schemeClr val="bg2"/>
              </a:solidFill>
              <a:latin typeface="AR BERKLEY" panose="02000000000000000000" pitchFamily="2" charset="0"/>
            </a:endParaRPr>
          </a:p>
        </p:txBody>
      </p:sp>
      <p:sp>
        <p:nvSpPr>
          <p:cNvPr id="4" name="ZoneTexte 3"/>
          <p:cNvSpPr txBox="1"/>
          <p:nvPr/>
        </p:nvSpPr>
        <p:spPr>
          <a:xfrm>
            <a:off x="2483768" y="6381328"/>
            <a:ext cx="4320480" cy="369332"/>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dirty="0" smtClean="0">
                <a:solidFill>
                  <a:schemeClr val="bg2"/>
                </a:solidFill>
                <a:latin typeface="AR BERKLEY" panose="02000000000000000000" pitchFamily="2" charset="0"/>
              </a:rPr>
              <a:t>Auguste Lepère (1849-1918)</a:t>
            </a:r>
            <a:endParaRPr lang="fr-FR" dirty="0">
              <a:solidFill>
                <a:schemeClr val="bg2"/>
              </a:solidFill>
              <a:latin typeface="AR BERKLEY" panose="02000000000000000000" pitchFamily="2" charset="0"/>
            </a:endParaRPr>
          </a:p>
        </p:txBody>
      </p:sp>
      <p:pic>
        <p:nvPicPr>
          <p:cNvPr id="5" name="Image 4"/>
          <p:cNvPicPr/>
          <p:nvPr/>
        </p:nvPicPr>
        <p:blipFill rotWithShape="1">
          <a:blip r:embed="rId3" cstate="print">
            <a:duotone>
              <a:prstClr val="black"/>
              <a:srgbClr val="D9C3A5">
                <a:tint val="50000"/>
                <a:satMod val="180000"/>
              </a:srgbClr>
            </a:duotone>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rcRect l="15218" t="10890" r="27391" b="15079"/>
          <a:stretch/>
        </p:blipFill>
        <p:spPr bwMode="auto">
          <a:xfrm>
            <a:off x="7668344" y="5363173"/>
            <a:ext cx="1005840" cy="1346200"/>
          </a:xfrm>
          <a:prstGeom prst="rect">
            <a:avLst/>
          </a:prstGeom>
          <a:ln>
            <a:solidFill>
              <a:schemeClr val="accent2">
                <a:lumMod val="20000"/>
                <a:lumOff val="80000"/>
              </a:schemeClr>
            </a:solidFill>
          </a:ln>
          <a:scene3d>
            <a:camera prst="orthographicFront"/>
            <a:lightRig rig="threePt" dir="t"/>
          </a:scene3d>
          <a:sp3d>
            <a:bevelT prst="angle"/>
          </a:sp3d>
          <a:extLst>
            <a:ext uri="{53640926-AAD7-44D8-BBD7-CCE9431645EC}">
              <a14:shadowObscured xmlns:a14="http://schemas.microsoft.com/office/drawing/2010/main"/>
            </a:ext>
          </a:extLst>
        </p:spPr>
      </p:pic>
      <p:sp>
        <p:nvSpPr>
          <p:cNvPr id="6" name="Rectangle 5"/>
          <p:cNvSpPr/>
          <p:nvPr/>
        </p:nvSpPr>
        <p:spPr>
          <a:xfrm>
            <a:off x="467544" y="6381328"/>
            <a:ext cx="432048" cy="319390"/>
          </a:xfrm>
          <a:prstGeom prst="rect">
            <a:avLst/>
          </a:prstGeom>
          <a:solidFill>
            <a:schemeClr val="bg2"/>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33</a:t>
            </a:r>
            <a:endParaRPr lang="fr-FR" dirty="0">
              <a:solidFill>
                <a:schemeClr val="accent2">
                  <a:lumMod val="50000"/>
                </a:schemeClr>
              </a:solidFill>
            </a:endParaRPr>
          </a:p>
        </p:txBody>
      </p:sp>
    </p:spTree>
    <p:extLst>
      <p:ext uri="{BB962C8B-B14F-4D97-AF65-F5344CB8AC3E}">
        <p14:creationId xmlns:p14="http://schemas.microsoft.com/office/powerpoint/2010/main" val="2204241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duotone>
              <a:prstClr val="black"/>
              <a:schemeClr val="accent2">
                <a:tint val="45000"/>
                <a:satMod val="400000"/>
              </a:schemeClr>
            </a:duotone>
            <a:extLst>
              <a:ext uri="{BEBA8EAE-BF5A-486C-A8C5-ECC9F3942E4B}">
                <a14:imgProps xmlns:a14="http://schemas.microsoft.com/office/drawing/2010/main">
                  <a14:imgLayer r:embed="rId3">
                    <a14:imgEffect>
                      <a14:artisticFilmGrain/>
                    </a14:imgEffect>
                    <a14:imgEffect>
                      <a14:sharpenSoften amount="25000"/>
                    </a14:imgEffect>
                  </a14:imgLayer>
                </a14:imgProps>
              </a:ext>
              <a:ext uri="{28A0092B-C50C-407E-A947-70E740481C1C}">
                <a14:useLocalDpi xmlns:a14="http://schemas.microsoft.com/office/drawing/2010/main" val="0"/>
              </a:ext>
            </a:extLst>
          </a:blip>
          <a:srcRect t="6" b="2549"/>
          <a:stretch/>
        </p:blipFill>
        <p:spPr>
          <a:xfrm>
            <a:off x="0" y="0"/>
            <a:ext cx="9144000" cy="6858000"/>
          </a:xfrm>
          <a:prstGeom prst="rect">
            <a:avLst/>
          </a:prstGeom>
        </p:spPr>
      </p:pic>
      <p:sp>
        <p:nvSpPr>
          <p:cNvPr id="5" name="ZoneTexte 4"/>
          <p:cNvSpPr txBox="1"/>
          <p:nvPr/>
        </p:nvSpPr>
        <p:spPr>
          <a:xfrm>
            <a:off x="460289" y="400590"/>
            <a:ext cx="8288175" cy="6124754"/>
          </a:xfrm>
          <a:prstGeom prst="rect">
            <a:avLst/>
          </a:prstGeom>
          <a:gradFill flip="none" rotWithShape="1">
            <a:gsLst>
              <a:gs pos="0">
                <a:schemeClr val="bg2">
                  <a:shade val="30000"/>
                  <a:satMod val="115000"/>
                  <a:alpha val="52000"/>
                  <a:lumMod val="0"/>
                  <a:lumOff val="100000"/>
                </a:schemeClr>
              </a:gs>
              <a:gs pos="50000">
                <a:schemeClr val="bg2">
                  <a:shade val="67500"/>
                  <a:satMod val="115000"/>
                </a:schemeClr>
              </a:gs>
              <a:gs pos="100000">
                <a:schemeClr val="bg2">
                  <a:shade val="100000"/>
                  <a:satMod val="115000"/>
                </a:schemeClr>
              </a:gs>
            </a:gsLst>
            <a:lin ang="13500000" scaled="1"/>
            <a:tileRect/>
          </a:gradFill>
          <a:ln>
            <a:noFill/>
          </a:ln>
          <a:scene3d>
            <a:camera prst="orthographicFront"/>
            <a:lightRig rig="threePt" dir="t"/>
          </a:scene3d>
          <a:sp3d>
            <a:bevelT prst="angle"/>
          </a:sp3d>
        </p:spPr>
        <p:txBody>
          <a:bodyPr wrap="square" rtlCol="0">
            <a:spAutoFit/>
          </a:bodyPr>
          <a:lstStyle/>
          <a:p>
            <a:pPr algn="ctr"/>
            <a:r>
              <a:rPr lang="fr-FR" sz="3600" dirty="0" smtClean="0">
                <a:solidFill>
                  <a:schemeClr val="accent2">
                    <a:lumMod val="50000"/>
                  </a:schemeClr>
                </a:solidFill>
                <a:latin typeface="AR BERKLEY" panose="02000000000000000000" pitchFamily="2" charset="0"/>
              </a:rPr>
              <a:t>Un autre regard</a:t>
            </a:r>
          </a:p>
          <a:p>
            <a:endParaRPr lang="fr-FR" sz="2000" dirty="0" smtClean="0">
              <a:solidFill>
                <a:schemeClr val="accent2">
                  <a:lumMod val="50000"/>
                </a:schemeClr>
              </a:solidFill>
              <a:latin typeface="AR BERKLEY" panose="02000000000000000000" pitchFamily="2" charset="0"/>
            </a:endParaRPr>
          </a:p>
          <a:p>
            <a:r>
              <a:rPr lang="fr-FR" sz="2100" dirty="0" smtClean="0">
                <a:solidFill>
                  <a:schemeClr val="accent2">
                    <a:lumMod val="50000"/>
                  </a:schemeClr>
                </a:solidFill>
                <a:latin typeface="AR BERKLEY" panose="02000000000000000000" pitchFamily="2" charset="0"/>
              </a:rPr>
              <a:t>Les parisiens affluèrent vers les petits villages où il était agréable de canoter sur la Seine et de danser dans les guinguettes. Les peintres sont présents aussi.</a:t>
            </a:r>
          </a:p>
          <a:p>
            <a:endParaRPr lang="fr-FR" sz="2100" dirty="0" smtClean="0">
              <a:solidFill>
                <a:schemeClr val="accent2">
                  <a:lumMod val="50000"/>
                </a:schemeClr>
              </a:solidFill>
              <a:latin typeface="AR BERKLEY" panose="02000000000000000000" pitchFamily="2" charset="0"/>
            </a:endParaRPr>
          </a:p>
          <a:p>
            <a:r>
              <a:rPr lang="fr-FR" sz="2100" dirty="0" smtClean="0">
                <a:solidFill>
                  <a:schemeClr val="accent2">
                    <a:lumMod val="50000"/>
                  </a:schemeClr>
                </a:solidFill>
                <a:latin typeface="AR BERKLEY" panose="02000000000000000000" pitchFamily="2" charset="0"/>
              </a:rPr>
              <a:t>Les mairies furent tentées alors de célébrer par des décors sur les murs des salles de mariage ou de salles de fêtes, la ruralité de leur village ou la diversité des loisirs tels que le canotage sur la Seine ou les danses dans les guinguettes.</a:t>
            </a:r>
          </a:p>
          <a:p>
            <a:r>
              <a:rPr lang="fr-FR" sz="2100" dirty="0" smtClean="0">
                <a:solidFill>
                  <a:schemeClr val="accent2">
                    <a:lumMod val="50000"/>
                  </a:schemeClr>
                </a:solidFill>
                <a:latin typeface="AR BERKLEY" panose="02000000000000000000" pitchFamily="2" charset="0"/>
              </a:rPr>
              <a:t> </a:t>
            </a:r>
          </a:p>
          <a:p>
            <a:r>
              <a:rPr lang="fr-FR" sz="2100" dirty="0" smtClean="0">
                <a:solidFill>
                  <a:schemeClr val="accent2">
                    <a:lumMod val="50000"/>
                  </a:schemeClr>
                </a:solidFill>
                <a:latin typeface="AR BERKLEY" panose="02000000000000000000" pitchFamily="2" charset="0"/>
              </a:rPr>
              <a:t>Il y eut aussi la destruction de Paris et des villages voisins par les Prussiens lors de la guerre de 1870. Ces désastres furent peu prisés par les peintres  mais ils le furent surtout par les photographes. Des visites touristiques des ruines furent même organisées. Théophile Gautier, lors de son passage à Saint-Cloud,  écrivit : « L’on devrait garder Saint-Cloud comme une Pompéi de la destruction. On y viendrait voir ce que c’est que la guerre. La ville n’est désormais plus habitable. L’église, épargnée seule, veillait sur ce grand cadavre de ville.»</a:t>
            </a:r>
          </a:p>
        </p:txBody>
      </p:sp>
      <p:sp>
        <p:nvSpPr>
          <p:cNvPr id="4" name="Rectangle 3"/>
          <p:cNvSpPr/>
          <p:nvPr/>
        </p:nvSpPr>
        <p:spPr>
          <a:xfrm>
            <a:off x="467544" y="6381328"/>
            <a:ext cx="432048" cy="319390"/>
          </a:xfrm>
          <a:prstGeom prst="rect">
            <a:avLst/>
          </a:prstGeom>
          <a:solidFill>
            <a:schemeClr val="bg2"/>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34</a:t>
            </a:r>
            <a:endParaRPr lang="fr-FR" dirty="0">
              <a:solidFill>
                <a:schemeClr val="accent2">
                  <a:lumMod val="50000"/>
                </a:schemeClr>
              </a:solidFill>
            </a:endParaRPr>
          </a:p>
        </p:txBody>
      </p:sp>
    </p:spTree>
    <p:extLst>
      <p:ext uri="{BB962C8B-B14F-4D97-AF65-F5344CB8AC3E}">
        <p14:creationId xmlns:p14="http://schemas.microsoft.com/office/powerpoint/2010/main" val="2635303371"/>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ZoneTexte 2"/>
          <p:cNvSpPr txBox="1"/>
          <p:nvPr/>
        </p:nvSpPr>
        <p:spPr>
          <a:xfrm>
            <a:off x="1331640" y="5877272"/>
            <a:ext cx="6384030" cy="338554"/>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sz="1600" dirty="0" smtClean="0">
                <a:solidFill>
                  <a:schemeClr val="bg2"/>
                </a:solidFill>
                <a:latin typeface="AR BERKLEY" panose="02000000000000000000" pitchFamily="2" charset="0"/>
              </a:rPr>
              <a:t>Les hauteurs de Meudon vers 1884-1887</a:t>
            </a:r>
            <a:endParaRPr lang="fr-FR" sz="1600" dirty="0">
              <a:solidFill>
                <a:schemeClr val="bg2"/>
              </a:solidFill>
              <a:latin typeface="AR BERKLEY" panose="02000000000000000000" pitchFamily="2" charset="0"/>
            </a:endParaRPr>
          </a:p>
        </p:txBody>
      </p:sp>
      <p:sp>
        <p:nvSpPr>
          <p:cNvPr id="4" name="ZoneTexte 3"/>
          <p:cNvSpPr txBox="1"/>
          <p:nvPr/>
        </p:nvSpPr>
        <p:spPr>
          <a:xfrm>
            <a:off x="2483768" y="6381328"/>
            <a:ext cx="4320480" cy="369332"/>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dirty="0" smtClean="0">
                <a:solidFill>
                  <a:schemeClr val="bg2"/>
                </a:solidFill>
                <a:latin typeface="AR BERKLEY" panose="02000000000000000000" pitchFamily="2" charset="0"/>
              </a:rPr>
              <a:t>Stanislas Lépine (1835-1892)</a:t>
            </a:r>
            <a:endParaRPr lang="fr-FR" dirty="0">
              <a:solidFill>
                <a:schemeClr val="bg2"/>
              </a:solidFill>
              <a:latin typeface="AR BERKLEY" panose="02000000000000000000" pitchFamily="2" charset="0"/>
            </a:endParaRPr>
          </a:p>
        </p:txBody>
      </p:sp>
      <p:pic>
        <p:nvPicPr>
          <p:cNvPr id="5122" name="Picture 2" descr="Afficher l'image d'origine"/>
          <p:cNvPicPr>
            <a:picLocks noChangeAspect="1" noChangeArrowheads="1"/>
          </p:cNvPicPr>
          <p:nvPr/>
        </p:nvPicPr>
        <p:blipFill>
          <a:blip r:embed="rId3">
            <a:extLst>
              <a:ext uri="{BEBA8EAE-BF5A-486C-A8C5-ECC9F3942E4B}">
                <a14:imgProps xmlns:a14="http://schemas.microsoft.com/office/drawing/2010/main">
                  <a14:imgLayer r:embed="rId4">
                    <a14:imgEffect>
                      <a14:sharpenSoften amount="25000"/>
                    </a14:imgEffect>
                  </a14:imgLayer>
                </a14:imgProps>
              </a:ext>
              <a:ext uri="{28A0092B-C50C-407E-A947-70E740481C1C}">
                <a14:useLocalDpi xmlns:a14="http://schemas.microsoft.com/office/drawing/2010/main" val="0"/>
              </a:ext>
            </a:extLst>
          </a:blip>
          <a:srcRect/>
          <a:stretch>
            <a:fillRect/>
          </a:stretch>
        </p:blipFill>
        <p:spPr bwMode="auto">
          <a:xfrm>
            <a:off x="7596336" y="5156969"/>
            <a:ext cx="1076325" cy="1666875"/>
          </a:xfrm>
          <a:prstGeom prst="rect">
            <a:avLst/>
          </a:prstGeom>
          <a:noFill/>
          <a:ln>
            <a:solidFill>
              <a:schemeClr val="accent2">
                <a:lumMod val="20000"/>
                <a:lumOff val="80000"/>
              </a:schemeClr>
            </a:solidFill>
          </a:ln>
          <a:scene3d>
            <a:camera prst="orthographicFront"/>
            <a:lightRig rig="threePt" dir="t"/>
          </a:scene3d>
          <a:sp3d>
            <a:bevelT prst="angle"/>
          </a:sp3d>
          <a:extLst>
            <a:ext uri="{909E8E84-426E-40DD-AFC4-6F175D3DCCD1}">
              <a14:hiddenFill xmlns:a14="http://schemas.microsoft.com/office/drawing/2010/main">
                <a:solidFill>
                  <a:srgbClr val="FFFFFF"/>
                </a:solidFill>
              </a14:hiddenFill>
            </a:ext>
          </a:extLst>
        </p:spPr>
      </p:pic>
      <p:sp>
        <p:nvSpPr>
          <p:cNvPr id="6" name="Rectangle 5"/>
          <p:cNvSpPr/>
          <p:nvPr/>
        </p:nvSpPr>
        <p:spPr>
          <a:xfrm>
            <a:off x="467544" y="6381328"/>
            <a:ext cx="432048" cy="319390"/>
          </a:xfrm>
          <a:prstGeom prst="rect">
            <a:avLst/>
          </a:prstGeom>
          <a:solidFill>
            <a:schemeClr val="bg2"/>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35</a:t>
            </a:r>
            <a:endParaRPr lang="fr-FR" dirty="0">
              <a:solidFill>
                <a:schemeClr val="accent2">
                  <a:lumMod val="50000"/>
                </a:schemeClr>
              </a:solidFill>
            </a:endParaRPr>
          </a:p>
        </p:txBody>
      </p:sp>
    </p:spTree>
    <p:extLst>
      <p:ext uri="{BB962C8B-B14F-4D97-AF65-F5344CB8AC3E}">
        <p14:creationId xmlns:p14="http://schemas.microsoft.com/office/powerpoint/2010/main" val="1382399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circle(in)">
                                      <p:cBhvr>
                                        <p:cTn id="7" dur="2000"/>
                                        <p:tgtEl>
                                          <p:spTgt spid="5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ZoneTexte 2"/>
          <p:cNvSpPr txBox="1"/>
          <p:nvPr/>
        </p:nvSpPr>
        <p:spPr>
          <a:xfrm>
            <a:off x="1331640" y="5877272"/>
            <a:ext cx="6384030" cy="338554"/>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sz="1600" dirty="0" smtClean="0">
                <a:solidFill>
                  <a:schemeClr val="bg2"/>
                </a:solidFill>
                <a:latin typeface="AR BERKLEY" panose="02000000000000000000" pitchFamily="2" charset="0"/>
              </a:rPr>
              <a:t>Vue de Paris prise de la terrasse de Bellevue vers 1830</a:t>
            </a:r>
            <a:endParaRPr lang="fr-FR" sz="1600" dirty="0">
              <a:solidFill>
                <a:schemeClr val="bg2"/>
              </a:solidFill>
              <a:latin typeface="AR BERKLEY" panose="02000000000000000000" pitchFamily="2" charset="0"/>
            </a:endParaRPr>
          </a:p>
        </p:txBody>
      </p:sp>
      <p:sp>
        <p:nvSpPr>
          <p:cNvPr id="4" name="ZoneTexte 3"/>
          <p:cNvSpPr txBox="1"/>
          <p:nvPr/>
        </p:nvSpPr>
        <p:spPr>
          <a:xfrm>
            <a:off x="2483768" y="6381328"/>
            <a:ext cx="4320480" cy="369332"/>
          </a:xfrm>
          <a:prstGeom prst="rect">
            <a:avLst/>
          </a:prstGeom>
          <a:solidFill>
            <a:schemeClr val="accent2">
              <a:lumMod val="50000"/>
            </a:schemeClr>
          </a:solidFill>
          <a:ln>
            <a:noFill/>
          </a:ln>
          <a:scene3d>
            <a:camera prst="orthographicFront"/>
            <a:lightRig rig="threePt" dir="t"/>
          </a:scene3d>
          <a:sp3d>
            <a:bevelT prst="angle"/>
          </a:sp3d>
        </p:spPr>
        <p:txBody>
          <a:bodyPr wrap="square" rtlCol="0">
            <a:spAutoFit/>
          </a:bodyPr>
          <a:lstStyle/>
          <a:p>
            <a:pPr algn="ctr"/>
            <a:r>
              <a:rPr lang="fr-FR" dirty="0" smtClean="0">
                <a:solidFill>
                  <a:schemeClr val="bg2"/>
                </a:solidFill>
                <a:latin typeface="AR BERKLEY" panose="02000000000000000000" pitchFamily="2" charset="0"/>
              </a:rPr>
              <a:t>Antoine </a:t>
            </a:r>
            <a:r>
              <a:rPr lang="fr-FR" dirty="0" err="1" smtClean="0">
                <a:solidFill>
                  <a:schemeClr val="bg2"/>
                </a:solidFill>
                <a:latin typeface="AR BERKLEY" panose="02000000000000000000" pitchFamily="2" charset="0"/>
              </a:rPr>
              <a:t>Drulin</a:t>
            </a:r>
            <a:r>
              <a:rPr lang="fr-FR" dirty="0" smtClean="0">
                <a:solidFill>
                  <a:schemeClr val="bg2"/>
                </a:solidFill>
                <a:latin typeface="AR BERKLEY" panose="02000000000000000000" pitchFamily="2" charset="0"/>
              </a:rPr>
              <a:t> (1802-1869)</a:t>
            </a:r>
            <a:endParaRPr lang="fr-FR" dirty="0">
              <a:solidFill>
                <a:schemeClr val="bg2"/>
              </a:solidFill>
              <a:latin typeface="AR BERKLEY" panose="02000000000000000000" pitchFamily="2" charset="0"/>
            </a:endParaRPr>
          </a:p>
        </p:txBody>
      </p:sp>
      <p:sp>
        <p:nvSpPr>
          <p:cNvPr id="5" name="Rectangle 4"/>
          <p:cNvSpPr/>
          <p:nvPr/>
        </p:nvSpPr>
        <p:spPr>
          <a:xfrm>
            <a:off x="467544" y="6381328"/>
            <a:ext cx="432048" cy="319390"/>
          </a:xfrm>
          <a:prstGeom prst="rect">
            <a:avLst/>
          </a:prstGeom>
          <a:solidFill>
            <a:schemeClr val="bg2"/>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36</a:t>
            </a:r>
            <a:endParaRPr lang="fr-FR" dirty="0">
              <a:solidFill>
                <a:schemeClr val="accent2">
                  <a:lumMod val="50000"/>
                </a:schemeClr>
              </a:solidFill>
            </a:endParaRPr>
          </a:p>
        </p:txBody>
      </p:sp>
    </p:spTree>
    <p:extLst>
      <p:ext uri="{BB962C8B-B14F-4D97-AF65-F5344CB8AC3E}">
        <p14:creationId xmlns:p14="http://schemas.microsoft.com/office/powerpoint/2010/main" val="141773237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duotone>
              <a:prstClr val="black"/>
              <a:schemeClr val="accent2">
                <a:tint val="45000"/>
                <a:satMod val="400000"/>
              </a:schemeClr>
            </a:duotone>
            <a:extLst>
              <a:ext uri="{BEBA8EAE-BF5A-486C-A8C5-ECC9F3942E4B}">
                <a14:imgProps xmlns:a14="http://schemas.microsoft.com/office/drawing/2010/main">
                  <a14:imgLayer r:embed="rId3">
                    <a14:imgEffect>
                      <a14:artisticFilmGrain/>
                    </a14:imgEffect>
                    <a14:imgEffect>
                      <a14:sharpenSoften amount="25000"/>
                    </a14:imgEffect>
                  </a14:imgLayer>
                </a14:imgProps>
              </a:ext>
              <a:ext uri="{28A0092B-C50C-407E-A947-70E740481C1C}">
                <a14:useLocalDpi xmlns:a14="http://schemas.microsoft.com/office/drawing/2010/main" val="0"/>
              </a:ext>
            </a:extLst>
          </a:blip>
          <a:srcRect t="6" b="2549"/>
          <a:stretch/>
        </p:blipFill>
        <p:spPr>
          <a:xfrm>
            <a:off x="0" y="0"/>
            <a:ext cx="9144000" cy="6858000"/>
          </a:xfrm>
          <a:prstGeom prst="rect">
            <a:avLst/>
          </a:prstGeom>
        </p:spPr>
      </p:pic>
      <p:sp>
        <p:nvSpPr>
          <p:cNvPr id="5" name="ZoneTexte 4"/>
          <p:cNvSpPr txBox="1"/>
          <p:nvPr/>
        </p:nvSpPr>
        <p:spPr>
          <a:xfrm>
            <a:off x="460289" y="88458"/>
            <a:ext cx="8288175" cy="6724918"/>
          </a:xfrm>
          <a:prstGeom prst="rect">
            <a:avLst/>
          </a:prstGeom>
          <a:gradFill flip="none" rotWithShape="1">
            <a:gsLst>
              <a:gs pos="0">
                <a:schemeClr val="bg2">
                  <a:shade val="30000"/>
                  <a:satMod val="115000"/>
                  <a:alpha val="52000"/>
                  <a:lumMod val="0"/>
                  <a:lumOff val="100000"/>
                </a:schemeClr>
              </a:gs>
              <a:gs pos="50000">
                <a:schemeClr val="bg2">
                  <a:shade val="67500"/>
                  <a:satMod val="115000"/>
                </a:schemeClr>
              </a:gs>
              <a:gs pos="100000">
                <a:schemeClr val="bg2">
                  <a:shade val="100000"/>
                  <a:satMod val="115000"/>
                </a:schemeClr>
              </a:gs>
            </a:gsLst>
            <a:lin ang="13500000" scaled="1"/>
            <a:tileRect/>
          </a:gradFill>
          <a:ln>
            <a:noFill/>
          </a:ln>
          <a:scene3d>
            <a:camera prst="orthographicFront"/>
            <a:lightRig rig="threePt" dir="t"/>
          </a:scene3d>
          <a:sp3d>
            <a:bevelT prst="angle"/>
          </a:sp3d>
        </p:spPr>
        <p:txBody>
          <a:bodyPr wrap="square" rtlCol="0">
            <a:spAutoFit/>
          </a:bodyPr>
          <a:lstStyle/>
          <a:p>
            <a:pPr algn="ctr"/>
            <a:r>
              <a:rPr lang="fr-FR" sz="3600" dirty="0">
                <a:solidFill>
                  <a:schemeClr val="accent2">
                    <a:lumMod val="50000"/>
                  </a:schemeClr>
                </a:solidFill>
                <a:latin typeface="AR BERKLEY" panose="02000000000000000000" pitchFamily="2" charset="0"/>
              </a:rPr>
              <a:t>L</a:t>
            </a:r>
            <a:r>
              <a:rPr lang="fr-FR" sz="3600" dirty="0" smtClean="0">
                <a:solidFill>
                  <a:schemeClr val="accent2">
                    <a:lumMod val="50000"/>
                  </a:schemeClr>
                </a:solidFill>
                <a:latin typeface="AR BERKLEY" panose="02000000000000000000" pitchFamily="2" charset="0"/>
              </a:rPr>
              <a:t>a forêt par Victor Hugo ?</a:t>
            </a:r>
          </a:p>
          <a:p>
            <a:pPr algn="ctr"/>
            <a:endParaRPr lang="fr-FR" sz="3600" dirty="0">
              <a:solidFill>
                <a:schemeClr val="accent2">
                  <a:lumMod val="50000"/>
                </a:schemeClr>
              </a:solidFill>
              <a:latin typeface="AR BERKLEY" panose="02000000000000000000" pitchFamily="2" charset="0"/>
            </a:endParaRPr>
          </a:p>
          <a:p>
            <a:pPr algn="ctr"/>
            <a:r>
              <a:rPr lang="fr-FR" sz="2100" dirty="0" smtClean="0">
                <a:solidFill>
                  <a:schemeClr val="accent2">
                    <a:lumMod val="50000"/>
                  </a:schemeClr>
                </a:solidFill>
                <a:latin typeface="AR BERKLEY" panose="02000000000000000000" pitchFamily="2" charset="0"/>
              </a:rPr>
              <a:t>Une forêt pour toi, c’est un monde hideux.</a:t>
            </a:r>
          </a:p>
          <a:p>
            <a:pPr algn="ctr"/>
            <a:r>
              <a:rPr lang="fr-FR" sz="2100" dirty="0" smtClean="0">
                <a:solidFill>
                  <a:schemeClr val="accent2">
                    <a:lumMod val="50000"/>
                  </a:schemeClr>
                </a:solidFill>
                <a:latin typeface="AR BERKLEY" panose="02000000000000000000" pitchFamily="2" charset="0"/>
              </a:rPr>
              <a:t>Le songe et le réel s’y mêlent tous les deux.</a:t>
            </a:r>
          </a:p>
          <a:p>
            <a:pPr algn="ctr"/>
            <a:r>
              <a:rPr lang="fr-FR" sz="2100" dirty="0" smtClean="0">
                <a:solidFill>
                  <a:schemeClr val="accent2">
                    <a:lumMod val="50000"/>
                  </a:schemeClr>
                </a:solidFill>
                <a:latin typeface="AR BERKLEY" panose="02000000000000000000" pitchFamily="2" charset="0"/>
              </a:rPr>
              <a:t>Là se penchent rêveurs les vieux pins, les grands ormes,</a:t>
            </a:r>
          </a:p>
          <a:p>
            <a:pPr algn="ctr"/>
            <a:r>
              <a:rPr lang="fr-FR" sz="2100" dirty="0" smtClean="0">
                <a:solidFill>
                  <a:schemeClr val="accent2">
                    <a:lumMod val="50000"/>
                  </a:schemeClr>
                </a:solidFill>
                <a:latin typeface="AR BERKLEY" panose="02000000000000000000" pitchFamily="2" charset="0"/>
              </a:rPr>
              <a:t>Dont les rameaux tordus font cent coudes difformes.</a:t>
            </a:r>
          </a:p>
          <a:p>
            <a:pPr algn="ctr"/>
            <a:r>
              <a:rPr lang="fr-FR" sz="2100" dirty="0" smtClean="0">
                <a:solidFill>
                  <a:schemeClr val="accent2">
                    <a:lumMod val="50000"/>
                  </a:schemeClr>
                </a:solidFill>
                <a:latin typeface="AR BERKLEY" panose="02000000000000000000" pitchFamily="2" charset="0"/>
              </a:rPr>
              <a:t>Et dans ce groupe sombre agité par le vent,</a:t>
            </a:r>
          </a:p>
          <a:p>
            <a:pPr algn="ctr"/>
            <a:r>
              <a:rPr lang="fr-FR" sz="2100" dirty="0" smtClean="0">
                <a:solidFill>
                  <a:schemeClr val="accent2">
                    <a:lumMod val="50000"/>
                  </a:schemeClr>
                </a:solidFill>
                <a:latin typeface="AR BERKLEY" panose="02000000000000000000" pitchFamily="2" charset="0"/>
              </a:rPr>
              <a:t>Rien n’est </a:t>
            </a:r>
            <a:r>
              <a:rPr lang="fr-FR" sz="2100" dirty="0" smtClean="0">
                <a:solidFill>
                  <a:schemeClr val="accent2">
                    <a:lumMod val="50000"/>
                  </a:schemeClr>
                </a:solidFill>
                <a:latin typeface="AR BERKLEY" panose="02000000000000000000" pitchFamily="2" charset="0"/>
              </a:rPr>
              <a:t>tout-à-fait </a:t>
            </a:r>
            <a:r>
              <a:rPr lang="fr-FR" sz="2100" dirty="0" smtClean="0">
                <a:solidFill>
                  <a:schemeClr val="accent2">
                    <a:lumMod val="50000"/>
                  </a:schemeClr>
                </a:solidFill>
                <a:latin typeface="AR BERKLEY" panose="02000000000000000000" pitchFamily="2" charset="0"/>
              </a:rPr>
              <a:t>mort, ni tout-à-fait vivant.</a:t>
            </a:r>
          </a:p>
          <a:p>
            <a:pPr algn="ctr"/>
            <a:r>
              <a:rPr lang="fr-FR" sz="2100" dirty="0" smtClean="0">
                <a:solidFill>
                  <a:schemeClr val="accent2">
                    <a:lumMod val="50000"/>
                  </a:schemeClr>
                </a:solidFill>
                <a:latin typeface="AR BERKLEY" panose="02000000000000000000" pitchFamily="2" charset="0"/>
              </a:rPr>
              <a:t>Le cresson boit ; l’eau court ; les frênes sur les pentes, </a:t>
            </a:r>
          </a:p>
          <a:p>
            <a:pPr algn="ctr"/>
            <a:r>
              <a:rPr lang="fr-FR" sz="2100" dirty="0" smtClean="0">
                <a:solidFill>
                  <a:schemeClr val="accent2">
                    <a:lumMod val="50000"/>
                  </a:schemeClr>
                </a:solidFill>
                <a:latin typeface="AR BERKLEY" panose="02000000000000000000" pitchFamily="2" charset="0"/>
              </a:rPr>
              <a:t>Sous la broussaille horrible et les ronces grimpantes,</a:t>
            </a:r>
          </a:p>
          <a:p>
            <a:pPr algn="ctr"/>
            <a:r>
              <a:rPr lang="fr-FR" sz="2100" dirty="0" smtClean="0">
                <a:solidFill>
                  <a:schemeClr val="accent2">
                    <a:lumMod val="50000"/>
                  </a:schemeClr>
                </a:solidFill>
                <a:latin typeface="AR BERKLEY" panose="02000000000000000000" pitchFamily="2" charset="0"/>
              </a:rPr>
              <a:t>Contractent lentement leurs pieds noueux et noirs,</a:t>
            </a:r>
          </a:p>
          <a:p>
            <a:pPr algn="ctr"/>
            <a:r>
              <a:rPr lang="fr-FR" sz="2100" dirty="0" smtClean="0">
                <a:solidFill>
                  <a:schemeClr val="accent2">
                    <a:lumMod val="50000"/>
                  </a:schemeClr>
                </a:solidFill>
                <a:latin typeface="AR BERKLEY" panose="02000000000000000000" pitchFamily="2" charset="0"/>
              </a:rPr>
              <a:t>Les fleurs au cou de cygne ont les lacs pour miroirs.</a:t>
            </a:r>
          </a:p>
          <a:p>
            <a:pPr algn="ctr"/>
            <a:r>
              <a:rPr lang="fr-FR" sz="2100" dirty="0" smtClean="0">
                <a:solidFill>
                  <a:schemeClr val="accent2">
                    <a:lumMod val="50000"/>
                  </a:schemeClr>
                </a:solidFill>
                <a:latin typeface="AR BERKLEY" panose="02000000000000000000" pitchFamily="2" charset="0"/>
              </a:rPr>
              <a:t>Et sur vous qui passez et l’avez réveillée,</a:t>
            </a:r>
          </a:p>
          <a:p>
            <a:pPr algn="ctr"/>
            <a:r>
              <a:rPr lang="fr-FR" sz="2100" dirty="0" smtClean="0">
                <a:solidFill>
                  <a:schemeClr val="accent2">
                    <a:lumMod val="50000"/>
                  </a:schemeClr>
                </a:solidFill>
                <a:latin typeface="AR BERKLEY" panose="02000000000000000000" pitchFamily="2" charset="0"/>
              </a:rPr>
              <a:t>Mainte chimère étrange à la gorge écaillée,</a:t>
            </a:r>
          </a:p>
          <a:p>
            <a:pPr algn="ctr"/>
            <a:r>
              <a:rPr lang="fr-FR" sz="2100" dirty="0" smtClean="0">
                <a:solidFill>
                  <a:schemeClr val="accent2">
                    <a:lumMod val="50000"/>
                  </a:schemeClr>
                </a:solidFill>
                <a:latin typeface="AR BERKLEY" panose="02000000000000000000" pitchFamily="2" charset="0"/>
              </a:rPr>
              <a:t>D’un arbre entre ses doigts serrant les larges nœuds,</a:t>
            </a:r>
          </a:p>
          <a:p>
            <a:pPr algn="ctr"/>
            <a:r>
              <a:rPr lang="fr-FR" sz="2100" dirty="0" smtClean="0">
                <a:solidFill>
                  <a:schemeClr val="accent2">
                    <a:lumMod val="50000"/>
                  </a:schemeClr>
                </a:solidFill>
                <a:latin typeface="AR BERKLEY" panose="02000000000000000000" pitchFamily="2" charset="0"/>
              </a:rPr>
              <a:t>Du fond d’un antre obscur fixe un œil lumineux.</a:t>
            </a:r>
          </a:p>
          <a:p>
            <a:pPr algn="ctr"/>
            <a:r>
              <a:rPr lang="fr-FR" sz="2100" dirty="0">
                <a:solidFill>
                  <a:schemeClr val="accent2">
                    <a:lumMod val="50000"/>
                  </a:schemeClr>
                </a:solidFill>
                <a:latin typeface="AR BERKLEY" panose="02000000000000000000" pitchFamily="2" charset="0"/>
              </a:rPr>
              <a:t>Ô</a:t>
            </a:r>
            <a:r>
              <a:rPr lang="fr-FR" sz="2100" dirty="0" smtClean="0">
                <a:solidFill>
                  <a:schemeClr val="accent2">
                    <a:lumMod val="50000"/>
                  </a:schemeClr>
                </a:solidFill>
                <a:latin typeface="AR BERKLEY" panose="02000000000000000000" pitchFamily="2" charset="0"/>
              </a:rPr>
              <a:t> végétation ! Esprit ! Matière ! Force  !</a:t>
            </a:r>
          </a:p>
          <a:p>
            <a:pPr algn="ctr"/>
            <a:r>
              <a:rPr lang="fr-FR" sz="2100" dirty="0" smtClean="0">
                <a:solidFill>
                  <a:schemeClr val="accent2">
                    <a:lumMod val="50000"/>
                  </a:schemeClr>
                </a:solidFill>
                <a:latin typeface="AR BERKLEY" panose="02000000000000000000" pitchFamily="2" charset="0"/>
              </a:rPr>
              <a:t>Couverte de peau rude ou de vivante écorce !</a:t>
            </a:r>
          </a:p>
          <a:p>
            <a:pPr algn="r"/>
            <a:r>
              <a:rPr lang="fr-FR" sz="2300" dirty="0" smtClean="0">
                <a:solidFill>
                  <a:schemeClr val="accent2">
                    <a:lumMod val="50000"/>
                  </a:schemeClr>
                </a:solidFill>
                <a:latin typeface="AR BERKLEY" panose="02000000000000000000" pitchFamily="2" charset="0"/>
              </a:rPr>
              <a:t>A Dürer - Victor Hugo</a:t>
            </a:r>
          </a:p>
        </p:txBody>
      </p:sp>
      <p:pic>
        <p:nvPicPr>
          <p:cNvPr id="3" name="Image 2"/>
          <p:cNvPicPr>
            <a:picLocks noChangeAspect="1"/>
          </p:cNvPicPr>
          <p:nvPr/>
        </p:nvPicPr>
        <p:blipFill rotWithShape="1">
          <a:blip r:embed="rId4" cstate="email">
            <a:extLst>
              <a:ext uri="{28A0092B-C50C-407E-A947-70E740481C1C}">
                <a14:useLocalDpi xmlns:a14="http://schemas.microsoft.com/office/drawing/2010/main"/>
              </a:ext>
            </a:extLst>
          </a:blip>
          <a:srcRect l="11723" t="9709" r="12190" b="10586"/>
          <a:stretch/>
        </p:blipFill>
        <p:spPr>
          <a:xfrm>
            <a:off x="107504" y="4434445"/>
            <a:ext cx="1817186" cy="2285418"/>
          </a:xfrm>
          <a:prstGeom prst="ellipse">
            <a:avLst/>
          </a:prstGeom>
          <a:ln w="63500" cap="rnd">
            <a:solidFill>
              <a:schemeClr val="bg2"/>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6" name="Rectangle 5"/>
          <p:cNvSpPr/>
          <p:nvPr/>
        </p:nvSpPr>
        <p:spPr>
          <a:xfrm>
            <a:off x="755576" y="6381328"/>
            <a:ext cx="432048" cy="319390"/>
          </a:xfrm>
          <a:prstGeom prst="rect">
            <a:avLst/>
          </a:prstGeom>
          <a:solidFill>
            <a:schemeClr val="bg2"/>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37</a:t>
            </a:r>
            <a:endParaRPr lang="fr-FR" dirty="0">
              <a:solidFill>
                <a:schemeClr val="accent2">
                  <a:lumMod val="50000"/>
                </a:schemeClr>
              </a:solidFill>
            </a:endParaRPr>
          </a:p>
        </p:txBody>
      </p:sp>
    </p:spTree>
    <p:extLst>
      <p:ext uri="{BB962C8B-B14F-4D97-AF65-F5344CB8AC3E}">
        <p14:creationId xmlns:p14="http://schemas.microsoft.com/office/powerpoint/2010/main" val="401791972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duotone>
              <a:prstClr val="black"/>
              <a:schemeClr val="accent2">
                <a:tint val="45000"/>
                <a:satMod val="400000"/>
              </a:schemeClr>
            </a:duotone>
            <a:extLst>
              <a:ext uri="{BEBA8EAE-BF5A-486C-A8C5-ECC9F3942E4B}">
                <a14:imgProps xmlns:a14="http://schemas.microsoft.com/office/drawing/2010/main">
                  <a14:imgLayer r:embed="rId3">
                    <a14:imgEffect>
                      <a14:artisticFilmGrain/>
                    </a14:imgEffect>
                    <a14:imgEffect>
                      <a14:sharpenSoften amount="25000"/>
                    </a14:imgEffect>
                  </a14:imgLayer>
                </a14:imgProps>
              </a:ext>
              <a:ext uri="{28A0092B-C50C-407E-A947-70E740481C1C}">
                <a14:useLocalDpi xmlns:a14="http://schemas.microsoft.com/office/drawing/2010/main" val="0"/>
              </a:ext>
            </a:extLst>
          </a:blip>
          <a:srcRect t="6" b="2549"/>
          <a:stretch/>
        </p:blipFill>
        <p:spPr>
          <a:xfrm>
            <a:off x="0" y="0"/>
            <a:ext cx="9144000" cy="6858000"/>
          </a:xfrm>
          <a:prstGeom prst="rect">
            <a:avLst/>
          </a:prstGeom>
        </p:spPr>
      </p:pic>
      <p:sp>
        <p:nvSpPr>
          <p:cNvPr id="5" name="ZoneTexte 4"/>
          <p:cNvSpPr txBox="1"/>
          <p:nvPr/>
        </p:nvSpPr>
        <p:spPr>
          <a:xfrm>
            <a:off x="1763688" y="724634"/>
            <a:ext cx="6480720" cy="1631216"/>
          </a:xfrm>
          <a:prstGeom prst="rect">
            <a:avLst/>
          </a:prstGeom>
          <a:gradFill flip="none" rotWithShape="1">
            <a:gsLst>
              <a:gs pos="0">
                <a:schemeClr val="bg2">
                  <a:shade val="30000"/>
                  <a:satMod val="115000"/>
                  <a:alpha val="52000"/>
                  <a:lumMod val="0"/>
                  <a:lumOff val="100000"/>
                </a:schemeClr>
              </a:gs>
              <a:gs pos="50000">
                <a:schemeClr val="bg2">
                  <a:shade val="67500"/>
                  <a:satMod val="115000"/>
                </a:schemeClr>
              </a:gs>
              <a:gs pos="100000">
                <a:schemeClr val="bg2">
                  <a:shade val="100000"/>
                  <a:satMod val="115000"/>
                </a:schemeClr>
              </a:gs>
            </a:gsLst>
            <a:lin ang="13500000" scaled="1"/>
            <a:tileRect/>
          </a:gradFill>
          <a:ln>
            <a:noFill/>
          </a:ln>
          <a:scene3d>
            <a:camera prst="orthographicFront"/>
            <a:lightRig rig="threePt" dir="t"/>
          </a:scene3d>
          <a:sp3d>
            <a:bevelT prst="angle"/>
          </a:sp3d>
        </p:spPr>
        <p:txBody>
          <a:bodyPr wrap="square" rtlCol="0">
            <a:spAutoFit/>
          </a:bodyPr>
          <a:lstStyle/>
          <a:p>
            <a:pPr algn="ctr"/>
            <a:r>
              <a:rPr lang="fr-FR" sz="2800" dirty="0" smtClean="0">
                <a:solidFill>
                  <a:schemeClr val="accent2">
                    <a:lumMod val="50000"/>
                  </a:schemeClr>
                </a:solidFill>
                <a:latin typeface="AR BERKLEY" panose="02000000000000000000" pitchFamily="2" charset="0"/>
              </a:rPr>
              <a:t>Alexandre-Hyacinthe </a:t>
            </a:r>
            <a:r>
              <a:rPr lang="fr-FR" sz="2800" dirty="0" err="1" smtClean="0">
                <a:solidFill>
                  <a:schemeClr val="accent2">
                    <a:lumMod val="50000"/>
                  </a:schemeClr>
                </a:solidFill>
                <a:latin typeface="AR BERKLEY" panose="02000000000000000000" pitchFamily="2" charset="0"/>
              </a:rPr>
              <a:t>Dunouy</a:t>
            </a:r>
            <a:r>
              <a:rPr lang="fr-FR" sz="2800" dirty="0" smtClean="0">
                <a:solidFill>
                  <a:schemeClr val="accent2">
                    <a:lumMod val="50000"/>
                  </a:schemeClr>
                </a:solidFill>
                <a:latin typeface="AR BERKLEY" panose="02000000000000000000" pitchFamily="2" charset="0"/>
              </a:rPr>
              <a:t> (1757-1841)</a:t>
            </a:r>
            <a:endParaRPr lang="fr-FR" sz="2000" dirty="0" smtClean="0">
              <a:solidFill>
                <a:schemeClr val="accent2">
                  <a:lumMod val="50000"/>
                </a:schemeClr>
              </a:solidFill>
              <a:latin typeface="AR BERKLEY" panose="02000000000000000000" pitchFamily="2" charset="0"/>
            </a:endParaRPr>
          </a:p>
          <a:p>
            <a:r>
              <a:rPr lang="fr-FR" dirty="0" smtClean="0">
                <a:solidFill>
                  <a:schemeClr val="accent2">
                    <a:lumMod val="50000"/>
                  </a:schemeClr>
                </a:solidFill>
                <a:latin typeface="AR BERKLEY" panose="02000000000000000000" pitchFamily="2" charset="0"/>
              </a:rPr>
              <a:t>Peintre qui commence sa carrière à Paris puis se rend à Rome et Naples. Il devient le peintre officiel des Murat, installés à Naples, puis celui de Caroline Bonaparte, de Joseph Bonaparte et enfin du roi Louis </a:t>
            </a:r>
            <a:r>
              <a:rPr lang="fr-FR" b="1" i="1" dirty="0" smtClean="0">
                <a:solidFill>
                  <a:schemeClr val="accent2">
                    <a:lumMod val="50000"/>
                  </a:schemeClr>
                </a:solidFill>
              </a:rPr>
              <a:t>XVIII</a:t>
            </a:r>
            <a:r>
              <a:rPr lang="fr-FR" dirty="0" smtClean="0">
                <a:solidFill>
                  <a:schemeClr val="accent2">
                    <a:lumMod val="50000"/>
                  </a:schemeClr>
                </a:solidFill>
                <a:latin typeface="AR BERKLEY" panose="02000000000000000000" pitchFamily="2" charset="0"/>
              </a:rPr>
              <a:t>. Il décore </a:t>
            </a:r>
            <a:r>
              <a:rPr lang="fr-FR" dirty="0">
                <a:solidFill>
                  <a:schemeClr val="accent2">
                    <a:lumMod val="50000"/>
                  </a:schemeClr>
                </a:solidFill>
                <a:latin typeface="AR BERKLEY" panose="02000000000000000000" pitchFamily="2" charset="0"/>
              </a:rPr>
              <a:t>d</a:t>
            </a:r>
            <a:r>
              <a:rPr lang="fr-FR" dirty="0" smtClean="0">
                <a:solidFill>
                  <a:schemeClr val="accent2">
                    <a:lumMod val="50000"/>
                  </a:schemeClr>
                </a:solidFill>
                <a:latin typeface="AR BERKLEY" panose="02000000000000000000" pitchFamily="2" charset="0"/>
              </a:rPr>
              <a:t>es châteaux dont le Grand Trianon.</a:t>
            </a:r>
          </a:p>
        </p:txBody>
      </p:sp>
      <p:sp>
        <p:nvSpPr>
          <p:cNvPr id="4" name="Rectangle 3"/>
          <p:cNvSpPr/>
          <p:nvPr/>
        </p:nvSpPr>
        <p:spPr>
          <a:xfrm>
            <a:off x="8532440" y="2029490"/>
            <a:ext cx="432048" cy="319390"/>
          </a:xfrm>
          <a:prstGeom prst="rect">
            <a:avLst/>
          </a:prstGeom>
          <a:solidFill>
            <a:schemeClr val="accent2">
              <a:lumMod val="40000"/>
              <a:lumOff val="6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32</a:t>
            </a:r>
            <a:endParaRPr lang="fr-FR" dirty="0">
              <a:solidFill>
                <a:schemeClr val="accent2">
                  <a:lumMod val="50000"/>
                </a:schemeClr>
              </a:solidFill>
            </a:endParaRPr>
          </a:p>
        </p:txBody>
      </p:sp>
      <p:sp>
        <p:nvSpPr>
          <p:cNvPr id="3" name="ZoneTexte 2"/>
          <p:cNvSpPr txBox="1"/>
          <p:nvPr/>
        </p:nvSpPr>
        <p:spPr>
          <a:xfrm>
            <a:off x="0" y="0"/>
            <a:ext cx="9144000" cy="646331"/>
          </a:xfrm>
          <a:prstGeom prst="rect">
            <a:avLst/>
          </a:prstGeom>
          <a:noFill/>
        </p:spPr>
        <p:txBody>
          <a:bodyPr wrap="square" rtlCol="0">
            <a:spAutoFit/>
          </a:bodyPr>
          <a:lstStyle/>
          <a:p>
            <a:pPr algn="ctr"/>
            <a:r>
              <a:rPr lang="fr-FR" sz="3600" dirty="0" smtClean="0">
                <a:solidFill>
                  <a:schemeClr val="bg2"/>
                </a:solidFill>
                <a:latin typeface="AR BERKLEY" panose="02000000000000000000" pitchFamily="2" charset="0"/>
              </a:rPr>
              <a:t>Peintres paysagistes cités :</a:t>
            </a:r>
            <a:endParaRPr lang="fr-FR" sz="3600" dirty="0">
              <a:solidFill>
                <a:schemeClr val="bg2"/>
              </a:solidFill>
              <a:latin typeface="AR BERKLEY" panose="02000000000000000000" pitchFamily="2" charset="0"/>
            </a:endParaRPr>
          </a:p>
        </p:txBody>
      </p:sp>
      <p:sp>
        <p:nvSpPr>
          <p:cNvPr id="6" name="ZoneTexte 5"/>
          <p:cNvSpPr txBox="1"/>
          <p:nvPr/>
        </p:nvSpPr>
        <p:spPr>
          <a:xfrm>
            <a:off x="1763688" y="2564904"/>
            <a:ext cx="6480720" cy="1908215"/>
          </a:xfrm>
          <a:prstGeom prst="rect">
            <a:avLst/>
          </a:prstGeom>
          <a:gradFill flip="none" rotWithShape="1">
            <a:gsLst>
              <a:gs pos="0">
                <a:schemeClr val="bg2">
                  <a:shade val="30000"/>
                  <a:satMod val="115000"/>
                  <a:alpha val="52000"/>
                  <a:lumMod val="0"/>
                  <a:lumOff val="100000"/>
                </a:schemeClr>
              </a:gs>
              <a:gs pos="50000">
                <a:schemeClr val="bg2">
                  <a:shade val="67500"/>
                  <a:satMod val="115000"/>
                </a:schemeClr>
              </a:gs>
              <a:gs pos="100000">
                <a:schemeClr val="bg2">
                  <a:shade val="100000"/>
                  <a:satMod val="115000"/>
                </a:schemeClr>
              </a:gs>
            </a:gsLst>
            <a:lin ang="13500000" scaled="1"/>
            <a:tileRect/>
          </a:gradFill>
          <a:ln>
            <a:noFill/>
          </a:ln>
          <a:scene3d>
            <a:camera prst="orthographicFront"/>
            <a:lightRig rig="threePt" dir="t"/>
          </a:scene3d>
          <a:sp3d>
            <a:bevelT prst="angle"/>
          </a:sp3d>
        </p:spPr>
        <p:txBody>
          <a:bodyPr wrap="square" rtlCol="0">
            <a:spAutoFit/>
          </a:bodyPr>
          <a:lstStyle/>
          <a:p>
            <a:pPr algn="ctr"/>
            <a:r>
              <a:rPr lang="fr-FR" sz="2800" dirty="0" err="1" smtClean="0">
                <a:solidFill>
                  <a:schemeClr val="accent2">
                    <a:lumMod val="50000"/>
                  </a:schemeClr>
                </a:solidFill>
                <a:latin typeface="AR BERKLEY" panose="02000000000000000000" pitchFamily="2" charset="0"/>
              </a:rPr>
              <a:t>Goerges</a:t>
            </a:r>
            <a:r>
              <a:rPr lang="fr-FR" sz="2800" dirty="0" smtClean="0">
                <a:solidFill>
                  <a:schemeClr val="accent2">
                    <a:lumMod val="50000"/>
                  </a:schemeClr>
                </a:solidFill>
                <a:latin typeface="AR BERKLEY" panose="02000000000000000000" pitchFamily="2" charset="0"/>
              </a:rPr>
              <a:t> Michel (1763-1841</a:t>
            </a:r>
            <a:r>
              <a:rPr lang="fr-FR" sz="2000" dirty="0" smtClean="0">
                <a:solidFill>
                  <a:schemeClr val="accent2">
                    <a:lumMod val="50000"/>
                  </a:schemeClr>
                </a:solidFill>
                <a:latin typeface="AR BERKLEY" panose="02000000000000000000" pitchFamily="2" charset="0"/>
              </a:rPr>
              <a:t>)</a:t>
            </a:r>
          </a:p>
          <a:p>
            <a:r>
              <a:rPr lang="fr-FR" dirty="0" smtClean="0">
                <a:solidFill>
                  <a:schemeClr val="accent2">
                    <a:lumMod val="50000"/>
                  </a:schemeClr>
                </a:solidFill>
                <a:latin typeface="AR BERKLEY" panose="02000000000000000000" pitchFamily="2" charset="0"/>
              </a:rPr>
              <a:t>Le Ruysdael de Montmartre. Il est l’élève de Carle Vernet. Il fait la connaissance du mari d’Elisabeth Vigée</a:t>
            </a:r>
            <a:r>
              <a:rPr lang="fr-FR" dirty="0">
                <a:solidFill>
                  <a:schemeClr val="accent2">
                    <a:lumMod val="50000"/>
                  </a:schemeClr>
                </a:solidFill>
                <a:latin typeface="AR BERKLEY" panose="02000000000000000000" pitchFamily="2" charset="0"/>
              </a:rPr>
              <a:t>-</a:t>
            </a:r>
            <a:r>
              <a:rPr lang="fr-FR" dirty="0" smtClean="0">
                <a:solidFill>
                  <a:schemeClr val="accent2">
                    <a:lumMod val="50000"/>
                  </a:schemeClr>
                </a:solidFill>
                <a:latin typeface="AR BERKLEY" panose="02000000000000000000" pitchFamily="2" charset="0"/>
              </a:rPr>
              <a:t>Lebrun qui est marchand de tableaux. Il va alors copier les peintres des Pays-Bas dont Ruysdael. Il peint les moulins de Montmartre.</a:t>
            </a:r>
          </a:p>
          <a:p>
            <a:r>
              <a:rPr lang="fr-FR" dirty="0" smtClean="0">
                <a:solidFill>
                  <a:schemeClr val="accent2">
                    <a:lumMod val="50000"/>
                  </a:schemeClr>
                </a:solidFill>
                <a:latin typeface="AR BERKLEY" panose="02000000000000000000" pitchFamily="2" charset="0"/>
              </a:rPr>
              <a:t>Il puise son inspiration aussi dans la forêt de Fontainebleau</a:t>
            </a:r>
          </a:p>
        </p:txBody>
      </p:sp>
      <p:sp>
        <p:nvSpPr>
          <p:cNvPr id="7" name="ZoneTexte 6"/>
          <p:cNvSpPr txBox="1"/>
          <p:nvPr/>
        </p:nvSpPr>
        <p:spPr>
          <a:xfrm>
            <a:off x="1763688" y="4653136"/>
            <a:ext cx="6480720" cy="1692771"/>
          </a:xfrm>
          <a:prstGeom prst="rect">
            <a:avLst/>
          </a:prstGeom>
          <a:gradFill flip="none" rotWithShape="1">
            <a:gsLst>
              <a:gs pos="0">
                <a:schemeClr val="bg2">
                  <a:shade val="30000"/>
                  <a:satMod val="115000"/>
                  <a:alpha val="52000"/>
                  <a:lumMod val="0"/>
                  <a:lumOff val="100000"/>
                </a:schemeClr>
              </a:gs>
              <a:gs pos="50000">
                <a:schemeClr val="bg2">
                  <a:shade val="67500"/>
                  <a:satMod val="115000"/>
                </a:schemeClr>
              </a:gs>
              <a:gs pos="100000">
                <a:schemeClr val="bg2">
                  <a:shade val="100000"/>
                  <a:satMod val="115000"/>
                </a:schemeClr>
              </a:gs>
            </a:gsLst>
            <a:lin ang="13500000" scaled="1"/>
            <a:tileRect/>
          </a:gradFill>
          <a:ln>
            <a:noFill/>
          </a:ln>
          <a:scene3d>
            <a:camera prst="orthographicFront"/>
            <a:lightRig rig="threePt" dir="t"/>
          </a:scene3d>
          <a:sp3d>
            <a:bevelT prst="angle"/>
          </a:sp3d>
        </p:spPr>
        <p:txBody>
          <a:bodyPr wrap="square" rtlCol="0">
            <a:spAutoFit/>
          </a:bodyPr>
          <a:lstStyle/>
          <a:p>
            <a:pPr algn="ctr"/>
            <a:r>
              <a:rPr lang="fr-FR" sz="2800" dirty="0" smtClean="0">
                <a:solidFill>
                  <a:schemeClr val="accent2">
                    <a:lumMod val="50000"/>
                  </a:schemeClr>
                </a:solidFill>
                <a:latin typeface="AR BERKLEY" panose="02000000000000000000" pitchFamily="2" charset="0"/>
              </a:rPr>
              <a:t>Giuseppe </a:t>
            </a:r>
            <a:r>
              <a:rPr lang="fr-FR" sz="2800" dirty="0" err="1" smtClean="0">
                <a:solidFill>
                  <a:schemeClr val="accent2">
                    <a:lumMod val="50000"/>
                  </a:schemeClr>
                </a:solidFill>
                <a:latin typeface="AR BERKLEY" panose="02000000000000000000" pitchFamily="2" charset="0"/>
              </a:rPr>
              <a:t>Canella</a:t>
            </a:r>
            <a:r>
              <a:rPr lang="fr-FR" sz="2800" dirty="0" smtClean="0">
                <a:solidFill>
                  <a:schemeClr val="accent2">
                    <a:lumMod val="50000"/>
                  </a:schemeClr>
                </a:solidFill>
                <a:latin typeface="AR BERKLEY" panose="02000000000000000000" pitchFamily="2" charset="0"/>
              </a:rPr>
              <a:t> (1788-1847)</a:t>
            </a:r>
            <a:endParaRPr lang="fr-FR" sz="2000" dirty="0" smtClean="0">
              <a:solidFill>
                <a:schemeClr val="accent2">
                  <a:lumMod val="50000"/>
                </a:schemeClr>
              </a:solidFill>
              <a:latin typeface="AR BERKLEY" panose="02000000000000000000" pitchFamily="2" charset="0"/>
            </a:endParaRPr>
          </a:p>
          <a:p>
            <a:r>
              <a:rPr lang="fr-FR" dirty="0" smtClean="0">
                <a:solidFill>
                  <a:schemeClr val="accent2">
                    <a:lumMod val="50000"/>
                  </a:schemeClr>
                </a:solidFill>
                <a:latin typeface="AR BERKLEY" panose="02000000000000000000" pitchFamily="2" charset="0"/>
              </a:rPr>
              <a:t>Peintre italien de Vérone où il débute. Son père est architecte mais aussi « fresquiste ». Il voyage : Espagne, Pays-Bas, France.</a:t>
            </a:r>
          </a:p>
          <a:p>
            <a:r>
              <a:rPr lang="fr-FR" sz="2000" dirty="0" smtClean="0">
                <a:solidFill>
                  <a:schemeClr val="accent2">
                    <a:lumMod val="50000"/>
                  </a:schemeClr>
                </a:solidFill>
                <a:latin typeface="AR BERKLEY" panose="02000000000000000000" pitchFamily="2" charset="0"/>
              </a:rPr>
              <a:t>Il découvre Paris, Fontainebleau et la Normandie.</a:t>
            </a:r>
          </a:p>
          <a:p>
            <a:r>
              <a:rPr lang="fr-FR" sz="2000" dirty="0" smtClean="0">
                <a:solidFill>
                  <a:schemeClr val="accent2">
                    <a:lumMod val="50000"/>
                  </a:schemeClr>
                </a:solidFill>
                <a:latin typeface="AR BERKLEY" panose="02000000000000000000" pitchFamily="2" charset="0"/>
              </a:rPr>
              <a:t>Il est apprécié du roi Louis-Philippe.</a:t>
            </a:r>
          </a:p>
        </p:txBody>
      </p:sp>
      <p:sp>
        <p:nvSpPr>
          <p:cNvPr id="8" name="Rectangle 7"/>
          <p:cNvSpPr/>
          <p:nvPr/>
        </p:nvSpPr>
        <p:spPr>
          <a:xfrm>
            <a:off x="8532440" y="3501008"/>
            <a:ext cx="432048" cy="319390"/>
          </a:xfrm>
          <a:prstGeom prst="rect">
            <a:avLst/>
          </a:prstGeom>
          <a:solidFill>
            <a:schemeClr val="accent2">
              <a:lumMod val="40000"/>
              <a:lumOff val="6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2</a:t>
            </a:r>
            <a:endParaRPr lang="fr-FR" dirty="0">
              <a:solidFill>
                <a:schemeClr val="accent2">
                  <a:lumMod val="50000"/>
                </a:schemeClr>
              </a:solidFill>
            </a:endParaRPr>
          </a:p>
        </p:txBody>
      </p:sp>
      <p:sp>
        <p:nvSpPr>
          <p:cNvPr id="9" name="Rectangle 8"/>
          <p:cNvSpPr/>
          <p:nvPr/>
        </p:nvSpPr>
        <p:spPr>
          <a:xfrm>
            <a:off x="8532440" y="5917922"/>
            <a:ext cx="432048" cy="319390"/>
          </a:xfrm>
          <a:prstGeom prst="rect">
            <a:avLst/>
          </a:prstGeom>
          <a:solidFill>
            <a:schemeClr val="accent2">
              <a:lumMod val="40000"/>
              <a:lumOff val="6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13</a:t>
            </a:r>
            <a:endParaRPr lang="fr-FR" dirty="0">
              <a:solidFill>
                <a:schemeClr val="accent2">
                  <a:lumMod val="50000"/>
                </a:schemeClr>
              </a:solidFill>
            </a:endParaRPr>
          </a:p>
        </p:txBody>
      </p:sp>
      <p:pic>
        <p:nvPicPr>
          <p:cNvPr id="11" name="Picture 2" descr="Afficher l'image d'origine"/>
          <p:cNvPicPr>
            <a:picLocks noChangeAspect="1" noChangeArrowheads="1"/>
          </p:cNvPicPr>
          <p:nvPr/>
        </p:nvPicPr>
        <p:blipFill rotWithShape="1">
          <a:blip r:embed="rId4" cstate="email">
            <a:duotone>
              <a:prstClr val="black"/>
              <a:srgbClr val="D9C3A5">
                <a:tint val="50000"/>
                <a:satMod val="180000"/>
              </a:srgbClr>
            </a:duotone>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a:ext>
            </a:extLst>
          </a:blip>
          <a:srcRect l="4691"/>
          <a:stretch/>
        </p:blipFill>
        <p:spPr bwMode="auto">
          <a:xfrm>
            <a:off x="110531" y="2796607"/>
            <a:ext cx="1560435" cy="1440160"/>
          </a:xfrm>
          <a:prstGeom prst="rect">
            <a:avLst/>
          </a:prstGeom>
          <a:noFill/>
          <a:ln w="38100">
            <a:solidFill>
              <a:schemeClr val="bg2"/>
            </a:solidFill>
          </a:ln>
          <a:scene3d>
            <a:camera prst="orthographicFront"/>
            <a:lightRig rig="threePt" dir="t"/>
          </a:scene3d>
          <a:sp3d>
            <a:bevelT prst="angle"/>
          </a:sp3d>
          <a:extLst>
            <a:ext uri="{909E8E84-426E-40DD-AFC4-6F175D3DCCD1}">
              <a14:hiddenFill xmlns:a14="http://schemas.microsoft.com/office/drawing/2010/main">
                <a:solidFill>
                  <a:srgbClr val="FFFFFF"/>
                </a:solidFill>
              </a14:hiddenFill>
            </a:ext>
          </a:extLst>
        </p:spPr>
      </p:pic>
      <p:pic>
        <p:nvPicPr>
          <p:cNvPr id="12" name="Picture 2" descr="Portrait of Painter Giuseppe Canella Impression giclée"/>
          <p:cNvPicPr>
            <a:picLocks noChangeAspect="1" noChangeArrowheads="1"/>
          </p:cNvPicPr>
          <p:nvPr/>
        </p:nvPicPr>
        <p:blipFill rotWithShape="1">
          <a:blip r:embed="rId6">
            <a:extLst>
              <a:ext uri="{28A0092B-C50C-407E-A947-70E740481C1C}">
                <a14:useLocalDpi xmlns:a14="http://schemas.microsoft.com/office/drawing/2010/main" val="0"/>
              </a:ext>
            </a:extLst>
          </a:blip>
          <a:srcRect l="23660" t="20880" r="21724" b="32858"/>
          <a:stretch/>
        </p:blipFill>
        <p:spPr bwMode="auto">
          <a:xfrm>
            <a:off x="233571" y="4670549"/>
            <a:ext cx="1341626" cy="1511094"/>
          </a:xfrm>
          <a:prstGeom prst="rect">
            <a:avLst/>
          </a:prstGeom>
          <a:noFill/>
          <a:ln w="38100">
            <a:solidFill>
              <a:schemeClr val="bg2"/>
            </a:solidFill>
          </a:ln>
          <a:scene3d>
            <a:camera prst="orthographicFront"/>
            <a:lightRig rig="threePt" dir="t"/>
          </a:scene3d>
          <a:sp3d>
            <a:bevelT prst="angle"/>
          </a:sp3d>
          <a:extLst>
            <a:ext uri="{909E8E84-426E-40DD-AFC4-6F175D3DCCD1}">
              <a14:hiddenFill xmlns:a14="http://schemas.microsoft.com/office/drawing/2010/main">
                <a:solidFill>
                  <a:srgbClr val="FFFFFF"/>
                </a:solidFill>
              </a14:hiddenFill>
            </a:ext>
          </a:extLst>
        </p:spPr>
      </p:pic>
      <p:sp>
        <p:nvSpPr>
          <p:cNvPr id="13" name="Rectangle 12"/>
          <p:cNvSpPr/>
          <p:nvPr/>
        </p:nvSpPr>
        <p:spPr>
          <a:xfrm>
            <a:off x="467544" y="6381328"/>
            <a:ext cx="432048" cy="319390"/>
          </a:xfrm>
          <a:prstGeom prst="rect">
            <a:avLst/>
          </a:prstGeom>
          <a:solidFill>
            <a:schemeClr val="bg2"/>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38</a:t>
            </a:r>
            <a:endParaRPr lang="fr-FR" dirty="0">
              <a:solidFill>
                <a:schemeClr val="accent2">
                  <a:lumMod val="50000"/>
                </a:schemeClr>
              </a:solidFill>
            </a:endParaRPr>
          </a:p>
        </p:txBody>
      </p:sp>
      <p:sp>
        <p:nvSpPr>
          <p:cNvPr id="14" name="Rectangle 13"/>
          <p:cNvSpPr/>
          <p:nvPr/>
        </p:nvSpPr>
        <p:spPr>
          <a:xfrm>
            <a:off x="233571" y="724634"/>
            <a:ext cx="1341626" cy="1464551"/>
          </a:xfrm>
          <a:prstGeom prst="rect">
            <a:avLst/>
          </a:prstGeom>
          <a:no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latin typeface="AR BERKLEY" panose="02000000000000000000" pitchFamily="2" charset="0"/>
              </a:rPr>
              <a:t>Pas </a:t>
            </a:r>
          </a:p>
          <a:p>
            <a:pPr algn="ctr"/>
            <a:r>
              <a:rPr lang="fr-FR" dirty="0" smtClean="0">
                <a:latin typeface="AR BERKLEY" panose="02000000000000000000" pitchFamily="2" charset="0"/>
              </a:rPr>
              <a:t>d’</a:t>
            </a:r>
            <a:r>
              <a:rPr lang="fr-FR" dirty="0" err="1" smtClean="0">
                <a:latin typeface="AR BERKLEY" panose="02000000000000000000" pitchFamily="2" charset="0"/>
              </a:rPr>
              <a:t>auto-portrait</a:t>
            </a:r>
            <a:endParaRPr lang="fr-FR" dirty="0">
              <a:latin typeface="AR BERKLEY" panose="02000000000000000000" pitchFamily="2" charset="0"/>
            </a:endParaRPr>
          </a:p>
        </p:txBody>
      </p:sp>
      <p:sp>
        <p:nvSpPr>
          <p:cNvPr id="15" name="ZoneTexte 14"/>
          <p:cNvSpPr txBox="1"/>
          <p:nvPr/>
        </p:nvSpPr>
        <p:spPr>
          <a:xfrm>
            <a:off x="8244408" y="1157843"/>
            <a:ext cx="899592" cy="830997"/>
          </a:xfrm>
          <a:prstGeom prst="rect">
            <a:avLst/>
          </a:prstGeom>
          <a:noFill/>
        </p:spPr>
        <p:txBody>
          <a:bodyPr wrap="square" rtlCol="0">
            <a:spAutoFit/>
          </a:bodyPr>
          <a:lstStyle/>
          <a:p>
            <a:pPr algn="ctr"/>
            <a:r>
              <a:rPr lang="fr-FR" sz="2400" dirty="0" smtClean="0">
                <a:solidFill>
                  <a:schemeClr val="bg2"/>
                </a:solidFill>
                <a:latin typeface="AR BERKLEY" panose="02000000000000000000" pitchFamily="2" charset="0"/>
              </a:rPr>
              <a:t>Vue n°</a:t>
            </a:r>
            <a:endParaRPr lang="fr-FR" sz="2400" dirty="0">
              <a:solidFill>
                <a:schemeClr val="bg2"/>
              </a:solidFill>
              <a:latin typeface="AR BERKLEY" panose="02000000000000000000" pitchFamily="2" charset="0"/>
            </a:endParaRPr>
          </a:p>
        </p:txBody>
      </p:sp>
      <p:sp>
        <p:nvSpPr>
          <p:cNvPr id="16" name="ZoneTexte 15"/>
          <p:cNvSpPr txBox="1"/>
          <p:nvPr/>
        </p:nvSpPr>
        <p:spPr>
          <a:xfrm>
            <a:off x="8244408" y="2636912"/>
            <a:ext cx="899592" cy="830997"/>
          </a:xfrm>
          <a:prstGeom prst="rect">
            <a:avLst/>
          </a:prstGeom>
          <a:noFill/>
        </p:spPr>
        <p:txBody>
          <a:bodyPr wrap="square" rtlCol="0">
            <a:spAutoFit/>
          </a:bodyPr>
          <a:lstStyle/>
          <a:p>
            <a:pPr algn="ctr"/>
            <a:r>
              <a:rPr lang="fr-FR" sz="2400" dirty="0" smtClean="0">
                <a:solidFill>
                  <a:schemeClr val="bg2"/>
                </a:solidFill>
                <a:latin typeface="AR BERKLEY" panose="02000000000000000000" pitchFamily="2" charset="0"/>
              </a:rPr>
              <a:t>Vues n°</a:t>
            </a:r>
            <a:endParaRPr lang="fr-FR" sz="2400" dirty="0">
              <a:solidFill>
                <a:schemeClr val="bg2"/>
              </a:solidFill>
              <a:latin typeface="AR BERKLEY" panose="02000000000000000000" pitchFamily="2" charset="0"/>
            </a:endParaRPr>
          </a:p>
        </p:txBody>
      </p:sp>
      <p:sp>
        <p:nvSpPr>
          <p:cNvPr id="17" name="ZoneTexte 16"/>
          <p:cNvSpPr txBox="1"/>
          <p:nvPr/>
        </p:nvSpPr>
        <p:spPr>
          <a:xfrm>
            <a:off x="8244408" y="5046275"/>
            <a:ext cx="899592" cy="830997"/>
          </a:xfrm>
          <a:prstGeom prst="rect">
            <a:avLst/>
          </a:prstGeom>
          <a:noFill/>
        </p:spPr>
        <p:txBody>
          <a:bodyPr wrap="square" rtlCol="0">
            <a:spAutoFit/>
          </a:bodyPr>
          <a:lstStyle/>
          <a:p>
            <a:pPr algn="ctr"/>
            <a:r>
              <a:rPr lang="fr-FR" sz="2400" dirty="0" smtClean="0">
                <a:solidFill>
                  <a:schemeClr val="bg2"/>
                </a:solidFill>
                <a:latin typeface="AR BERKLEY" panose="02000000000000000000" pitchFamily="2" charset="0"/>
              </a:rPr>
              <a:t>Vue n°</a:t>
            </a:r>
            <a:endParaRPr lang="fr-FR" sz="2400" dirty="0">
              <a:solidFill>
                <a:schemeClr val="bg2"/>
              </a:solidFill>
              <a:latin typeface="AR BERKLEY" panose="02000000000000000000" pitchFamily="2" charset="0"/>
            </a:endParaRPr>
          </a:p>
        </p:txBody>
      </p:sp>
      <p:sp>
        <p:nvSpPr>
          <p:cNvPr id="18" name="Rectangle 17"/>
          <p:cNvSpPr/>
          <p:nvPr/>
        </p:nvSpPr>
        <p:spPr>
          <a:xfrm>
            <a:off x="8532440" y="3973706"/>
            <a:ext cx="432048" cy="319390"/>
          </a:xfrm>
          <a:prstGeom prst="rect">
            <a:avLst/>
          </a:prstGeom>
          <a:solidFill>
            <a:schemeClr val="accent2">
              <a:lumMod val="40000"/>
              <a:lumOff val="6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8</a:t>
            </a:r>
            <a:endParaRPr lang="fr-FR" dirty="0">
              <a:solidFill>
                <a:schemeClr val="accent2">
                  <a:lumMod val="50000"/>
                </a:schemeClr>
              </a:solidFill>
            </a:endParaRPr>
          </a:p>
        </p:txBody>
      </p:sp>
    </p:spTree>
    <p:extLst>
      <p:ext uri="{BB962C8B-B14F-4D97-AF65-F5344CB8AC3E}">
        <p14:creationId xmlns:p14="http://schemas.microsoft.com/office/powerpoint/2010/main" val="232093210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duotone>
              <a:prstClr val="black"/>
              <a:schemeClr val="accent2">
                <a:tint val="45000"/>
                <a:satMod val="400000"/>
              </a:schemeClr>
            </a:duotone>
            <a:extLst>
              <a:ext uri="{BEBA8EAE-BF5A-486C-A8C5-ECC9F3942E4B}">
                <a14:imgProps xmlns:a14="http://schemas.microsoft.com/office/drawing/2010/main">
                  <a14:imgLayer r:embed="rId3">
                    <a14:imgEffect>
                      <a14:artisticFilmGrain/>
                    </a14:imgEffect>
                    <a14:imgEffect>
                      <a14:sharpenSoften amount="25000"/>
                    </a14:imgEffect>
                  </a14:imgLayer>
                </a14:imgProps>
              </a:ext>
              <a:ext uri="{28A0092B-C50C-407E-A947-70E740481C1C}">
                <a14:useLocalDpi xmlns:a14="http://schemas.microsoft.com/office/drawing/2010/main" val="0"/>
              </a:ext>
            </a:extLst>
          </a:blip>
          <a:srcRect t="6" b="2549"/>
          <a:stretch/>
        </p:blipFill>
        <p:spPr>
          <a:xfrm>
            <a:off x="0" y="0"/>
            <a:ext cx="9144000" cy="6858000"/>
          </a:xfrm>
          <a:prstGeom prst="rect">
            <a:avLst/>
          </a:prstGeom>
        </p:spPr>
      </p:pic>
      <p:sp>
        <p:nvSpPr>
          <p:cNvPr id="5" name="ZoneTexte 4"/>
          <p:cNvSpPr txBox="1"/>
          <p:nvPr/>
        </p:nvSpPr>
        <p:spPr>
          <a:xfrm>
            <a:off x="1763688" y="724634"/>
            <a:ext cx="6480720" cy="1631216"/>
          </a:xfrm>
          <a:prstGeom prst="rect">
            <a:avLst/>
          </a:prstGeom>
          <a:gradFill flip="none" rotWithShape="1">
            <a:gsLst>
              <a:gs pos="0">
                <a:schemeClr val="bg2">
                  <a:shade val="30000"/>
                  <a:satMod val="115000"/>
                  <a:alpha val="52000"/>
                  <a:lumMod val="0"/>
                  <a:lumOff val="100000"/>
                </a:schemeClr>
              </a:gs>
              <a:gs pos="50000">
                <a:schemeClr val="bg2">
                  <a:shade val="67500"/>
                  <a:satMod val="115000"/>
                </a:schemeClr>
              </a:gs>
              <a:gs pos="100000">
                <a:schemeClr val="bg2">
                  <a:shade val="100000"/>
                  <a:satMod val="115000"/>
                </a:schemeClr>
              </a:gs>
            </a:gsLst>
            <a:lin ang="13500000" scaled="1"/>
            <a:tileRect/>
          </a:gradFill>
          <a:ln>
            <a:noFill/>
          </a:ln>
          <a:scene3d>
            <a:camera prst="orthographicFront"/>
            <a:lightRig rig="threePt" dir="t"/>
          </a:scene3d>
          <a:sp3d>
            <a:bevelT prst="angle"/>
          </a:sp3d>
        </p:spPr>
        <p:txBody>
          <a:bodyPr wrap="square" rtlCol="0">
            <a:spAutoFit/>
          </a:bodyPr>
          <a:lstStyle/>
          <a:p>
            <a:pPr algn="ctr"/>
            <a:r>
              <a:rPr lang="fr-FR" sz="2800" dirty="0" smtClean="0">
                <a:solidFill>
                  <a:schemeClr val="accent2">
                    <a:lumMod val="50000"/>
                  </a:schemeClr>
                </a:solidFill>
                <a:latin typeface="AR BERKLEY" panose="02000000000000000000" pitchFamily="2" charset="0"/>
              </a:rPr>
              <a:t>François-Edmée </a:t>
            </a:r>
            <a:r>
              <a:rPr lang="fr-FR" sz="2800" dirty="0" err="1" smtClean="0">
                <a:solidFill>
                  <a:schemeClr val="accent2">
                    <a:lumMod val="50000"/>
                  </a:schemeClr>
                </a:solidFill>
                <a:latin typeface="AR BERKLEY" panose="02000000000000000000" pitchFamily="2" charset="0"/>
              </a:rPr>
              <a:t>Ricois</a:t>
            </a:r>
            <a:r>
              <a:rPr lang="fr-FR" sz="2800" dirty="0" smtClean="0">
                <a:solidFill>
                  <a:schemeClr val="accent2">
                    <a:lumMod val="50000"/>
                  </a:schemeClr>
                </a:solidFill>
                <a:latin typeface="AR BERKLEY" panose="02000000000000000000" pitchFamily="2" charset="0"/>
              </a:rPr>
              <a:t> (1795-1881</a:t>
            </a:r>
            <a:r>
              <a:rPr lang="fr-FR" sz="2000" dirty="0" smtClean="0">
                <a:solidFill>
                  <a:schemeClr val="accent2">
                    <a:lumMod val="50000"/>
                  </a:schemeClr>
                </a:solidFill>
                <a:latin typeface="AR BERKLEY" panose="02000000000000000000" pitchFamily="2" charset="0"/>
              </a:rPr>
              <a:t>)</a:t>
            </a:r>
          </a:p>
          <a:p>
            <a:r>
              <a:rPr lang="fr-FR" dirty="0" smtClean="0">
                <a:solidFill>
                  <a:schemeClr val="accent2">
                    <a:lumMod val="50000"/>
                  </a:schemeClr>
                </a:solidFill>
                <a:latin typeface="AR BERKLEY" panose="02000000000000000000" pitchFamily="2" charset="0"/>
              </a:rPr>
              <a:t>Il est né dans l’Eure-et-Loir et fut l’élève de </a:t>
            </a:r>
            <a:r>
              <a:rPr lang="fr-FR" dirty="0" err="1" smtClean="0">
                <a:solidFill>
                  <a:schemeClr val="accent2">
                    <a:lumMod val="50000"/>
                  </a:schemeClr>
                </a:solidFill>
                <a:latin typeface="AR BERKLEY" panose="02000000000000000000" pitchFamily="2" charset="0"/>
              </a:rPr>
              <a:t>Girodet</a:t>
            </a:r>
            <a:r>
              <a:rPr lang="fr-FR" dirty="0" smtClean="0">
                <a:solidFill>
                  <a:schemeClr val="accent2">
                    <a:lumMod val="50000"/>
                  </a:schemeClr>
                </a:solidFill>
                <a:latin typeface="AR BERKLEY" panose="02000000000000000000" pitchFamily="2" charset="0"/>
              </a:rPr>
              <a:t>.</a:t>
            </a:r>
          </a:p>
          <a:p>
            <a:r>
              <a:rPr lang="fr-FR" dirty="0" smtClean="0">
                <a:solidFill>
                  <a:schemeClr val="accent2">
                    <a:lumMod val="50000"/>
                  </a:schemeClr>
                </a:solidFill>
                <a:latin typeface="AR BERKLEY" panose="02000000000000000000" pitchFamily="2" charset="0"/>
              </a:rPr>
              <a:t>Il a peint de nombreux châteaux dont celui de Rosny (appartenant à Sully), Versailles, Bagatelle et surtout l’aqueduc du château de Maintenon que tous les </a:t>
            </a:r>
            <a:r>
              <a:rPr lang="fr-FR" dirty="0" err="1">
                <a:solidFill>
                  <a:schemeClr val="accent2">
                    <a:lumMod val="50000"/>
                  </a:schemeClr>
                </a:solidFill>
                <a:latin typeface="AR BERKLEY" panose="02000000000000000000" pitchFamily="2" charset="0"/>
              </a:rPr>
              <a:t>S</a:t>
            </a:r>
            <a:r>
              <a:rPr lang="fr-FR" dirty="0" err="1" smtClean="0">
                <a:solidFill>
                  <a:schemeClr val="accent2">
                    <a:lumMod val="50000"/>
                  </a:schemeClr>
                </a:solidFill>
                <a:latin typeface="AR BERKLEY" panose="02000000000000000000" pitchFamily="2" charset="0"/>
              </a:rPr>
              <a:t>parnoniens</a:t>
            </a:r>
            <a:r>
              <a:rPr lang="fr-FR" dirty="0" smtClean="0">
                <a:solidFill>
                  <a:schemeClr val="accent2">
                    <a:lumMod val="50000"/>
                  </a:schemeClr>
                </a:solidFill>
                <a:latin typeface="AR BERKLEY" panose="02000000000000000000" pitchFamily="2" charset="0"/>
              </a:rPr>
              <a:t> et Maintenais connaissent.</a:t>
            </a:r>
          </a:p>
        </p:txBody>
      </p:sp>
      <p:sp>
        <p:nvSpPr>
          <p:cNvPr id="4" name="Rectangle 3"/>
          <p:cNvSpPr/>
          <p:nvPr/>
        </p:nvSpPr>
        <p:spPr>
          <a:xfrm>
            <a:off x="8532440" y="2029490"/>
            <a:ext cx="432048" cy="319390"/>
          </a:xfrm>
          <a:prstGeom prst="rect">
            <a:avLst/>
          </a:prstGeom>
          <a:solidFill>
            <a:schemeClr val="accent2">
              <a:lumMod val="40000"/>
              <a:lumOff val="6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30</a:t>
            </a:r>
            <a:endParaRPr lang="fr-FR" dirty="0">
              <a:solidFill>
                <a:schemeClr val="accent2">
                  <a:lumMod val="50000"/>
                </a:schemeClr>
              </a:solidFill>
            </a:endParaRPr>
          </a:p>
        </p:txBody>
      </p:sp>
      <p:sp>
        <p:nvSpPr>
          <p:cNvPr id="3" name="ZoneTexte 2"/>
          <p:cNvSpPr txBox="1"/>
          <p:nvPr/>
        </p:nvSpPr>
        <p:spPr>
          <a:xfrm>
            <a:off x="0" y="0"/>
            <a:ext cx="9144000" cy="646331"/>
          </a:xfrm>
          <a:prstGeom prst="rect">
            <a:avLst/>
          </a:prstGeom>
          <a:noFill/>
        </p:spPr>
        <p:txBody>
          <a:bodyPr wrap="square" rtlCol="0">
            <a:spAutoFit/>
          </a:bodyPr>
          <a:lstStyle/>
          <a:p>
            <a:pPr algn="ctr"/>
            <a:r>
              <a:rPr lang="fr-FR" sz="3600" dirty="0" smtClean="0">
                <a:solidFill>
                  <a:schemeClr val="bg2"/>
                </a:solidFill>
                <a:latin typeface="AR BERKLEY" panose="02000000000000000000" pitchFamily="2" charset="0"/>
              </a:rPr>
              <a:t>Les peintres paysagistes (suite)</a:t>
            </a:r>
            <a:endParaRPr lang="fr-FR" sz="3600" dirty="0">
              <a:solidFill>
                <a:schemeClr val="bg2"/>
              </a:solidFill>
              <a:latin typeface="AR BERKLEY" panose="02000000000000000000" pitchFamily="2" charset="0"/>
            </a:endParaRPr>
          </a:p>
        </p:txBody>
      </p:sp>
      <p:sp>
        <p:nvSpPr>
          <p:cNvPr id="6" name="ZoneTexte 5"/>
          <p:cNvSpPr txBox="1"/>
          <p:nvPr/>
        </p:nvSpPr>
        <p:spPr>
          <a:xfrm>
            <a:off x="1763688" y="2816929"/>
            <a:ext cx="6480720" cy="1908215"/>
          </a:xfrm>
          <a:prstGeom prst="rect">
            <a:avLst/>
          </a:prstGeom>
          <a:gradFill flip="none" rotWithShape="1">
            <a:gsLst>
              <a:gs pos="0">
                <a:schemeClr val="bg2">
                  <a:shade val="30000"/>
                  <a:satMod val="115000"/>
                  <a:alpha val="52000"/>
                  <a:lumMod val="0"/>
                  <a:lumOff val="100000"/>
                </a:schemeClr>
              </a:gs>
              <a:gs pos="50000">
                <a:schemeClr val="bg2">
                  <a:shade val="67500"/>
                  <a:satMod val="115000"/>
                </a:schemeClr>
              </a:gs>
              <a:gs pos="100000">
                <a:schemeClr val="bg2">
                  <a:shade val="100000"/>
                  <a:satMod val="115000"/>
                </a:schemeClr>
              </a:gs>
            </a:gsLst>
            <a:lin ang="13500000" scaled="1"/>
            <a:tileRect/>
          </a:gradFill>
          <a:ln>
            <a:noFill/>
          </a:ln>
          <a:scene3d>
            <a:camera prst="orthographicFront"/>
            <a:lightRig rig="threePt" dir="t"/>
          </a:scene3d>
          <a:sp3d>
            <a:bevelT prst="angle"/>
          </a:sp3d>
        </p:spPr>
        <p:txBody>
          <a:bodyPr wrap="square" rtlCol="0">
            <a:spAutoFit/>
          </a:bodyPr>
          <a:lstStyle/>
          <a:p>
            <a:pPr algn="ctr"/>
            <a:r>
              <a:rPr lang="fr-FR" sz="2800" dirty="0" smtClean="0">
                <a:solidFill>
                  <a:schemeClr val="accent2">
                    <a:lumMod val="50000"/>
                  </a:schemeClr>
                </a:solidFill>
                <a:latin typeface="AR BERKLEY" panose="02000000000000000000" pitchFamily="2" charset="0"/>
              </a:rPr>
              <a:t>Jean-Baptiste Camille Corot (1796-1875)</a:t>
            </a:r>
          </a:p>
          <a:p>
            <a:r>
              <a:rPr lang="fr-FR" dirty="0" smtClean="0">
                <a:solidFill>
                  <a:schemeClr val="accent2">
                    <a:lumMod val="50000"/>
                  </a:schemeClr>
                </a:solidFill>
                <a:latin typeface="AR BERKLEY" panose="02000000000000000000" pitchFamily="2" charset="0"/>
              </a:rPr>
              <a:t>Peintre Montmartrois. Il travaille dans l’atelier du peintre </a:t>
            </a:r>
            <a:r>
              <a:rPr lang="fr-FR" dirty="0" err="1" smtClean="0">
                <a:solidFill>
                  <a:schemeClr val="accent2">
                    <a:lumMod val="50000"/>
                  </a:schemeClr>
                </a:solidFill>
                <a:latin typeface="AR BERKLEY" panose="02000000000000000000" pitchFamily="2" charset="0"/>
              </a:rPr>
              <a:t>Michallon</a:t>
            </a:r>
            <a:r>
              <a:rPr lang="fr-FR" dirty="0" smtClean="0">
                <a:solidFill>
                  <a:schemeClr val="accent2">
                    <a:lumMod val="50000"/>
                  </a:schemeClr>
                </a:solidFill>
                <a:latin typeface="AR BERKLEY" panose="02000000000000000000" pitchFamily="2" charset="0"/>
              </a:rPr>
              <a:t> qui lui inculte les principes du néoclassicisme et l’encourage à peindre en plein air. Grâce à lui, il découvre </a:t>
            </a:r>
            <a:r>
              <a:rPr lang="fr-FR" dirty="0" err="1" smtClean="0">
                <a:solidFill>
                  <a:schemeClr val="accent2">
                    <a:lumMod val="50000"/>
                  </a:schemeClr>
                </a:solidFill>
                <a:latin typeface="AR BERKLEY" panose="02000000000000000000" pitchFamily="2" charset="0"/>
              </a:rPr>
              <a:t>Marlotte</a:t>
            </a:r>
            <a:r>
              <a:rPr lang="fr-FR" dirty="0" smtClean="0">
                <a:solidFill>
                  <a:schemeClr val="accent2">
                    <a:lumMod val="50000"/>
                  </a:schemeClr>
                </a:solidFill>
                <a:latin typeface="AR BERKLEY" panose="02000000000000000000" pitchFamily="2" charset="0"/>
              </a:rPr>
              <a:t> et Barbizon.</a:t>
            </a:r>
          </a:p>
          <a:p>
            <a:r>
              <a:rPr lang="fr-FR" dirty="0" smtClean="0">
                <a:solidFill>
                  <a:schemeClr val="accent2">
                    <a:lumMod val="50000"/>
                  </a:schemeClr>
                </a:solidFill>
                <a:latin typeface="AR BERKLEY" panose="02000000000000000000" pitchFamily="2" charset="0"/>
              </a:rPr>
              <a:t>Par la suite, il entraîne les jeunes peintres tels que Renoir, Bazille et Monet à peindre avec lui. Il est le père des impressionnistes. </a:t>
            </a:r>
          </a:p>
        </p:txBody>
      </p:sp>
      <p:sp>
        <p:nvSpPr>
          <p:cNvPr id="7" name="ZoneTexte 6"/>
          <p:cNvSpPr txBox="1"/>
          <p:nvPr/>
        </p:nvSpPr>
        <p:spPr>
          <a:xfrm>
            <a:off x="1763688" y="4976589"/>
            <a:ext cx="6480720" cy="1354217"/>
          </a:xfrm>
          <a:prstGeom prst="rect">
            <a:avLst/>
          </a:prstGeom>
          <a:gradFill flip="none" rotWithShape="1">
            <a:gsLst>
              <a:gs pos="0">
                <a:schemeClr val="bg2">
                  <a:shade val="30000"/>
                  <a:satMod val="115000"/>
                  <a:alpha val="52000"/>
                  <a:lumMod val="0"/>
                  <a:lumOff val="100000"/>
                </a:schemeClr>
              </a:gs>
              <a:gs pos="50000">
                <a:schemeClr val="bg2">
                  <a:shade val="67500"/>
                  <a:satMod val="115000"/>
                </a:schemeClr>
              </a:gs>
              <a:gs pos="100000">
                <a:schemeClr val="bg2">
                  <a:shade val="100000"/>
                  <a:satMod val="115000"/>
                </a:schemeClr>
              </a:gs>
            </a:gsLst>
            <a:lin ang="13500000" scaled="1"/>
            <a:tileRect/>
          </a:gradFill>
          <a:ln>
            <a:noFill/>
          </a:ln>
          <a:scene3d>
            <a:camera prst="orthographicFront"/>
            <a:lightRig rig="threePt" dir="t"/>
          </a:scene3d>
          <a:sp3d>
            <a:bevelT prst="angle"/>
          </a:sp3d>
        </p:spPr>
        <p:txBody>
          <a:bodyPr wrap="square" rtlCol="0">
            <a:spAutoFit/>
          </a:bodyPr>
          <a:lstStyle/>
          <a:p>
            <a:pPr algn="ctr"/>
            <a:r>
              <a:rPr lang="fr-FR" sz="2800" dirty="0" smtClean="0">
                <a:solidFill>
                  <a:schemeClr val="accent2">
                    <a:lumMod val="50000"/>
                  </a:schemeClr>
                </a:solidFill>
                <a:latin typeface="AR BERKLEY" panose="02000000000000000000" pitchFamily="2" charset="0"/>
              </a:rPr>
              <a:t>Antoine </a:t>
            </a:r>
            <a:r>
              <a:rPr lang="fr-FR" sz="2800" dirty="0" err="1" smtClean="0">
                <a:solidFill>
                  <a:schemeClr val="accent2">
                    <a:lumMod val="50000"/>
                  </a:schemeClr>
                </a:solidFill>
                <a:latin typeface="AR BERKLEY" panose="02000000000000000000" pitchFamily="2" charset="0"/>
              </a:rPr>
              <a:t>Drulin</a:t>
            </a:r>
            <a:r>
              <a:rPr lang="fr-FR" sz="2800" dirty="0" smtClean="0">
                <a:solidFill>
                  <a:schemeClr val="accent2">
                    <a:lumMod val="50000"/>
                  </a:schemeClr>
                </a:solidFill>
                <a:latin typeface="AR BERKLEY" panose="02000000000000000000" pitchFamily="2" charset="0"/>
              </a:rPr>
              <a:t> (1802-1869)</a:t>
            </a:r>
            <a:endParaRPr lang="fr-FR" sz="2000" dirty="0" smtClean="0">
              <a:solidFill>
                <a:schemeClr val="accent2">
                  <a:lumMod val="50000"/>
                </a:schemeClr>
              </a:solidFill>
              <a:latin typeface="AR BERKLEY" panose="02000000000000000000" pitchFamily="2" charset="0"/>
            </a:endParaRPr>
          </a:p>
          <a:p>
            <a:r>
              <a:rPr lang="fr-FR" dirty="0" smtClean="0">
                <a:solidFill>
                  <a:schemeClr val="accent2">
                    <a:lumMod val="50000"/>
                  </a:schemeClr>
                </a:solidFill>
                <a:latin typeface="AR BERKLEY" panose="02000000000000000000" pitchFamily="2" charset="0"/>
              </a:rPr>
              <a:t>Peu connu en France. Il est l’élève de Charles </a:t>
            </a:r>
            <a:r>
              <a:rPr lang="fr-FR" dirty="0" err="1" smtClean="0">
                <a:solidFill>
                  <a:schemeClr val="accent2">
                    <a:lumMod val="50000"/>
                  </a:schemeClr>
                </a:solidFill>
                <a:latin typeface="AR BERKLEY" panose="02000000000000000000" pitchFamily="2" charset="0"/>
              </a:rPr>
              <a:t>Renoux</a:t>
            </a:r>
            <a:r>
              <a:rPr lang="fr-FR" dirty="0" smtClean="0">
                <a:solidFill>
                  <a:schemeClr val="accent2">
                    <a:lumMod val="50000"/>
                  </a:schemeClr>
                </a:solidFill>
                <a:latin typeface="AR BERKLEY" panose="02000000000000000000" pitchFamily="2" charset="0"/>
              </a:rPr>
              <a:t> et expose au Salon à partir de 1831 puis s’installe comme professeur à Fribourg dès 1834.</a:t>
            </a:r>
            <a:endParaRPr lang="fr-FR" sz="2000" dirty="0" smtClean="0">
              <a:solidFill>
                <a:schemeClr val="accent2">
                  <a:lumMod val="50000"/>
                </a:schemeClr>
              </a:solidFill>
              <a:latin typeface="AR BERKLEY" panose="02000000000000000000" pitchFamily="2" charset="0"/>
            </a:endParaRPr>
          </a:p>
        </p:txBody>
      </p:sp>
      <p:sp>
        <p:nvSpPr>
          <p:cNvPr id="8" name="Rectangle 7"/>
          <p:cNvSpPr/>
          <p:nvPr/>
        </p:nvSpPr>
        <p:spPr>
          <a:xfrm>
            <a:off x="8532440" y="3717032"/>
            <a:ext cx="432048" cy="319390"/>
          </a:xfrm>
          <a:prstGeom prst="rect">
            <a:avLst/>
          </a:prstGeom>
          <a:solidFill>
            <a:schemeClr val="accent2">
              <a:lumMod val="40000"/>
              <a:lumOff val="6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20</a:t>
            </a:r>
            <a:endParaRPr lang="fr-FR" dirty="0">
              <a:solidFill>
                <a:schemeClr val="accent2">
                  <a:lumMod val="50000"/>
                </a:schemeClr>
              </a:solidFill>
            </a:endParaRPr>
          </a:p>
        </p:txBody>
      </p:sp>
      <p:sp>
        <p:nvSpPr>
          <p:cNvPr id="9" name="Rectangle 8"/>
          <p:cNvSpPr/>
          <p:nvPr/>
        </p:nvSpPr>
        <p:spPr>
          <a:xfrm>
            <a:off x="8532440" y="5661248"/>
            <a:ext cx="432048" cy="319390"/>
          </a:xfrm>
          <a:prstGeom prst="rect">
            <a:avLst/>
          </a:prstGeom>
          <a:solidFill>
            <a:schemeClr val="accent2">
              <a:lumMod val="40000"/>
              <a:lumOff val="6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31</a:t>
            </a:r>
            <a:endParaRPr lang="fr-FR" dirty="0">
              <a:solidFill>
                <a:schemeClr val="accent2">
                  <a:lumMod val="50000"/>
                </a:schemeClr>
              </a:solidFill>
            </a:endParaRPr>
          </a:p>
        </p:txBody>
      </p:sp>
      <p:pic>
        <p:nvPicPr>
          <p:cNvPr id="10" name="Image 9"/>
          <p:cNvPicPr>
            <a:picLocks noChangeAspect="1"/>
          </p:cNvPicPr>
          <p:nvPr/>
        </p:nvPicPr>
        <p:blipFill>
          <a:blip r:embed="rId4" cstate="print">
            <a:extLst>
              <a:ext uri="{BEBA8EAE-BF5A-486C-A8C5-ECC9F3942E4B}">
                <a14:imgProps xmlns:a14="http://schemas.microsoft.com/office/drawing/2010/main">
                  <a14:imgLayer r:embed="rId5">
                    <a14:imgEffect>
                      <a14:sharpenSoften amount="25000"/>
                    </a14:imgEffect>
                    <a14:imgEffect>
                      <a14:brightnessContrast bright="20000"/>
                    </a14:imgEffect>
                  </a14:imgLayer>
                </a14:imgProps>
              </a:ext>
              <a:ext uri="{28A0092B-C50C-407E-A947-70E740481C1C}">
                <a14:useLocalDpi xmlns:a14="http://schemas.microsoft.com/office/drawing/2010/main" val="0"/>
              </a:ext>
            </a:extLst>
          </a:blip>
          <a:stretch>
            <a:fillRect/>
          </a:stretch>
        </p:blipFill>
        <p:spPr>
          <a:xfrm>
            <a:off x="161845" y="1138681"/>
            <a:ext cx="1510988" cy="1080120"/>
          </a:xfrm>
          <a:prstGeom prst="rect">
            <a:avLst/>
          </a:prstGeom>
          <a:ln w="57150">
            <a:solidFill>
              <a:schemeClr val="bg2"/>
            </a:solidFill>
          </a:ln>
          <a:scene3d>
            <a:camera prst="orthographicFront"/>
            <a:lightRig rig="threePt" dir="t"/>
          </a:scene3d>
          <a:sp3d>
            <a:bevelT prst="angle"/>
          </a:sp3d>
        </p:spPr>
      </p:pic>
      <p:pic>
        <p:nvPicPr>
          <p:cNvPr id="12" name="Image 11" descr="Camille Corot-Nadar corrected.jpg">
            <a:hlinkClick r:id="rId6"/>
          </p:cNvPr>
          <p:cNvPicPr/>
          <p:nvPr/>
        </p:nvPicPr>
        <p:blipFill rotWithShape="1">
          <a:blip r:embed="rId7">
            <a:extLst>
              <a:ext uri="{BEBA8EAE-BF5A-486C-A8C5-ECC9F3942E4B}">
                <a14:imgProps xmlns:a14="http://schemas.microsoft.com/office/drawing/2010/main">
                  <a14:imgLayer r:embed="rId8">
                    <a14:imgEffect>
                      <a14:sharpenSoften amount="25000"/>
                    </a14:imgEffect>
                  </a14:imgLayer>
                </a14:imgProps>
              </a:ext>
              <a:ext uri="{28A0092B-C50C-407E-A947-70E740481C1C}">
                <a14:useLocalDpi xmlns:a14="http://schemas.microsoft.com/office/drawing/2010/main" val="0"/>
              </a:ext>
            </a:extLst>
          </a:blip>
          <a:srcRect l="13847" t="8054" r="27385" b="47427"/>
          <a:stretch/>
        </p:blipFill>
        <p:spPr bwMode="auto">
          <a:xfrm>
            <a:off x="151116" y="3012846"/>
            <a:ext cx="1455420" cy="1516380"/>
          </a:xfrm>
          <a:prstGeom prst="rect">
            <a:avLst/>
          </a:prstGeom>
          <a:noFill/>
          <a:ln w="38100">
            <a:solidFill>
              <a:schemeClr val="accent2">
                <a:lumMod val="20000"/>
                <a:lumOff val="80000"/>
              </a:schemeClr>
            </a:solidFill>
          </a:ln>
          <a:scene3d>
            <a:camera prst="orthographicFront"/>
            <a:lightRig rig="threePt" dir="t"/>
          </a:scene3d>
          <a:sp3d>
            <a:bevelT prst="angle"/>
          </a:sp3d>
          <a:extLst>
            <a:ext uri="{53640926-AAD7-44D8-BBD7-CCE9431645EC}">
              <a14:shadowObscured xmlns:a14="http://schemas.microsoft.com/office/drawing/2010/main"/>
            </a:ext>
          </a:extLst>
        </p:spPr>
      </p:pic>
      <p:sp>
        <p:nvSpPr>
          <p:cNvPr id="13" name="Rectangle 12"/>
          <p:cNvSpPr/>
          <p:nvPr/>
        </p:nvSpPr>
        <p:spPr>
          <a:xfrm>
            <a:off x="467544" y="6381328"/>
            <a:ext cx="432048" cy="319390"/>
          </a:xfrm>
          <a:prstGeom prst="rect">
            <a:avLst/>
          </a:prstGeom>
          <a:solidFill>
            <a:schemeClr val="bg2"/>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39</a:t>
            </a:r>
            <a:endParaRPr lang="fr-FR" dirty="0">
              <a:solidFill>
                <a:schemeClr val="accent2">
                  <a:lumMod val="50000"/>
                </a:schemeClr>
              </a:solidFill>
            </a:endParaRPr>
          </a:p>
        </p:txBody>
      </p:sp>
      <p:sp>
        <p:nvSpPr>
          <p:cNvPr id="14" name="Rectangle 13"/>
          <p:cNvSpPr/>
          <p:nvPr/>
        </p:nvSpPr>
        <p:spPr>
          <a:xfrm>
            <a:off x="251520" y="4844769"/>
            <a:ext cx="1341626" cy="1464551"/>
          </a:xfrm>
          <a:prstGeom prst="rect">
            <a:avLst/>
          </a:prstGeom>
          <a:noFill/>
          <a:ln w="38100">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latin typeface="AR BERKLEY" panose="02000000000000000000" pitchFamily="2" charset="0"/>
              </a:rPr>
              <a:t>Pas </a:t>
            </a:r>
          </a:p>
          <a:p>
            <a:pPr algn="ctr"/>
            <a:r>
              <a:rPr lang="fr-FR" dirty="0" smtClean="0">
                <a:latin typeface="AR BERKLEY" panose="02000000000000000000" pitchFamily="2" charset="0"/>
              </a:rPr>
              <a:t>d’</a:t>
            </a:r>
            <a:r>
              <a:rPr lang="fr-FR" dirty="0" err="1" smtClean="0">
                <a:latin typeface="AR BERKLEY" panose="02000000000000000000" pitchFamily="2" charset="0"/>
              </a:rPr>
              <a:t>auto-portrait</a:t>
            </a:r>
            <a:endParaRPr lang="fr-FR" dirty="0">
              <a:latin typeface="AR BERKLEY" panose="02000000000000000000" pitchFamily="2" charset="0"/>
            </a:endParaRPr>
          </a:p>
        </p:txBody>
      </p:sp>
      <p:sp>
        <p:nvSpPr>
          <p:cNvPr id="15" name="ZoneTexte 14"/>
          <p:cNvSpPr txBox="1"/>
          <p:nvPr/>
        </p:nvSpPr>
        <p:spPr>
          <a:xfrm>
            <a:off x="8244408" y="1196752"/>
            <a:ext cx="899592" cy="830997"/>
          </a:xfrm>
          <a:prstGeom prst="rect">
            <a:avLst/>
          </a:prstGeom>
          <a:noFill/>
        </p:spPr>
        <p:txBody>
          <a:bodyPr wrap="square" rtlCol="0">
            <a:spAutoFit/>
          </a:bodyPr>
          <a:lstStyle/>
          <a:p>
            <a:pPr algn="ctr"/>
            <a:r>
              <a:rPr lang="fr-FR" sz="2400" dirty="0" smtClean="0">
                <a:solidFill>
                  <a:schemeClr val="bg2"/>
                </a:solidFill>
                <a:latin typeface="AR BERKLEY" panose="02000000000000000000" pitchFamily="2" charset="0"/>
              </a:rPr>
              <a:t>Vue n°</a:t>
            </a:r>
            <a:endParaRPr lang="fr-FR" sz="2400" dirty="0">
              <a:solidFill>
                <a:schemeClr val="bg2"/>
              </a:solidFill>
              <a:latin typeface="AR BERKLEY" panose="02000000000000000000" pitchFamily="2" charset="0"/>
            </a:endParaRPr>
          </a:p>
        </p:txBody>
      </p:sp>
      <p:sp>
        <p:nvSpPr>
          <p:cNvPr id="16" name="ZoneTexte 15"/>
          <p:cNvSpPr txBox="1"/>
          <p:nvPr/>
        </p:nvSpPr>
        <p:spPr>
          <a:xfrm>
            <a:off x="8244408" y="2852936"/>
            <a:ext cx="899592" cy="830997"/>
          </a:xfrm>
          <a:prstGeom prst="rect">
            <a:avLst/>
          </a:prstGeom>
          <a:noFill/>
        </p:spPr>
        <p:txBody>
          <a:bodyPr wrap="square" rtlCol="0">
            <a:spAutoFit/>
          </a:bodyPr>
          <a:lstStyle/>
          <a:p>
            <a:pPr algn="ctr"/>
            <a:r>
              <a:rPr lang="fr-FR" sz="2400" dirty="0" smtClean="0">
                <a:solidFill>
                  <a:schemeClr val="bg2"/>
                </a:solidFill>
                <a:latin typeface="AR BERKLEY" panose="02000000000000000000" pitchFamily="2" charset="0"/>
              </a:rPr>
              <a:t>Vues n°</a:t>
            </a:r>
            <a:endParaRPr lang="fr-FR" sz="2400" dirty="0">
              <a:solidFill>
                <a:schemeClr val="bg2"/>
              </a:solidFill>
              <a:latin typeface="AR BERKLEY" panose="02000000000000000000" pitchFamily="2" charset="0"/>
            </a:endParaRPr>
          </a:p>
        </p:txBody>
      </p:sp>
      <p:sp>
        <p:nvSpPr>
          <p:cNvPr id="17" name="ZoneTexte 16"/>
          <p:cNvSpPr txBox="1"/>
          <p:nvPr/>
        </p:nvSpPr>
        <p:spPr>
          <a:xfrm>
            <a:off x="8244408" y="4797152"/>
            <a:ext cx="899592" cy="830997"/>
          </a:xfrm>
          <a:prstGeom prst="rect">
            <a:avLst/>
          </a:prstGeom>
          <a:noFill/>
        </p:spPr>
        <p:txBody>
          <a:bodyPr wrap="square" rtlCol="0">
            <a:spAutoFit/>
          </a:bodyPr>
          <a:lstStyle/>
          <a:p>
            <a:pPr algn="ctr"/>
            <a:r>
              <a:rPr lang="fr-FR" sz="2400" dirty="0" smtClean="0">
                <a:solidFill>
                  <a:schemeClr val="bg2"/>
                </a:solidFill>
                <a:latin typeface="AR BERKLEY" panose="02000000000000000000" pitchFamily="2" charset="0"/>
              </a:rPr>
              <a:t>Vues n°</a:t>
            </a:r>
            <a:endParaRPr lang="fr-FR" sz="2400" dirty="0">
              <a:solidFill>
                <a:schemeClr val="bg2"/>
              </a:solidFill>
              <a:latin typeface="AR BERKLEY" panose="02000000000000000000" pitchFamily="2" charset="0"/>
            </a:endParaRPr>
          </a:p>
        </p:txBody>
      </p:sp>
      <p:sp>
        <p:nvSpPr>
          <p:cNvPr id="18" name="Rectangle 17"/>
          <p:cNvSpPr/>
          <p:nvPr/>
        </p:nvSpPr>
        <p:spPr>
          <a:xfrm>
            <a:off x="8532440" y="4189730"/>
            <a:ext cx="432048" cy="319390"/>
          </a:xfrm>
          <a:prstGeom prst="rect">
            <a:avLst/>
          </a:prstGeom>
          <a:solidFill>
            <a:schemeClr val="accent2">
              <a:lumMod val="40000"/>
              <a:lumOff val="6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22</a:t>
            </a:r>
            <a:endParaRPr lang="fr-FR" dirty="0">
              <a:solidFill>
                <a:schemeClr val="accent2">
                  <a:lumMod val="50000"/>
                </a:schemeClr>
              </a:solidFill>
            </a:endParaRPr>
          </a:p>
        </p:txBody>
      </p:sp>
      <p:sp>
        <p:nvSpPr>
          <p:cNvPr id="19" name="Rectangle 18"/>
          <p:cNvSpPr/>
          <p:nvPr/>
        </p:nvSpPr>
        <p:spPr>
          <a:xfrm>
            <a:off x="8532440" y="6133946"/>
            <a:ext cx="432048" cy="319390"/>
          </a:xfrm>
          <a:prstGeom prst="rect">
            <a:avLst/>
          </a:prstGeom>
          <a:solidFill>
            <a:schemeClr val="accent2">
              <a:lumMod val="40000"/>
              <a:lumOff val="6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36</a:t>
            </a:r>
            <a:endParaRPr lang="fr-FR" dirty="0">
              <a:solidFill>
                <a:schemeClr val="accent2">
                  <a:lumMod val="50000"/>
                </a:schemeClr>
              </a:solidFill>
            </a:endParaRPr>
          </a:p>
        </p:txBody>
      </p:sp>
    </p:spTree>
    <p:extLst>
      <p:ext uri="{BB962C8B-B14F-4D97-AF65-F5344CB8AC3E}">
        <p14:creationId xmlns:p14="http://schemas.microsoft.com/office/powerpoint/2010/main" val="2401274776"/>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duotone>
              <a:prstClr val="black"/>
              <a:schemeClr val="accent2">
                <a:tint val="45000"/>
                <a:satMod val="400000"/>
              </a:schemeClr>
            </a:duotone>
            <a:extLst>
              <a:ext uri="{BEBA8EAE-BF5A-486C-A8C5-ECC9F3942E4B}">
                <a14:imgProps xmlns:a14="http://schemas.microsoft.com/office/drawing/2010/main">
                  <a14:imgLayer r:embed="rId3">
                    <a14:imgEffect>
                      <a14:artisticFilmGrain/>
                    </a14:imgEffect>
                    <a14:imgEffect>
                      <a14:sharpenSoften amount="25000"/>
                    </a14:imgEffect>
                  </a14:imgLayer>
                </a14:imgProps>
              </a:ext>
              <a:ext uri="{28A0092B-C50C-407E-A947-70E740481C1C}">
                <a14:useLocalDpi xmlns:a14="http://schemas.microsoft.com/office/drawing/2010/main" val="0"/>
              </a:ext>
            </a:extLst>
          </a:blip>
          <a:srcRect t="6" b="2549"/>
          <a:stretch/>
        </p:blipFill>
        <p:spPr>
          <a:xfrm>
            <a:off x="0" y="0"/>
            <a:ext cx="9144000" cy="6858000"/>
          </a:xfrm>
          <a:prstGeom prst="rect">
            <a:avLst/>
          </a:prstGeom>
        </p:spPr>
      </p:pic>
      <p:sp>
        <p:nvSpPr>
          <p:cNvPr id="5" name="ZoneTexte 4"/>
          <p:cNvSpPr txBox="1"/>
          <p:nvPr/>
        </p:nvSpPr>
        <p:spPr>
          <a:xfrm>
            <a:off x="1763688" y="724634"/>
            <a:ext cx="6480720" cy="1631216"/>
          </a:xfrm>
          <a:prstGeom prst="rect">
            <a:avLst/>
          </a:prstGeom>
          <a:gradFill flip="none" rotWithShape="1">
            <a:gsLst>
              <a:gs pos="0">
                <a:schemeClr val="bg2">
                  <a:shade val="30000"/>
                  <a:satMod val="115000"/>
                  <a:alpha val="52000"/>
                  <a:lumMod val="0"/>
                  <a:lumOff val="100000"/>
                </a:schemeClr>
              </a:gs>
              <a:gs pos="50000">
                <a:schemeClr val="bg2">
                  <a:shade val="67500"/>
                  <a:satMod val="115000"/>
                </a:schemeClr>
              </a:gs>
              <a:gs pos="100000">
                <a:schemeClr val="bg2">
                  <a:shade val="100000"/>
                  <a:satMod val="115000"/>
                </a:schemeClr>
              </a:gs>
            </a:gsLst>
            <a:lin ang="13500000" scaled="1"/>
            <a:tileRect/>
          </a:gradFill>
          <a:ln>
            <a:noFill/>
          </a:ln>
          <a:scene3d>
            <a:camera prst="orthographicFront"/>
            <a:lightRig rig="threePt" dir="t"/>
          </a:scene3d>
          <a:sp3d>
            <a:bevelT prst="angle"/>
          </a:sp3d>
        </p:spPr>
        <p:txBody>
          <a:bodyPr wrap="square" rtlCol="0">
            <a:spAutoFit/>
          </a:bodyPr>
          <a:lstStyle/>
          <a:p>
            <a:pPr algn="ctr"/>
            <a:r>
              <a:rPr lang="fr-FR" sz="2800" dirty="0" smtClean="0">
                <a:solidFill>
                  <a:schemeClr val="accent2">
                    <a:lumMod val="50000"/>
                  </a:schemeClr>
                </a:solidFill>
                <a:latin typeface="AR BERKLEY" panose="02000000000000000000" pitchFamily="2" charset="0"/>
              </a:rPr>
              <a:t>Paul Huet (1803-1869</a:t>
            </a:r>
            <a:r>
              <a:rPr lang="fr-FR" sz="2000" dirty="0" smtClean="0">
                <a:solidFill>
                  <a:schemeClr val="accent2">
                    <a:lumMod val="50000"/>
                  </a:schemeClr>
                </a:solidFill>
                <a:latin typeface="AR BERKLEY" panose="02000000000000000000" pitchFamily="2" charset="0"/>
              </a:rPr>
              <a:t>)</a:t>
            </a:r>
          </a:p>
          <a:p>
            <a:r>
              <a:rPr lang="fr-FR" dirty="0" smtClean="0">
                <a:solidFill>
                  <a:schemeClr val="accent2">
                    <a:lumMod val="50000"/>
                  </a:schemeClr>
                </a:solidFill>
                <a:latin typeface="AR BERKLEY" panose="02000000000000000000" pitchFamily="2" charset="0"/>
              </a:rPr>
              <a:t>Peintre de paysage romantique, aux ciels tourmentés. Il travaille dans l’atelier de </a:t>
            </a:r>
            <a:r>
              <a:rPr lang="fr-FR" dirty="0" err="1" smtClean="0">
                <a:solidFill>
                  <a:schemeClr val="accent2">
                    <a:lumMod val="50000"/>
                  </a:schemeClr>
                </a:solidFill>
                <a:latin typeface="AR BERKLEY" panose="02000000000000000000" pitchFamily="2" charset="0"/>
              </a:rPr>
              <a:t>Guerin</a:t>
            </a:r>
            <a:r>
              <a:rPr lang="fr-FR" dirty="0" smtClean="0">
                <a:solidFill>
                  <a:schemeClr val="accent2">
                    <a:lumMod val="50000"/>
                  </a:schemeClr>
                </a:solidFill>
                <a:latin typeface="AR BERKLEY" panose="02000000000000000000" pitchFamily="2" charset="0"/>
              </a:rPr>
              <a:t> et Gros. Il rencontre Eugène Delacroix qui devient son ami et parfois ils travaillent ensemble et étudient des « modèles vivants ». Mais il préfère l’étude de la nature en plein air.</a:t>
            </a:r>
          </a:p>
        </p:txBody>
      </p:sp>
      <p:sp>
        <p:nvSpPr>
          <p:cNvPr id="4" name="Rectangle 3"/>
          <p:cNvSpPr/>
          <p:nvPr/>
        </p:nvSpPr>
        <p:spPr>
          <a:xfrm>
            <a:off x="8388424" y="2029490"/>
            <a:ext cx="576064" cy="319390"/>
          </a:xfrm>
          <a:prstGeom prst="rect">
            <a:avLst/>
          </a:prstGeom>
          <a:solidFill>
            <a:schemeClr val="accent2">
              <a:lumMod val="40000"/>
              <a:lumOff val="6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4à9</a:t>
            </a:r>
            <a:endParaRPr lang="fr-FR" dirty="0">
              <a:solidFill>
                <a:schemeClr val="accent2">
                  <a:lumMod val="50000"/>
                </a:schemeClr>
              </a:solidFill>
            </a:endParaRPr>
          </a:p>
        </p:txBody>
      </p:sp>
      <p:sp>
        <p:nvSpPr>
          <p:cNvPr id="3" name="ZoneTexte 2"/>
          <p:cNvSpPr txBox="1"/>
          <p:nvPr/>
        </p:nvSpPr>
        <p:spPr>
          <a:xfrm>
            <a:off x="0" y="0"/>
            <a:ext cx="9144000" cy="646331"/>
          </a:xfrm>
          <a:prstGeom prst="rect">
            <a:avLst/>
          </a:prstGeom>
          <a:noFill/>
        </p:spPr>
        <p:txBody>
          <a:bodyPr wrap="square" rtlCol="0">
            <a:spAutoFit/>
          </a:bodyPr>
          <a:lstStyle/>
          <a:p>
            <a:pPr algn="ctr"/>
            <a:r>
              <a:rPr lang="fr-FR" sz="3600" dirty="0" smtClean="0">
                <a:solidFill>
                  <a:schemeClr val="bg2"/>
                </a:solidFill>
                <a:latin typeface="AR BERKLEY" panose="02000000000000000000" pitchFamily="2" charset="0"/>
              </a:rPr>
              <a:t>Les peintres paysagistes (suite)</a:t>
            </a:r>
            <a:endParaRPr lang="fr-FR" sz="3600" dirty="0">
              <a:solidFill>
                <a:schemeClr val="bg2"/>
              </a:solidFill>
              <a:latin typeface="AR BERKLEY" panose="02000000000000000000" pitchFamily="2" charset="0"/>
            </a:endParaRPr>
          </a:p>
        </p:txBody>
      </p:sp>
      <p:sp>
        <p:nvSpPr>
          <p:cNvPr id="6" name="ZoneTexte 5"/>
          <p:cNvSpPr txBox="1"/>
          <p:nvPr/>
        </p:nvSpPr>
        <p:spPr>
          <a:xfrm>
            <a:off x="1763688" y="2564904"/>
            <a:ext cx="6480720" cy="1631216"/>
          </a:xfrm>
          <a:prstGeom prst="rect">
            <a:avLst/>
          </a:prstGeom>
          <a:gradFill flip="none" rotWithShape="1">
            <a:gsLst>
              <a:gs pos="0">
                <a:schemeClr val="bg2">
                  <a:shade val="30000"/>
                  <a:satMod val="115000"/>
                  <a:alpha val="52000"/>
                  <a:lumMod val="0"/>
                  <a:lumOff val="100000"/>
                </a:schemeClr>
              </a:gs>
              <a:gs pos="50000">
                <a:schemeClr val="bg2">
                  <a:shade val="67500"/>
                  <a:satMod val="115000"/>
                </a:schemeClr>
              </a:gs>
              <a:gs pos="100000">
                <a:schemeClr val="bg2">
                  <a:shade val="100000"/>
                  <a:satMod val="115000"/>
                </a:schemeClr>
              </a:gs>
            </a:gsLst>
            <a:lin ang="13500000" scaled="1"/>
            <a:tileRect/>
          </a:gradFill>
          <a:ln>
            <a:noFill/>
          </a:ln>
          <a:scene3d>
            <a:camera prst="orthographicFront"/>
            <a:lightRig rig="threePt" dir="t"/>
          </a:scene3d>
          <a:sp3d>
            <a:bevelT prst="angle"/>
          </a:sp3d>
        </p:spPr>
        <p:txBody>
          <a:bodyPr wrap="square" rtlCol="0">
            <a:spAutoFit/>
          </a:bodyPr>
          <a:lstStyle/>
          <a:p>
            <a:pPr algn="ctr"/>
            <a:r>
              <a:rPr lang="fr-FR" sz="2800" dirty="0" smtClean="0">
                <a:solidFill>
                  <a:schemeClr val="accent2">
                    <a:lumMod val="50000"/>
                  </a:schemeClr>
                </a:solidFill>
                <a:latin typeface="AR BERKLEY" panose="02000000000000000000" pitchFamily="2" charset="0"/>
              </a:rPr>
              <a:t>François Antoine </a:t>
            </a:r>
            <a:r>
              <a:rPr lang="fr-FR" sz="2800" dirty="0" err="1" smtClean="0">
                <a:solidFill>
                  <a:schemeClr val="accent2">
                    <a:lumMod val="50000"/>
                  </a:schemeClr>
                </a:solidFill>
                <a:latin typeface="AR BERKLEY" panose="02000000000000000000" pitchFamily="2" charset="0"/>
              </a:rPr>
              <a:t>léon</a:t>
            </a:r>
            <a:r>
              <a:rPr lang="fr-FR" sz="2800" dirty="0" smtClean="0">
                <a:solidFill>
                  <a:schemeClr val="accent2">
                    <a:lumMod val="50000"/>
                  </a:schemeClr>
                </a:solidFill>
                <a:latin typeface="AR BERKLEY" panose="02000000000000000000" pitchFamily="2" charset="0"/>
              </a:rPr>
              <a:t> Fleury (1804-1858</a:t>
            </a:r>
            <a:r>
              <a:rPr lang="fr-FR" sz="2000" dirty="0" smtClean="0">
                <a:solidFill>
                  <a:schemeClr val="accent2">
                    <a:lumMod val="50000"/>
                  </a:schemeClr>
                </a:solidFill>
                <a:latin typeface="AR BERKLEY" panose="02000000000000000000" pitchFamily="2" charset="0"/>
              </a:rPr>
              <a:t>)</a:t>
            </a:r>
          </a:p>
          <a:p>
            <a:r>
              <a:rPr lang="fr-FR" dirty="0" smtClean="0">
                <a:solidFill>
                  <a:schemeClr val="accent2">
                    <a:lumMod val="50000"/>
                  </a:schemeClr>
                </a:solidFill>
                <a:latin typeface="AR BERKLEY" panose="02000000000000000000" pitchFamily="2" charset="0"/>
              </a:rPr>
              <a:t>Fils du peintre parisien Antoine-Claude Fleury. Il a pour maître Victor Bertin. </a:t>
            </a:r>
          </a:p>
          <a:p>
            <a:r>
              <a:rPr lang="fr-FR" dirty="0" smtClean="0">
                <a:solidFill>
                  <a:schemeClr val="accent2">
                    <a:lumMod val="50000"/>
                  </a:schemeClr>
                </a:solidFill>
                <a:latin typeface="AR BERKLEY" panose="02000000000000000000" pitchFamily="2" charset="0"/>
              </a:rPr>
              <a:t>Après un séjour de 3 ans en Italie, il revient à Paris. Il est très influencé par l’Ecole de Barbizon. </a:t>
            </a:r>
          </a:p>
        </p:txBody>
      </p:sp>
      <p:sp>
        <p:nvSpPr>
          <p:cNvPr id="7" name="ZoneTexte 6"/>
          <p:cNvSpPr txBox="1"/>
          <p:nvPr/>
        </p:nvSpPr>
        <p:spPr>
          <a:xfrm>
            <a:off x="1763688" y="4653136"/>
            <a:ext cx="6480720" cy="1846659"/>
          </a:xfrm>
          <a:prstGeom prst="rect">
            <a:avLst/>
          </a:prstGeom>
          <a:gradFill flip="none" rotWithShape="1">
            <a:gsLst>
              <a:gs pos="0">
                <a:schemeClr val="bg2">
                  <a:shade val="30000"/>
                  <a:satMod val="115000"/>
                  <a:alpha val="52000"/>
                  <a:lumMod val="0"/>
                  <a:lumOff val="100000"/>
                </a:schemeClr>
              </a:gs>
              <a:gs pos="50000">
                <a:schemeClr val="bg2">
                  <a:shade val="67500"/>
                  <a:satMod val="115000"/>
                </a:schemeClr>
              </a:gs>
              <a:gs pos="100000">
                <a:schemeClr val="bg2">
                  <a:shade val="100000"/>
                  <a:satMod val="115000"/>
                </a:schemeClr>
              </a:gs>
            </a:gsLst>
            <a:lin ang="13500000" scaled="1"/>
            <a:tileRect/>
          </a:gradFill>
          <a:ln>
            <a:noFill/>
          </a:ln>
          <a:scene3d>
            <a:camera prst="orthographicFront"/>
            <a:lightRig rig="threePt" dir="t"/>
          </a:scene3d>
          <a:sp3d>
            <a:bevelT prst="angle"/>
          </a:sp3d>
        </p:spPr>
        <p:txBody>
          <a:bodyPr wrap="square" rtlCol="0">
            <a:spAutoFit/>
          </a:bodyPr>
          <a:lstStyle/>
          <a:p>
            <a:pPr algn="ctr"/>
            <a:r>
              <a:rPr lang="fr-FR" sz="2400" dirty="0" smtClean="0">
                <a:solidFill>
                  <a:schemeClr val="accent2">
                    <a:lumMod val="50000"/>
                  </a:schemeClr>
                </a:solidFill>
                <a:latin typeface="AR BERKLEY" panose="02000000000000000000" pitchFamily="2" charset="0"/>
              </a:rPr>
              <a:t>Narcisse </a:t>
            </a:r>
            <a:r>
              <a:rPr lang="fr-FR" sz="2400" dirty="0" err="1" smtClean="0">
                <a:solidFill>
                  <a:schemeClr val="accent2">
                    <a:lumMod val="50000"/>
                  </a:schemeClr>
                </a:solidFill>
                <a:latin typeface="AR BERKLEY" panose="02000000000000000000" pitchFamily="2" charset="0"/>
              </a:rPr>
              <a:t>Virgilio</a:t>
            </a:r>
            <a:r>
              <a:rPr lang="fr-FR" sz="2400" dirty="0" smtClean="0">
                <a:solidFill>
                  <a:schemeClr val="accent2">
                    <a:lumMod val="50000"/>
                  </a:schemeClr>
                </a:solidFill>
                <a:latin typeface="AR BERKLEY" panose="02000000000000000000" pitchFamily="2" charset="0"/>
              </a:rPr>
              <a:t> Diaz de la </a:t>
            </a:r>
            <a:r>
              <a:rPr lang="fr-FR" sz="2400" dirty="0" err="1" smtClean="0">
                <a:solidFill>
                  <a:schemeClr val="accent2">
                    <a:lumMod val="50000"/>
                  </a:schemeClr>
                </a:solidFill>
                <a:latin typeface="AR BERKLEY" panose="02000000000000000000" pitchFamily="2" charset="0"/>
              </a:rPr>
              <a:t>Pena</a:t>
            </a:r>
            <a:r>
              <a:rPr lang="fr-FR" sz="2400" dirty="0" smtClean="0">
                <a:solidFill>
                  <a:schemeClr val="accent2">
                    <a:lumMod val="50000"/>
                  </a:schemeClr>
                </a:solidFill>
                <a:latin typeface="AR BERKLEY" panose="02000000000000000000" pitchFamily="2" charset="0"/>
              </a:rPr>
              <a:t> (1807-1876)</a:t>
            </a:r>
          </a:p>
          <a:p>
            <a:r>
              <a:rPr lang="fr-FR" dirty="0" smtClean="0">
                <a:solidFill>
                  <a:schemeClr val="accent2">
                    <a:lumMod val="50000"/>
                  </a:schemeClr>
                </a:solidFill>
                <a:latin typeface="AR BERKLEY" panose="02000000000000000000" pitchFamily="2" charset="0"/>
              </a:rPr>
              <a:t>Né à Bordeaux, orphelin très jeune et unijambiste (morsure de vipère), il commence un apprentissage de peinture sur porcelaine. Puis, il rejoint le groupe de l’Ecole de Barbizon et peint alors des paysages. Il admire surtout Delacroix. Ami de Théodore Rousseau et Jean-François Millet. Il élit domicile à Barbizon.</a:t>
            </a:r>
            <a:endParaRPr lang="fr-FR" sz="2000" dirty="0" smtClean="0">
              <a:solidFill>
                <a:schemeClr val="accent2">
                  <a:lumMod val="50000"/>
                </a:schemeClr>
              </a:solidFill>
              <a:latin typeface="AR BERKLEY" panose="02000000000000000000" pitchFamily="2" charset="0"/>
            </a:endParaRPr>
          </a:p>
        </p:txBody>
      </p:sp>
      <p:sp>
        <p:nvSpPr>
          <p:cNvPr id="8" name="Rectangle 7"/>
          <p:cNvSpPr/>
          <p:nvPr/>
        </p:nvSpPr>
        <p:spPr>
          <a:xfrm>
            <a:off x="8532440" y="3645024"/>
            <a:ext cx="432048" cy="319390"/>
          </a:xfrm>
          <a:prstGeom prst="rect">
            <a:avLst/>
          </a:prstGeom>
          <a:solidFill>
            <a:schemeClr val="accent2">
              <a:lumMod val="40000"/>
              <a:lumOff val="6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29</a:t>
            </a:r>
            <a:endParaRPr lang="fr-FR" dirty="0">
              <a:solidFill>
                <a:schemeClr val="accent2">
                  <a:lumMod val="50000"/>
                </a:schemeClr>
              </a:solidFill>
            </a:endParaRPr>
          </a:p>
        </p:txBody>
      </p:sp>
      <p:sp>
        <p:nvSpPr>
          <p:cNvPr id="9" name="Rectangle 8"/>
          <p:cNvSpPr/>
          <p:nvPr/>
        </p:nvSpPr>
        <p:spPr>
          <a:xfrm>
            <a:off x="8532440" y="5917922"/>
            <a:ext cx="432048" cy="319390"/>
          </a:xfrm>
          <a:prstGeom prst="rect">
            <a:avLst/>
          </a:prstGeom>
          <a:solidFill>
            <a:schemeClr val="accent2">
              <a:lumMod val="40000"/>
              <a:lumOff val="6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11</a:t>
            </a:r>
            <a:endParaRPr lang="fr-FR" dirty="0">
              <a:solidFill>
                <a:schemeClr val="accent2">
                  <a:lumMod val="50000"/>
                </a:schemeClr>
              </a:solidFill>
            </a:endParaRPr>
          </a:p>
        </p:txBody>
      </p:sp>
      <p:pic>
        <p:nvPicPr>
          <p:cNvPr id="12" name="Picture 2" descr="Carjat  Etienne, Paul Huet - Peintre français vers 1865, épreuve sur papier albuminé à partir d'un négatif verre, contrecollée sur papier canson, H. 0.105 ; L. 0.06 musée d'Orsay, Paris, France © photo musée d'Orsay / RMN">
            <a:hlinkClick r:id="rId4" tooltip="Carjat_HuetPaul_vers1865"/>
          </p:cNvPr>
          <p:cNvPicPr>
            <a:picLocks noChangeAspect="1" noChangeArrowheads="1"/>
          </p:cNvPicPr>
          <p:nvPr/>
        </p:nvPicPr>
        <p:blipFill rotWithShape="1">
          <a:blip r:embed="rId5">
            <a:extLst>
              <a:ext uri="{BEBA8EAE-BF5A-486C-A8C5-ECC9F3942E4B}">
                <a14:imgProps xmlns:a14="http://schemas.microsoft.com/office/drawing/2010/main">
                  <a14:imgLayer r:embed="rId6">
                    <a14:imgEffect>
                      <a14:sharpenSoften amount="25000"/>
                    </a14:imgEffect>
                    <a14:imgEffect>
                      <a14:brightnessContrast contrast="20000"/>
                    </a14:imgEffect>
                  </a14:imgLayer>
                </a14:imgProps>
              </a:ext>
              <a:ext uri="{28A0092B-C50C-407E-A947-70E740481C1C}">
                <a14:useLocalDpi xmlns:a14="http://schemas.microsoft.com/office/drawing/2010/main" val="0"/>
              </a:ext>
            </a:extLst>
          </a:blip>
          <a:srcRect l="21137" t="12728" r="26938" b="54778"/>
          <a:stretch/>
        </p:blipFill>
        <p:spPr bwMode="auto">
          <a:xfrm>
            <a:off x="169788" y="802544"/>
            <a:ext cx="1379647" cy="1474328"/>
          </a:xfrm>
          <a:prstGeom prst="rect">
            <a:avLst/>
          </a:prstGeom>
          <a:noFill/>
          <a:ln w="38100">
            <a:solidFill>
              <a:schemeClr val="bg2"/>
            </a:solidFill>
          </a:ln>
          <a:scene3d>
            <a:camera prst="orthographicFront"/>
            <a:lightRig rig="threePt" dir="t"/>
          </a:scene3d>
          <a:sp3d>
            <a:bevelT prst="angle"/>
          </a:sp3d>
          <a:extLst>
            <a:ext uri="{909E8E84-426E-40DD-AFC4-6F175D3DCCD1}">
              <a14:hiddenFill xmlns:a14="http://schemas.microsoft.com/office/drawing/2010/main">
                <a:solidFill>
                  <a:srgbClr val="FFFFFF"/>
                </a:solidFill>
              </a14:hiddenFill>
            </a:ext>
          </a:extLst>
        </p:spPr>
      </p:pic>
      <p:pic>
        <p:nvPicPr>
          <p:cNvPr id="13" name="Image 12" descr="Afficher l'image d'origine"/>
          <p:cNvPicPr/>
          <p:nvPr/>
        </p:nvPicPr>
        <p:blipFill rotWithShape="1">
          <a:blip r:embed="rId7">
            <a:duotone>
              <a:prstClr val="black"/>
              <a:srgbClr val="D9C3A5">
                <a:tint val="50000"/>
                <a:satMod val="180000"/>
              </a:srgbClr>
            </a:duotone>
            <a:extLst>
              <a:ext uri="{BEBA8EAE-BF5A-486C-A8C5-ECC9F3942E4B}">
                <a14:imgProps xmlns:a14="http://schemas.microsoft.com/office/drawing/2010/main">
                  <a14:imgLayer r:embed="rId8">
                    <a14:imgEffect>
                      <a14:sharpenSoften amount="25000"/>
                    </a14:imgEffect>
                  </a14:imgLayer>
                </a14:imgProps>
              </a:ext>
              <a:ext uri="{28A0092B-C50C-407E-A947-70E740481C1C}">
                <a14:useLocalDpi xmlns:a14="http://schemas.microsoft.com/office/drawing/2010/main" val="0"/>
              </a:ext>
            </a:extLst>
          </a:blip>
          <a:srcRect l="33977" t="16212" r="32529" b="51881"/>
          <a:stretch/>
        </p:blipFill>
        <p:spPr bwMode="auto">
          <a:xfrm>
            <a:off x="208665" y="2560707"/>
            <a:ext cx="1301891" cy="1441177"/>
          </a:xfrm>
          <a:prstGeom prst="rect">
            <a:avLst/>
          </a:prstGeom>
          <a:noFill/>
          <a:ln w="38100">
            <a:solidFill>
              <a:schemeClr val="accent2">
                <a:lumMod val="20000"/>
                <a:lumOff val="80000"/>
              </a:schemeClr>
            </a:solidFill>
          </a:ln>
          <a:scene3d>
            <a:camera prst="orthographicFront"/>
            <a:lightRig rig="threePt" dir="t"/>
          </a:scene3d>
          <a:sp3d>
            <a:bevelT prst="angle"/>
          </a:sp3d>
          <a:extLst>
            <a:ext uri="{53640926-AAD7-44D8-BBD7-CCE9431645EC}">
              <a14:shadowObscured xmlns:a14="http://schemas.microsoft.com/office/drawing/2010/main"/>
            </a:ext>
          </a:extLst>
        </p:spPr>
      </p:pic>
      <p:pic>
        <p:nvPicPr>
          <p:cNvPr id="14" name="Image 13"/>
          <p:cNvPicPr/>
          <p:nvPr/>
        </p:nvPicPr>
        <p:blipFill>
          <a:blip r:embed="rId9" cstate="print">
            <a:extLst>
              <a:ext uri="{28A0092B-C50C-407E-A947-70E740481C1C}">
                <a14:useLocalDpi xmlns:a14="http://schemas.microsoft.com/office/drawing/2010/main" val="0"/>
              </a:ext>
            </a:extLst>
          </a:blip>
          <a:stretch>
            <a:fillRect/>
          </a:stretch>
        </p:blipFill>
        <p:spPr>
          <a:xfrm>
            <a:off x="269032" y="4725144"/>
            <a:ext cx="1206624" cy="1615534"/>
          </a:xfrm>
          <a:prstGeom prst="rect">
            <a:avLst/>
          </a:prstGeom>
          <a:ln w="38100">
            <a:solidFill>
              <a:schemeClr val="accent2">
                <a:lumMod val="20000"/>
                <a:lumOff val="80000"/>
              </a:schemeClr>
            </a:solidFill>
          </a:ln>
          <a:scene3d>
            <a:camera prst="orthographicFront"/>
            <a:lightRig rig="threePt" dir="t"/>
          </a:scene3d>
          <a:sp3d>
            <a:bevelT prst="angle"/>
          </a:sp3d>
        </p:spPr>
      </p:pic>
      <p:sp>
        <p:nvSpPr>
          <p:cNvPr id="16" name="Rectangle 15"/>
          <p:cNvSpPr/>
          <p:nvPr/>
        </p:nvSpPr>
        <p:spPr>
          <a:xfrm>
            <a:off x="467544" y="6381328"/>
            <a:ext cx="432048" cy="319390"/>
          </a:xfrm>
          <a:prstGeom prst="rect">
            <a:avLst/>
          </a:prstGeom>
          <a:solidFill>
            <a:schemeClr val="bg2"/>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40</a:t>
            </a:r>
            <a:endParaRPr lang="fr-FR" dirty="0">
              <a:solidFill>
                <a:schemeClr val="accent2">
                  <a:lumMod val="50000"/>
                </a:schemeClr>
              </a:solidFill>
            </a:endParaRPr>
          </a:p>
        </p:txBody>
      </p:sp>
      <p:sp>
        <p:nvSpPr>
          <p:cNvPr id="18" name="ZoneTexte 17"/>
          <p:cNvSpPr txBox="1"/>
          <p:nvPr/>
        </p:nvSpPr>
        <p:spPr>
          <a:xfrm>
            <a:off x="8244408" y="1196752"/>
            <a:ext cx="899592" cy="830997"/>
          </a:xfrm>
          <a:prstGeom prst="rect">
            <a:avLst/>
          </a:prstGeom>
          <a:noFill/>
        </p:spPr>
        <p:txBody>
          <a:bodyPr wrap="square" rtlCol="0">
            <a:spAutoFit/>
          </a:bodyPr>
          <a:lstStyle/>
          <a:p>
            <a:pPr algn="ctr"/>
            <a:r>
              <a:rPr lang="fr-FR" sz="2400" dirty="0" smtClean="0">
                <a:solidFill>
                  <a:schemeClr val="bg2"/>
                </a:solidFill>
                <a:latin typeface="AR BERKLEY" panose="02000000000000000000" pitchFamily="2" charset="0"/>
              </a:rPr>
              <a:t>Vues n°</a:t>
            </a:r>
            <a:endParaRPr lang="fr-FR" sz="2400" dirty="0">
              <a:solidFill>
                <a:schemeClr val="bg2"/>
              </a:solidFill>
              <a:latin typeface="AR BERKLEY" panose="02000000000000000000" pitchFamily="2" charset="0"/>
            </a:endParaRPr>
          </a:p>
        </p:txBody>
      </p:sp>
      <p:sp>
        <p:nvSpPr>
          <p:cNvPr id="19" name="ZoneTexte 18"/>
          <p:cNvSpPr txBox="1"/>
          <p:nvPr/>
        </p:nvSpPr>
        <p:spPr>
          <a:xfrm>
            <a:off x="8244408" y="2708920"/>
            <a:ext cx="899592" cy="830997"/>
          </a:xfrm>
          <a:prstGeom prst="rect">
            <a:avLst/>
          </a:prstGeom>
          <a:noFill/>
        </p:spPr>
        <p:txBody>
          <a:bodyPr wrap="square" rtlCol="0">
            <a:spAutoFit/>
          </a:bodyPr>
          <a:lstStyle/>
          <a:p>
            <a:pPr algn="ctr"/>
            <a:r>
              <a:rPr lang="fr-FR" sz="2400" dirty="0" smtClean="0">
                <a:solidFill>
                  <a:schemeClr val="bg2"/>
                </a:solidFill>
                <a:latin typeface="AR BERKLEY" panose="02000000000000000000" pitchFamily="2" charset="0"/>
              </a:rPr>
              <a:t>Vue n°</a:t>
            </a:r>
            <a:endParaRPr lang="fr-FR" sz="2400" dirty="0">
              <a:solidFill>
                <a:schemeClr val="bg2"/>
              </a:solidFill>
              <a:latin typeface="AR BERKLEY" panose="02000000000000000000" pitchFamily="2" charset="0"/>
            </a:endParaRPr>
          </a:p>
        </p:txBody>
      </p:sp>
      <p:sp>
        <p:nvSpPr>
          <p:cNvPr id="20" name="ZoneTexte 19"/>
          <p:cNvSpPr txBox="1"/>
          <p:nvPr/>
        </p:nvSpPr>
        <p:spPr>
          <a:xfrm>
            <a:off x="8244408" y="5085184"/>
            <a:ext cx="899592" cy="830997"/>
          </a:xfrm>
          <a:prstGeom prst="rect">
            <a:avLst/>
          </a:prstGeom>
          <a:noFill/>
        </p:spPr>
        <p:txBody>
          <a:bodyPr wrap="square" rtlCol="0">
            <a:spAutoFit/>
          </a:bodyPr>
          <a:lstStyle/>
          <a:p>
            <a:pPr algn="ctr"/>
            <a:r>
              <a:rPr lang="fr-FR" sz="2400" dirty="0" smtClean="0">
                <a:solidFill>
                  <a:schemeClr val="bg2"/>
                </a:solidFill>
                <a:latin typeface="AR BERKLEY" panose="02000000000000000000" pitchFamily="2" charset="0"/>
              </a:rPr>
              <a:t>Vue n°</a:t>
            </a:r>
            <a:endParaRPr lang="fr-FR" sz="2400" dirty="0">
              <a:solidFill>
                <a:schemeClr val="bg2"/>
              </a:solidFill>
              <a:latin typeface="AR BERKLEY" panose="02000000000000000000" pitchFamily="2" charset="0"/>
            </a:endParaRPr>
          </a:p>
        </p:txBody>
      </p:sp>
    </p:spTree>
    <p:extLst>
      <p:ext uri="{BB962C8B-B14F-4D97-AF65-F5344CB8AC3E}">
        <p14:creationId xmlns:p14="http://schemas.microsoft.com/office/powerpoint/2010/main" val="165883117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duotone>
              <a:prstClr val="black"/>
              <a:schemeClr val="accent2">
                <a:tint val="45000"/>
                <a:satMod val="400000"/>
              </a:schemeClr>
            </a:duotone>
            <a:extLst>
              <a:ext uri="{BEBA8EAE-BF5A-486C-A8C5-ECC9F3942E4B}">
                <a14:imgProps xmlns:a14="http://schemas.microsoft.com/office/drawing/2010/main">
                  <a14:imgLayer r:embed="rId3">
                    <a14:imgEffect>
                      <a14:artisticFilmGrain/>
                    </a14:imgEffect>
                    <a14:imgEffect>
                      <a14:sharpenSoften amount="25000"/>
                    </a14:imgEffect>
                  </a14:imgLayer>
                </a14:imgProps>
              </a:ext>
              <a:ext uri="{28A0092B-C50C-407E-A947-70E740481C1C}">
                <a14:useLocalDpi xmlns:a14="http://schemas.microsoft.com/office/drawing/2010/main" val="0"/>
              </a:ext>
            </a:extLst>
          </a:blip>
          <a:srcRect t="6" b="2549"/>
          <a:stretch/>
        </p:blipFill>
        <p:spPr>
          <a:xfrm>
            <a:off x="0" y="0"/>
            <a:ext cx="9144000" cy="6858000"/>
          </a:xfrm>
          <a:prstGeom prst="rect">
            <a:avLst/>
          </a:prstGeom>
        </p:spPr>
      </p:pic>
      <p:sp>
        <p:nvSpPr>
          <p:cNvPr id="5" name="ZoneTexte 4"/>
          <p:cNvSpPr txBox="1"/>
          <p:nvPr/>
        </p:nvSpPr>
        <p:spPr>
          <a:xfrm>
            <a:off x="1763688" y="724634"/>
            <a:ext cx="6480720" cy="1908215"/>
          </a:xfrm>
          <a:prstGeom prst="rect">
            <a:avLst/>
          </a:prstGeom>
          <a:gradFill flip="none" rotWithShape="1">
            <a:gsLst>
              <a:gs pos="0">
                <a:schemeClr val="bg2">
                  <a:shade val="30000"/>
                  <a:satMod val="115000"/>
                  <a:alpha val="52000"/>
                  <a:lumMod val="0"/>
                  <a:lumOff val="100000"/>
                </a:schemeClr>
              </a:gs>
              <a:gs pos="50000">
                <a:schemeClr val="bg2">
                  <a:shade val="67500"/>
                  <a:satMod val="115000"/>
                </a:schemeClr>
              </a:gs>
              <a:gs pos="100000">
                <a:schemeClr val="bg2">
                  <a:shade val="100000"/>
                  <a:satMod val="115000"/>
                </a:schemeClr>
              </a:gs>
            </a:gsLst>
            <a:lin ang="13500000" scaled="1"/>
            <a:tileRect/>
          </a:gradFill>
          <a:ln>
            <a:noFill/>
          </a:ln>
          <a:scene3d>
            <a:camera prst="orthographicFront"/>
            <a:lightRig rig="threePt" dir="t"/>
          </a:scene3d>
          <a:sp3d>
            <a:bevelT prst="angle"/>
          </a:sp3d>
        </p:spPr>
        <p:txBody>
          <a:bodyPr wrap="square" rtlCol="0">
            <a:spAutoFit/>
          </a:bodyPr>
          <a:lstStyle/>
          <a:p>
            <a:pPr algn="ctr"/>
            <a:r>
              <a:rPr lang="fr-FR" sz="2800" dirty="0" smtClean="0">
                <a:solidFill>
                  <a:schemeClr val="accent2">
                    <a:lumMod val="50000"/>
                  </a:schemeClr>
                </a:solidFill>
                <a:latin typeface="AR BERKLEY" panose="02000000000000000000" pitchFamily="2" charset="0"/>
              </a:rPr>
              <a:t>Constant Troyon (1810-1865</a:t>
            </a:r>
            <a:r>
              <a:rPr lang="fr-FR" sz="2000" dirty="0" smtClean="0">
                <a:solidFill>
                  <a:schemeClr val="accent2">
                    <a:lumMod val="50000"/>
                  </a:schemeClr>
                </a:solidFill>
                <a:latin typeface="AR BERKLEY" panose="02000000000000000000" pitchFamily="2" charset="0"/>
              </a:rPr>
              <a:t>)</a:t>
            </a:r>
          </a:p>
          <a:p>
            <a:r>
              <a:rPr lang="fr-FR" dirty="0" smtClean="0">
                <a:solidFill>
                  <a:schemeClr val="accent2">
                    <a:lumMod val="50000"/>
                  </a:schemeClr>
                </a:solidFill>
                <a:latin typeface="AR BERKLEY" panose="02000000000000000000" pitchFamily="2" charset="0"/>
              </a:rPr>
              <a:t>Natif de Sèvres, fils de peintre d’ornement de la manufacture de Sèvres, il étudie avec des grands peintres de la manufacture dont Camille </a:t>
            </a:r>
            <a:r>
              <a:rPr lang="fr-FR" dirty="0" err="1" smtClean="0">
                <a:solidFill>
                  <a:schemeClr val="accent2">
                    <a:lumMod val="50000"/>
                  </a:schemeClr>
                </a:solidFill>
                <a:latin typeface="AR BERKLEY" panose="02000000000000000000" pitchFamily="2" charset="0"/>
              </a:rPr>
              <a:t>Roqueplan</a:t>
            </a:r>
            <a:r>
              <a:rPr lang="fr-FR" dirty="0" smtClean="0">
                <a:solidFill>
                  <a:schemeClr val="accent2">
                    <a:lumMod val="50000"/>
                  </a:schemeClr>
                </a:solidFill>
                <a:latin typeface="AR BERKLEY" panose="02000000000000000000" pitchFamily="2" charset="0"/>
              </a:rPr>
              <a:t>. Il rencontre Paul Huet avec qui il travaille.</a:t>
            </a:r>
          </a:p>
          <a:p>
            <a:r>
              <a:rPr lang="fr-FR" dirty="0" smtClean="0">
                <a:solidFill>
                  <a:schemeClr val="accent2">
                    <a:lumMod val="50000"/>
                  </a:schemeClr>
                </a:solidFill>
                <a:latin typeface="AR BERKLEY" panose="02000000000000000000" pitchFamily="2" charset="0"/>
              </a:rPr>
              <a:t>Il découvre les peintres hollandais et il est apprécié du critique d’art Théophile Gautier. Il devient le professeur d’Eugène Boudin.</a:t>
            </a:r>
          </a:p>
        </p:txBody>
      </p:sp>
      <p:sp>
        <p:nvSpPr>
          <p:cNvPr id="4" name="Rectangle 3"/>
          <p:cNvSpPr/>
          <p:nvPr/>
        </p:nvSpPr>
        <p:spPr>
          <a:xfrm>
            <a:off x="8532440" y="2029490"/>
            <a:ext cx="432048" cy="319390"/>
          </a:xfrm>
          <a:prstGeom prst="rect">
            <a:avLst/>
          </a:prstGeom>
          <a:solidFill>
            <a:schemeClr val="accent2">
              <a:lumMod val="40000"/>
              <a:lumOff val="6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28</a:t>
            </a:r>
            <a:endParaRPr lang="fr-FR" dirty="0">
              <a:solidFill>
                <a:schemeClr val="accent2">
                  <a:lumMod val="50000"/>
                </a:schemeClr>
              </a:solidFill>
            </a:endParaRPr>
          </a:p>
        </p:txBody>
      </p:sp>
      <p:sp>
        <p:nvSpPr>
          <p:cNvPr id="3" name="ZoneTexte 2"/>
          <p:cNvSpPr txBox="1"/>
          <p:nvPr/>
        </p:nvSpPr>
        <p:spPr>
          <a:xfrm>
            <a:off x="0" y="0"/>
            <a:ext cx="9144000" cy="646331"/>
          </a:xfrm>
          <a:prstGeom prst="rect">
            <a:avLst/>
          </a:prstGeom>
          <a:noFill/>
        </p:spPr>
        <p:txBody>
          <a:bodyPr wrap="square" rtlCol="0">
            <a:spAutoFit/>
          </a:bodyPr>
          <a:lstStyle/>
          <a:p>
            <a:pPr algn="ctr"/>
            <a:r>
              <a:rPr lang="fr-FR" sz="3600" dirty="0" smtClean="0">
                <a:solidFill>
                  <a:schemeClr val="bg2"/>
                </a:solidFill>
                <a:latin typeface="AR BERKLEY" panose="02000000000000000000" pitchFamily="2" charset="0"/>
              </a:rPr>
              <a:t>Les peintres paysagistes (suite)</a:t>
            </a:r>
            <a:endParaRPr lang="fr-FR" sz="3600" dirty="0">
              <a:solidFill>
                <a:schemeClr val="bg2"/>
              </a:solidFill>
              <a:latin typeface="AR BERKLEY" panose="02000000000000000000" pitchFamily="2" charset="0"/>
            </a:endParaRPr>
          </a:p>
        </p:txBody>
      </p:sp>
      <p:sp>
        <p:nvSpPr>
          <p:cNvPr id="6" name="ZoneTexte 5"/>
          <p:cNvSpPr txBox="1"/>
          <p:nvPr/>
        </p:nvSpPr>
        <p:spPr>
          <a:xfrm>
            <a:off x="1763688" y="4833153"/>
            <a:ext cx="6480720" cy="1908215"/>
          </a:xfrm>
          <a:prstGeom prst="rect">
            <a:avLst/>
          </a:prstGeom>
          <a:gradFill flip="none" rotWithShape="1">
            <a:gsLst>
              <a:gs pos="0">
                <a:schemeClr val="bg2">
                  <a:shade val="30000"/>
                  <a:satMod val="115000"/>
                  <a:alpha val="52000"/>
                  <a:lumMod val="0"/>
                  <a:lumOff val="100000"/>
                </a:schemeClr>
              </a:gs>
              <a:gs pos="50000">
                <a:schemeClr val="bg2">
                  <a:shade val="67500"/>
                  <a:satMod val="115000"/>
                </a:schemeClr>
              </a:gs>
              <a:gs pos="100000">
                <a:schemeClr val="bg2">
                  <a:shade val="100000"/>
                  <a:satMod val="115000"/>
                </a:schemeClr>
              </a:gs>
            </a:gsLst>
            <a:lin ang="13500000" scaled="1"/>
            <a:tileRect/>
          </a:gradFill>
          <a:ln>
            <a:noFill/>
          </a:ln>
          <a:scene3d>
            <a:camera prst="orthographicFront"/>
            <a:lightRig rig="threePt" dir="t"/>
          </a:scene3d>
          <a:sp3d>
            <a:bevelT prst="angle"/>
          </a:sp3d>
        </p:spPr>
        <p:txBody>
          <a:bodyPr wrap="square" rtlCol="0">
            <a:spAutoFit/>
          </a:bodyPr>
          <a:lstStyle/>
          <a:p>
            <a:pPr algn="ctr"/>
            <a:r>
              <a:rPr lang="fr-FR" sz="2800" dirty="0" smtClean="0">
                <a:solidFill>
                  <a:schemeClr val="accent2">
                    <a:lumMod val="50000"/>
                  </a:schemeClr>
                </a:solidFill>
                <a:latin typeface="AR BERKLEY" panose="02000000000000000000" pitchFamily="2" charset="0"/>
              </a:rPr>
              <a:t>Eugène </a:t>
            </a:r>
            <a:r>
              <a:rPr lang="fr-FR" sz="2800" dirty="0" err="1" smtClean="0">
                <a:solidFill>
                  <a:schemeClr val="accent2">
                    <a:lumMod val="50000"/>
                  </a:schemeClr>
                </a:solidFill>
                <a:latin typeface="AR BERKLEY" panose="02000000000000000000" pitchFamily="2" charset="0"/>
              </a:rPr>
              <a:t>Lavieille</a:t>
            </a:r>
            <a:r>
              <a:rPr lang="fr-FR" sz="2800" dirty="0" smtClean="0">
                <a:solidFill>
                  <a:schemeClr val="accent2">
                    <a:lumMod val="50000"/>
                  </a:schemeClr>
                </a:solidFill>
                <a:latin typeface="AR BERKLEY" panose="02000000000000000000" pitchFamily="2" charset="0"/>
              </a:rPr>
              <a:t> (1820-1889</a:t>
            </a:r>
            <a:r>
              <a:rPr lang="fr-FR" sz="2000" dirty="0" smtClean="0">
                <a:solidFill>
                  <a:schemeClr val="accent2">
                    <a:lumMod val="50000"/>
                  </a:schemeClr>
                </a:solidFill>
                <a:latin typeface="AR BERKLEY" panose="02000000000000000000" pitchFamily="2" charset="0"/>
              </a:rPr>
              <a:t>)</a:t>
            </a:r>
          </a:p>
          <a:p>
            <a:r>
              <a:rPr lang="fr-FR" dirty="0" smtClean="0">
                <a:solidFill>
                  <a:schemeClr val="accent2">
                    <a:lumMod val="50000"/>
                  </a:schemeClr>
                </a:solidFill>
                <a:latin typeface="AR BERKLEY" panose="02000000000000000000" pitchFamily="2" charset="0"/>
              </a:rPr>
              <a:t>Fils d’un père tapissier et frère d’un graveur, il a la chance d’entrer dans l’atelier de JB Corot. Amoureux de la nature, il peint en extérieur et par tous les temps. Fait partie du groupe de l’Isle-Adam puis vient habiter Barbizon puis quelques années après, il s’installe à Montmartre. Il se sent très près des photographes Nadar et </a:t>
            </a:r>
            <a:r>
              <a:rPr lang="fr-FR" dirty="0" err="1" smtClean="0">
                <a:solidFill>
                  <a:schemeClr val="accent2">
                    <a:lumMod val="50000"/>
                  </a:schemeClr>
                </a:solidFill>
                <a:latin typeface="AR BERKLEY" panose="02000000000000000000" pitchFamily="2" charset="0"/>
              </a:rPr>
              <a:t>Carjat</a:t>
            </a:r>
            <a:r>
              <a:rPr lang="fr-FR" dirty="0" smtClean="0">
                <a:solidFill>
                  <a:schemeClr val="accent2">
                    <a:lumMod val="50000"/>
                  </a:schemeClr>
                </a:solidFill>
                <a:latin typeface="AR BERKLEY" panose="02000000000000000000" pitchFamily="2" charset="0"/>
              </a:rPr>
              <a:t>.</a:t>
            </a:r>
          </a:p>
        </p:txBody>
      </p:sp>
      <p:sp>
        <p:nvSpPr>
          <p:cNvPr id="8" name="Rectangle 7"/>
          <p:cNvSpPr/>
          <p:nvPr/>
        </p:nvSpPr>
        <p:spPr>
          <a:xfrm>
            <a:off x="8532440" y="4077072"/>
            <a:ext cx="432048" cy="319390"/>
          </a:xfrm>
          <a:prstGeom prst="rect">
            <a:avLst/>
          </a:prstGeom>
          <a:solidFill>
            <a:schemeClr val="accent2">
              <a:lumMod val="40000"/>
              <a:lumOff val="6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21</a:t>
            </a:r>
            <a:endParaRPr lang="fr-FR" dirty="0">
              <a:solidFill>
                <a:schemeClr val="accent2">
                  <a:lumMod val="50000"/>
                </a:schemeClr>
              </a:solidFill>
            </a:endParaRPr>
          </a:p>
        </p:txBody>
      </p:sp>
      <p:sp>
        <p:nvSpPr>
          <p:cNvPr id="9" name="Rectangle 8"/>
          <p:cNvSpPr/>
          <p:nvPr/>
        </p:nvSpPr>
        <p:spPr>
          <a:xfrm>
            <a:off x="8532440" y="5917922"/>
            <a:ext cx="432048" cy="319390"/>
          </a:xfrm>
          <a:prstGeom prst="rect">
            <a:avLst/>
          </a:prstGeom>
          <a:solidFill>
            <a:schemeClr val="accent2">
              <a:lumMod val="40000"/>
              <a:lumOff val="6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12</a:t>
            </a:r>
            <a:endParaRPr lang="fr-FR" dirty="0">
              <a:solidFill>
                <a:schemeClr val="accent2">
                  <a:lumMod val="50000"/>
                </a:schemeClr>
              </a:solidFill>
            </a:endParaRPr>
          </a:p>
        </p:txBody>
      </p:sp>
      <p:pic>
        <p:nvPicPr>
          <p:cNvPr id="12" name="Image 11" descr="Eugène Lavieille selfportrait, 1883.jpg">
            <a:hlinkClick r:id="rId4"/>
          </p:cNvPr>
          <p:cNvPicPr/>
          <p:nvPr/>
        </p:nvPicPr>
        <p:blipFill rotWithShape="1">
          <a:blip r:embed="rId5">
            <a:extLst>
              <a:ext uri="{BEBA8EAE-BF5A-486C-A8C5-ECC9F3942E4B}">
                <a14:imgProps xmlns:a14="http://schemas.microsoft.com/office/drawing/2010/main">
                  <a14:imgLayer r:embed="rId6">
                    <a14:imgEffect>
                      <a14:sharpenSoften amount="25000"/>
                    </a14:imgEffect>
                  </a14:imgLayer>
                </a14:imgProps>
              </a:ext>
              <a:ext uri="{28A0092B-C50C-407E-A947-70E740481C1C}">
                <a14:useLocalDpi xmlns:a14="http://schemas.microsoft.com/office/drawing/2010/main" val="0"/>
              </a:ext>
            </a:extLst>
          </a:blip>
          <a:srcRect l="19569" t="5421" r="9764" b="30918"/>
          <a:stretch/>
        </p:blipFill>
        <p:spPr bwMode="auto">
          <a:xfrm>
            <a:off x="215516" y="5015585"/>
            <a:ext cx="1440160" cy="1543349"/>
          </a:xfrm>
          <a:prstGeom prst="rect">
            <a:avLst/>
          </a:prstGeom>
          <a:noFill/>
          <a:ln w="38100">
            <a:solidFill>
              <a:schemeClr val="accent2">
                <a:lumMod val="20000"/>
                <a:lumOff val="80000"/>
              </a:schemeClr>
            </a:solidFill>
          </a:ln>
          <a:scene3d>
            <a:camera prst="orthographicFront"/>
            <a:lightRig rig="threePt" dir="t"/>
          </a:scene3d>
          <a:sp3d>
            <a:bevelT prst="angle"/>
          </a:sp3d>
        </p:spPr>
      </p:pic>
      <p:pic>
        <p:nvPicPr>
          <p:cNvPr id="13" name="Picture 2" descr="Afficher l'image d'origine"/>
          <p:cNvPicPr>
            <a:picLocks noChangeAspect="1" noChangeArrowheads="1"/>
          </p:cNvPicPr>
          <p:nvPr/>
        </p:nvPicPr>
        <p:blipFill rotWithShape="1">
          <a:blip r:embed="rId7">
            <a:extLst>
              <a:ext uri="{BEBA8EAE-BF5A-486C-A8C5-ECC9F3942E4B}">
                <a14:imgProps xmlns:a14="http://schemas.microsoft.com/office/drawing/2010/main">
                  <a14:imgLayer r:embed="rId8">
                    <a14:imgEffect>
                      <a14:sharpenSoften amount="25000"/>
                    </a14:imgEffect>
                  </a14:imgLayer>
                </a14:imgProps>
              </a:ext>
              <a:ext uri="{28A0092B-C50C-407E-A947-70E740481C1C}">
                <a14:useLocalDpi xmlns:a14="http://schemas.microsoft.com/office/drawing/2010/main" val="0"/>
              </a:ext>
            </a:extLst>
          </a:blip>
          <a:srcRect b="23107"/>
          <a:stretch/>
        </p:blipFill>
        <p:spPr bwMode="auto">
          <a:xfrm flipH="1">
            <a:off x="287523" y="948345"/>
            <a:ext cx="1368153" cy="1460792"/>
          </a:xfrm>
          <a:prstGeom prst="rect">
            <a:avLst/>
          </a:prstGeom>
          <a:noFill/>
          <a:ln w="38100">
            <a:solidFill>
              <a:schemeClr val="accent2">
                <a:lumMod val="20000"/>
                <a:lumOff val="80000"/>
              </a:schemeClr>
            </a:solidFill>
          </a:ln>
          <a:scene3d>
            <a:camera prst="orthographicFront"/>
            <a:lightRig rig="threePt" dir="t"/>
          </a:scene3d>
          <a:sp3d>
            <a:bevelT prst="angle"/>
          </a:sp3d>
          <a:extLst>
            <a:ext uri="{909E8E84-426E-40DD-AFC4-6F175D3DCCD1}">
              <a14:hiddenFill xmlns:a14="http://schemas.microsoft.com/office/drawing/2010/main">
                <a:solidFill>
                  <a:srgbClr val="FFFFFF"/>
                </a:solidFill>
              </a14:hiddenFill>
            </a:ext>
          </a:extLst>
        </p:spPr>
      </p:pic>
      <p:sp>
        <p:nvSpPr>
          <p:cNvPr id="16" name="ZoneTexte 15"/>
          <p:cNvSpPr txBox="1"/>
          <p:nvPr/>
        </p:nvSpPr>
        <p:spPr>
          <a:xfrm>
            <a:off x="8244408" y="1157843"/>
            <a:ext cx="899592" cy="830997"/>
          </a:xfrm>
          <a:prstGeom prst="rect">
            <a:avLst/>
          </a:prstGeom>
          <a:noFill/>
        </p:spPr>
        <p:txBody>
          <a:bodyPr wrap="square" rtlCol="0">
            <a:spAutoFit/>
          </a:bodyPr>
          <a:lstStyle/>
          <a:p>
            <a:pPr algn="ctr"/>
            <a:r>
              <a:rPr lang="fr-FR" sz="2400" dirty="0" smtClean="0">
                <a:solidFill>
                  <a:schemeClr val="bg2"/>
                </a:solidFill>
                <a:latin typeface="AR BERKLEY" panose="02000000000000000000" pitchFamily="2" charset="0"/>
              </a:rPr>
              <a:t>Vue n°</a:t>
            </a:r>
            <a:endParaRPr lang="fr-FR" sz="2400" dirty="0">
              <a:solidFill>
                <a:schemeClr val="bg2"/>
              </a:solidFill>
              <a:latin typeface="AR BERKLEY" panose="02000000000000000000" pitchFamily="2" charset="0"/>
            </a:endParaRPr>
          </a:p>
        </p:txBody>
      </p:sp>
      <p:sp>
        <p:nvSpPr>
          <p:cNvPr id="17" name="ZoneTexte 16"/>
          <p:cNvSpPr txBox="1"/>
          <p:nvPr/>
        </p:nvSpPr>
        <p:spPr>
          <a:xfrm>
            <a:off x="8244408" y="3246075"/>
            <a:ext cx="899592" cy="830997"/>
          </a:xfrm>
          <a:prstGeom prst="rect">
            <a:avLst/>
          </a:prstGeom>
          <a:noFill/>
        </p:spPr>
        <p:txBody>
          <a:bodyPr wrap="square" rtlCol="0">
            <a:spAutoFit/>
          </a:bodyPr>
          <a:lstStyle/>
          <a:p>
            <a:pPr algn="ctr"/>
            <a:r>
              <a:rPr lang="fr-FR" sz="2400" dirty="0" smtClean="0">
                <a:solidFill>
                  <a:schemeClr val="bg2"/>
                </a:solidFill>
                <a:latin typeface="AR BERKLEY" panose="02000000000000000000" pitchFamily="2" charset="0"/>
              </a:rPr>
              <a:t>Vue n°</a:t>
            </a:r>
            <a:endParaRPr lang="fr-FR" sz="2400" dirty="0">
              <a:solidFill>
                <a:schemeClr val="bg2"/>
              </a:solidFill>
              <a:latin typeface="AR BERKLEY" panose="02000000000000000000" pitchFamily="2" charset="0"/>
            </a:endParaRPr>
          </a:p>
        </p:txBody>
      </p:sp>
      <p:sp>
        <p:nvSpPr>
          <p:cNvPr id="18" name="ZoneTexte 17"/>
          <p:cNvSpPr txBox="1"/>
          <p:nvPr/>
        </p:nvSpPr>
        <p:spPr>
          <a:xfrm>
            <a:off x="8244408" y="5046275"/>
            <a:ext cx="899592" cy="830997"/>
          </a:xfrm>
          <a:prstGeom prst="rect">
            <a:avLst/>
          </a:prstGeom>
          <a:noFill/>
        </p:spPr>
        <p:txBody>
          <a:bodyPr wrap="square" rtlCol="0">
            <a:spAutoFit/>
          </a:bodyPr>
          <a:lstStyle/>
          <a:p>
            <a:pPr algn="ctr"/>
            <a:r>
              <a:rPr lang="fr-FR" sz="2400" dirty="0" smtClean="0">
                <a:solidFill>
                  <a:schemeClr val="bg2"/>
                </a:solidFill>
                <a:latin typeface="AR BERKLEY" panose="02000000000000000000" pitchFamily="2" charset="0"/>
              </a:rPr>
              <a:t>Vue n°</a:t>
            </a:r>
            <a:endParaRPr lang="fr-FR" sz="2400" dirty="0">
              <a:solidFill>
                <a:schemeClr val="bg2"/>
              </a:solidFill>
              <a:latin typeface="AR BERKLEY" panose="02000000000000000000" pitchFamily="2" charset="0"/>
            </a:endParaRPr>
          </a:p>
        </p:txBody>
      </p:sp>
      <p:sp>
        <p:nvSpPr>
          <p:cNvPr id="19" name="ZoneTexte 18"/>
          <p:cNvSpPr txBox="1"/>
          <p:nvPr/>
        </p:nvSpPr>
        <p:spPr>
          <a:xfrm>
            <a:off x="1763688" y="2780928"/>
            <a:ext cx="6480720" cy="1908215"/>
          </a:xfrm>
          <a:prstGeom prst="rect">
            <a:avLst/>
          </a:prstGeom>
          <a:gradFill flip="none" rotWithShape="1">
            <a:gsLst>
              <a:gs pos="0">
                <a:schemeClr val="bg2">
                  <a:shade val="30000"/>
                  <a:satMod val="115000"/>
                  <a:alpha val="52000"/>
                  <a:lumMod val="0"/>
                  <a:lumOff val="100000"/>
                </a:schemeClr>
              </a:gs>
              <a:gs pos="50000">
                <a:schemeClr val="bg2">
                  <a:shade val="67500"/>
                  <a:satMod val="115000"/>
                </a:schemeClr>
              </a:gs>
              <a:gs pos="100000">
                <a:schemeClr val="bg2">
                  <a:shade val="100000"/>
                  <a:satMod val="115000"/>
                </a:schemeClr>
              </a:gs>
            </a:gsLst>
            <a:lin ang="13500000" scaled="1"/>
            <a:tileRect/>
          </a:gradFill>
          <a:ln>
            <a:noFill/>
          </a:ln>
          <a:scene3d>
            <a:camera prst="orthographicFront"/>
            <a:lightRig rig="threePt" dir="t"/>
          </a:scene3d>
          <a:sp3d>
            <a:bevelT prst="angle"/>
          </a:sp3d>
        </p:spPr>
        <p:txBody>
          <a:bodyPr wrap="square" rtlCol="0">
            <a:spAutoFit/>
          </a:bodyPr>
          <a:lstStyle/>
          <a:p>
            <a:pPr algn="ctr"/>
            <a:r>
              <a:rPr lang="fr-FR" sz="2800" dirty="0" smtClean="0">
                <a:solidFill>
                  <a:schemeClr val="accent2">
                    <a:lumMod val="50000"/>
                  </a:schemeClr>
                </a:solidFill>
                <a:latin typeface="AR BERKLEY" panose="02000000000000000000" pitchFamily="2" charset="0"/>
              </a:rPr>
              <a:t>Johan </a:t>
            </a:r>
            <a:r>
              <a:rPr lang="fr-FR" sz="2800" dirty="0" err="1" smtClean="0">
                <a:solidFill>
                  <a:schemeClr val="accent2">
                    <a:lumMod val="50000"/>
                  </a:schemeClr>
                </a:solidFill>
                <a:latin typeface="AR BERKLEY" panose="02000000000000000000" pitchFamily="2" charset="0"/>
              </a:rPr>
              <a:t>Barthold</a:t>
            </a:r>
            <a:r>
              <a:rPr lang="fr-FR" sz="2800" dirty="0">
                <a:solidFill>
                  <a:schemeClr val="accent2">
                    <a:lumMod val="50000"/>
                  </a:schemeClr>
                </a:solidFill>
                <a:latin typeface="AR BERKLEY" panose="02000000000000000000" pitchFamily="2" charset="0"/>
              </a:rPr>
              <a:t> </a:t>
            </a:r>
            <a:r>
              <a:rPr lang="fr-FR" sz="2800" dirty="0" err="1" smtClean="0">
                <a:solidFill>
                  <a:schemeClr val="accent2">
                    <a:lumMod val="50000"/>
                  </a:schemeClr>
                </a:solidFill>
                <a:latin typeface="AR BERKLEY" panose="02000000000000000000" pitchFamily="2" charset="0"/>
              </a:rPr>
              <a:t>Jonking</a:t>
            </a:r>
            <a:r>
              <a:rPr lang="fr-FR" sz="2800" dirty="0" smtClean="0">
                <a:solidFill>
                  <a:schemeClr val="accent2">
                    <a:lumMod val="50000"/>
                  </a:schemeClr>
                </a:solidFill>
                <a:latin typeface="AR BERKLEY" panose="02000000000000000000" pitchFamily="2" charset="0"/>
              </a:rPr>
              <a:t> (1819-1891)</a:t>
            </a:r>
          </a:p>
          <a:p>
            <a:r>
              <a:rPr lang="fr-FR" dirty="0" smtClean="0">
                <a:solidFill>
                  <a:schemeClr val="accent2">
                    <a:lumMod val="50000"/>
                  </a:schemeClr>
                </a:solidFill>
                <a:latin typeface="AR BERKLEY" panose="02000000000000000000" pitchFamily="2" charset="0"/>
              </a:rPr>
              <a:t>Peintre néerlandais. Il s’installe à Paris et devient l’élève d’Eugène Isabey, peintre attitré d’Hortense de Beauharnais. </a:t>
            </a:r>
          </a:p>
          <a:p>
            <a:r>
              <a:rPr lang="fr-FR" dirty="0" smtClean="0">
                <a:solidFill>
                  <a:schemeClr val="accent2">
                    <a:lumMod val="50000"/>
                  </a:schemeClr>
                </a:solidFill>
                <a:latin typeface="AR BERKLEY" panose="02000000000000000000" pitchFamily="2" charset="0"/>
              </a:rPr>
              <a:t>En 1860, il travaille avec les peintres de Barbizon puis, influencé par Eugène Boudin, il commence à peindre des marines. Il rencontre Claude Monet qui lui voue une grande admiration. </a:t>
            </a:r>
          </a:p>
        </p:txBody>
      </p:sp>
      <p:pic>
        <p:nvPicPr>
          <p:cNvPr id="20" name="Image 19" descr="Afficher l'image d'origine"/>
          <p:cNvPicPr/>
          <p:nvPr/>
        </p:nvPicPr>
        <p:blipFill rotWithShape="1">
          <a:blip r:embed="rId9" cstate="print">
            <a:extLst>
              <a:ext uri="{28A0092B-C50C-407E-A947-70E740481C1C}">
                <a14:useLocalDpi xmlns:a14="http://schemas.microsoft.com/office/drawing/2010/main" val="0"/>
              </a:ext>
            </a:extLst>
          </a:blip>
          <a:srcRect l="10638" r="6738" b="25892"/>
          <a:stretch/>
        </p:blipFill>
        <p:spPr bwMode="auto">
          <a:xfrm>
            <a:off x="279724" y="2865662"/>
            <a:ext cx="1383749" cy="1591821"/>
          </a:xfrm>
          <a:prstGeom prst="rect">
            <a:avLst/>
          </a:prstGeom>
          <a:noFill/>
          <a:ln w="38100">
            <a:solidFill>
              <a:schemeClr val="bg2"/>
            </a:solidFill>
          </a:ln>
          <a:scene3d>
            <a:camera prst="orthographicFront"/>
            <a:lightRig rig="threePt" dir="t"/>
          </a:scene3d>
          <a:sp3d>
            <a:bevelT prst="angle"/>
          </a:sp3d>
          <a:extLst>
            <a:ext uri="{53640926-AAD7-44D8-BBD7-CCE9431645EC}">
              <a14:shadowObscured xmlns:a14="http://schemas.microsoft.com/office/drawing/2010/main"/>
            </a:ext>
          </a:extLst>
        </p:spPr>
      </p:pic>
      <p:sp>
        <p:nvSpPr>
          <p:cNvPr id="21" name="Rectangle 20"/>
          <p:cNvSpPr/>
          <p:nvPr/>
        </p:nvSpPr>
        <p:spPr>
          <a:xfrm>
            <a:off x="467544" y="6453336"/>
            <a:ext cx="432048" cy="319390"/>
          </a:xfrm>
          <a:prstGeom prst="rect">
            <a:avLst/>
          </a:prstGeom>
          <a:solidFill>
            <a:schemeClr val="bg2"/>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41</a:t>
            </a:r>
            <a:endParaRPr lang="fr-FR" dirty="0">
              <a:solidFill>
                <a:schemeClr val="accent2">
                  <a:lumMod val="50000"/>
                </a:schemeClr>
              </a:solidFill>
            </a:endParaRPr>
          </a:p>
        </p:txBody>
      </p:sp>
    </p:spTree>
    <p:extLst>
      <p:ext uri="{BB962C8B-B14F-4D97-AF65-F5344CB8AC3E}">
        <p14:creationId xmlns:p14="http://schemas.microsoft.com/office/powerpoint/2010/main" val="227960201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duotone>
              <a:prstClr val="black"/>
              <a:schemeClr val="accent2">
                <a:tint val="45000"/>
                <a:satMod val="400000"/>
              </a:schemeClr>
            </a:duotone>
            <a:extLst>
              <a:ext uri="{BEBA8EAE-BF5A-486C-A8C5-ECC9F3942E4B}">
                <a14:imgProps xmlns:a14="http://schemas.microsoft.com/office/drawing/2010/main">
                  <a14:imgLayer r:embed="rId3">
                    <a14:imgEffect>
                      <a14:artisticFilmGrain/>
                    </a14:imgEffect>
                    <a14:imgEffect>
                      <a14:sharpenSoften amount="25000"/>
                    </a14:imgEffect>
                  </a14:imgLayer>
                </a14:imgProps>
              </a:ext>
              <a:ext uri="{28A0092B-C50C-407E-A947-70E740481C1C}">
                <a14:useLocalDpi xmlns:a14="http://schemas.microsoft.com/office/drawing/2010/main" val="0"/>
              </a:ext>
            </a:extLst>
          </a:blip>
          <a:srcRect t="6" b="2549"/>
          <a:stretch/>
        </p:blipFill>
        <p:spPr>
          <a:xfrm>
            <a:off x="0" y="0"/>
            <a:ext cx="9144000" cy="6858000"/>
          </a:xfrm>
          <a:prstGeom prst="rect">
            <a:avLst/>
          </a:prstGeom>
        </p:spPr>
      </p:pic>
      <p:sp>
        <p:nvSpPr>
          <p:cNvPr id="3" name="ZoneTexte 2"/>
          <p:cNvSpPr txBox="1"/>
          <p:nvPr/>
        </p:nvSpPr>
        <p:spPr>
          <a:xfrm>
            <a:off x="0" y="0"/>
            <a:ext cx="9144000" cy="646331"/>
          </a:xfrm>
          <a:prstGeom prst="rect">
            <a:avLst/>
          </a:prstGeom>
          <a:noFill/>
        </p:spPr>
        <p:txBody>
          <a:bodyPr wrap="square" rtlCol="0">
            <a:spAutoFit/>
          </a:bodyPr>
          <a:lstStyle/>
          <a:p>
            <a:pPr algn="ctr"/>
            <a:r>
              <a:rPr lang="fr-FR" sz="3600" dirty="0" smtClean="0">
                <a:solidFill>
                  <a:schemeClr val="bg2"/>
                </a:solidFill>
                <a:latin typeface="AR BERKLEY" panose="02000000000000000000" pitchFamily="2" charset="0"/>
              </a:rPr>
              <a:t>Les peintres paysagistes (suite)</a:t>
            </a:r>
            <a:endParaRPr lang="fr-FR" sz="3600" dirty="0">
              <a:solidFill>
                <a:schemeClr val="bg2"/>
              </a:solidFill>
              <a:latin typeface="AR BERKLEY" panose="02000000000000000000" pitchFamily="2" charset="0"/>
            </a:endParaRPr>
          </a:p>
        </p:txBody>
      </p:sp>
      <p:sp>
        <p:nvSpPr>
          <p:cNvPr id="6" name="ZoneTexte 5"/>
          <p:cNvSpPr txBox="1"/>
          <p:nvPr/>
        </p:nvSpPr>
        <p:spPr>
          <a:xfrm>
            <a:off x="1763688" y="2420888"/>
            <a:ext cx="6480720" cy="2185214"/>
          </a:xfrm>
          <a:prstGeom prst="rect">
            <a:avLst/>
          </a:prstGeom>
          <a:gradFill flip="none" rotWithShape="1">
            <a:gsLst>
              <a:gs pos="0">
                <a:schemeClr val="bg2">
                  <a:shade val="30000"/>
                  <a:satMod val="115000"/>
                  <a:alpha val="52000"/>
                  <a:lumMod val="0"/>
                  <a:lumOff val="100000"/>
                </a:schemeClr>
              </a:gs>
              <a:gs pos="50000">
                <a:schemeClr val="bg2">
                  <a:shade val="67500"/>
                  <a:satMod val="115000"/>
                </a:schemeClr>
              </a:gs>
              <a:gs pos="100000">
                <a:schemeClr val="bg2">
                  <a:shade val="100000"/>
                  <a:satMod val="115000"/>
                </a:schemeClr>
              </a:gs>
            </a:gsLst>
            <a:lin ang="13500000" scaled="1"/>
            <a:tileRect/>
          </a:gradFill>
          <a:ln>
            <a:noFill/>
          </a:ln>
          <a:scene3d>
            <a:camera prst="orthographicFront"/>
            <a:lightRig rig="threePt" dir="t"/>
          </a:scene3d>
          <a:sp3d>
            <a:bevelT prst="angle"/>
          </a:sp3d>
        </p:spPr>
        <p:txBody>
          <a:bodyPr wrap="square" rtlCol="0">
            <a:spAutoFit/>
          </a:bodyPr>
          <a:lstStyle/>
          <a:p>
            <a:pPr algn="ctr"/>
            <a:r>
              <a:rPr lang="fr-FR" sz="2800" dirty="0" smtClean="0">
                <a:solidFill>
                  <a:schemeClr val="accent2">
                    <a:lumMod val="50000"/>
                  </a:schemeClr>
                </a:solidFill>
                <a:latin typeface="AR BERKLEY" panose="02000000000000000000" pitchFamily="2" charset="0"/>
              </a:rPr>
              <a:t>Alfred Sisley (1839-1899)</a:t>
            </a:r>
            <a:endParaRPr lang="fr-FR" sz="2000" dirty="0" smtClean="0">
              <a:solidFill>
                <a:schemeClr val="accent2">
                  <a:lumMod val="50000"/>
                </a:schemeClr>
              </a:solidFill>
              <a:latin typeface="AR BERKLEY" panose="02000000000000000000" pitchFamily="2" charset="0"/>
            </a:endParaRPr>
          </a:p>
          <a:p>
            <a:r>
              <a:rPr lang="fr-FR" dirty="0" smtClean="0">
                <a:solidFill>
                  <a:schemeClr val="accent2">
                    <a:lumMod val="50000"/>
                  </a:schemeClr>
                </a:solidFill>
                <a:latin typeface="AR BERKLEY" panose="02000000000000000000" pitchFamily="2" charset="0"/>
              </a:rPr>
              <a:t>Peintre et graveur anglais né à Paris. Etudiant en Angleterre, il préfère passer son temps dans les musées plutôt que de suivre sa formation commerciale. De retour en France, il entre à l’atelier de Charles </a:t>
            </a:r>
            <a:r>
              <a:rPr lang="fr-FR" dirty="0" err="1" smtClean="0">
                <a:solidFill>
                  <a:schemeClr val="accent2">
                    <a:lumMod val="50000"/>
                  </a:schemeClr>
                </a:solidFill>
                <a:latin typeface="AR BERKLEY" panose="02000000000000000000" pitchFamily="2" charset="0"/>
              </a:rPr>
              <a:t>Gleyre</a:t>
            </a:r>
            <a:r>
              <a:rPr lang="fr-FR" dirty="0" smtClean="0">
                <a:solidFill>
                  <a:schemeClr val="accent2">
                    <a:lumMod val="50000"/>
                  </a:schemeClr>
                </a:solidFill>
                <a:latin typeface="AR BERKLEY" panose="02000000000000000000" pitchFamily="2" charset="0"/>
              </a:rPr>
              <a:t> où il rencontre Renoir, Monet et Bazille. Enfin, il plante son chevalet en plein air et part à Barbizon et Fontainebleau. Puis il peint les bords de la Seine et s’installe à Moret-sur-Loing.</a:t>
            </a:r>
          </a:p>
        </p:txBody>
      </p:sp>
      <p:sp>
        <p:nvSpPr>
          <p:cNvPr id="8" name="Rectangle 7"/>
          <p:cNvSpPr/>
          <p:nvPr/>
        </p:nvSpPr>
        <p:spPr>
          <a:xfrm>
            <a:off x="8532440" y="3501008"/>
            <a:ext cx="432048" cy="319390"/>
          </a:xfrm>
          <a:prstGeom prst="rect">
            <a:avLst/>
          </a:prstGeom>
          <a:solidFill>
            <a:schemeClr val="accent2">
              <a:lumMod val="40000"/>
              <a:lumOff val="6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24</a:t>
            </a:r>
            <a:endParaRPr lang="fr-FR" dirty="0">
              <a:solidFill>
                <a:schemeClr val="accent2">
                  <a:lumMod val="50000"/>
                </a:schemeClr>
              </a:solidFill>
            </a:endParaRPr>
          </a:p>
        </p:txBody>
      </p:sp>
      <p:sp>
        <p:nvSpPr>
          <p:cNvPr id="9" name="Rectangle 8"/>
          <p:cNvSpPr/>
          <p:nvPr/>
        </p:nvSpPr>
        <p:spPr>
          <a:xfrm>
            <a:off x="8532440" y="5917922"/>
            <a:ext cx="432048" cy="319390"/>
          </a:xfrm>
          <a:prstGeom prst="rect">
            <a:avLst/>
          </a:prstGeom>
          <a:solidFill>
            <a:schemeClr val="accent2">
              <a:lumMod val="40000"/>
              <a:lumOff val="6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25</a:t>
            </a:r>
            <a:endParaRPr lang="fr-FR" dirty="0">
              <a:solidFill>
                <a:schemeClr val="accent2">
                  <a:lumMod val="50000"/>
                </a:schemeClr>
              </a:solidFill>
            </a:endParaRPr>
          </a:p>
        </p:txBody>
      </p:sp>
      <p:sp>
        <p:nvSpPr>
          <p:cNvPr id="15" name="ZoneTexte 14"/>
          <p:cNvSpPr txBox="1"/>
          <p:nvPr/>
        </p:nvSpPr>
        <p:spPr>
          <a:xfrm>
            <a:off x="8244408" y="1013827"/>
            <a:ext cx="899592" cy="830997"/>
          </a:xfrm>
          <a:prstGeom prst="rect">
            <a:avLst/>
          </a:prstGeom>
          <a:noFill/>
        </p:spPr>
        <p:txBody>
          <a:bodyPr wrap="square" rtlCol="0">
            <a:spAutoFit/>
          </a:bodyPr>
          <a:lstStyle/>
          <a:p>
            <a:pPr algn="ctr"/>
            <a:r>
              <a:rPr lang="fr-FR" sz="2400" dirty="0" smtClean="0">
                <a:solidFill>
                  <a:schemeClr val="bg2"/>
                </a:solidFill>
                <a:latin typeface="AR BERKLEY" panose="02000000000000000000" pitchFamily="2" charset="0"/>
              </a:rPr>
              <a:t>Vue n°</a:t>
            </a:r>
            <a:endParaRPr lang="fr-FR" sz="2400" dirty="0">
              <a:solidFill>
                <a:schemeClr val="bg2"/>
              </a:solidFill>
              <a:latin typeface="AR BERKLEY" panose="02000000000000000000" pitchFamily="2" charset="0"/>
            </a:endParaRPr>
          </a:p>
        </p:txBody>
      </p:sp>
      <p:sp>
        <p:nvSpPr>
          <p:cNvPr id="16" name="ZoneTexte 15"/>
          <p:cNvSpPr txBox="1"/>
          <p:nvPr/>
        </p:nvSpPr>
        <p:spPr>
          <a:xfrm>
            <a:off x="8244408" y="2636912"/>
            <a:ext cx="899592" cy="830997"/>
          </a:xfrm>
          <a:prstGeom prst="rect">
            <a:avLst/>
          </a:prstGeom>
          <a:noFill/>
        </p:spPr>
        <p:txBody>
          <a:bodyPr wrap="square" rtlCol="0">
            <a:spAutoFit/>
          </a:bodyPr>
          <a:lstStyle/>
          <a:p>
            <a:pPr algn="ctr"/>
            <a:r>
              <a:rPr lang="fr-FR" sz="2400" dirty="0" smtClean="0">
                <a:solidFill>
                  <a:schemeClr val="bg2"/>
                </a:solidFill>
                <a:latin typeface="AR BERKLEY" panose="02000000000000000000" pitchFamily="2" charset="0"/>
              </a:rPr>
              <a:t>Vues n°</a:t>
            </a:r>
            <a:endParaRPr lang="fr-FR" sz="2400" dirty="0">
              <a:solidFill>
                <a:schemeClr val="bg2"/>
              </a:solidFill>
              <a:latin typeface="AR BERKLEY" panose="02000000000000000000" pitchFamily="2" charset="0"/>
            </a:endParaRPr>
          </a:p>
        </p:txBody>
      </p:sp>
      <p:sp>
        <p:nvSpPr>
          <p:cNvPr id="17" name="ZoneTexte 16"/>
          <p:cNvSpPr txBox="1"/>
          <p:nvPr/>
        </p:nvSpPr>
        <p:spPr>
          <a:xfrm>
            <a:off x="8244408" y="5046275"/>
            <a:ext cx="899592" cy="830997"/>
          </a:xfrm>
          <a:prstGeom prst="rect">
            <a:avLst/>
          </a:prstGeom>
          <a:noFill/>
        </p:spPr>
        <p:txBody>
          <a:bodyPr wrap="square" rtlCol="0">
            <a:spAutoFit/>
          </a:bodyPr>
          <a:lstStyle/>
          <a:p>
            <a:pPr algn="ctr"/>
            <a:r>
              <a:rPr lang="fr-FR" sz="2400" dirty="0" smtClean="0">
                <a:solidFill>
                  <a:schemeClr val="bg2"/>
                </a:solidFill>
                <a:latin typeface="AR BERKLEY" panose="02000000000000000000" pitchFamily="2" charset="0"/>
              </a:rPr>
              <a:t>Vue n°</a:t>
            </a:r>
            <a:endParaRPr lang="fr-FR" sz="2400" dirty="0">
              <a:solidFill>
                <a:schemeClr val="bg2"/>
              </a:solidFill>
              <a:latin typeface="AR BERKLEY" panose="02000000000000000000" pitchFamily="2" charset="0"/>
            </a:endParaRPr>
          </a:p>
        </p:txBody>
      </p:sp>
      <p:sp>
        <p:nvSpPr>
          <p:cNvPr id="18" name="Rectangle 17"/>
          <p:cNvSpPr/>
          <p:nvPr/>
        </p:nvSpPr>
        <p:spPr>
          <a:xfrm>
            <a:off x="8532440" y="3973706"/>
            <a:ext cx="432048" cy="319390"/>
          </a:xfrm>
          <a:prstGeom prst="rect">
            <a:avLst/>
          </a:prstGeom>
          <a:solidFill>
            <a:schemeClr val="accent2">
              <a:lumMod val="40000"/>
              <a:lumOff val="6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25</a:t>
            </a:r>
            <a:endParaRPr lang="fr-FR" dirty="0">
              <a:solidFill>
                <a:schemeClr val="accent2">
                  <a:lumMod val="50000"/>
                </a:schemeClr>
              </a:solidFill>
            </a:endParaRPr>
          </a:p>
        </p:txBody>
      </p:sp>
      <p:sp>
        <p:nvSpPr>
          <p:cNvPr id="19" name="ZoneTexte 18"/>
          <p:cNvSpPr txBox="1"/>
          <p:nvPr/>
        </p:nvSpPr>
        <p:spPr>
          <a:xfrm>
            <a:off x="1763688" y="620688"/>
            <a:ext cx="6480720" cy="1692771"/>
          </a:xfrm>
          <a:prstGeom prst="rect">
            <a:avLst/>
          </a:prstGeom>
          <a:gradFill flip="none" rotWithShape="1">
            <a:gsLst>
              <a:gs pos="0">
                <a:schemeClr val="bg2">
                  <a:shade val="30000"/>
                  <a:satMod val="115000"/>
                  <a:alpha val="52000"/>
                  <a:lumMod val="0"/>
                  <a:lumOff val="100000"/>
                </a:schemeClr>
              </a:gs>
              <a:gs pos="50000">
                <a:schemeClr val="bg2">
                  <a:shade val="67500"/>
                  <a:satMod val="115000"/>
                </a:schemeClr>
              </a:gs>
              <a:gs pos="100000">
                <a:schemeClr val="bg2">
                  <a:shade val="100000"/>
                  <a:satMod val="115000"/>
                </a:schemeClr>
              </a:gs>
            </a:gsLst>
            <a:lin ang="13500000" scaled="1"/>
            <a:tileRect/>
          </a:gradFill>
          <a:ln>
            <a:noFill/>
          </a:ln>
          <a:scene3d>
            <a:camera prst="orthographicFront"/>
            <a:lightRig rig="threePt" dir="t"/>
          </a:scene3d>
          <a:sp3d>
            <a:bevelT prst="angle"/>
          </a:sp3d>
        </p:spPr>
        <p:txBody>
          <a:bodyPr wrap="square" rtlCol="0">
            <a:spAutoFit/>
          </a:bodyPr>
          <a:lstStyle/>
          <a:p>
            <a:pPr algn="ctr"/>
            <a:r>
              <a:rPr lang="fr-FR" sz="2800" dirty="0" smtClean="0">
                <a:solidFill>
                  <a:schemeClr val="accent2">
                    <a:lumMod val="50000"/>
                  </a:schemeClr>
                </a:solidFill>
                <a:latin typeface="AR BERKLEY" panose="02000000000000000000" pitchFamily="2" charset="0"/>
              </a:rPr>
              <a:t>Stanislas Lépine (1835-1892)</a:t>
            </a:r>
            <a:endParaRPr lang="fr-FR" sz="2000" dirty="0" smtClean="0">
              <a:solidFill>
                <a:schemeClr val="accent2">
                  <a:lumMod val="50000"/>
                </a:schemeClr>
              </a:solidFill>
              <a:latin typeface="AR BERKLEY" panose="02000000000000000000" pitchFamily="2" charset="0"/>
            </a:endParaRPr>
          </a:p>
          <a:p>
            <a:r>
              <a:rPr lang="fr-FR" dirty="0" smtClean="0">
                <a:solidFill>
                  <a:schemeClr val="accent2">
                    <a:lumMod val="50000"/>
                  </a:schemeClr>
                </a:solidFill>
                <a:latin typeface="AR BERKLEY" panose="02000000000000000000" pitchFamily="2" charset="0"/>
              </a:rPr>
              <a:t>Lui aussi est l’élève de Corot. Il rencontre Fantin-Latour qui l’aide financièrement. Lui aussi est considéré comme un des précurseurs des impressionnistes. </a:t>
            </a:r>
            <a:r>
              <a:rPr lang="fr-FR" sz="2000" dirty="0" smtClean="0">
                <a:solidFill>
                  <a:schemeClr val="accent2">
                    <a:lumMod val="50000"/>
                  </a:schemeClr>
                </a:solidFill>
                <a:latin typeface="AR BERKLEY" panose="02000000000000000000" pitchFamily="2" charset="0"/>
              </a:rPr>
              <a:t>Il s’installe à Montmartre où il  peint les rues St-Vincent, Cortot, des Saules, de l’Abreuvoir.</a:t>
            </a:r>
          </a:p>
        </p:txBody>
      </p:sp>
      <p:pic>
        <p:nvPicPr>
          <p:cNvPr id="20" name="Picture 2" descr="Afficher l'image d'origine"/>
          <p:cNvPicPr>
            <a:picLocks noChangeAspect="1" noChangeArrowheads="1"/>
          </p:cNvPicPr>
          <p:nvPr/>
        </p:nvPicPr>
        <p:blipFill rotWithShape="1">
          <a:blip r:embed="rId4">
            <a:extLst>
              <a:ext uri="{BEBA8EAE-BF5A-486C-A8C5-ECC9F3942E4B}">
                <a14:imgProps xmlns:a14="http://schemas.microsoft.com/office/drawing/2010/main">
                  <a14:imgLayer r:embed="rId5">
                    <a14:imgEffect>
                      <a14:sharpenSoften amount="25000"/>
                    </a14:imgEffect>
                  </a14:imgLayer>
                </a14:imgProps>
              </a:ext>
              <a:ext uri="{28A0092B-C50C-407E-A947-70E740481C1C}">
                <a14:useLocalDpi xmlns:a14="http://schemas.microsoft.com/office/drawing/2010/main" val="0"/>
              </a:ext>
            </a:extLst>
          </a:blip>
          <a:srcRect b="19818"/>
          <a:stretch/>
        </p:blipFill>
        <p:spPr bwMode="auto">
          <a:xfrm>
            <a:off x="179512" y="718029"/>
            <a:ext cx="1308281" cy="1624561"/>
          </a:xfrm>
          <a:prstGeom prst="rect">
            <a:avLst/>
          </a:prstGeom>
          <a:noFill/>
          <a:ln w="38100">
            <a:solidFill>
              <a:schemeClr val="accent2">
                <a:lumMod val="20000"/>
                <a:lumOff val="80000"/>
              </a:schemeClr>
            </a:solidFill>
          </a:ln>
          <a:scene3d>
            <a:camera prst="orthographicFront"/>
            <a:lightRig rig="threePt" dir="t"/>
          </a:scene3d>
          <a:sp3d>
            <a:bevelT prst="angle"/>
          </a:sp3d>
          <a:extLst>
            <a:ext uri="{909E8E84-426E-40DD-AFC4-6F175D3DCCD1}">
              <a14:hiddenFill xmlns:a14="http://schemas.microsoft.com/office/drawing/2010/main">
                <a:solidFill>
                  <a:srgbClr val="FFFFFF"/>
                </a:solidFill>
              </a14:hiddenFill>
            </a:ext>
          </a:extLst>
        </p:spPr>
      </p:pic>
      <p:sp>
        <p:nvSpPr>
          <p:cNvPr id="21" name="Rectangle 20"/>
          <p:cNvSpPr/>
          <p:nvPr/>
        </p:nvSpPr>
        <p:spPr>
          <a:xfrm>
            <a:off x="8532440" y="1844824"/>
            <a:ext cx="432048" cy="319390"/>
          </a:xfrm>
          <a:prstGeom prst="rect">
            <a:avLst/>
          </a:prstGeom>
          <a:solidFill>
            <a:schemeClr val="accent2">
              <a:lumMod val="40000"/>
              <a:lumOff val="6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35</a:t>
            </a:r>
            <a:endParaRPr lang="fr-FR" dirty="0">
              <a:solidFill>
                <a:schemeClr val="accent2">
                  <a:lumMod val="50000"/>
                </a:schemeClr>
              </a:solidFill>
            </a:endParaRPr>
          </a:p>
        </p:txBody>
      </p:sp>
      <p:sp>
        <p:nvSpPr>
          <p:cNvPr id="22" name="ZoneTexte 21"/>
          <p:cNvSpPr txBox="1"/>
          <p:nvPr/>
        </p:nvSpPr>
        <p:spPr>
          <a:xfrm>
            <a:off x="1763688" y="4725144"/>
            <a:ext cx="6480720" cy="1908215"/>
          </a:xfrm>
          <a:prstGeom prst="rect">
            <a:avLst/>
          </a:prstGeom>
          <a:gradFill flip="none" rotWithShape="1">
            <a:gsLst>
              <a:gs pos="0">
                <a:schemeClr val="bg2">
                  <a:shade val="30000"/>
                  <a:satMod val="115000"/>
                  <a:alpha val="52000"/>
                  <a:lumMod val="0"/>
                  <a:lumOff val="100000"/>
                </a:schemeClr>
              </a:gs>
              <a:gs pos="50000">
                <a:schemeClr val="bg2">
                  <a:shade val="67500"/>
                  <a:satMod val="115000"/>
                </a:schemeClr>
              </a:gs>
              <a:gs pos="100000">
                <a:schemeClr val="bg2">
                  <a:shade val="100000"/>
                  <a:satMod val="115000"/>
                </a:schemeClr>
              </a:gs>
            </a:gsLst>
            <a:lin ang="13500000" scaled="1"/>
            <a:tileRect/>
          </a:gradFill>
          <a:ln>
            <a:noFill/>
          </a:ln>
          <a:scene3d>
            <a:camera prst="orthographicFront"/>
            <a:lightRig rig="threePt" dir="t"/>
          </a:scene3d>
          <a:sp3d>
            <a:bevelT prst="angle"/>
          </a:sp3d>
        </p:spPr>
        <p:txBody>
          <a:bodyPr wrap="square" rtlCol="0">
            <a:spAutoFit/>
          </a:bodyPr>
          <a:lstStyle/>
          <a:p>
            <a:pPr algn="ctr"/>
            <a:r>
              <a:rPr lang="fr-FR" sz="2800" dirty="0" smtClean="0">
                <a:solidFill>
                  <a:schemeClr val="accent2">
                    <a:lumMod val="50000"/>
                  </a:schemeClr>
                </a:solidFill>
                <a:latin typeface="AR BERKLEY" panose="02000000000000000000" pitchFamily="2" charset="0"/>
              </a:rPr>
              <a:t>Paul </a:t>
            </a:r>
            <a:r>
              <a:rPr lang="fr-FR" sz="2800" dirty="0" err="1" smtClean="0">
                <a:solidFill>
                  <a:schemeClr val="accent2">
                    <a:lumMod val="50000"/>
                  </a:schemeClr>
                </a:solidFill>
                <a:latin typeface="AR BERKLEY" panose="02000000000000000000" pitchFamily="2" charset="0"/>
              </a:rPr>
              <a:t>Baudoüin</a:t>
            </a:r>
            <a:r>
              <a:rPr lang="fr-FR" sz="2800" dirty="0" smtClean="0">
                <a:solidFill>
                  <a:schemeClr val="accent2">
                    <a:lumMod val="50000"/>
                  </a:schemeClr>
                </a:solidFill>
                <a:latin typeface="AR BERKLEY" panose="02000000000000000000" pitchFamily="2" charset="0"/>
              </a:rPr>
              <a:t> (1844-1931</a:t>
            </a:r>
            <a:r>
              <a:rPr lang="fr-FR" sz="2000" dirty="0" smtClean="0">
                <a:solidFill>
                  <a:schemeClr val="accent2">
                    <a:lumMod val="50000"/>
                  </a:schemeClr>
                </a:solidFill>
                <a:latin typeface="AR BERKLEY" panose="02000000000000000000" pitchFamily="2" charset="0"/>
              </a:rPr>
              <a:t>)</a:t>
            </a:r>
            <a:endParaRPr lang="fr-FR" dirty="0" smtClean="0">
              <a:solidFill>
                <a:schemeClr val="accent2">
                  <a:lumMod val="50000"/>
                </a:schemeClr>
              </a:solidFill>
              <a:latin typeface="AR BERKLEY" panose="02000000000000000000" pitchFamily="2" charset="0"/>
            </a:endParaRPr>
          </a:p>
          <a:p>
            <a:r>
              <a:rPr lang="fr-FR" dirty="0" smtClean="0">
                <a:solidFill>
                  <a:schemeClr val="accent2">
                    <a:lumMod val="50000"/>
                  </a:schemeClr>
                </a:solidFill>
                <a:latin typeface="AR BERKLEY" panose="02000000000000000000" pitchFamily="2" charset="0"/>
              </a:rPr>
              <a:t>Elève de </a:t>
            </a:r>
            <a:r>
              <a:rPr lang="fr-FR" dirty="0" err="1" smtClean="0">
                <a:solidFill>
                  <a:schemeClr val="accent2">
                    <a:lumMod val="50000"/>
                  </a:schemeClr>
                </a:solidFill>
                <a:latin typeface="AR BERKLEY" panose="02000000000000000000" pitchFamily="2" charset="0"/>
              </a:rPr>
              <a:t>Puvis</a:t>
            </a:r>
            <a:r>
              <a:rPr lang="fr-FR" dirty="0" smtClean="0">
                <a:solidFill>
                  <a:schemeClr val="accent2">
                    <a:lumMod val="50000"/>
                  </a:schemeClr>
                </a:solidFill>
                <a:latin typeface="AR BERKLEY" panose="02000000000000000000" pitchFamily="2" charset="0"/>
              </a:rPr>
              <a:t> de Chavannes, il s’intéresse de près à la technique de la fresque sur mortier frais. Il obtient une médaille d’or à l’Exposition Universelle de Paris de 1889 pour deux panneaux décoratifs : l’abreuvoir et les Blanchisseuses. Il réalise peu de temps après le décor du péristyle de la galerie du Petit Palais.</a:t>
            </a:r>
          </a:p>
        </p:txBody>
      </p:sp>
      <p:pic>
        <p:nvPicPr>
          <p:cNvPr id="23" name="Image 22" descr="http://www.culture.gouv.fr/Wave/image/joconde/0825/m072904_0034508_p.jpg"/>
          <p:cNvPicPr/>
          <p:nvPr/>
        </p:nvPicPr>
        <p:blipFill rotWithShape="1">
          <a:blip r:embed="rId6">
            <a:extLst>
              <a:ext uri="{28A0092B-C50C-407E-A947-70E740481C1C}">
                <a14:useLocalDpi xmlns:a14="http://schemas.microsoft.com/office/drawing/2010/main" val="0"/>
              </a:ext>
            </a:extLst>
          </a:blip>
          <a:srcRect l="29840" t="14266" r="30728" b="52934"/>
          <a:stretch/>
        </p:blipFill>
        <p:spPr bwMode="auto">
          <a:xfrm>
            <a:off x="179512" y="4730664"/>
            <a:ext cx="1438859" cy="1753158"/>
          </a:xfrm>
          <a:prstGeom prst="rect">
            <a:avLst/>
          </a:prstGeom>
          <a:noFill/>
          <a:ln w="38100">
            <a:solidFill>
              <a:schemeClr val="bg2"/>
            </a:solidFill>
          </a:ln>
          <a:scene3d>
            <a:camera prst="orthographicFront"/>
            <a:lightRig rig="threePt" dir="t"/>
          </a:scene3d>
          <a:sp3d>
            <a:bevelT prst="angle"/>
          </a:sp3d>
          <a:extLst>
            <a:ext uri="{53640926-AAD7-44D8-BBD7-CCE9431645EC}">
              <a14:shadowObscured xmlns:a14="http://schemas.microsoft.com/office/drawing/2010/main"/>
            </a:ext>
          </a:extLst>
        </p:spPr>
      </p:pic>
      <p:sp>
        <p:nvSpPr>
          <p:cNvPr id="24" name="Rectangle 23"/>
          <p:cNvSpPr/>
          <p:nvPr/>
        </p:nvSpPr>
        <p:spPr>
          <a:xfrm>
            <a:off x="539552" y="6381328"/>
            <a:ext cx="432048" cy="319390"/>
          </a:xfrm>
          <a:prstGeom prst="rect">
            <a:avLst/>
          </a:prstGeom>
          <a:solidFill>
            <a:schemeClr val="bg2"/>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42</a:t>
            </a:r>
            <a:endParaRPr lang="fr-FR" dirty="0">
              <a:solidFill>
                <a:schemeClr val="accent2">
                  <a:lumMod val="50000"/>
                </a:schemeClr>
              </a:solidFill>
            </a:endParaRPr>
          </a:p>
        </p:txBody>
      </p:sp>
      <p:pic>
        <p:nvPicPr>
          <p:cNvPr id="25" name="Picture 2" descr="https://upload.wikimedia.org/wikipedia/commons/thumb/6/60/Pierre-Auguste_Renoir_110.jpg/800px-Pierre-Auguste_Renoir_110.jpg"/>
          <p:cNvPicPr>
            <a:picLocks noChangeAspect="1" noChangeArrowheads="1"/>
          </p:cNvPicPr>
          <p:nvPr/>
        </p:nvPicPr>
        <p:blipFill rotWithShape="1">
          <a:blip r:embed="rId7">
            <a:extLst>
              <a:ext uri="{BEBA8EAE-BF5A-486C-A8C5-ECC9F3942E4B}">
                <a14:imgProps xmlns:a14="http://schemas.microsoft.com/office/drawing/2010/main">
                  <a14:imgLayer r:embed="rId8">
                    <a14:imgEffect>
                      <a14:sharpenSoften amount="25000"/>
                    </a14:imgEffect>
                  </a14:imgLayer>
                </a14:imgProps>
              </a:ext>
              <a:ext uri="{28A0092B-C50C-407E-A947-70E740481C1C}">
                <a14:useLocalDpi xmlns:a14="http://schemas.microsoft.com/office/drawing/2010/main" val="0"/>
              </a:ext>
            </a:extLst>
          </a:blip>
          <a:srcRect l="29746" t="8569" r="28976" b="47050"/>
          <a:stretch/>
        </p:blipFill>
        <p:spPr bwMode="auto">
          <a:xfrm>
            <a:off x="205852" y="2482824"/>
            <a:ext cx="1412520" cy="1892351"/>
          </a:xfrm>
          <a:prstGeom prst="rect">
            <a:avLst/>
          </a:prstGeom>
          <a:noFill/>
          <a:ln w="38100">
            <a:solidFill>
              <a:schemeClr val="bg2"/>
            </a:solidFill>
          </a:ln>
          <a:scene3d>
            <a:camera prst="orthographicFront"/>
            <a:lightRig rig="threePt" dir="t"/>
          </a:scene3d>
          <a:sp3d>
            <a:bevelT prst="angle"/>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239539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duotone>
              <a:prstClr val="black"/>
              <a:schemeClr val="accent2">
                <a:tint val="45000"/>
                <a:satMod val="400000"/>
              </a:schemeClr>
            </a:duotone>
            <a:extLst>
              <a:ext uri="{BEBA8EAE-BF5A-486C-A8C5-ECC9F3942E4B}">
                <a14:imgProps xmlns:a14="http://schemas.microsoft.com/office/drawing/2010/main">
                  <a14:imgLayer r:embed="rId3">
                    <a14:imgEffect>
                      <a14:artisticFilmGrain/>
                    </a14:imgEffect>
                    <a14:imgEffect>
                      <a14:sharpenSoften amount="25000"/>
                    </a14:imgEffect>
                  </a14:imgLayer>
                </a14:imgProps>
              </a:ext>
              <a:ext uri="{28A0092B-C50C-407E-A947-70E740481C1C}">
                <a14:useLocalDpi xmlns:a14="http://schemas.microsoft.com/office/drawing/2010/main" val="0"/>
              </a:ext>
            </a:extLst>
          </a:blip>
          <a:srcRect t="6" b="2549"/>
          <a:stretch/>
        </p:blipFill>
        <p:spPr>
          <a:xfrm>
            <a:off x="0" y="0"/>
            <a:ext cx="9144000" cy="6858000"/>
          </a:xfrm>
          <a:prstGeom prst="rect">
            <a:avLst/>
          </a:prstGeom>
        </p:spPr>
      </p:pic>
      <p:sp>
        <p:nvSpPr>
          <p:cNvPr id="5" name="ZoneTexte 4"/>
          <p:cNvSpPr txBox="1"/>
          <p:nvPr/>
        </p:nvSpPr>
        <p:spPr>
          <a:xfrm>
            <a:off x="1763688" y="724634"/>
            <a:ext cx="6480720" cy="1908215"/>
          </a:xfrm>
          <a:prstGeom prst="rect">
            <a:avLst/>
          </a:prstGeom>
          <a:gradFill flip="none" rotWithShape="1">
            <a:gsLst>
              <a:gs pos="0">
                <a:schemeClr val="bg2">
                  <a:shade val="30000"/>
                  <a:satMod val="115000"/>
                  <a:alpha val="52000"/>
                  <a:lumMod val="0"/>
                  <a:lumOff val="100000"/>
                </a:schemeClr>
              </a:gs>
              <a:gs pos="50000">
                <a:schemeClr val="bg2">
                  <a:shade val="67500"/>
                  <a:satMod val="115000"/>
                </a:schemeClr>
              </a:gs>
              <a:gs pos="100000">
                <a:schemeClr val="bg2">
                  <a:shade val="100000"/>
                  <a:satMod val="115000"/>
                </a:schemeClr>
              </a:gs>
            </a:gsLst>
            <a:lin ang="13500000" scaled="1"/>
            <a:tileRect/>
          </a:gradFill>
          <a:ln>
            <a:noFill/>
          </a:ln>
          <a:scene3d>
            <a:camera prst="orthographicFront"/>
            <a:lightRig rig="threePt" dir="t"/>
          </a:scene3d>
          <a:sp3d>
            <a:bevelT prst="angle"/>
          </a:sp3d>
        </p:spPr>
        <p:txBody>
          <a:bodyPr wrap="square" rtlCol="0">
            <a:spAutoFit/>
          </a:bodyPr>
          <a:lstStyle/>
          <a:p>
            <a:pPr algn="ctr"/>
            <a:r>
              <a:rPr lang="fr-FR" sz="2800" dirty="0" smtClean="0">
                <a:solidFill>
                  <a:schemeClr val="accent2">
                    <a:lumMod val="50000"/>
                  </a:schemeClr>
                </a:solidFill>
                <a:latin typeface="AR BERKLEY" panose="02000000000000000000" pitchFamily="2" charset="0"/>
              </a:rPr>
              <a:t>Luigi Loir (1845-1916)</a:t>
            </a:r>
          </a:p>
          <a:p>
            <a:r>
              <a:rPr lang="fr-FR" dirty="0" smtClean="0">
                <a:solidFill>
                  <a:schemeClr val="accent2">
                    <a:lumMod val="50000"/>
                  </a:schemeClr>
                </a:solidFill>
                <a:latin typeface="AR BERKLEY" panose="02000000000000000000" pitchFamily="2" charset="0"/>
              </a:rPr>
              <a:t>Né en Slovénie, de parents Français, il part étudier la peinture à l’école des Beaux-Arts de Parme.</a:t>
            </a:r>
          </a:p>
          <a:p>
            <a:r>
              <a:rPr lang="fr-FR" dirty="0" smtClean="0">
                <a:solidFill>
                  <a:schemeClr val="accent2">
                    <a:lumMod val="50000"/>
                  </a:schemeClr>
                </a:solidFill>
                <a:latin typeface="AR BERKLEY" panose="02000000000000000000" pitchFamily="2" charset="0"/>
              </a:rPr>
              <a:t>Il revient en France et se fait connaître pour ses fresques au plafond. C’est néanmoins la biscuiterie Lu pour laquelle il réalise des dessins de publicité qui lui donnera la notoriété.</a:t>
            </a:r>
          </a:p>
        </p:txBody>
      </p:sp>
      <p:sp>
        <p:nvSpPr>
          <p:cNvPr id="4" name="Rectangle 3"/>
          <p:cNvSpPr/>
          <p:nvPr/>
        </p:nvSpPr>
        <p:spPr>
          <a:xfrm>
            <a:off x="8532440" y="2029490"/>
            <a:ext cx="432048" cy="319390"/>
          </a:xfrm>
          <a:prstGeom prst="rect">
            <a:avLst/>
          </a:prstGeom>
          <a:solidFill>
            <a:schemeClr val="accent2">
              <a:lumMod val="40000"/>
              <a:lumOff val="6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19</a:t>
            </a:r>
            <a:endParaRPr lang="fr-FR" dirty="0">
              <a:solidFill>
                <a:schemeClr val="accent2">
                  <a:lumMod val="50000"/>
                </a:schemeClr>
              </a:solidFill>
            </a:endParaRPr>
          </a:p>
        </p:txBody>
      </p:sp>
      <p:sp>
        <p:nvSpPr>
          <p:cNvPr id="3" name="ZoneTexte 2"/>
          <p:cNvSpPr txBox="1"/>
          <p:nvPr/>
        </p:nvSpPr>
        <p:spPr>
          <a:xfrm>
            <a:off x="0" y="0"/>
            <a:ext cx="9144000" cy="646331"/>
          </a:xfrm>
          <a:prstGeom prst="rect">
            <a:avLst/>
          </a:prstGeom>
          <a:noFill/>
        </p:spPr>
        <p:txBody>
          <a:bodyPr wrap="square" rtlCol="0">
            <a:spAutoFit/>
          </a:bodyPr>
          <a:lstStyle/>
          <a:p>
            <a:pPr algn="ctr"/>
            <a:r>
              <a:rPr lang="fr-FR" sz="3600" dirty="0" smtClean="0">
                <a:solidFill>
                  <a:schemeClr val="bg2"/>
                </a:solidFill>
                <a:latin typeface="AR BERKLEY" panose="02000000000000000000" pitchFamily="2" charset="0"/>
              </a:rPr>
              <a:t>Les peintres paysagistes (suite)</a:t>
            </a:r>
            <a:endParaRPr lang="fr-FR" sz="3600" dirty="0">
              <a:solidFill>
                <a:schemeClr val="bg2"/>
              </a:solidFill>
              <a:latin typeface="AR BERKLEY" panose="02000000000000000000" pitchFamily="2" charset="0"/>
            </a:endParaRPr>
          </a:p>
        </p:txBody>
      </p:sp>
      <p:sp>
        <p:nvSpPr>
          <p:cNvPr id="8" name="Rectangle 7"/>
          <p:cNvSpPr/>
          <p:nvPr/>
        </p:nvSpPr>
        <p:spPr>
          <a:xfrm>
            <a:off x="8532440" y="3829690"/>
            <a:ext cx="432048" cy="319390"/>
          </a:xfrm>
          <a:prstGeom prst="rect">
            <a:avLst/>
          </a:prstGeom>
          <a:solidFill>
            <a:schemeClr val="accent2">
              <a:lumMod val="40000"/>
              <a:lumOff val="6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17</a:t>
            </a:r>
            <a:endParaRPr lang="fr-FR" dirty="0">
              <a:solidFill>
                <a:schemeClr val="accent2">
                  <a:lumMod val="50000"/>
                </a:schemeClr>
              </a:solidFill>
            </a:endParaRPr>
          </a:p>
        </p:txBody>
      </p:sp>
      <p:sp>
        <p:nvSpPr>
          <p:cNvPr id="9" name="Rectangle 8"/>
          <p:cNvSpPr/>
          <p:nvPr/>
        </p:nvSpPr>
        <p:spPr>
          <a:xfrm>
            <a:off x="8532440" y="5917922"/>
            <a:ext cx="432048" cy="319390"/>
          </a:xfrm>
          <a:prstGeom prst="rect">
            <a:avLst/>
          </a:prstGeom>
          <a:solidFill>
            <a:schemeClr val="accent2">
              <a:lumMod val="40000"/>
              <a:lumOff val="6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33</a:t>
            </a:r>
            <a:endParaRPr lang="fr-FR" dirty="0">
              <a:solidFill>
                <a:schemeClr val="accent2">
                  <a:lumMod val="50000"/>
                </a:schemeClr>
              </a:solidFill>
            </a:endParaRPr>
          </a:p>
        </p:txBody>
      </p:sp>
      <p:sp>
        <p:nvSpPr>
          <p:cNvPr id="13" name="Rectangle 12"/>
          <p:cNvSpPr/>
          <p:nvPr/>
        </p:nvSpPr>
        <p:spPr>
          <a:xfrm>
            <a:off x="467544" y="6381328"/>
            <a:ext cx="432048" cy="319390"/>
          </a:xfrm>
          <a:prstGeom prst="rect">
            <a:avLst/>
          </a:prstGeom>
          <a:solidFill>
            <a:schemeClr val="bg2"/>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43</a:t>
            </a:r>
            <a:endParaRPr lang="fr-FR" dirty="0">
              <a:solidFill>
                <a:schemeClr val="accent2">
                  <a:lumMod val="50000"/>
                </a:schemeClr>
              </a:solidFill>
            </a:endParaRPr>
          </a:p>
        </p:txBody>
      </p:sp>
      <p:sp>
        <p:nvSpPr>
          <p:cNvPr id="15" name="ZoneTexte 14"/>
          <p:cNvSpPr txBox="1"/>
          <p:nvPr/>
        </p:nvSpPr>
        <p:spPr>
          <a:xfrm>
            <a:off x="8244408" y="1157843"/>
            <a:ext cx="899592" cy="830997"/>
          </a:xfrm>
          <a:prstGeom prst="rect">
            <a:avLst/>
          </a:prstGeom>
          <a:noFill/>
        </p:spPr>
        <p:txBody>
          <a:bodyPr wrap="square" rtlCol="0">
            <a:spAutoFit/>
          </a:bodyPr>
          <a:lstStyle/>
          <a:p>
            <a:pPr algn="ctr"/>
            <a:r>
              <a:rPr lang="fr-FR" sz="2400" dirty="0" smtClean="0">
                <a:solidFill>
                  <a:schemeClr val="bg2"/>
                </a:solidFill>
                <a:latin typeface="AR BERKLEY" panose="02000000000000000000" pitchFamily="2" charset="0"/>
              </a:rPr>
              <a:t>Vue n°</a:t>
            </a:r>
            <a:endParaRPr lang="fr-FR" sz="2400" dirty="0">
              <a:solidFill>
                <a:schemeClr val="bg2"/>
              </a:solidFill>
              <a:latin typeface="AR BERKLEY" panose="02000000000000000000" pitchFamily="2" charset="0"/>
            </a:endParaRPr>
          </a:p>
        </p:txBody>
      </p:sp>
      <p:sp>
        <p:nvSpPr>
          <p:cNvPr id="16" name="ZoneTexte 15"/>
          <p:cNvSpPr txBox="1"/>
          <p:nvPr/>
        </p:nvSpPr>
        <p:spPr>
          <a:xfrm>
            <a:off x="8244408" y="2958043"/>
            <a:ext cx="899592" cy="830997"/>
          </a:xfrm>
          <a:prstGeom prst="rect">
            <a:avLst/>
          </a:prstGeom>
          <a:noFill/>
        </p:spPr>
        <p:txBody>
          <a:bodyPr wrap="square" rtlCol="0">
            <a:spAutoFit/>
          </a:bodyPr>
          <a:lstStyle/>
          <a:p>
            <a:pPr algn="ctr"/>
            <a:r>
              <a:rPr lang="fr-FR" sz="2400" dirty="0" smtClean="0">
                <a:solidFill>
                  <a:schemeClr val="bg2"/>
                </a:solidFill>
                <a:latin typeface="AR BERKLEY" panose="02000000000000000000" pitchFamily="2" charset="0"/>
              </a:rPr>
              <a:t>Vues n°</a:t>
            </a:r>
            <a:endParaRPr lang="fr-FR" sz="2400" dirty="0">
              <a:solidFill>
                <a:schemeClr val="bg2"/>
              </a:solidFill>
              <a:latin typeface="AR BERKLEY" panose="02000000000000000000" pitchFamily="2" charset="0"/>
            </a:endParaRPr>
          </a:p>
        </p:txBody>
      </p:sp>
      <p:sp>
        <p:nvSpPr>
          <p:cNvPr id="17" name="ZoneTexte 16"/>
          <p:cNvSpPr txBox="1"/>
          <p:nvPr/>
        </p:nvSpPr>
        <p:spPr>
          <a:xfrm>
            <a:off x="8244408" y="4653136"/>
            <a:ext cx="899592" cy="830997"/>
          </a:xfrm>
          <a:prstGeom prst="rect">
            <a:avLst/>
          </a:prstGeom>
          <a:noFill/>
        </p:spPr>
        <p:txBody>
          <a:bodyPr wrap="square" rtlCol="0">
            <a:spAutoFit/>
          </a:bodyPr>
          <a:lstStyle/>
          <a:p>
            <a:pPr algn="ctr"/>
            <a:r>
              <a:rPr lang="fr-FR" sz="2400" dirty="0" smtClean="0">
                <a:solidFill>
                  <a:schemeClr val="bg2"/>
                </a:solidFill>
                <a:latin typeface="AR BERKLEY" panose="02000000000000000000" pitchFamily="2" charset="0"/>
              </a:rPr>
              <a:t>Vue n°</a:t>
            </a:r>
            <a:endParaRPr lang="fr-FR" sz="2400" dirty="0">
              <a:solidFill>
                <a:schemeClr val="bg2"/>
              </a:solidFill>
              <a:latin typeface="AR BERKLEY" panose="02000000000000000000" pitchFamily="2" charset="0"/>
            </a:endParaRPr>
          </a:p>
        </p:txBody>
      </p:sp>
      <p:pic>
        <p:nvPicPr>
          <p:cNvPr id="21" name="Image 20" descr="Luigi Loir.jpg">
            <a:hlinkClick r:id="rId4"/>
          </p:cNvPr>
          <p:cNvPicPr/>
          <p:nvPr/>
        </p:nvPicPr>
        <p:blipFill rotWithShape="1">
          <a:blip r:embed="rId5">
            <a:extLst>
              <a:ext uri="{28A0092B-C50C-407E-A947-70E740481C1C}">
                <a14:useLocalDpi xmlns:a14="http://schemas.microsoft.com/office/drawing/2010/main" val="0"/>
              </a:ext>
            </a:extLst>
          </a:blip>
          <a:srcRect l="10591" r="14128" b="25544"/>
          <a:stretch/>
        </p:blipFill>
        <p:spPr bwMode="auto">
          <a:xfrm>
            <a:off x="248430" y="744490"/>
            <a:ext cx="1296144" cy="1604390"/>
          </a:xfrm>
          <a:prstGeom prst="rect">
            <a:avLst/>
          </a:prstGeom>
          <a:noFill/>
          <a:ln>
            <a:solidFill>
              <a:schemeClr val="accent2">
                <a:lumMod val="20000"/>
                <a:lumOff val="80000"/>
              </a:schemeClr>
            </a:solidFill>
          </a:ln>
          <a:scene3d>
            <a:camera prst="orthographicFront"/>
            <a:lightRig rig="threePt" dir="t"/>
          </a:scene3d>
          <a:sp3d>
            <a:bevelT prst="angle"/>
          </a:sp3d>
        </p:spPr>
      </p:pic>
      <p:sp>
        <p:nvSpPr>
          <p:cNvPr id="22" name="ZoneTexte 21"/>
          <p:cNvSpPr txBox="1"/>
          <p:nvPr/>
        </p:nvSpPr>
        <p:spPr>
          <a:xfrm>
            <a:off x="1763688" y="2866871"/>
            <a:ext cx="6480720" cy="1354217"/>
          </a:xfrm>
          <a:prstGeom prst="rect">
            <a:avLst/>
          </a:prstGeom>
          <a:gradFill flip="none" rotWithShape="1">
            <a:gsLst>
              <a:gs pos="0">
                <a:schemeClr val="bg2">
                  <a:shade val="30000"/>
                  <a:satMod val="115000"/>
                  <a:alpha val="52000"/>
                  <a:lumMod val="0"/>
                  <a:lumOff val="100000"/>
                </a:schemeClr>
              </a:gs>
              <a:gs pos="50000">
                <a:schemeClr val="bg2">
                  <a:shade val="67500"/>
                  <a:satMod val="115000"/>
                </a:schemeClr>
              </a:gs>
              <a:gs pos="100000">
                <a:schemeClr val="bg2">
                  <a:shade val="100000"/>
                  <a:satMod val="115000"/>
                </a:schemeClr>
              </a:gs>
            </a:gsLst>
            <a:lin ang="13500000" scaled="1"/>
            <a:tileRect/>
          </a:gradFill>
          <a:ln>
            <a:noFill/>
          </a:ln>
          <a:scene3d>
            <a:camera prst="orthographicFront"/>
            <a:lightRig rig="threePt" dir="t"/>
          </a:scene3d>
          <a:sp3d>
            <a:bevelT prst="angle"/>
          </a:sp3d>
        </p:spPr>
        <p:txBody>
          <a:bodyPr wrap="square" rtlCol="0">
            <a:spAutoFit/>
          </a:bodyPr>
          <a:lstStyle/>
          <a:p>
            <a:pPr algn="ctr"/>
            <a:r>
              <a:rPr lang="fr-FR" sz="2400" dirty="0" smtClean="0">
                <a:solidFill>
                  <a:schemeClr val="accent2">
                    <a:lumMod val="50000"/>
                  </a:schemeClr>
                </a:solidFill>
                <a:latin typeface="AR BERKLEY" panose="02000000000000000000" pitchFamily="2" charset="0"/>
              </a:rPr>
              <a:t>Pierre Emmanuel </a:t>
            </a:r>
            <a:r>
              <a:rPr lang="fr-FR" sz="2800" dirty="0" smtClean="0">
                <a:solidFill>
                  <a:schemeClr val="accent2">
                    <a:lumMod val="50000"/>
                  </a:schemeClr>
                </a:solidFill>
                <a:latin typeface="AR BERKLEY" panose="02000000000000000000" pitchFamily="2" charset="0"/>
              </a:rPr>
              <a:t>Eugène</a:t>
            </a:r>
            <a:r>
              <a:rPr lang="fr-FR" sz="2400" dirty="0" smtClean="0">
                <a:solidFill>
                  <a:schemeClr val="accent2">
                    <a:lumMod val="50000"/>
                  </a:schemeClr>
                </a:solidFill>
                <a:latin typeface="AR BERKLEY" panose="02000000000000000000" pitchFamily="2" charset="0"/>
              </a:rPr>
              <a:t> </a:t>
            </a:r>
            <a:r>
              <a:rPr lang="fr-FR" sz="2800" dirty="0" err="1" smtClean="0">
                <a:solidFill>
                  <a:schemeClr val="accent2">
                    <a:lumMod val="50000"/>
                  </a:schemeClr>
                </a:solidFill>
                <a:latin typeface="AR BERKLEY" panose="02000000000000000000" pitchFamily="2" charset="0"/>
              </a:rPr>
              <a:t>Damoye</a:t>
            </a:r>
            <a:r>
              <a:rPr lang="fr-FR" sz="2800" dirty="0" smtClean="0">
                <a:solidFill>
                  <a:schemeClr val="accent2">
                    <a:lumMod val="50000"/>
                  </a:schemeClr>
                </a:solidFill>
                <a:latin typeface="AR BERKLEY" panose="02000000000000000000" pitchFamily="2" charset="0"/>
              </a:rPr>
              <a:t> (1847-1916)</a:t>
            </a:r>
            <a:endParaRPr lang="fr-FR" sz="2000" dirty="0" smtClean="0">
              <a:solidFill>
                <a:schemeClr val="accent2">
                  <a:lumMod val="50000"/>
                </a:schemeClr>
              </a:solidFill>
              <a:latin typeface="AR BERKLEY" panose="02000000000000000000" pitchFamily="2" charset="0"/>
            </a:endParaRPr>
          </a:p>
          <a:p>
            <a:r>
              <a:rPr lang="fr-FR" dirty="0" smtClean="0">
                <a:solidFill>
                  <a:schemeClr val="accent2">
                    <a:lumMod val="50000"/>
                  </a:schemeClr>
                </a:solidFill>
                <a:latin typeface="AR BERKLEY" panose="02000000000000000000" pitchFamily="2" charset="0"/>
              </a:rPr>
              <a:t>Peintre parisien. Il étudie dans l’atelier de Léon Bonnat. Il est très influencé par Corot et Daubigny car il a rejoint l’école de Barbizon.</a:t>
            </a:r>
          </a:p>
          <a:p>
            <a:r>
              <a:rPr lang="fr-FR" dirty="0" smtClean="0">
                <a:solidFill>
                  <a:schemeClr val="accent2">
                    <a:lumMod val="50000"/>
                  </a:schemeClr>
                </a:solidFill>
                <a:latin typeface="AR BERKLEY" panose="02000000000000000000" pitchFamily="2" charset="0"/>
              </a:rPr>
              <a:t>Il peint surtout les bords de la Seine. </a:t>
            </a:r>
          </a:p>
        </p:txBody>
      </p:sp>
      <p:pic>
        <p:nvPicPr>
          <p:cNvPr id="23" name="Image 22" descr="Afficher l'image d'origine"/>
          <p:cNvPicPr/>
          <p:nvPr/>
        </p:nvPicPr>
        <p:blipFill rotWithShape="1">
          <a:blip r:embed="rId6">
            <a:extLst>
              <a:ext uri="{28A0092B-C50C-407E-A947-70E740481C1C}">
                <a14:useLocalDpi xmlns:a14="http://schemas.microsoft.com/office/drawing/2010/main" val="0"/>
              </a:ext>
            </a:extLst>
          </a:blip>
          <a:srcRect l="27787" t="9955" r="44426" b="70077"/>
          <a:stretch/>
        </p:blipFill>
        <p:spPr bwMode="auto">
          <a:xfrm>
            <a:off x="268776" y="2716375"/>
            <a:ext cx="1193234" cy="1425249"/>
          </a:xfrm>
          <a:prstGeom prst="rect">
            <a:avLst/>
          </a:prstGeom>
          <a:noFill/>
          <a:ln w="38100">
            <a:solidFill>
              <a:schemeClr val="bg2"/>
            </a:solidFill>
          </a:ln>
          <a:scene3d>
            <a:camera prst="orthographicFront"/>
            <a:lightRig rig="threePt" dir="t"/>
          </a:scene3d>
          <a:sp3d>
            <a:bevelT prst="angle"/>
          </a:sp3d>
        </p:spPr>
      </p:pic>
      <p:sp>
        <p:nvSpPr>
          <p:cNvPr id="25" name="ZoneTexte 24"/>
          <p:cNvSpPr txBox="1"/>
          <p:nvPr/>
        </p:nvSpPr>
        <p:spPr>
          <a:xfrm>
            <a:off x="1763688" y="4509120"/>
            <a:ext cx="6480720" cy="2185214"/>
          </a:xfrm>
          <a:prstGeom prst="rect">
            <a:avLst/>
          </a:prstGeom>
          <a:gradFill flip="none" rotWithShape="1">
            <a:gsLst>
              <a:gs pos="0">
                <a:schemeClr val="bg2">
                  <a:shade val="30000"/>
                  <a:satMod val="115000"/>
                  <a:alpha val="52000"/>
                  <a:lumMod val="0"/>
                  <a:lumOff val="100000"/>
                </a:schemeClr>
              </a:gs>
              <a:gs pos="50000">
                <a:schemeClr val="bg2">
                  <a:shade val="67500"/>
                  <a:satMod val="115000"/>
                </a:schemeClr>
              </a:gs>
              <a:gs pos="100000">
                <a:schemeClr val="bg2">
                  <a:shade val="100000"/>
                  <a:satMod val="115000"/>
                </a:schemeClr>
              </a:gs>
            </a:gsLst>
            <a:lin ang="13500000" scaled="1"/>
            <a:tileRect/>
          </a:gradFill>
          <a:ln>
            <a:noFill/>
          </a:ln>
          <a:scene3d>
            <a:camera prst="orthographicFront"/>
            <a:lightRig rig="threePt" dir="t"/>
          </a:scene3d>
          <a:sp3d>
            <a:bevelT prst="angle"/>
          </a:sp3d>
        </p:spPr>
        <p:txBody>
          <a:bodyPr wrap="square" rtlCol="0">
            <a:spAutoFit/>
          </a:bodyPr>
          <a:lstStyle/>
          <a:p>
            <a:pPr algn="ctr"/>
            <a:r>
              <a:rPr lang="fr-FR" sz="2800" dirty="0" smtClean="0">
                <a:solidFill>
                  <a:schemeClr val="accent2">
                    <a:lumMod val="50000"/>
                  </a:schemeClr>
                </a:solidFill>
                <a:latin typeface="AR BERKLEY" panose="02000000000000000000" pitchFamily="2" charset="0"/>
              </a:rPr>
              <a:t>Louis Auguste Lepère (1849-1918</a:t>
            </a:r>
            <a:r>
              <a:rPr lang="fr-FR" sz="2000" dirty="0" smtClean="0">
                <a:solidFill>
                  <a:schemeClr val="accent2">
                    <a:lumMod val="50000"/>
                  </a:schemeClr>
                </a:solidFill>
                <a:latin typeface="AR BERKLEY" panose="02000000000000000000" pitchFamily="2" charset="0"/>
              </a:rPr>
              <a:t>)</a:t>
            </a:r>
          </a:p>
          <a:p>
            <a:r>
              <a:rPr lang="fr-FR" dirty="0" smtClean="0">
                <a:solidFill>
                  <a:schemeClr val="accent2">
                    <a:lumMod val="50000"/>
                  </a:schemeClr>
                </a:solidFill>
                <a:latin typeface="AR BERKLEY" panose="02000000000000000000" pitchFamily="2" charset="0"/>
              </a:rPr>
              <a:t>Fils d’un peintre, il devient à son tour peintre, illustrateur des grands magasins et graveur. Plus tard, il se livre à l’art de la faïencerie (Bourg-la-Reine) puis crée avec Félix Bracquemond « l’Estampe originale ». Il se retire à St-Jean-de-Mont et est, avec son ami Charles </a:t>
            </a:r>
            <a:r>
              <a:rPr lang="fr-FR" dirty="0" err="1" smtClean="0">
                <a:solidFill>
                  <a:schemeClr val="accent2">
                    <a:lumMod val="50000"/>
                  </a:schemeClr>
                </a:solidFill>
                <a:latin typeface="AR BERKLEY" panose="02000000000000000000" pitchFamily="2" charset="0"/>
              </a:rPr>
              <a:t>Milcendeau</a:t>
            </a:r>
            <a:r>
              <a:rPr lang="fr-FR" dirty="0" smtClean="0">
                <a:solidFill>
                  <a:schemeClr val="accent2">
                    <a:lumMod val="50000"/>
                  </a:schemeClr>
                </a:solidFill>
                <a:latin typeface="AR BERKLEY" panose="02000000000000000000" pitchFamily="2" charset="0"/>
              </a:rPr>
              <a:t>, à l’origine des peintres dit « de St-Jean-de-Monts ».</a:t>
            </a:r>
          </a:p>
        </p:txBody>
      </p:sp>
      <p:pic>
        <p:nvPicPr>
          <p:cNvPr id="26" name="Image 25"/>
          <p:cNvPicPr/>
          <p:nvPr/>
        </p:nvPicPr>
        <p:blipFill rotWithShape="1">
          <a:blip r:embed="rId7" cstate="print">
            <a:duotone>
              <a:prstClr val="black"/>
              <a:srgbClr val="D9C3A5">
                <a:tint val="50000"/>
                <a:satMod val="180000"/>
              </a:srgbClr>
            </a:duotone>
            <a:extLst>
              <a:ext uri="{BEBA8EAE-BF5A-486C-A8C5-ECC9F3942E4B}">
                <a14:imgProps xmlns:a14="http://schemas.microsoft.com/office/drawing/2010/main">
                  <a14:imgLayer r:embed="rId8">
                    <a14:imgEffect>
                      <a14:sharpenSoften amount="25000"/>
                    </a14:imgEffect>
                  </a14:imgLayer>
                </a14:imgProps>
              </a:ext>
              <a:ext uri="{28A0092B-C50C-407E-A947-70E740481C1C}">
                <a14:useLocalDpi xmlns:a14="http://schemas.microsoft.com/office/drawing/2010/main" val="0"/>
              </a:ext>
            </a:extLst>
          </a:blip>
          <a:srcRect l="15218" t="10890" r="27391" b="15079"/>
          <a:stretch/>
        </p:blipFill>
        <p:spPr bwMode="auto">
          <a:xfrm>
            <a:off x="268776" y="4658533"/>
            <a:ext cx="1193234" cy="1578779"/>
          </a:xfrm>
          <a:prstGeom prst="rect">
            <a:avLst/>
          </a:prstGeom>
          <a:ln w="38100">
            <a:solidFill>
              <a:schemeClr val="bg2"/>
            </a:solidFill>
          </a:ln>
          <a:scene3d>
            <a:camera prst="orthographicFront"/>
            <a:lightRig rig="threePt" dir="t"/>
          </a:scene3d>
          <a:sp3d>
            <a:bevelT prst="angle"/>
          </a:sp3d>
          <a:extLst>
            <a:ext uri="{53640926-AAD7-44D8-BBD7-CCE9431645EC}">
              <a14:shadowObscured xmlns:a14="http://schemas.microsoft.com/office/drawing/2010/main"/>
            </a:ext>
          </a:extLst>
        </p:spPr>
      </p:pic>
      <p:sp>
        <p:nvSpPr>
          <p:cNvPr id="28" name="Rectangle 27"/>
          <p:cNvSpPr/>
          <p:nvPr/>
        </p:nvSpPr>
        <p:spPr>
          <a:xfrm>
            <a:off x="8532440" y="5445224"/>
            <a:ext cx="432048" cy="319390"/>
          </a:xfrm>
          <a:prstGeom prst="rect">
            <a:avLst/>
          </a:prstGeom>
          <a:solidFill>
            <a:schemeClr val="accent2">
              <a:lumMod val="40000"/>
              <a:lumOff val="6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15</a:t>
            </a:r>
            <a:endParaRPr lang="fr-FR" dirty="0">
              <a:solidFill>
                <a:schemeClr val="accent2">
                  <a:lumMod val="50000"/>
                </a:schemeClr>
              </a:solidFill>
            </a:endParaRPr>
          </a:p>
        </p:txBody>
      </p:sp>
    </p:spTree>
    <p:extLst>
      <p:ext uri="{BB962C8B-B14F-4D97-AF65-F5344CB8AC3E}">
        <p14:creationId xmlns:p14="http://schemas.microsoft.com/office/powerpoint/2010/main" val="271318405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duotone>
              <a:prstClr val="black"/>
              <a:schemeClr val="accent2">
                <a:tint val="45000"/>
                <a:satMod val="400000"/>
              </a:schemeClr>
            </a:duotone>
            <a:extLst>
              <a:ext uri="{BEBA8EAE-BF5A-486C-A8C5-ECC9F3942E4B}">
                <a14:imgProps xmlns:a14="http://schemas.microsoft.com/office/drawing/2010/main">
                  <a14:imgLayer r:embed="rId3">
                    <a14:imgEffect>
                      <a14:artisticFilmGrain/>
                    </a14:imgEffect>
                    <a14:imgEffect>
                      <a14:sharpenSoften amount="25000"/>
                    </a14:imgEffect>
                  </a14:imgLayer>
                </a14:imgProps>
              </a:ext>
              <a:ext uri="{28A0092B-C50C-407E-A947-70E740481C1C}">
                <a14:useLocalDpi xmlns:a14="http://schemas.microsoft.com/office/drawing/2010/main" val="0"/>
              </a:ext>
            </a:extLst>
          </a:blip>
          <a:srcRect t="6" b="2549"/>
          <a:stretch/>
        </p:blipFill>
        <p:spPr>
          <a:xfrm>
            <a:off x="0" y="0"/>
            <a:ext cx="9144000" cy="6858000"/>
          </a:xfrm>
          <a:prstGeom prst="rect">
            <a:avLst/>
          </a:prstGeom>
        </p:spPr>
      </p:pic>
      <p:sp>
        <p:nvSpPr>
          <p:cNvPr id="3" name="ZoneTexte 2"/>
          <p:cNvSpPr txBox="1"/>
          <p:nvPr/>
        </p:nvSpPr>
        <p:spPr>
          <a:xfrm>
            <a:off x="0" y="0"/>
            <a:ext cx="9144000" cy="646331"/>
          </a:xfrm>
          <a:prstGeom prst="rect">
            <a:avLst/>
          </a:prstGeom>
          <a:noFill/>
        </p:spPr>
        <p:txBody>
          <a:bodyPr wrap="square" rtlCol="0">
            <a:spAutoFit/>
          </a:bodyPr>
          <a:lstStyle/>
          <a:p>
            <a:pPr algn="ctr"/>
            <a:r>
              <a:rPr lang="fr-FR" sz="3600" dirty="0" smtClean="0">
                <a:solidFill>
                  <a:schemeClr val="bg2"/>
                </a:solidFill>
                <a:latin typeface="AR BERKLEY" panose="02000000000000000000" pitchFamily="2" charset="0"/>
              </a:rPr>
              <a:t>Les peintres paysagistes (suite)</a:t>
            </a:r>
            <a:endParaRPr lang="fr-FR" sz="3600" dirty="0">
              <a:solidFill>
                <a:schemeClr val="bg2"/>
              </a:solidFill>
              <a:latin typeface="AR BERKLEY" panose="02000000000000000000" pitchFamily="2" charset="0"/>
            </a:endParaRPr>
          </a:p>
        </p:txBody>
      </p:sp>
      <p:sp>
        <p:nvSpPr>
          <p:cNvPr id="7" name="ZoneTexte 6"/>
          <p:cNvSpPr txBox="1"/>
          <p:nvPr/>
        </p:nvSpPr>
        <p:spPr>
          <a:xfrm>
            <a:off x="1763688" y="764704"/>
            <a:ext cx="6480720" cy="2185214"/>
          </a:xfrm>
          <a:prstGeom prst="rect">
            <a:avLst/>
          </a:prstGeom>
          <a:gradFill flip="none" rotWithShape="1">
            <a:gsLst>
              <a:gs pos="0">
                <a:schemeClr val="bg2">
                  <a:shade val="30000"/>
                  <a:satMod val="115000"/>
                  <a:alpha val="52000"/>
                  <a:lumMod val="0"/>
                  <a:lumOff val="100000"/>
                </a:schemeClr>
              </a:gs>
              <a:gs pos="50000">
                <a:schemeClr val="bg2">
                  <a:shade val="67500"/>
                  <a:satMod val="115000"/>
                </a:schemeClr>
              </a:gs>
              <a:gs pos="100000">
                <a:schemeClr val="bg2">
                  <a:shade val="100000"/>
                  <a:satMod val="115000"/>
                </a:schemeClr>
              </a:gs>
            </a:gsLst>
            <a:lin ang="13500000" scaled="1"/>
            <a:tileRect/>
          </a:gradFill>
          <a:ln>
            <a:noFill/>
          </a:ln>
          <a:scene3d>
            <a:camera prst="orthographicFront"/>
            <a:lightRig rig="threePt" dir="t"/>
          </a:scene3d>
          <a:sp3d>
            <a:bevelT prst="angle"/>
          </a:sp3d>
        </p:spPr>
        <p:txBody>
          <a:bodyPr wrap="square" rtlCol="0">
            <a:spAutoFit/>
          </a:bodyPr>
          <a:lstStyle/>
          <a:p>
            <a:pPr algn="ctr"/>
            <a:r>
              <a:rPr lang="fr-FR" sz="2800" dirty="0" smtClean="0">
                <a:solidFill>
                  <a:schemeClr val="accent2">
                    <a:lumMod val="50000"/>
                  </a:schemeClr>
                </a:solidFill>
                <a:latin typeface="AR BERKLEY" panose="02000000000000000000" pitchFamily="2" charset="0"/>
              </a:rPr>
              <a:t>Alfred Henri </a:t>
            </a:r>
            <a:r>
              <a:rPr lang="fr-FR" sz="2800" dirty="0" err="1" smtClean="0">
                <a:solidFill>
                  <a:schemeClr val="accent2">
                    <a:lumMod val="50000"/>
                  </a:schemeClr>
                </a:solidFill>
                <a:latin typeface="AR BERKLEY" panose="02000000000000000000" pitchFamily="2" charset="0"/>
              </a:rPr>
              <a:t>Bramtot</a:t>
            </a:r>
            <a:r>
              <a:rPr lang="fr-FR" sz="2800" dirty="0" smtClean="0">
                <a:solidFill>
                  <a:schemeClr val="accent2">
                    <a:lumMod val="50000"/>
                  </a:schemeClr>
                </a:solidFill>
                <a:latin typeface="AR BERKLEY" panose="02000000000000000000" pitchFamily="2" charset="0"/>
              </a:rPr>
              <a:t> (1852-1894)</a:t>
            </a:r>
            <a:endParaRPr lang="fr-FR" sz="2000" dirty="0" smtClean="0">
              <a:solidFill>
                <a:schemeClr val="accent2">
                  <a:lumMod val="50000"/>
                </a:schemeClr>
              </a:solidFill>
              <a:latin typeface="AR BERKLEY" panose="02000000000000000000" pitchFamily="2" charset="0"/>
            </a:endParaRPr>
          </a:p>
          <a:p>
            <a:r>
              <a:rPr lang="fr-FR" dirty="0" smtClean="0">
                <a:solidFill>
                  <a:schemeClr val="accent2">
                    <a:lumMod val="50000"/>
                  </a:schemeClr>
                </a:solidFill>
                <a:latin typeface="AR BERKLEY" panose="02000000000000000000" pitchFamily="2" charset="0"/>
              </a:rPr>
              <a:t>Elève du peintre </a:t>
            </a:r>
            <a:r>
              <a:rPr lang="fr-FR" dirty="0" err="1" smtClean="0">
                <a:solidFill>
                  <a:schemeClr val="accent2">
                    <a:lumMod val="50000"/>
                  </a:schemeClr>
                </a:solidFill>
                <a:latin typeface="AR BERKLEY" panose="02000000000000000000" pitchFamily="2" charset="0"/>
              </a:rPr>
              <a:t>Bouguereau</a:t>
            </a:r>
            <a:r>
              <a:rPr lang="fr-FR" dirty="0" smtClean="0">
                <a:solidFill>
                  <a:schemeClr val="accent2">
                    <a:lumMod val="50000"/>
                  </a:schemeClr>
                </a:solidFill>
                <a:latin typeface="AR BERKLEY" panose="02000000000000000000" pitchFamily="2" charset="0"/>
              </a:rPr>
              <a:t>, il part en 1879 à Rome et séjourne à la villa Médicis. </a:t>
            </a:r>
          </a:p>
          <a:p>
            <a:r>
              <a:rPr lang="fr-FR" dirty="0" smtClean="0">
                <a:solidFill>
                  <a:schemeClr val="accent2">
                    <a:lumMod val="50000"/>
                  </a:schemeClr>
                </a:solidFill>
                <a:latin typeface="AR BERKLEY" panose="02000000000000000000" pitchFamily="2" charset="0"/>
              </a:rPr>
              <a:t>De retour, il entame une carrière de peintre décorateur. Il est retenu par la mairie d’Arcueil-Cachan puis par la mairie des Lilas. </a:t>
            </a:r>
          </a:p>
          <a:p>
            <a:r>
              <a:rPr lang="fr-FR" dirty="0" smtClean="0">
                <a:solidFill>
                  <a:schemeClr val="accent2">
                    <a:lumMod val="50000"/>
                  </a:schemeClr>
                </a:solidFill>
                <a:latin typeface="AR BERKLEY" panose="02000000000000000000" pitchFamily="2" charset="0"/>
              </a:rPr>
              <a:t>Il fournit des cartons pour le maître verrier Félix Gaudin qui réalise les vitraux de l’église Ste Catherine de Lille.</a:t>
            </a:r>
          </a:p>
        </p:txBody>
      </p:sp>
      <p:sp>
        <p:nvSpPr>
          <p:cNvPr id="9" name="Rectangle 8"/>
          <p:cNvSpPr/>
          <p:nvPr/>
        </p:nvSpPr>
        <p:spPr>
          <a:xfrm>
            <a:off x="8460432" y="2060848"/>
            <a:ext cx="432048" cy="319390"/>
          </a:xfrm>
          <a:prstGeom prst="rect">
            <a:avLst/>
          </a:prstGeom>
          <a:solidFill>
            <a:schemeClr val="accent2">
              <a:lumMod val="40000"/>
              <a:lumOff val="6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27</a:t>
            </a:r>
            <a:endParaRPr lang="fr-FR" dirty="0">
              <a:solidFill>
                <a:schemeClr val="accent2">
                  <a:lumMod val="50000"/>
                </a:schemeClr>
              </a:solidFill>
            </a:endParaRPr>
          </a:p>
        </p:txBody>
      </p:sp>
      <p:pic>
        <p:nvPicPr>
          <p:cNvPr id="14" name="Image 13" descr="Alfred-Henri Bramtot CDV.png">
            <a:hlinkClick r:id="rId4"/>
          </p:cNvPr>
          <p:cNvPicPr/>
          <p:nvPr/>
        </p:nvPicPr>
        <p:blipFill rotWithShape="1">
          <a:blip r:embed="rId5">
            <a:extLst>
              <a:ext uri="{BEBA8EAE-BF5A-486C-A8C5-ECC9F3942E4B}">
                <a14:imgProps xmlns:a14="http://schemas.microsoft.com/office/drawing/2010/main">
                  <a14:imgLayer r:embed="rId6">
                    <a14:imgEffect>
                      <a14:sharpenSoften amount="25000"/>
                    </a14:imgEffect>
                    <a14:imgEffect>
                      <a14:brightnessContrast bright="20000" contrast="20000"/>
                    </a14:imgEffect>
                  </a14:imgLayer>
                </a14:imgProps>
              </a:ext>
              <a:ext uri="{28A0092B-C50C-407E-A947-70E740481C1C}">
                <a14:useLocalDpi xmlns:a14="http://schemas.microsoft.com/office/drawing/2010/main" val="0"/>
              </a:ext>
            </a:extLst>
          </a:blip>
          <a:srcRect l="16308" t="8387" r="15692" b="32688"/>
          <a:stretch/>
        </p:blipFill>
        <p:spPr bwMode="auto">
          <a:xfrm>
            <a:off x="342235" y="1083313"/>
            <a:ext cx="1231937" cy="1553599"/>
          </a:xfrm>
          <a:prstGeom prst="rect">
            <a:avLst/>
          </a:prstGeom>
          <a:noFill/>
          <a:ln w="38100">
            <a:solidFill>
              <a:schemeClr val="accent2">
                <a:lumMod val="20000"/>
                <a:lumOff val="80000"/>
              </a:schemeClr>
            </a:solidFill>
          </a:ln>
          <a:scene3d>
            <a:camera prst="orthographicFront"/>
            <a:lightRig rig="threePt" dir="t"/>
          </a:scene3d>
          <a:sp3d>
            <a:bevelT prst="angle"/>
          </a:sp3d>
          <a:extLst>
            <a:ext uri="{53640926-AAD7-44D8-BBD7-CCE9431645EC}">
              <a14:shadowObscured xmlns:a14="http://schemas.microsoft.com/office/drawing/2010/main"/>
            </a:ext>
          </a:extLst>
        </p:spPr>
      </p:pic>
      <p:sp>
        <p:nvSpPr>
          <p:cNvPr id="15" name="Rectangle 14"/>
          <p:cNvSpPr/>
          <p:nvPr/>
        </p:nvSpPr>
        <p:spPr>
          <a:xfrm>
            <a:off x="467544" y="6381328"/>
            <a:ext cx="432048" cy="319390"/>
          </a:xfrm>
          <a:prstGeom prst="rect">
            <a:avLst/>
          </a:prstGeom>
          <a:solidFill>
            <a:schemeClr val="bg2"/>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44</a:t>
            </a:r>
            <a:endParaRPr lang="fr-FR" dirty="0">
              <a:solidFill>
                <a:schemeClr val="accent2">
                  <a:lumMod val="50000"/>
                </a:schemeClr>
              </a:solidFill>
            </a:endParaRPr>
          </a:p>
        </p:txBody>
      </p:sp>
      <p:sp>
        <p:nvSpPr>
          <p:cNvPr id="18" name="ZoneTexte 17"/>
          <p:cNvSpPr txBox="1"/>
          <p:nvPr/>
        </p:nvSpPr>
        <p:spPr>
          <a:xfrm>
            <a:off x="8244408" y="1124744"/>
            <a:ext cx="899592" cy="830997"/>
          </a:xfrm>
          <a:prstGeom prst="rect">
            <a:avLst/>
          </a:prstGeom>
          <a:noFill/>
        </p:spPr>
        <p:txBody>
          <a:bodyPr wrap="square" rtlCol="0">
            <a:spAutoFit/>
          </a:bodyPr>
          <a:lstStyle/>
          <a:p>
            <a:pPr algn="ctr"/>
            <a:r>
              <a:rPr lang="fr-FR" sz="2400" dirty="0" smtClean="0">
                <a:solidFill>
                  <a:schemeClr val="bg2"/>
                </a:solidFill>
                <a:latin typeface="AR BERKLEY" panose="02000000000000000000" pitchFamily="2" charset="0"/>
              </a:rPr>
              <a:t>Vue n°</a:t>
            </a:r>
            <a:endParaRPr lang="fr-FR" sz="2400" dirty="0">
              <a:solidFill>
                <a:schemeClr val="bg2"/>
              </a:solidFill>
              <a:latin typeface="AR BERKLEY" panose="02000000000000000000" pitchFamily="2" charset="0"/>
            </a:endParaRPr>
          </a:p>
        </p:txBody>
      </p:sp>
      <p:sp>
        <p:nvSpPr>
          <p:cNvPr id="20" name="ZoneTexte 19"/>
          <p:cNvSpPr txBox="1"/>
          <p:nvPr/>
        </p:nvSpPr>
        <p:spPr>
          <a:xfrm>
            <a:off x="1763688" y="3140968"/>
            <a:ext cx="6480720" cy="3570208"/>
          </a:xfrm>
          <a:prstGeom prst="rect">
            <a:avLst/>
          </a:prstGeom>
          <a:gradFill flip="none" rotWithShape="1">
            <a:gsLst>
              <a:gs pos="0">
                <a:schemeClr val="bg2">
                  <a:shade val="30000"/>
                  <a:satMod val="115000"/>
                  <a:alpha val="52000"/>
                  <a:lumMod val="0"/>
                  <a:lumOff val="100000"/>
                </a:schemeClr>
              </a:gs>
              <a:gs pos="50000">
                <a:schemeClr val="bg2">
                  <a:shade val="67500"/>
                  <a:satMod val="115000"/>
                </a:schemeClr>
              </a:gs>
              <a:gs pos="100000">
                <a:schemeClr val="bg2">
                  <a:shade val="100000"/>
                  <a:satMod val="115000"/>
                </a:schemeClr>
              </a:gs>
            </a:gsLst>
            <a:lin ang="13500000" scaled="1"/>
            <a:tileRect/>
          </a:gradFill>
          <a:ln>
            <a:noFill/>
          </a:ln>
          <a:scene3d>
            <a:camera prst="orthographicFront"/>
            <a:lightRig rig="threePt" dir="t"/>
          </a:scene3d>
          <a:sp3d>
            <a:bevelT prst="angle"/>
          </a:sp3d>
        </p:spPr>
        <p:txBody>
          <a:bodyPr wrap="square" rtlCol="0">
            <a:spAutoFit/>
          </a:bodyPr>
          <a:lstStyle/>
          <a:p>
            <a:pPr algn="ctr"/>
            <a:r>
              <a:rPr lang="fr-FR" sz="2800" dirty="0" smtClean="0">
                <a:solidFill>
                  <a:schemeClr val="accent2">
                    <a:lumMod val="50000"/>
                  </a:schemeClr>
                </a:solidFill>
                <a:latin typeface="AR BERKLEY" panose="02000000000000000000" pitchFamily="2" charset="0"/>
              </a:rPr>
              <a:t>Pierre-Auguste Renoir (1841-1919)</a:t>
            </a:r>
            <a:endParaRPr lang="fr-FR" sz="2000" dirty="0" smtClean="0">
              <a:solidFill>
                <a:schemeClr val="accent2">
                  <a:lumMod val="50000"/>
                </a:schemeClr>
              </a:solidFill>
              <a:latin typeface="AR BERKLEY" panose="02000000000000000000" pitchFamily="2" charset="0"/>
            </a:endParaRPr>
          </a:p>
          <a:p>
            <a:r>
              <a:rPr lang="fr-FR" dirty="0" smtClean="0">
                <a:solidFill>
                  <a:schemeClr val="accent2">
                    <a:lumMod val="50000"/>
                  </a:schemeClr>
                </a:solidFill>
                <a:latin typeface="AR BERKLEY" panose="02000000000000000000" pitchFamily="2" charset="0"/>
              </a:rPr>
              <a:t>Il est l’un des plus célèbres peintres du groupe « impressionniste ».</a:t>
            </a:r>
          </a:p>
          <a:p>
            <a:r>
              <a:rPr lang="fr-FR" dirty="0" smtClean="0">
                <a:solidFill>
                  <a:schemeClr val="accent2">
                    <a:lumMod val="50000"/>
                  </a:schemeClr>
                </a:solidFill>
                <a:latin typeface="AR BERKLEY" panose="02000000000000000000" pitchFamily="2" charset="0"/>
              </a:rPr>
              <a:t>Il fut un peintre de nus, de portraits, de paysages, de marines, de natures mortes et de scènes de genre. Pastelliste, graveur, lithographe, sculpteur et dessinateur.</a:t>
            </a:r>
          </a:p>
          <a:p>
            <a:r>
              <a:rPr lang="fr-FR" dirty="0" smtClean="0">
                <a:solidFill>
                  <a:schemeClr val="accent2">
                    <a:lumMod val="50000"/>
                  </a:schemeClr>
                </a:solidFill>
                <a:latin typeface="AR BERKLEY" panose="02000000000000000000" pitchFamily="2" charset="0"/>
              </a:rPr>
              <a:t>A 13 ans, il est apprenti à l’atelier de porcelaine mais il fréquente aussi les cours du soir dans une école de dessin. Il suit également des cours de musique avec Charles Gounod qui remarque cet élève intelligent et doué en tout.</a:t>
            </a:r>
          </a:p>
          <a:p>
            <a:r>
              <a:rPr lang="fr-FR" dirty="0" smtClean="0">
                <a:solidFill>
                  <a:schemeClr val="accent2">
                    <a:lumMod val="50000"/>
                  </a:schemeClr>
                </a:solidFill>
                <a:latin typeface="AR BERKLEY" panose="02000000000000000000" pitchFamily="2" charset="0"/>
              </a:rPr>
              <a:t>Il entre à l’atelier de Charles </a:t>
            </a:r>
            <a:r>
              <a:rPr lang="fr-FR" dirty="0" err="1" smtClean="0">
                <a:solidFill>
                  <a:schemeClr val="accent2">
                    <a:lumMod val="50000"/>
                  </a:schemeClr>
                </a:solidFill>
                <a:latin typeface="AR BERKLEY" panose="02000000000000000000" pitchFamily="2" charset="0"/>
              </a:rPr>
              <a:t>Gleyre</a:t>
            </a:r>
            <a:r>
              <a:rPr lang="fr-FR" dirty="0" smtClean="0">
                <a:solidFill>
                  <a:schemeClr val="accent2">
                    <a:lumMod val="50000"/>
                  </a:schemeClr>
                </a:solidFill>
                <a:latin typeface="AR BERKLEY" panose="02000000000000000000" pitchFamily="2" charset="0"/>
              </a:rPr>
              <a:t> où il rencontre Monet, Bazille et Sisley. Une solide amitié les lie tous les quatre.</a:t>
            </a:r>
          </a:p>
          <a:p>
            <a:r>
              <a:rPr lang="fr-FR" dirty="0" smtClean="0">
                <a:solidFill>
                  <a:schemeClr val="accent2">
                    <a:lumMod val="50000"/>
                  </a:schemeClr>
                </a:solidFill>
                <a:latin typeface="AR BERKLEY" panose="02000000000000000000" pitchFamily="2" charset="0"/>
              </a:rPr>
              <a:t>A cette époque, il est influencé par Ingres, Courbet et Delacroix. </a:t>
            </a:r>
          </a:p>
        </p:txBody>
      </p:sp>
      <p:sp>
        <p:nvSpPr>
          <p:cNvPr id="21" name="ZoneTexte 20"/>
          <p:cNvSpPr txBox="1"/>
          <p:nvPr/>
        </p:nvSpPr>
        <p:spPr>
          <a:xfrm>
            <a:off x="8244408" y="3284984"/>
            <a:ext cx="899592" cy="830997"/>
          </a:xfrm>
          <a:prstGeom prst="rect">
            <a:avLst/>
          </a:prstGeom>
          <a:noFill/>
        </p:spPr>
        <p:txBody>
          <a:bodyPr wrap="square" rtlCol="0">
            <a:spAutoFit/>
          </a:bodyPr>
          <a:lstStyle/>
          <a:p>
            <a:pPr algn="ctr"/>
            <a:r>
              <a:rPr lang="fr-FR" sz="2400" dirty="0" smtClean="0">
                <a:solidFill>
                  <a:schemeClr val="bg2"/>
                </a:solidFill>
                <a:latin typeface="AR BERKLEY" panose="02000000000000000000" pitchFamily="2" charset="0"/>
              </a:rPr>
              <a:t>Vues n°</a:t>
            </a:r>
            <a:endParaRPr lang="fr-FR" sz="2400" dirty="0">
              <a:solidFill>
                <a:schemeClr val="bg2"/>
              </a:solidFill>
              <a:latin typeface="AR BERKLEY" panose="02000000000000000000" pitchFamily="2" charset="0"/>
            </a:endParaRPr>
          </a:p>
        </p:txBody>
      </p:sp>
      <p:pic>
        <p:nvPicPr>
          <p:cNvPr id="1026" name="Picture 2" descr="https://upload.wikimedia.org/wikipedia/commons/thumb/d/d6/Pierre-Auguste_Renoir_-_Autoportrait_%281876%29.jpg/800px-Pierre-Auguste_Renoir_-_Autoportrait_%281876%29.jpg"/>
          <p:cNvPicPr>
            <a:picLocks noChangeAspect="1" noChangeArrowheads="1"/>
          </p:cNvPicPr>
          <p:nvPr/>
        </p:nvPicPr>
        <p:blipFill rotWithShape="1">
          <a:blip r:embed="rId7" cstate="email">
            <a:extLst>
              <a:ext uri="{28A0092B-C50C-407E-A947-70E740481C1C}">
                <a14:useLocalDpi xmlns:a14="http://schemas.microsoft.com/office/drawing/2010/main"/>
              </a:ext>
            </a:extLst>
          </a:blip>
          <a:srcRect l="16154" t="6679" r="38132" b="46660"/>
          <a:stretch/>
        </p:blipFill>
        <p:spPr bwMode="auto">
          <a:xfrm>
            <a:off x="342235" y="3861048"/>
            <a:ext cx="1234545" cy="1619744"/>
          </a:xfrm>
          <a:prstGeom prst="rect">
            <a:avLst/>
          </a:prstGeom>
          <a:noFill/>
          <a:ln w="38100">
            <a:solidFill>
              <a:schemeClr val="bg2"/>
            </a:solidFill>
          </a:ln>
          <a:scene3d>
            <a:camera prst="orthographicFront"/>
            <a:lightRig rig="threePt" dir="t"/>
          </a:scene3d>
          <a:sp3d>
            <a:bevelT prst="angle"/>
          </a:sp3d>
          <a:extLst>
            <a:ext uri="{909E8E84-426E-40DD-AFC4-6F175D3DCCD1}">
              <a14:hiddenFill xmlns:a14="http://schemas.microsoft.com/office/drawing/2010/main">
                <a:solidFill>
                  <a:srgbClr val="FFFFFF"/>
                </a:solidFill>
              </a14:hiddenFill>
            </a:ext>
          </a:extLst>
        </p:spPr>
      </p:pic>
      <p:sp>
        <p:nvSpPr>
          <p:cNvPr id="23" name="Rectangle 22"/>
          <p:cNvSpPr/>
          <p:nvPr/>
        </p:nvSpPr>
        <p:spPr>
          <a:xfrm>
            <a:off x="8460432" y="4189730"/>
            <a:ext cx="432048" cy="319390"/>
          </a:xfrm>
          <a:prstGeom prst="rect">
            <a:avLst/>
          </a:prstGeom>
          <a:solidFill>
            <a:schemeClr val="accent2">
              <a:lumMod val="40000"/>
              <a:lumOff val="60000"/>
            </a:schemeClr>
          </a:soli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dirty="0" smtClean="0">
                <a:solidFill>
                  <a:schemeClr val="accent2">
                    <a:lumMod val="50000"/>
                  </a:schemeClr>
                </a:solidFill>
              </a:rPr>
              <a:t>23</a:t>
            </a:r>
            <a:endParaRPr lang="fr-FR" dirty="0">
              <a:solidFill>
                <a:schemeClr val="accent2">
                  <a:lumMod val="50000"/>
                </a:schemeClr>
              </a:solidFill>
            </a:endParaRPr>
          </a:p>
        </p:txBody>
      </p:sp>
    </p:spTree>
    <p:extLst>
      <p:ext uri="{BB962C8B-B14F-4D97-AF65-F5344CB8AC3E}">
        <p14:creationId xmlns:p14="http://schemas.microsoft.com/office/powerpoint/2010/main" val="111795956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a:duotone>
              <a:prstClr val="black"/>
              <a:schemeClr val="accent2">
                <a:tint val="45000"/>
                <a:satMod val="400000"/>
              </a:schemeClr>
            </a:duotone>
            <a:extLst>
              <a:ext uri="{BEBA8EAE-BF5A-486C-A8C5-ECC9F3942E4B}">
                <a14:imgProps xmlns:a14="http://schemas.microsoft.com/office/drawing/2010/main">
                  <a14:imgLayer r:embed="rId3">
                    <a14:imgEffect>
                      <a14:artisticFilmGrain/>
                    </a14:imgEffect>
                    <a14:imgEffect>
                      <a14:sharpenSoften amount="25000"/>
                    </a14:imgEffect>
                  </a14:imgLayer>
                </a14:imgProps>
              </a:ext>
              <a:ext uri="{28A0092B-C50C-407E-A947-70E740481C1C}">
                <a14:useLocalDpi xmlns:a14="http://schemas.microsoft.com/office/drawing/2010/main" val="0"/>
              </a:ext>
            </a:extLst>
          </a:blip>
          <a:srcRect t="6" b="2549"/>
          <a:stretch/>
        </p:blipFill>
        <p:spPr>
          <a:xfrm>
            <a:off x="0" y="0"/>
            <a:ext cx="9144000" cy="6858000"/>
          </a:xfrm>
          <a:prstGeom prst="rect">
            <a:avLst/>
          </a:prstGeom>
        </p:spPr>
      </p:pic>
      <p:sp>
        <p:nvSpPr>
          <p:cNvPr id="5" name="ZoneTexte 4"/>
          <p:cNvSpPr txBox="1"/>
          <p:nvPr/>
        </p:nvSpPr>
        <p:spPr>
          <a:xfrm>
            <a:off x="395536" y="185727"/>
            <a:ext cx="8288175" cy="6555641"/>
          </a:xfrm>
          <a:prstGeom prst="rect">
            <a:avLst/>
          </a:prstGeom>
          <a:gradFill flip="none" rotWithShape="1">
            <a:gsLst>
              <a:gs pos="0">
                <a:schemeClr val="bg2">
                  <a:shade val="30000"/>
                  <a:satMod val="115000"/>
                  <a:alpha val="52000"/>
                  <a:lumMod val="0"/>
                  <a:lumOff val="100000"/>
                </a:schemeClr>
              </a:gs>
              <a:gs pos="50000">
                <a:schemeClr val="bg2">
                  <a:shade val="67500"/>
                  <a:satMod val="115000"/>
                </a:schemeClr>
              </a:gs>
              <a:gs pos="100000">
                <a:schemeClr val="bg2">
                  <a:shade val="100000"/>
                  <a:satMod val="115000"/>
                </a:schemeClr>
              </a:gs>
            </a:gsLst>
            <a:lin ang="13500000" scaled="1"/>
            <a:tileRect/>
          </a:gradFill>
          <a:ln>
            <a:noFill/>
          </a:ln>
          <a:scene3d>
            <a:camera prst="orthographicFront"/>
            <a:lightRig rig="threePt" dir="t"/>
          </a:scene3d>
          <a:sp3d>
            <a:bevelT prst="angle"/>
          </a:sp3d>
        </p:spPr>
        <p:txBody>
          <a:bodyPr wrap="square" rtlCol="0">
            <a:spAutoFit/>
          </a:bodyPr>
          <a:lstStyle/>
          <a:p>
            <a:pPr algn="ctr">
              <a:spcBef>
                <a:spcPct val="0"/>
              </a:spcBef>
            </a:pPr>
            <a:r>
              <a:rPr lang="fr-FR" altLang="fr-FR" sz="2000" dirty="0">
                <a:solidFill>
                  <a:schemeClr val="accent2">
                    <a:lumMod val="50000"/>
                  </a:schemeClr>
                </a:solidFill>
                <a:latin typeface="AR BERKLEY" panose="02000000000000000000" pitchFamily="2" charset="0"/>
                <a:cs typeface="Times New Roman" pitchFamily="18" charset="0"/>
              </a:rPr>
              <a:t>Ce diaporama est à usage non commercial</a:t>
            </a:r>
          </a:p>
          <a:p>
            <a:pPr algn="ctr">
              <a:spcBef>
                <a:spcPct val="0"/>
              </a:spcBef>
            </a:pPr>
            <a:r>
              <a:rPr lang="fr-FR" altLang="fr-FR" sz="2000" dirty="0">
                <a:solidFill>
                  <a:schemeClr val="accent2">
                    <a:lumMod val="50000"/>
                  </a:schemeClr>
                </a:solidFill>
                <a:latin typeface="AR BERKLEY" panose="02000000000000000000" pitchFamily="2" charset="0"/>
                <a:cs typeface="Times New Roman" pitchFamily="18" charset="0"/>
              </a:rPr>
              <a:t>Il ne doit pas être publié</a:t>
            </a:r>
          </a:p>
          <a:p>
            <a:pPr algn="ctr">
              <a:spcBef>
                <a:spcPct val="0"/>
              </a:spcBef>
            </a:pPr>
            <a:r>
              <a:rPr lang="fr-FR" altLang="fr-FR" sz="2000" dirty="0">
                <a:solidFill>
                  <a:schemeClr val="accent2">
                    <a:lumMod val="50000"/>
                  </a:schemeClr>
                </a:solidFill>
                <a:latin typeface="AR BERKLEY" panose="02000000000000000000" pitchFamily="2" charset="0"/>
                <a:cs typeface="Times New Roman" pitchFamily="18" charset="0"/>
              </a:rPr>
              <a:t>Il est adressé gratuitement par courrier électronique aux amis des amis</a:t>
            </a:r>
          </a:p>
          <a:p>
            <a:pPr algn="ctr">
              <a:spcBef>
                <a:spcPct val="0"/>
              </a:spcBef>
            </a:pPr>
            <a:r>
              <a:rPr lang="fr-FR" altLang="fr-FR" sz="2000" dirty="0">
                <a:solidFill>
                  <a:schemeClr val="accent2">
                    <a:lumMod val="50000"/>
                  </a:schemeClr>
                </a:solidFill>
                <a:latin typeface="AR BERKLEY" panose="02000000000000000000" pitchFamily="2" charset="0"/>
                <a:cs typeface="Times New Roman" pitchFamily="18" charset="0"/>
              </a:rPr>
              <a:t>Il ne doit pas être modifié</a:t>
            </a:r>
          </a:p>
          <a:p>
            <a:pPr algn="ctr">
              <a:spcBef>
                <a:spcPct val="0"/>
              </a:spcBef>
            </a:pPr>
            <a:r>
              <a:rPr lang="fr-FR" altLang="fr-FR" sz="2000" dirty="0">
                <a:solidFill>
                  <a:schemeClr val="accent2">
                    <a:lumMod val="50000"/>
                  </a:schemeClr>
                </a:solidFill>
                <a:latin typeface="AR BERKLEY" panose="02000000000000000000" pitchFamily="2" charset="0"/>
                <a:cs typeface="Times New Roman" pitchFamily="18" charset="0"/>
              </a:rPr>
              <a:t>Aucune de ses vues ne doit en être extraite</a:t>
            </a:r>
          </a:p>
          <a:p>
            <a:pPr algn="ctr">
              <a:spcBef>
                <a:spcPct val="0"/>
              </a:spcBef>
            </a:pPr>
            <a:r>
              <a:rPr lang="fr-FR" altLang="fr-FR" sz="2000" dirty="0">
                <a:solidFill>
                  <a:schemeClr val="accent2">
                    <a:lumMod val="50000"/>
                  </a:schemeClr>
                </a:solidFill>
                <a:latin typeface="AR BERKLEY" panose="02000000000000000000" pitchFamily="2" charset="0"/>
                <a:cs typeface="Times New Roman" pitchFamily="18" charset="0"/>
              </a:rPr>
              <a:t>Merci de respecter ces consignes</a:t>
            </a:r>
          </a:p>
          <a:p>
            <a:pPr algn="ctr">
              <a:spcBef>
                <a:spcPct val="0"/>
              </a:spcBef>
            </a:pPr>
            <a:r>
              <a:rPr lang="fr-FR" altLang="fr-FR" sz="2000" dirty="0">
                <a:solidFill>
                  <a:schemeClr val="accent2">
                    <a:lumMod val="50000"/>
                  </a:schemeClr>
                </a:solidFill>
                <a:latin typeface="AR BERKLEY" panose="02000000000000000000" pitchFamily="2" charset="0"/>
                <a:cs typeface="Times New Roman" pitchFamily="18" charset="0"/>
              </a:rPr>
              <a:t>La réalisatrice : </a:t>
            </a:r>
            <a:r>
              <a:rPr lang="fr-FR" altLang="fr-FR" sz="2000" dirty="0" err="1">
                <a:solidFill>
                  <a:schemeClr val="accent2">
                    <a:lumMod val="50000"/>
                  </a:schemeClr>
                </a:solidFill>
                <a:latin typeface="AR BERKLEY" panose="02000000000000000000" pitchFamily="2" charset="0"/>
                <a:cs typeface="Times New Roman" pitchFamily="18" charset="0"/>
              </a:rPr>
              <a:t>Cath</a:t>
            </a:r>
            <a:r>
              <a:rPr lang="fr-FR" altLang="fr-FR" sz="2000" dirty="0">
                <a:solidFill>
                  <a:schemeClr val="accent2">
                    <a:lumMod val="50000"/>
                  </a:schemeClr>
                </a:solidFill>
                <a:latin typeface="AR BERKLEY" panose="02000000000000000000" pitchFamily="2" charset="0"/>
                <a:cs typeface="Times New Roman" pitchFamily="18" charset="0"/>
              </a:rPr>
              <a:t> ou l’Oiseau de </a:t>
            </a:r>
            <a:r>
              <a:rPr lang="fr-FR" altLang="fr-FR" sz="2000" dirty="0" smtClean="0">
                <a:solidFill>
                  <a:schemeClr val="accent2">
                    <a:lumMod val="50000"/>
                  </a:schemeClr>
                </a:solidFill>
                <a:latin typeface="AR BERKLEY" panose="02000000000000000000" pitchFamily="2" charset="0"/>
                <a:cs typeface="Times New Roman" pitchFamily="18" charset="0"/>
              </a:rPr>
              <a:t>Feu</a:t>
            </a:r>
          </a:p>
          <a:p>
            <a:pPr algn="ctr">
              <a:spcBef>
                <a:spcPct val="0"/>
              </a:spcBef>
            </a:pPr>
            <a:endParaRPr lang="fr-FR" altLang="fr-FR" sz="2000" dirty="0">
              <a:latin typeface="AR BERKLEY" panose="02000000000000000000" pitchFamily="2" charset="0"/>
              <a:cs typeface="Times New Roman" pitchFamily="18" charset="0"/>
            </a:endParaRPr>
          </a:p>
          <a:p>
            <a:pPr algn="ctr">
              <a:spcBef>
                <a:spcPct val="0"/>
              </a:spcBef>
            </a:pPr>
            <a:endParaRPr lang="fr-FR" altLang="fr-FR" sz="2000" dirty="0" smtClean="0">
              <a:latin typeface="AR BERKLEY" panose="02000000000000000000" pitchFamily="2" charset="0"/>
              <a:cs typeface="Times New Roman" pitchFamily="18" charset="0"/>
            </a:endParaRPr>
          </a:p>
          <a:p>
            <a:pPr algn="ctr">
              <a:spcBef>
                <a:spcPct val="0"/>
              </a:spcBef>
            </a:pPr>
            <a:endParaRPr lang="fr-FR" altLang="fr-FR" sz="2000" dirty="0">
              <a:latin typeface="AR BERKLEY" panose="02000000000000000000" pitchFamily="2" charset="0"/>
              <a:cs typeface="Times New Roman" pitchFamily="18" charset="0"/>
            </a:endParaRPr>
          </a:p>
          <a:p>
            <a:pPr algn="ctr">
              <a:spcBef>
                <a:spcPct val="0"/>
              </a:spcBef>
            </a:pPr>
            <a:endParaRPr lang="fr-FR" altLang="fr-FR" sz="2000" dirty="0" smtClean="0">
              <a:latin typeface="AR BERKLEY" panose="02000000000000000000" pitchFamily="2" charset="0"/>
              <a:cs typeface="Times New Roman" pitchFamily="18" charset="0"/>
            </a:endParaRPr>
          </a:p>
          <a:p>
            <a:pPr algn="ctr">
              <a:spcBef>
                <a:spcPct val="0"/>
              </a:spcBef>
            </a:pPr>
            <a:endParaRPr lang="fr-FR" altLang="fr-FR" sz="2000" dirty="0">
              <a:latin typeface="AR BERKLEY" panose="02000000000000000000" pitchFamily="2" charset="0"/>
              <a:cs typeface="Times New Roman" pitchFamily="18" charset="0"/>
            </a:endParaRPr>
          </a:p>
          <a:p>
            <a:pPr algn="ctr">
              <a:spcBef>
                <a:spcPct val="0"/>
              </a:spcBef>
            </a:pPr>
            <a:endParaRPr lang="fr-FR" altLang="fr-FR" sz="2000" dirty="0" smtClean="0">
              <a:latin typeface="AR BERKLEY" panose="02000000000000000000" pitchFamily="2" charset="0"/>
              <a:cs typeface="Times New Roman" pitchFamily="18" charset="0"/>
            </a:endParaRPr>
          </a:p>
          <a:p>
            <a:pPr algn="ctr">
              <a:spcBef>
                <a:spcPct val="0"/>
              </a:spcBef>
            </a:pPr>
            <a:r>
              <a:rPr lang="fr-FR" altLang="fr-FR" sz="2000" dirty="0">
                <a:solidFill>
                  <a:schemeClr val="accent2">
                    <a:lumMod val="50000"/>
                  </a:schemeClr>
                </a:solidFill>
                <a:latin typeface="AR BERKLEY" panose="02000000000000000000" pitchFamily="2" charset="0"/>
                <a:ea typeface="Calibri" pitchFamily="34" charset="0"/>
                <a:cs typeface="Calibri" pitchFamily="34" charset="0"/>
              </a:rPr>
              <a:t>Pour voir ou revoir ses diaporamas, vous avez deux possibilités :</a:t>
            </a:r>
            <a:endParaRPr lang="fr-FR" altLang="fr-FR" sz="2000" dirty="0">
              <a:solidFill>
                <a:schemeClr val="accent2">
                  <a:lumMod val="50000"/>
                </a:schemeClr>
              </a:solidFill>
              <a:latin typeface="AR BERKLEY" panose="02000000000000000000" pitchFamily="2" charset="0"/>
              <a:cs typeface="Arial" charset="0"/>
            </a:endParaRPr>
          </a:p>
          <a:p>
            <a:pPr algn="ctr">
              <a:spcBef>
                <a:spcPct val="0"/>
              </a:spcBef>
              <a:buFontTx/>
              <a:buNone/>
            </a:pPr>
            <a:r>
              <a:rPr lang="fr-FR" altLang="fr-FR" sz="2000" dirty="0">
                <a:solidFill>
                  <a:schemeClr val="accent2">
                    <a:lumMod val="50000"/>
                  </a:schemeClr>
                </a:solidFill>
                <a:latin typeface="AR BERKLEY" panose="02000000000000000000" pitchFamily="2" charset="0"/>
                <a:ea typeface="Calibri" pitchFamily="34" charset="0"/>
                <a:cs typeface="Calibri" pitchFamily="34" charset="0"/>
              </a:rPr>
              <a:t>Cliquez sur le site canadien de Léo :  </a:t>
            </a:r>
          </a:p>
          <a:p>
            <a:pPr algn="ctr">
              <a:spcBef>
                <a:spcPct val="0"/>
              </a:spcBef>
              <a:buFontTx/>
              <a:buNone/>
            </a:pPr>
            <a:r>
              <a:rPr lang="fr-FR" altLang="fr-FR" sz="2000" u="sng" dirty="0">
                <a:latin typeface="AR BERKLEY" panose="02000000000000000000" pitchFamily="2" charset="0"/>
                <a:ea typeface="Calibri" pitchFamily="34" charset="0"/>
                <a:cs typeface="Calibri" pitchFamily="34" charset="0"/>
                <a:hlinkClick r:id="rId4"/>
              </a:rPr>
              <a:t>http://www.imagileonation.com/oiseau-de-feu.ws</a:t>
            </a:r>
            <a:endParaRPr lang="fr-FR" altLang="fr-FR" sz="2000" dirty="0">
              <a:latin typeface="AR BERKLEY" panose="02000000000000000000" pitchFamily="2" charset="0"/>
              <a:cs typeface="Arial" charset="0"/>
            </a:endParaRPr>
          </a:p>
          <a:p>
            <a:pPr algn="ctr">
              <a:spcBef>
                <a:spcPct val="0"/>
              </a:spcBef>
              <a:buFontTx/>
              <a:buNone/>
            </a:pPr>
            <a:r>
              <a:rPr lang="fr-FR" altLang="fr-FR" sz="2000" dirty="0">
                <a:solidFill>
                  <a:schemeClr val="accent2">
                    <a:lumMod val="50000"/>
                  </a:schemeClr>
                </a:solidFill>
                <a:latin typeface="AR BERKLEY" panose="02000000000000000000" pitchFamily="2" charset="0"/>
                <a:ea typeface="Calibri" pitchFamily="34" charset="0"/>
                <a:cs typeface="Calibri" pitchFamily="34" charset="0"/>
              </a:rPr>
              <a:t>Ou bien allez sur Google et écrivez : </a:t>
            </a:r>
            <a:endParaRPr lang="fr-FR" altLang="fr-FR" sz="2000" dirty="0">
              <a:solidFill>
                <a:schemeClr val="accent2">
                  <a:lumMod val="50000"/>
                </a:schemeClr>
              </a:solidFill>
              <a:latin typeface="AR BERKLEY" panose="02000000000000000000" pitchFamily="2" charset="0"/>
              <a:cs typeface="Arial" charset="0"/>
            </a:endParaRPr>
          </a:p>
          <a:p>
            <a:pPr algn="ctr">
              <a:spcBef>
                <a:spcPct val="0"/>
              </a:spcBef>
              <a:buFontTx/>
              <a:buNone/>
            </a:pPr>
            <a:r>
              <a:rPr lang="fr-FR" altLang="fr-FR" sz="2000" dirty="0">
                <a:solidFill>
                  <a:srgbClr val="0000FF"/>
                </a:solidFill>
                <a:latin typeface="AR BERKLEY" panose="02000000000000000000" pitchFamily="2" charset="0"/>
                <a:ea typeface="Calibri" pitchFamily="34" charset="0"/>
                <a:cs typeface="Calibri" pitchFamily="34" charset="0"/>
              </a:rPr>
              <a:t>Oiseau de Feu – Léo</a:t>
            </a:r>
            <a:endParaRPr lang="fr-FR" altLang="fr-FR" sz="2000" dirty="0">
              <a:solidFill>
                <a:srgbClr val="0000FF"/>
              </a:solidFill>
              <a:latin typeface="AR BERKLEY" panose="02000000000000000000" pitchFamily="2" charset="0"/>
              <a:cs typeface="Arial" charset="0"/>
            </a:endParaRPr>
          </a:p>
          <a:p>
            <a:pPr algn="ctr">
              <a:spcBef>
                <a:spcPct val="0"/>
              </a:spcBef>
              <a:buFontTx/>
              <a:buNone/>
            </a:pPr>
            <a:r>
              <a:rPr lang="fr-FR" altLang="fr-FR" sz="2000" dirty="0">
                <a:solidFill>
                  <a:schemeClr val="accent2">
                    <a:lumMod val="50000"/>
                  </a:schemeClr>
                </a:solidFill>
                <a:latin typeface="AR BERKLEY" panose="02000000000000000000" pitchFamily="2" charset="0"/>
                <a:ea typeface="Calibri" pitchFamily="34" charset="0"/>
                <a:cs typeface="Calibri" pitchFamily="34" charset="0"/>
              </a:rPr>
              <a:t>Dans les deux cas, vous devez enregistrer le diaporama pour pouvoir le visionner.</a:t>
            </a:r>
            <a:endParaRPr lang="fr-FR" altLang="fr-FR" sz="2000" dirty="0">
              <a:solidFill>
                <a:schemeClr val="accent2">
                  <a:lumMod val="50000"/>
                </a:schemeClr>
              </a:solidFill>
              <a:latin typeface="AR BERKLEY" panose="02000000000000000000" pitchFamily="2" charset="0"/>
              <a:cs typeface="Arial" charset="0"/>
            </a:endParaRPr>
          </a:p>
          <a:p>
            <a:pPr algn="ctr">
              <a:spcBef>
                <a:spcPct val="0"/>
              </a:spcBef>
              <a:buFontTx/>
              <a:buNone/>
            </a:pPr>
            <a:r>
              <a:rPr lang="fr-FR" altLang="fr-FR" sz="2000" dirty="0" smtClean="0">
                <a:solidFill>
                  <a:schemeClr val="accent2">
                    <a:lumMod val="50000"/>
                  </a:schemeClr>
                </a:solidFill>
                <a:latin typeface="AR BERKLEY" panose="02000000000000000000" pitchFamily="2" charset="0"/>
                <a:ea typeface="Calibri" pitchFamily="34" charset="0"/>
                <a:cs typeface="Calibri" pitchFamily="34" charset="0"/>
              </a:rPr>
              <a:t>Ou bien rendez-vous sur son site :</a:t>
            </a:r>
            <a:endParaRPr lang="fr-FR" altLang="fr-FR" sz="2000" dirty="0">
              <a:solidFill>
                <a:schemeClr val="accent2">
                  <a:lumMod val="50000"/>
                </a:schemeClr>
              </a:solidFill>
              <a:latin typeface="AR BERKLEY" panose="02000000000000000000" pitchFamily="2" charset="0"/>
              <a:cs typeface="Arial" charset="0"/>
            </a:endParaRPr>
          </a:p>
          <a:p>
            <a:pPr algn="ctr">
              <a:spcBef>
                <a:spcPct val="0"/>
              </a:spcBef>
              <a:buFontTx/>
              <a:buNone/>
            </a:pPr>
            <a:r>
              <a:rPr lang="fr-FR" altLang="fr-FR" sz="2000" u="sng" dirty="0">
                <a:latin typeface="AR BERKLEY" panose="02000000000000000000" pitchFamily="2" charset="0"/>
                <a:ea typeface="Calibri" pitchFamily="34" charset="0"/>
                <a:cs typeface="Calibri" pitchFamily="34" charset="0"/>
                <a:hlinkClick r:id="rId5"/>
              </a:rPr>
              <a:t>http://www.chez-cath.fr</a:t>
            </a:r>
            <a:r>
              <a:rPr lang="fr-FR" altLang="fr-FR" sz="2000" u="sng" dirty="0" smtClean="0">
                <a:latin typeface="AR BERKLEY" panose="02000000000000000000" pitchFamily="2" charset="0"/>
                <a:ea typeface="Calibri" pitchFamily="34" charset="0"/>
                <a:cs typeface="Calibri" pitchFamily="34" charset="0"/>
                <a:hlinkClick r:id="rId5"/>
              </a:rPr>
              <a:t>/</a:t>
            </a:r>
            <a:endParaRPr lang="fr-FR" altLang="fr-FR" sz="2000" dirty="0">
              <a:latin typeface="AR BERKLEY" panose="02000000000000000000" pitchFamily="2" charset="0"/>
              <a:cs typeface="Arial" charset="0"/>
            </a:endParaRPr>
          </a:p>
        </p:txBody>
      </p:sp>
      <p:pic>
        <p:nvPicPr>
          <p:cNvPr id="6" name="Image 7"/>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bwMode="auto">
          <a:xfrm>
            <a:off x="3262780" y="2449634"/>
            <a:ext cx="2553686" cy="15121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Image 6"/>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6739495" y="1970838"/>
            <a:ext cx="1944216" cy="1458162"/>
          </a:xfrm>
          <a:prstGeom prst="ellipse">
            <a:avLst/>
          </a:prstGeom>
          <a:ln>
            <a:noFill/>
          </a:ln>
          <a:effectLst>
            <a:softEdge rad="112500"/>
          </a:effectLst>
        </p:spPr>
      </p:pic>
      <p:sp>
        <p:nvSpPr>
          <p:cNvPr id="3" name="ZoneTexte 2"/>
          <p:cNvSpPr txBox="1"/>
          <p:nvPr/>
        </p:nvSpPr>
        <p:spPr>
          <a:xfrm rot="20647741">
            <a:off x="395536" y="2420888"/>
            <a:ext cx="2592288" cy="1569660"/>
          </a:xfrm>
          <a:prstGeom prst="rect">
            <a:avLst/>
          </a:prstGeom>
          <a:noFill/>
        </p:spPr>
        <p:txBody>
          <a:bodyPr wrap="square" rtlCol="0">
            <a:spAutoFit/>
          </a:bodyPr>
          <a:lstStyle/>
          <a:p>
            <a:r>
              <a:rPr lang="fr-FR" sz="9600" dirty="0" smtClean="0">
                <a:ln w="19050">
                  <a:solidFill>
                    <a:schemeClr val="accent2">
                      <a:lumMod val="50000"/>
                    </a:schemeClr>
                  </a:solidFill>
                </a:ln>
                <a:blipFill dpi="0" rotWithShape="1">
                  <a:blip r:embed="rId8">
                    <a:extLst>
                      <a:ext uri="{28A0092B-C50C-407E-A947-70E740481C1C}">
                        <a14:useLocalDpi xmlns:a14="http://schemas.microsoft.com/office/drawing/2010/main" val="0"/>
                      </a:ext>
                    </a:extLst>
                  </a:blip>
                  <a:srcRect/>
                  <a:stretch>
                    <a:fillRect/>
                  </a:stretch>
                </a:blipFill>
                <a:latin typeface="AR BERKLEY" panose="02000000000000000000" pitchFamily="2" charset="0"/>
              </a:rPr>
              <a:t>Fin</a:t>
            </a:r>
            <a:endParaRPr lang="fr-FR" sz="9600" dirty="0">
              <a:ln w="19050">
                <a:solidFill>
                  <a:schemeClr val="accent2">
                    <a:lumMod val="50000"/>
                  </a:schemeClr>
                </a:solidFill>
              </a:ln>
              <a:blipFill dpi="0" rotWithShape="1">
                <a:blip r:embed="rId8">
                  <a:extLst>
                    <a:ext uri="{28A0092B-C50C-407E-A947-70E740481C1C}">
                      <a14:useLocalDpi xmlns:a14="http://schemas.microsoft.com/office/drawing/2010/main" val="0"/>
                    </a:ext>
                  </a:extLst>
                </a:blip>
                <a:srcRect/>
                <a:stretch>
                  <a:fillRect/>
                </a:stretch>
              </a:blipFill>
              <a:latin typeface="AR BERKLEY" panose="02000000000000000000" pitchFamily="2" charset="0"/>
            </a:endParaRPr>
          </a:p>
        </p:txBody>
      </p:sp>
      <p:sp>
        <p:nvSpPr>
          <p:cNvPr id="4" name="ZoneTexte 3"/>
          <p:cNvSpPr txBox="1"/>
          <p:nvPr/>
        </p:nvSpPr>
        <p:spPr>
          <a:xfrm>
            <a:off x="6516216" y="3356992"/>
            <a:ext cx="2232248" cy="830997"/>
          </a:xfrm>
          <a:prstGeom prst="rect">
            <a:avLst/>
          </a:prstGeom>
          <a:noFill/>
        </p:spPr>
        <p:txBody>
          <a:bodyPr wrap="square" rtlCol="0">
            <a:spAutoFit/>
          </a:bodyPr>
          <a:lstStyle/>
          <a:p>
            <a:pPr algn="ctr"/>
            <a:r>
              <a:rPr lang="fr-FR" sz="1600" dirty="0" smtClean="0">
                <a:solidFill>
                  <a:schemeClr val="accent2">
                    <a:lumMod val="50000"/>
                  </a:schemeClr>
                </a:solidFill>
                <a:latin typeface="AR BERKLEY" panose="02000000000000000000" pitchFamily="2" charset="0"/>
              </a:rPr>
              <a:t>Musique</a:t>
            </a:r>
          </a:p>
          <a:p>
            <a:pPr algn="ctr"/>
            <a:r>
              <a:rPr lang="fr-FR" sz="1600" dirty="0" smtClean="0">
                <a:solidFill>
                  <a:schemeClr val="accent2">
                    <a:lumMod val="50000"/>
                  </a:schemeClr>
                </a:solidFill>
                <a:latin typeface="AR BERKLEY" panose="02000000000000000000" pitchFamily="2" charset="0"/>
              </a:rPr>
              <a:t>Vladimir </a:t>
            </a:r>
            <a:r>
              <a:rPr lang="fr-FR" sz="1600" dirty="0" err="1" smtClean="0">
                <a:solidFill>
                  <a:schemeClr val="accent2">
                    <a:lumMod val="50000"/>
                  </a:schemeClr>
                </a:solidFill>
                <a:latin typeface="AR BERKLEY" panose="02000000000000000000" pitchFamily="2" charset="0"/>
              </a:rPr>
              <a:t>Cosma</a:t>
            </a:r>
            <a:endParaRPr lang="fr-FR" sz="1600" dirty="0" smtClean="0">
              <a:solidFill>
                <a:schemeClr val="accent2">
                  <a:lumMod val="50000"/>
                </a:schemeClr>
              </a:solidFill>
              <a:latin typeface="AR BERKLEY" panose="02000000000000000000" pitchFamily="2" charset="0"/>
            </a:endParaRPr>
          </a:p>
          <a:p>
            <a:pPr algn="ctr"/>
            <a:r>
              <a:rPr lang="fr-FR" sz="1600" dirty="0" smtClean="0">
                <a:solidFill>
                  <a:schemeClr val="accent2">
                    <a:lumMod val="50000"/>
                  </a:schemeClr>
                </a:solidFill>
                <a:latin typeface="AR BERKLEY" panose="02000000000000000000" pitchFamily="2" charset="0"/>
              </a:rPr>
              <a:t>« Petit déjeuner »</a:t>
            </a:r>
            <a:endParaRPr lang="fr-FR" sz="1600" dirty="0">
              <a:solidFill>
                <a:schemeClr val="accent2">
                  <a:lumMod val="50000"/>
                </a:schemeClr>
              </a:solidFill>
              <a:latin typeface="AR BERKLEY" panose="02000000000000000000" pitchFamily="2" charset="0"/>
            </a:endParaRPr>
          </a:p>
        </p:txBody>
      </p:sp>
    </p:spTree>
    <p:extLst>
      <p:ext uri="{BB962C8B-B14F-4D97-AF65-F5344CB8AC3E}">
        <p14:creationId xmlns:p14="http://schemas.microsoft.com/office/powerpoint/2010/main" val="33440228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80">
                                          <p:stCondLst>
                                            <p:cond delay="0"/>
                                          </p:stCondLst>
                                        </p:cTn>
                                        <p:tgtEl>
                                          <p:spTgt spid="3"/>
                                        </p:tgtEl>
                                      </p:cBhvr>
                                    </p:animEffect>
                                    <p:anim calcmode="lin" valueType="num">
                                      <p:cBhvr>
                                        <p:cTn id="8"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13" dur="26">
                                          <p:stCondLst>
                                            <p:cond delay="650"/>
                                          </p:stCondLst>
                                        </p:cTn>
                                        <p:tgtEl>
                                          <p:spTgt spid="3"/>
                                        </p:tgtEl>
                                      </p:cBhvr>
                                      <p:to x="100000" y="60000"/>
                                    </p:animScale>
                                    <p:animScale>
                                      <p:cBhvr>
                                        <p:cTn id="14" dur="166" decel="50000">
                                          <p:stCondLst>
                                            <p:cond delay="676"/>
                                          </p:stCondLst>
                                        </p:cTn>
                                        <p:tgtEl>
                                          <p:spTgt spid="3"/>
                                        </p:tgtEl>
                                      </p:cBhvr>
                                      <p:to x="100000" y="100000"/>
                                    </p:animScale>
                                    <p:animScale>
                                      <p:cBhvr>
                                        <p:cTn id="15" dur="26">
                                          <p:stCondLst>
                                            <p:cond delay="1312"/>
                                          </p:stCondLst>
                                        </p:cTn>
                                        <p:tgtEl>
                                          <p:spTgt spid="3"/>
                                        </p:tgtEl>
                                      </p:cBhvr>
                                      <p:to x="100000" y="80000"/>
                                    </p:animScale>
                                    <p:animScale>
                                      <p:cBhvr>
                                        <p:cTn id="16" dur="166" decel="50000">
                                          <p:stCondLst>
                                            <p:cond delay="1338"/>
                                          </p:stCondLst>
                                        </p:cTn>
                                        <p:tgtEl>
                                          <p:spTgt spid="3"/>
                                        </p:tgtEl>
                                      </p:cBhvr>
                                      <p:to x="100000" y="100000"/>
                                    </p:animScale>
                                    <p:animScale>
                                      <p:cBhvr>
                                        <p:cTn id="17" dur="26">
                                          <p:stCondLst>
                                            <p:cond delay="1642"/>
                                          </p:stCondLst>
                                        </p:cTn>
                                        <p:tgtEl>
                                          <p:spTgt spid="3"/>
                                        </p:tgtEl>
                                      </p:cBhvr>
                                      <p:to x="100000" y="90000"/>
                                    </p:animScale>
                                    <p:animScale>
                                      <p:cBhvr>
                                        <p:cTn id="18" dur="166" decel="50000">
                                          <p:stCondLst>
                                            <p:cond delay="1668"/>
                                          </p:stCondLst>
                                        </p:cTn>
                                        <p:tgtEl>
                                          <p:spTgt spid="3"/>
                                        </p:tgtEl>
                                      </p:cBhvr>
                                      <p:to x="100000" y="100000"/>
                                    </p:animScale>
                                    <p:animScale>
                                      <p:cBhvr>
                                        <p:cTn id="19" dur="26">
                                          <p:stCondLst>
                                            <p:cond delay="1808"/>
                                          </p:stCondLst>
                                        </p:cTn>
                                        <p:tgtEl>
                                          <p:spTgt spid="3"/>
                                        </p:tgtEl>
                                      </p:cBhvr>
                                      <p:to x="100000" y="95000"/>
                                    </p:animScale>
                                    <p:animScale>
                                      <p:cBhvr>
                                        <p:cTn id="20" dur="166" decel="50000">
                                          <p:stCondLst>
                                            <p:cond delay="1834"/>
                                          </p:stCondLst>
                                        </p:cTn>
                                        <p:tgtEl>
                                          <p:spTgt spid="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1176</TotalTime>
  <Words>2535</Words>
  <Application>Microsoft Office PowerPoint</Application>
  <PresentationFormat>Affichage à l'écran (4:3)</PresentationFormat>
  <Paragraphs>307</Paragraphs>
  <Slides>46</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46</vt:i4>
      </vt:variant>
    </vt:vector>
  </HeadingPairs>
  <TitlesOfParts>
    <vt:vector size="51" baseType="lpstr">
      <vt:lpstr>Arial</vt:lpstr>
      <vt:lpstr>Times New Roman</vt:lpstr>
      <vt:lpstr>Calibri</vt:lpstr>
      <vt:lpstr>AR BERKLEY</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Catherine</dc:creator>
  <cp:lastModifiedBy>Catherine</cp:lastModifiedBy>
  <cp:revision>104</cp:revision>
  <dcterms:created xsi:type="dcterms:W3CDTF">2016-03-28T13:38:53Z</dcterms:created>
  <dcterms:modified xsi:type="dcterms:W3CDTF">2016-04-04T18:44:09Z</dcterms:modified>
</cp:coreProperties>
</file>