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9" r:id="rId4"/>
    <p:sldId id="260" r:id="rId5"/>
    <p:sldId id="271" r:id="rId6"/>
    <p:sldId id="267" r:id="rId7"/>
    <p:sldId id="261" r:id="rId8"/>
    <p:sldId id="266" r:id="rId9"/>
    <p:sldId id="262" r:id="rId10"/>
    <p:sldId id="264" r:id="rId11"/>
    <p:sldId id="263" r:id="rId12"/>
    <p:sldId id="265" r:id="rId13"/>
    <p:sldId id="269" r:id="rId14"/>
    <p:sldId id="275" r:id="rId15"/>
    <p:sldId id="272" r:id="rId16"/>
    <p:sldId id="273" r:id="rId17"/>
    <p:sldId id="268" r:id="rId18"/>
    <p:sldId id="276" r:id="rId19"/>
    <p:sldId id="257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8"/>
    <p:restoredTop sz="96405"/>
  </p:normalViewPr>
  <p:slideViewPr>
    <p:cSldViewPr>
      <p:cViewPr varScale="1">
        <p:scale>
          <a:sx n="159" d="100"/>
          <a:sy n="159" d="100"/>
        </p:scale>
        <p:origin x="18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9AD37-AF47-A840-BA3C-D000D455921C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BDDF-8558-664E-B008-3876D4AC63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8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BDDF-8558-664E-B008-3876D4AC63E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B72B2-6C72-4784-9E7F-5D86E6878171}" type="datetimeFigureOut">
              <a:rPr lang="fr-FR" smtClean="0"/>
              <a:pPr/>
              <a:t>18/05/2021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74313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15" indent="-228594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28594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30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www.slate.fr/sites/default/files/styles/1060x523/public/000_arp12499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http://www.slate.fr/sites/default/files/styles/1060x523/public/000_arp12499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27 janvier 1945 - Libération du camp d'Auschwitz-Birkenau - Herodot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6" name="AutoShape 8" descr="27 janvier 1945 - Libération du camp d'Auschwitz-Birkenau - Herodot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8" name="AutoShape 10" descr="27 janvier 1945 - Libération du camp d'Auschwitz-Birkenau - Herodot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4DC39B-477C-DB4E-BB0C-9EA8D12E1A24}"/>
              </a:ext>
            </a:extLst>
          </p:cNvPr>
          <p:cNvSpPr txBox="1"/>
          <p:nvPr/>
        </p:nvSpPr>
        <p:spPr>
          <a:xfrm>
            <a:off x="337664" y="357198"/>
            <a:ext cx="2664296" cy="83099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>
                <a:latin typeface="MS Mincho" pitchFamily="49" charset="-128"/>
                <a:ea typeface="MS Mincho" pitchFamily="49" charset="-128"/>
              </a:rPr>
              <a:t>Rimette</a:t>
            </a:r>
            <a:r>
              <a:rPr lang="fr-FR" sz="2400" dirty="0">
                <a:latin typeface="MS Mincho" pitchFamily="49" charset="-128"/>
                <a:ea typeface="MS Mincho" pitchFamily="49" charset="-128"/>
              </a:rPr>
              <a:t> Edouard</a:t>
            </a:r>
          </a:p>
          <a:p>
            <a:r>
              <a:rPr lang="fr-FR" sz="2400" dirty="0">
                <a:latin typeface="MS Mincho" pitchFamily="49" charset="-128"/>
                <a:ea typeface="MS Mincho" pitchFamily="49" charset="-128"/>
              </a:rPr>
              <a:t>Baes Gabin</a:t>
            </a:r>
          </a:p>
        </p:txBody>
      </p:sp>
      <p:pic>
        <p:nvPicPr>
          <p:cNvPr id="12" name="Picture 2" descr="Besançon. Quel était le quotidien des enfants juifs pendant la guerre ?">
            <a:extLst>
              <a:ext uri="{FF2B5EF4-FFF2-40B4-BE49-F238E27FC236}">
                <a16:creationId xmlns:a16="http://schemas.microsoft.com/office/drawing/2014/main" id="{C639DA78-671D-B34F-8792-F7DCAECB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33773"/>
            <a:ext cx="636702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56ED500-DFA9-844B-9DAA-9D50DEA8028B}"/>
              </a:ext>
            </a:extLst>
          </p:cNvPr>
          <p:cNvSpPr txBox="1"/>
          <p:nvPr/>
        </p:nvSpPr>
        <p:spPr>
          <a:xfrm>
            <a:off x="6948265" y="540259"/>
            <a:ext cx="1704830" cy="4616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latin typeface="MS Mincho" pitchFamily="49" charset="-128"/>
                <a:ea typeface="MS Mincho" pitchFamily="49" charset="-128"/>
              </a:rPr>
              <a:t>3°Darwin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9FC64C-DFBB-484C-B06B-27458FE993E2}"/>
              </a:ext>
            </a:extLst>
          </p:cNvPr>
          <p:cNvSpPr txBox="1"/>
          <p:nvPr/>
        </p:nvSpPr>
        <p:spPr>
          <a:xfrm>
            <a:off x="2555777" y="1988840"/>
            <a:ext cx="3816424" cy="52322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Mercredi 19 Mai</a:t>
            </a:r>
          </a:p>
        </p:txBody>
      </p:sp>
      <p:pic>
        <p:nvPicPr>
          <p:cNvPr id="3" name="jean-ferrat-nuit-et-brouillard.mp3" descr="jean-ferrat-nuit-et-brouillard.mp3">
            <a:hlinkClick r:id="" action="ppaction://media"/>
            <a:extLst>
              <a:ext uri="{FF2B5EF4-FFF2-40B4-BE49-F238E27FC236}">
                <a16:creationId xmlns:a16="http://schemas.microsoft.com/office/drawing/2014/main" id="{AB927685-D458-E744-8B4D-07E378E738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55.1319"/>
                  <p14:bmkLst>
                    <p14:bmk name="Signet 1" time="0"/>
                    <p14:bmk name="Signet 2" time="6255.1319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599" y="5661248"/>
            <a:ext cx="694432" cy="694432"/>
          </a:xfrm>
          <a:prstGeom prst="rect">
            <a:avLst/>
          </a:prstGeom>
        </p:spPr>
      </p:pic>
    </p:spTree>
  </p:cSld>
  <p:clrMapOvr>
    <a:masterClrMapping/>
  </p:clrMapOvr>
  <p:transition advTm="43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oah — Wikipédia">
            <a:extLst>
              <a:ext uri="{FF2B5EF4-FFF2-40B4-BE49-F238E27FC236}">
                <a16:creationId xmlns:a16="http://schemas.microsoft.com/office/drawing/2014/main" id="{D36A35B0-EA82-374E-A1A5-B76365C1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20889"/>
            <a:ext cx="4062589" cy="28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7E3BAC2-8E5F-B948-B3E3-42B1001042FA}"/>
              </a:ext>
            </a:extLst>
          </p:cNvPr>
          <p:cNvSpPr txBox="1"/>
          <p:nvPr/>
        </p:nvSpPr>
        <p:spPr>
          <a:xfrm>
            <a:off x="5868145" y="5445225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13E960-B905-7A4D-A1B2-FCA0C94B2D71}"/>
              </a:ext>
            </a:extLst>
          </p:cNvPr>
          <p:cNvSpPr txBox="1"/>
          <p:nvPr/>
        </p:nvSpPr>
        <p:spPr>
          <a:xfrm rot="21419947">
            <a:off x="700224" y="3551598"/>
            <a:ext cx="182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Train de la mort </a:t>
            </a:r>
          </a:p>
        </p:txBody>
      </p:sp>
      <p:sp>
        <p:nvSpPr>
          <p:cNvPr id="8" name="Virage 7"/>
          <p:cNvSpPr/>
          <p:nvPr/>
        </p:nvSpPr>
        <p:spPr>
          <a:xfrm rot="14233889">
            <a:off x="2771800" y="4221089"/>
            <a:ext cx="1512168" cy="792088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83114" y="863569"/>
            <a:ext cx="324036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Train de la mort </a:t>
            </a:r>
          </a:p>
        </p:txBody>
      </p:sp>
      <p:pic>
        <p:nvPicPr>
          <p:cNvPr id="11266" name="Picture 2" descr="wagon de dépor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6838">
            <a:off x="323528" y="476672"/>
            <a:ext cx="4285635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5584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 descr="travail-deportes-siemensf.jpg">
            <a:extLst>
              <a:ext uri="{FF2B5EF4-FFF2-40B4-BE49-F238E27FC236}">
                <a16:creationId xmlns:a16="http://schemas.microsoft.com/office/drawing/2014/main" id="{007EE9CA-5319-9343-87DF-9695645DB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424885" cy="2878368"/>
          </a:xfrm>
        </p:spPr>
      </p:pic>
      <p:pic>
        <p:nvPicPr>
          <p:cNvPr id="3074" name="Picture 2" descr="Travail forcé sous domination nazie pendant la Seconde Guerre mondiale —  Wikipédia">
            <a:extLst>
              <a:ext uri="{FF2B5EF4-FFF2-40B4-BE49-F238E27FC236}">
                <a16:creationId xmlns:a16="http://schemas.microsoft.com/office/drawing/2014/main" id="{DF6963DE-1711-EB4F-A0EA-E3DBEF6D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340769"/>
            <a:ext cx="2449598" cy="38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75656" y="764704"/>
            <a:ext cx="2664296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Travail Forcé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80113" y="52292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Ils creusent des fossés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3608" y="50851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Ils travaillent en groupe </a:t>
            </a:r>
          </a:p>
        </p:txBody>
      </p:sp>
    </p:spTree>
  </p:cSld>
  <p:clrMapOvr>
    <a:masterClrMapping/>
  </p:clrMapOvr>
  <p:transition advTm="6139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es camps de concentration, 1933-1939 | The Holocaust Encyclopedia">
            <a:extLst>
              <a:ext uri="{FF2B5EF4-FFF2-40B4-BE49-F238E27FC236}">
                <a16:creationId xmlns:a16="http://schemas.microsoft.com/office/drawing/2014/main" id="{3D83367D-29BB-5240-BA52-C88B04E4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4968552" cy="320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s femmes et des bébés à Ravensbrück">
            <a:extLst>
              <a:ext uri="{FF2B5EF4-FFF2-40B4-BE49-F238E27FC236}">
                <a16:creationId xmlns:a16="http://schemas.microsoft.com/office/drawing/2014/main" id="{EA6B5C12-87A0-264F-B5E5-C4D6E65E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307">
            <a:off x="5027051" y="3741970"/>
            <a:ext cx="3213100" cy="238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530EDD-EE02-A349-A011-9F0F2F1F1205}"/>
              </a:ext>
            </a:extLst>
          </p:cNvPr>
          <p:cNvSpPr txBox="1"/>
          <p:nvPr/>
        </p:nvSpPr>
        <p:spPr>
          <a:xfrm>
            <a:off x="1408589" y="3933056"/>
            <a:ext cx="282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dans les champs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B8FC93-7138-884B-BCA5-2C32FB980DAE}"/>
              </a:ext>
            </a:extLst>
          </p:cNvPr>
          <p:cNvSpPr txBox="1"/>
          <p:nvPr/>
        </p:nvSpPr>
        <p:spPr>
          <a:xfrm rot="21120381">
            <a:off x="3818529" y="5244556"/>
            <a:ext cx="13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Travail à la mine </a:t>
            </a:r>
          </a:p>
        </p:txBody>
      </p:sp>
    </p:spTree>
  </p:cSld>
  <p:clrMapOvr>
    <a:masterClrMapping/>
  </p:clrMapOvr>
  <p:transition advTm="5422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024A981-C453-8F42-A8A5-8F29569615FA}"/>
              </a:ext>
            </a:extLst>
          </p:cNvPr>
          <p:cNvSpPr txBox="1"/>
          <p:nvPr/>
        </p:nvSpPr>
        <p:spPr>
          <a:xfrm>
            <a:off x="5436097" y="836712"/>
            <a:ext cx="2771105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Nourriture </a:t>
            </a:r>
          </a:p>
        </p:txBody>
      </p:sp>
      <p:pic>
        <p:nvPicPr>
          <p:cNvPr id="8194" name="Picture 2" descr="75e anniversaire de la libération des camps de concentration nazis: pour ne  jamais oublier l'horreur">
            <a:extLst>
              <a:ext uri="{FF2B5EF4-FFF2-40B4-BE49-F238E27FC236}">
                <a16:creationId xmlns:a16="http://schemas.microsoft.com/office/drawing/2014/main" id="{EC88A134-954B-614B-9C67-AC319D68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168352" cy="33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. La faim">
            <a:extLst>
              <a:ext uri="{FF2B5EF4-FFF2-40B4-BE49-F238E27FC236}">
                <a16:creationId xmlns:a16="http://schemas.microsoft.com/office/drawing/2014/main" id="{F33FD2BE-9A5E-DA42-A471-18B22F4C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289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47664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Juifs peu nourris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52120" y="52292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peau sur les os</a:t>
            </a:r>
          </a:p>
        </p:txBody>
      </p:sp>
    </p:spTree>
  </p:cSld>
  <p:clrMapOvr>
    <a:masterClrMapping/>
  </p:clrMapOvr>
  <p:transition advTm="5016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Résultat de recherche d'images pour &quot;nuit et brouillard oeuv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16960" cy="399745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699792" y="620689"/>
            <a:ext cx="3672408" cy="9541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Il vont être torturés et tués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75856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Juifs maltraités</a:t>
            </a:r>
          </a:p>
        </p:txBody>
      </p:sp>
    </p:spTree>
  </p:cSld>
  <p:clrMapOvr>
    <a:masterClrMapping/>
  </p:clrMapOvr>
  <p:transition advTm="4316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2387FAB-9B15-8A42-BACC-17FFEE4EE7E3}"/>
              </a:ext>
            </a:extLst>
          </p:cNvPr>
          <p:cNvSpPr txBox="1"/>
          <p:nvPr/>
        </p:nvSpPr>
        <p:spPr>
          <a:xfrm>
            <a:off x="916747" y="916540"/>
            <a:ext cx="279807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Chambre à Gaz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AD7477-880F-CA45-9223-AA4EE92B1A02}"/>
              </a:ext>
            </a:extLst>
          </p:cNvPr>
          <p:cNvSpPr txBox="1"/>
          <p:nvPr/>
        </p:nvSpPr>
        <p:spPr>
          <a:xfrm>
            <a:off x="6035913" y="3789040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Chambre à gaz</a:t>
            </a:r>
          </a:p>
        </p:txBody>
      </p:sp>
      <p:pic>
        <p:nvPicPr>
          <p:cNvPr id="2052" name="Picture 4" descr="Aller à Auschwitz Birkenau : cette journée inscrite dans ma mémoire">
            <a:extLst>
              <a:ext uri="{FF2B5EF4-FFF2-40B4-BE49-F238E27FC236}">
                <a16:creationId xmlns:a16="http://schemas.microsoft.com/office/drawing/2014/main" id="{68A1EF3F-1140-C846-829C-DA757AE7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66709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451770-C7FF-6545-8FCB-1F24A8934A99}"/>
              </a:ext>
            </a:extLst>
          </p:cNvPr>
          <p:cNvSpPr txBox="1"/>
          <p:nvPr/>
        </p:nvSpPr>
        <p:spPr>
          <a:xfrm>
            <a:off x="1187624" y="5756794"/>
            <a:ext cx="274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Plan d’une  chambre à gaz</a:t>
            </a:r>
          </a:p>
        </p:txBody>
      </p:sp>
      <p:pic>
        <p:nvPicPr>
          <p:cNvPr id="1026" name="Picture 2" descr="Auschwitz, camp de concentration nazi">
            <a:extLst>
              <a:ext uri="{FF2B5EF4-FFF2-40B4-BE49-F238E27FC236}">
                <a16:creationId xmlns:a16="http://schemas.microsoft.com/office/drawing/2014/main" id="{24C11EEC-1228-8344-9F18-53F3C6DC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949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423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arsovie débloque 25 M EUR pour une exposition du musée d'Auschwitz | The  Times of Israël">
            <a:extLst>
              <a:ext uri="{FF2B5EF4-FFF2-40B4-BE49-F238E27FC236}">
                <a16:creationId xmlns:a16="http://schemas.microsoft.com/office/drawing/2014/main" id="{6296866C-FE7C-A746-ADE0-276B93413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24" y="1390891"/>
            <a:ext cx="6247305" cy="4320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15816" y="548681"/>
            <a:ext cx="324036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Four Crématoire </a:t>
            </a:r>
          </a:p>
        </p:txBody>
      </p:sp>
    </p:spTree>
    <p:extLst>
      <p:ext uri="{BB962C8B-B14F-4D97-AF65-F5344CB8AC3E}">
        <p14:creationId xmlns:p14="http://schemas.microsoft.com/office/powerpoint/2010/main" val="1627692306"/>
      </p:ext>
    </p:extLst>
  </p:cSld>
  <p:clrMapOvr>
    <a:masterClrMapping/>
  </p:clrMapOvr>
  <p:transition advTm="3189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autoportrait au passeport juif felix nussbau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011606" cy="349687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67544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Autoportrait du passeport juif par Félix </a:t>
            </a:r>
            <a:r>
              <a:rPr lang="fr-FR" dirty="0" err="1"/>
              <a:t>Nussbaum</a:t>
            </a: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 bwMode="hidden">
          <a:xfrm>
            <a:off x="4499992" y="54868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E46933-CE0B-E546-AD70-67000B56AEB2}"/>
              </a:ext>
            </a:extLst>
          </p:cNvPr>
          <p:cNvSpPr txBox="1"/>
          <p:nvPr/>
        </p:nvSpPr>
        <p:spPr>
          <a:xfrm>
            <a:off x="5292080" y="548680"/>
            <a:ext cx="1368152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Œuvre</a:t>
            </a:r>
          </a:p>
        </p:txBody>
      </p:sp>
      <p:sp>
        <p:nvSpPr>
          <p:cNvPr id="7" name="ZoneTexte 6"/>
          <p:cNvSpPr txBox="1"/>
          <p:nvPr/>
        </p:nvSpPr>
        <p:spPr>
          <a:xfrm rot="21060332">
            <a:off x="4644008" y="17008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Titre de l’œuvre:  Autoportrait du passeport juifs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851013">
            <a:off x="4637671" y="52061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de support:  Huile sur toile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32040" y="3501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de création:  1943</a:t>
            </a:r>
          </a:p>
        </p:txBody>
      </p:sp>
    </p:spTree>
  </p:cSld>
  <p:clrMapOvr>
    <a:masterClrMapping/>
  </p:clrMapOvr>
  <p:transition advTm="3823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744" y="404664"/>
            <a:ext cx="4572000" cy="95410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8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La vie des juifs pendant la 2</a:t>
            </a:r>
            <a:r>
              <a:rPr lang="fr-FR" sz="2800" u="sng" baseline="30000" dirty="0">
                <a:latin typeface="MS Mincho" panose="02020609040205080304" pitchFamily="49" charset="-128"/>
                <a:ea typeface="MS Mincho" panose="02020609040205080304" pitchFamily="49" charset="-128"/>
              </a:rPr>
              <a:t>nd</a:t>
            </a:r>
            <a:r>
              <a:rPr lang="fr-FR" sz="28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 Guerre Mondiale</a:t>
            </a:r>
          </a:p>
        </p:txBody>
      </p:sp>
      <p:pic>
        <p:nvPicPr>
          <p:cNvPr id="4" name="Picture 2" descr="Les Juifs étrangers dans la Première et la Seconde Guerre mondiale -  Mémorial de la Shoah Mémorial de la Shoah">
            <a:extLst>
              <a:ext uri="{FF2B5EF4-FFF2-40B4-BE49-F238E27FC236}">
                <a16:creationId xmlns:a16="http://schemas.microsoft.com/office/drawing/2014/main" id="{F085AB2F-4352-EA48-A961-AFB1A94E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416">
            <a:off x="5556623" y="1778818"/>
            <a:ext cx="3096207" cy="19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a face cachée de l'étoile jaune : mai 2012">
            <a:extLst>
              <a:ext uri="{FF2B5EF4-FFF2-40B4-BE49-F238E27FC236}">
                <a16:creationId xmlns:a16="http://schemas.microsoft.com/office/drawing/2014/main" id="{5E1A759D-5CD7-3F47-AF09-31D2C2AD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1865146" cy="19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cours protestant et polémique journalistique autour du problème juif  pendant la Seconde Guerre mondiale en Suisse">
            <a:extLst>
              <a:ext uri="{FF2B5EF4-FFF2-40B4-BE49-F238E27FC236}">
                <a16:creationId xmlns:a16="http://schemas.microsoft.com/office/drawing/2014/main" id="{F4C9BABB-91B3-564E-808F-A5DB0527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270696" cy="32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350843"/>
            <a:ext cx="1900728" cy="190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4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FECA9F-CD0A-E242-B526-5471623FFA37}"/>
              </a:ext>
            </a:extLst>
          </p:cNvPr>
          <p:cNvSpPr txBox="1"/>
          <p:nvPr/>
        </p:nvSpPr>
        <p:spPr>
          <a:xfrm>
            <a:off x="3078561" y="476672"/>
            <a:ext cx="3236785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Source d’images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-www.salutbyebye.com%2Faller-camp-auschwitz-birkenau</a:t>
            </a:r>
          </a:p>
          <a:p>
            <a:r>
              <a:rPr lang="fr-FR" dirty="0"/>
              <a:t> -www.jacqueslanciault.com%2F2016%2F09%2F07%2Flhorreur-dauschwitz-birkenau</a:t>
            </a:r>
          </a:p>
          <a:p>
            <a:r>
              <a:rPr lang="fr-FR" dirty="0"/>
              <a:t> -fr.wikipedia.org%2Fwiki%2FCrimes_nazis_contre_les_prisonniers_de_guerre_sovi</a:t>
            </a:r>
          </a:p>
          <a:p>
            <a:r>
              <a:rPr lang="fr-FR" dirty="0"/>
              <a:t>   </a:t>
            </a:r>
          </a:p>
          <a:p>
            <a:r>
              <a:rPr lang="fr-FR" dirty="0"/>
              <a:t>-Fabonne.lunion.fr%2Fid147102%2Farticle%2F2020-04-25%2Fpour-ne-jamais-les-oublier-les-deportes-en-camp-de-concentration</a:t>
            </a:r>
          </a:p>
        </p:txBody>
      </p:sp>
    </p:spTree>
  </p:cSld>
  <p:clrMapOvr>
    <a:masterClrMapping/>
  </p:clrMapOvr>
  <p:transition advTm="181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0689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u="sng" dirty="0">
                <a:solidFill>
                  <a:srgbClr val="002060"/>
                </a:solidFill>
                <a:latin typeface="Brush Script MT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476673"/>
            <a:ext cx="4194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u="sng" dirty="0">
                <a:solidFill>
                  <a:schemeClr val="tx2"/>
                </a:solidFill>
                <a:latin typeface="MS Mincho" pitchFamily="49" charset="-128"/>
                <a:ea typeface="MS Mincho" pitchFamily="49" charset="-128"/>
              </a:rPr>
              <a:t>Comment les juifs étaient traités pendant la seconde guerre mondiale </a:t>
            </a:r>
            <a:r>
              <a:rPr lang="fr-FR" sz="3600" u="sng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032" name="Picture 8" descr="Reconnaissance: Deux Médailles des Justes à Lamastre.">
            <a:extLst>
              <a:ext uri="{FF2B5EF4-FFF2-40B4-BE49-F238E27FC236}">
                <a16:creationId xmlns:a16="http://schemas.microsoft.com/office/drawing/2014/main" id="{FE734DFE-3CB3-BF4C-A7CB-7EE7622C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552375" cy="306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Les déportations vers les camps de mise à mort | The Holocaust Encyclopedia">
            <a:extLst>
              <a:ext uri="{FF2B5EF4-FFF2-40B4-BE49-F238E27FC236}">
                <a16:creationId xmlns:a16="http://schemas.microsoft.com/office/drawing/2014/main" id="{01258F13-3126-AC48-A77D-2280884F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789040"/>
            <a:ext cx="5472608" cy="2394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221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E0D2521-D06E-F440-BA1C-6EEF8616E075}"/>
              </a:ext>
            </a:extLst>
          </p:cNvPr>
          <p:cNvSpPr txBox="1"/>
          <p:nvPr/>
        </p:nvSpPr>
        <p:spPr>
          <a:xfrm>
            <a:off x="2502496" y="548680"/>
            <a:ext cx="4134465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Source d’information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 - http://descartes-col.spip.ac-rouen.fr/IMG/pdf/autoportrait_au_passeport_juif-felix_nussbaum.pdf</a:t>
            </a:r>
          </a:p>
          <a:p>
            <a:endParaRPr lang="fr-FR" sz="1600" dirty="0"/>
          </a:p>
          <a:p>
            <a:r>
              <a:rPr lang="fr-FR" sz="1600" dirty="0"/>
              <a:t> - </a:t>
            </a:r>
            <a:r>
              <a:rPr lang="fr-FR" sz="1600" dirty="0" err="1"/>
              <a:t>https://encyclopedia.ushmm.org/content/fr/article/german-jews-during-the-holocaust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 - </a:t>
            </a:r>
            <a:r>
              <a:rPr lang="fr-FR" sz="1600" dirty="0" err="1"/>
              <a:t>https://fr.wikipedia.org/wiki/Shoah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  -http://www.cndp.fr/crdp-reims/memoire/bac/2GM/connaissances/05deportation.htm</a:t>
            </a:r>
          </a:p>
          <a:p>
            <a:pPr>
              <a:buFontTx/>
              <a:buChar char="-"/>
            </a:pPr>
            <a:endParaRPr lang="fr-FR" sz="1600" dirty="0"/>
          </a:p>
          <a:p>
            <a:r>
              <a:rPr lang="fr-FR" sz="1600" dirty="0"/>
              <a:t>  -https://www.larousse.fr/encyclopedie/divers/rafle_du_V%C3%A9ldHiv/148491</a:t>
            </a:r>
          </a:p>
          <a:p>
            <a:pPr>
              <a:buFontTx/>
              <a:buChar char="-"/>
            </a:pPr>
            <a:endParaRPr lang="fr-FR" sz="1600" dirty="0"/>
          </a:p>
          <a:p>
            <a:r>
              <a:rPr lang="fr-FR" sz="1600" dirty="0"/>
              <a:t>  -https://encyclopedia.ushmm.org/content/fr/article/concentration-camps-1933-39 </a:t>
            </a:r>
          </a:p>
          <a:p>
            <a:endParaRPr lang="fr-FR" sz="1600" dirty="0"/>
          </a:p>
          <a:p>
            <a:r>
              <a:rPr lang="fr-FR" sz="1600" dirty="0"/>
              <a:t>   </a:t>
            </a:r>
          </a:p>
          <a:p>
            <a:r>
              <a:rPr lang="fr-FR" sz="1600" dirty="0"/>
              <a:t>https://</a:t>
            </a:r>
            <a:r>
              <a:rPr lang="fr-FR" sz="1600" dirty="0" err="1"/>
              <a:t>upload.wikimedia.org</a:t>
            </a:r>
            <a:r>
              <a:rPr lang="fr-FR" sz="1600" dirty="0"/>
              <a:t>/</a:t>
            </a:r>
            <a:r>
              <a:rPr lang="fr-FR" sz="1600" dirty="0" err="1"/>
              <a:t>wikipedia</a:t>
            </a:r>
            <a:r>
              <a:rPr lang="fr-FR" sz="1600" dirty="0"/>
              <a:t>/</a:t>
            </a:r>
            <a:r>
              <a:rPr lang="fr-FR" sz="1600" dirty="0" err="1"/>
              <a:t>commons</a:t>
            </a:r>
            <a:r>
              <a:rPr lang="fr-FR" sz="1600" dirty="0"/>
              <a:t>/1/13/</a:t>
            </a:r>
            <a:r>
              <a:rPr lang="fr-FR" sz="1600" dirty="0" err="1"/>
              <a:t>Selection_on_the_ramp_at_Auschwitz</a:t>
            </a:r>
            <a:r>
              <a:rPr lang="fr-FR" sz="1600" dirty="0"/>
              <a:t>-Birkenau</a:t>
            </a:r>
          </a:p>
        </p:txBody>
      </p:sp>
    </p:spTree>
    <p:extLst>
      <p:ext uri="{BB962C8B-B14F-4D97-AF65-F5344CB8AC3E}">
        <p14:creationId xmlns:p14="http://schemas.microsoft.com/office/powerpoint/2010/main" val="1641615365"/>
      </p:ext>
    </p:extLst>
  </p:cSld>
  <p:clrMapOvr>
    <a:masterClrMapping/>
  </p:clrMapOvr>
  <p:transition advTm="166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50C9DF-0BDB-484A-8198-B4AAB8FF953F}"/>
              </a:ext>
            </a:extLst>
          </p:cNvPr>
          <p:cNvSpPr txBox="1"/>
          <p:nvPr/>
        </p:nvSpPr>
        <p:spPr>
          <a:xfrm>
            <a:off x="3419872" y="764704"/>
            <a:ext cx="5211683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MS Mincho" pitchFamily="49" charset="-128"/>
                <a:ea typeface="MS Mincho" pitchFamily="49" charset="-128"/>
              </a:rPr>
              <a:t>Suppression des droits Juifs</a:t>
            </a:r>
          </a:p>
        </p:txBody>
      </p:sp>
      <p:pic>
        <p:nvPicPr>
          <p:cNvPr id="3074" name="Picture 2" descr="Les lois de Nuremberg - Photographie | The Holocaust Encyclopedia">
            <a:extLst>
              <a:ext uri="{FF2B5EF4-FFF2-40B4-BE49-F238E27FC236}">
                <a16:creationId xmlns:a16="http://schemas.microsoft.com/office/drawing/2014/main" id="{A138D330-2BE2-DC4D-B04A-62D2232E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562349" cy="374470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8691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Lois de Nuremberg</a:t>
            </a:r>
          </a:p>
        </p:txBody>
      </p:sp>
      <p:pic>
        <p:nvPicPr>
          <p:cNvPr id="6" name="Picture 2" descr="Miliciens SA/ Membres Gestapo/ soldats nazi | CAS7ING - casting7.com">
            <a:extLst>
              <a:ext uri="{FF2B5EF4-FFF2-40B4-BE49-F238E27FC236}">
                <a16:creationId xmlns:a16="http://schemas.microsoft.com/office/drawing/2014/main" id="{E10B3747-BF85-4E4D-B322-C36C11FC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7"/>
            <a:ext cx="4476364" cy="295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27985" y="508518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Magasins juifs interdits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54E9F8-56EC-3C44-AF1C-786C9996F849}"/>
              </a:ext>
            </a:extLst>
          </p:cNvPr>
          <p:cNvSpPr txBox="1"/>
          <p:nvPr/>
        </p:nvSpPr>
        <p:spPr>
          <a:xfrm>
            <a:off x="8694821" y="1684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587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0" name="AutoShape 6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2" name="AutoShape 8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4" name="AutoShape 10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6" name="AutoShape 12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D2B9DC-6803-B841-9E54-432AB2A70AA4}"/>
              </a:ext>
            </a:extLst>
          </p:cNvPr>
          <p:cNvSpPr txBox="1"/>
          <p:nvPr/>
        </p:nvSpPr>
        <p:spPr>
          <a:xfrm>
            <a:off x="611560" y="1124744"/>
            <a:ext cx="3762595" cy="9541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Interdiction des juifs en Europe</a:t>
            </a:r>
          </a:p>
        </p:txBody>
      </p:sp>
      <p:pic>
        <p:nvPicPr>
          <p:cNvPr id="1028" name="Picture 4" descr="Le statut des Juifs en France en 1940 - Vidéo Histoire | Lumni">
            <a:extLst>
              <a:ext uri="{FF2B5EF4-FFF2-40B4-BE49-F238E27FC236}">
                <a16:creationId xmlns:a16="http://schemas.microsoft.com/office/drawing/2014/main" id="{DD6200CA-7572-CE42-97EA-429B2C2C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24745"/>
            <a:ext cx="35990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5AA0CC-9A2C-704A-82FA-ADD9093B14E4}"/>
              </a:ext>
            </a:extLst>
          </p:cNvPr>
          <p:cNvSpPr txBox="1"/>
          <p:nvPr/>
        </p:nvSpPr>
        <p:spPr>
          <a:xfrm>
            <a:off x="5220072" y="4365104"/>
            <a:ext cx="253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Parc interdit aux Juifs</a:t>
            </a:r>
          </a:p>
        </p:txBody>
      </p:sp>
      <p:pic>
        <p:nvPicPr>
          <p:cNvPr id="1032" name="Picture 8" descr="CORRIGE DU CAHIER D'HISTOIRE NIVEAU 1 bac pro">
            <a:extLst>
              <a:ext uri="{FF2B5EF4-FFF2-40B4-BE49-F238E27FC236}">
                <a16:creationId xmlns:a16="http://schemas.microsoft.com/office/drawing/2014/main" id="{F7561618-CF9C-5342-90EA-18752E8F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3909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5A34D1-DD09-CA48-8C88-EF48D58D1D4E}"/>
              </a:ext>
            </a:extLst>
          </p:cNvPr>
          <p:cNvSpPr txBox="1"/>
          <p:nvPr/>
        </p:nvSpPr>
        <p:spPr>
          <a:xfrm>
            <a:off x="899592" y="5373216"/>
            <a:ext cx="2737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Justifications de sa race</a:t>
            </a:r>
          </a:p>
        </p:txBody>
      </p:sp>
    </p:spTree>
  </p:cSld>
  <p:clrMapOvr>
    <a:masterClrMapping/>
  </p:clrMapOvr>
  <p:transition advTm="6627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premières victimes de la Shoah - Le Cou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74818" cy="430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1259632" y="476672"/>
            <a:ext cx="200026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La Shoah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2080" y="5733257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Victimes de la shoah</a:t>
            </a:r>
          </a:p>
        </p:txBody>
      </p:sp>
    </p:spTree>
  </p:cSld>
  <p:clrMapOvr>
    <a:masterClrMapping/>
  </p:clrMapOvr>
  <p:transition advTm="4178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ée de la résistance en ligne">
            <a:extLst>
              <a:ext uri="{FF2B5EF4-FFF2-40B4-BE49-F238E27FC236}">
                <a16:creationId xmlns:a16="http://schemas.microsoft.com/office/drawing/2014/main" id="{AE30081D-FED3-7B42-932C-F28FEC83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9"/>
            <a:ext cx="1982745" cy="2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connaissance: Deux Médailles des Justes à Lamastre.">
            <a:extLst>
              <a:ext uri="{FF2B5EF4-FFF2-40B4-BE49-F238E27FC236}">
                <a16:creationId xmlns:a16="http://schemas.microsoft.com/office/drawing/2014/main" id="{21F3D09C-51D0-6145-AFFE-3533CE8D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2" y="3514579"/>
            <a:ext cx="2297670" cy="238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face cachée de l'étoile jaune : 29 mai 1942 : mais que s'est-il donc  passé ce jour là ?...">
            <a:extLst>
              <a:ext uri="{FF2B5EF4-FFF2-40B4-BE49-F238E27FC236}">
                <a16:creationId xmlns:a16="http://schemas.microsoft.com/office/drawing/2014/main" id="{22BD944B-1F74-464B-BDBC-F2D2C903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466230" cy="2170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8CE34363-E238-A644-9044-FCC57C63A839}"/>
              </a:ext>
            </a:extLst>
          </p:cNvPr>
          <p:cNvSpPr/>
          <p:nvPr/>
        </p:nvSpPr>
        <p:spPr>
          <a:xfrm>
            <a:off x="3491880" y="4293096"/>
            <a:ext cx="2160240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6491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BB6E24F-CB9F-9E46-8D67-308D36DF60AC}"/>
              </a:ext>
            </a:extLst>
          </p:cNvPr>
          <p:cNvSpPr txBox="1"/>
          <p:nvPr/>
        </p:nvSpPr>
        <p:spPr>
          <a:xfrm>
            <a:off x="4932040" y="687737"/>
            <a:ext cx="3528392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Ghetto juif  </a:t>
            </a:r>
          </a:p>
        </p:txBody>
      </p:sp>
      <p:sp>
        <p:nvSpPr>
          <p:cNvPr id="5" name="Virage 4">
            <a:extLst>
              <a:ext uri="{FF2B5EF4-FFF2-40B4-BE49-F238E27FC236}">
                <a16:creationId xmlns:a16="http://schemas.microsoft.com/office/drawing/2014/main" id="{3FB85EFB-9DA8-3F4C-B2DD-3281E56B6DDC}"/>
              </a:ext>
            </a:extLst>
          </p:cNvPr>
          <p:cNvSpPr/>
          <p:nvPr/>
        </p:nvSpPr>
        <p:spPr>
          <a:xfrm rot="5400000">
            <a:off x="4211960" y="1916832"/>
            <a:ext cx="1080120" cy="1080120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364" name="Picture 4" descr="Résultat de recherche d'images pour &quot;juifs dans ghetto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9"/>
            <a:ext cx="3837856" cy="2767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Résultat de recherche d'images pour &quot;ghettos juifs vu de hau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486150" cy="421005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187624" y="46531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Ghetto vue du haut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76056" y="59492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Ghetto vue du bas </a:t>
            </a:r>
          </a:p>
        </p:txBody>
      </p:sp>
    </p:spTree>
  </p:cSld>
  <p:clrMapOvr>
    <a:masterClrMapping/>
  </p:clrMapOvr>
  <p:transition advTm="5379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61B4E8E-57AF-6440-BE11-A9E83BE73713}"/>
              </a:ext>
            </a:extLst>
          </p:cNvPr>
          <p:cNvSpPr txBox="1"/>
          <p:nvPr/>
        </p:nvSpPr>
        <p:spPr>
          <a:xfrm>
            <a:off x="1342293" y="759816"/>
            <a:ext cx="323678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MS Mincho" pitchFamily="49" charset="-128"/>
                <a:ea typeface="MS Mincho" pitchFamily="49" charset="-128"/>
              </a:rPr>
              <a:t>Déportation Juive</a:t>
            </a:r>
          </a:p>
        </p:txBody>
      </p:sp>
      <p:pic>
        <p:nvPicPr>
          <p:cNvPr id="5" name="Picture 2" descr="La deuxième guerre mondiale en Première - La déportation et le système  concentrationnaire nazi par Jean-Pierre Husson">
            <a:extLst>
              <a:ext uri="{FF2B5EF4-FFF2-40B4-BE49-F238E27FC236}">
                <a16:creationId xmlns:a16="http://schemas.microsoft.com/office/drawing/2014/main" id="{3CD7BA1E-6029-AE4B-ABFC-C181472F3F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960440" cy="281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9BDD8A-7561-7D4C-AF22-E808D14B9C47}"/>
              </a:ext>
            </a:extLst>
          </p:cNvPr>
          <p:cNvSpPr txBox="1"/>
          <p:nvPr/>
        </p:nvSpPr>
        <p:spPr>
          <a:xfrm>
            <a:off x="1691680" y="5013176"/>
            <a:ext cx="17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Carte des camps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8A6DE5-2E7B-2941-B10A-71104C602CD8}"/>
              </a:ext>
            </a:extLst>
          </p:cNvPr>
          <p:cNvSpPr txBox="1"/>
          <p:nvPr/>
        </p:nvSpPr>
        <p:spPr>
          <a:xfrm>
            <a:off x="5649382" y="5060899"/>
            <a:ext cx="249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Déportation des juifs</a:t>
            </a:r>
          </a:p>
        </p:txBody>
      </p:sp>
      <p:pic>
        <p:nvPicPr>
          <p:cNvPr id="9" name="Picture 2" descr="Amazon.fr - La déportation des Juifs de Lorraine : Le camp d'internement  d'Écrouves - Job, Françoise - Livres">
            <a:extLst>
              <a:ext uri="{FF2B5EF4-FFF2-40B4-BE49-F238E27FC236}">
                <a16:creationId xmlns:a16="http://schemas.microsoft.com/office/drawing/2014/main" id="{5089BE79-C176-2F41-932F-23E282EE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8" y="1313324"/>
            <a:ext cx="2498761" cy="363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861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undesarchiv_Bild_183-S72707,_Heinrich_Himm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1865176" cy="2725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3E98CED-3BC6-524E-A172-3BBE68D0ABAA}"/>
              </a:ext>
            </a:extLst>
          </p:cNvPr>
          <p:cNvSpPr txBox="1"/>
          <p:nvPr/>
        </p:nvSpPr>
        <p:spPr>
          <a:xfrm>
            <a:off x="3131841" y="1340768"/>
            <a:ext cx="273630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 </a:t>
            </a:r>
            <a:r>
              <a:rPr lang="fr-FR" sz="2800" dirty="0">
                <a:latin typeface="MS Mincho" pitchFamily="49" charset="-128"/>
                <a:ea typeface="MS Mincho" pitchFamily="49" charset="-128"/>
              </a:rPr>
              <a:t>Henri Himmler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D2184F-3F88-0444-B40A-ACBDE486EFE4}"/>
              </a:ext>
            </a:extLst>
          </p:cNvPr>
          <p:cNvSpPr txBox="1"/>
          <p:nvPr/>
        </p:nvSpPr>
        <p:spPr>
          <a:xfrm>
            <a:off x="894230" y="4211079"/>
            <a:ext cx="17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Henri Himmler</a:t>
            </a:r>
          </a:p>
        </p:txBody>
      </p:sp>
      <p:pic>
        <p:nvPicPr>
          <p:cNvPr id="9222" name="Picture 6" descr="Heinrich Himmler - Wikipedia">
            <a:extLst>
              <a:ext uri="{FF2B5EF4-FFF2-40B4-BE49-F238E27FC236}">
                <a16:creationId xmlns:a16="http://schemas.microsoft.com/office/drawing/2014/main" id="{02D71CD5-8D82-3549-B6EA-C79E91BF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124745"/>
            <a:ext cx="2159000" cy="3111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einrich Himmler — Wikipédia">
            <a:extLst>
              <a:ext uri="{FF2B5EF4-FFF2-40B4-BE49-F238E27FC236}">
                <a16:creationId xmlns:a16="http://schemas.microsoft.com/office/drawing/2014/main" id="{7918BFD9-C2B9-FE48-82AF-406AF4FD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26" y="3449596"/>
            <a:ext cx="2781300" cy="1892300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4A6ED6-6F22-9B49-A12F-81A84B32E23F}"/>
              </a:ext>
            </a:extLst>
          </p:cNvPr>
          <p:cNvSpPr txBox="1"/>
          <p:nvPr/>
        </p:nvSpPr>
        <p:spPr>
          <a:xfrm>
            <a:off x="3190591" y="5445224"/>
            <a:ext cx="2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 les camps de concentrations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6F822C-33E8-1D44-8579-6B4B29A455D2}"/>
              </a:ext>
            </a:extLst>
          </p:cNvPr>
          <p:cNvSpPr txBox="1"/>
          <p:nvPr/>
        </p:nvSpPr>
        <p:spPr>
          <a:xfrm>
            <a:off x="6948265" y="4459686"/>
            <a:ext cx="120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 famille </a:t>
            </a:r>
          </a:p>
        </p:txBody>
      </p:sp>
    </p:spTree>
  </p:cSld>
  <p:clrMapOvr>
    <a:masterClrMapping/>
  </p:clrMapOvr>
  <p:transition advTm="6587">
    <p:wheel spokes="8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845</TotalTime>
  <Words>383</Words>
  <Application>Microsoft Macintosh PowerPoint</Application>
  <PresentationFormat>Affichage à l'écran (4:3)</PresentationFormat>
  <Paragraphs>70</Paragraphs>
  <Slides>20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Brush Script MT</vt:lpstr>
      <vt:lpstr>MS Mincho</vt:lpstr>
      <vt:lpstr>Calibri</vt:lpstr>
      <vt:lpstr>Comic Sans MS</vt:lpstr>
      <vt:lpstr>Constantia</vt:lpstr>
      <vt:lpstr>Wingdings 2</vt:lpstr>
      <vt:lpstr>Papier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gregoire.baes@outlook.fr</cp:lastModifiedBy>
  <cp:revision>104</cp:revision>
  <dcterms:created xsi:type="dcterms:W3CDTF">2021-05-05T06:12:39Z</dcterms:created>
  <dcterms:modified xsi:type="dcterms:W3CDTF">2021-05-18T18:02:56Z</dcterms:modified>
</cp:coreProperties>
</file>