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0" r:id="rId3"/>
    <p:sldId id="304" r:id="rId4"/>
    <p:sldId id="271" r:id="rId5"/>
    <p:sldId id="272" r:id="rId6"/>
    <p:sldId id="276" r:id="rId7"/>
    <p:sldId id="273" r:id="rId8"/>
    <p:sldId id="274" r:id="rId9"/>
    <p:sldId id="307" r:id="rId10"/>
    <p:sldId id="277" r:id="rId11"/>
    <p:sldId id="309" r:id="rId12"/>
    <p:sldId id="310" r:id="rId13"/>
    <p:sldId id="308" r:id="rId14"/>
    <p:sldId id="279" r:id="rId15"/>
    <p:sldId id="268" r:id="rId16"/>
    <p:sldId id="260" r:id="rId17"/>
    <p:sldId id="306" r:id="rId18"/>
    <p:sldId id="266" r:id="rId19"/>
    <p:sldId id="264" r:id="rId20"/>
    <p:sldId id="265" r:id="rId21"/>
    <p:sldId id="283" r:id="rId22"/>
    <p:sldId id="292" r:id="rId23"/>
    <p:sldId id="278" r:id="rId24"/>
    <p:sldId id="282" r:id="rId25"/>
    <p:sldId id="286" r:id="rId26"/>
    <p:sldId id="291" r:id="rId27"/>
    <p:sldId id="285" r:id="rId28"/>
    <p:sldId id="294" r:id="rId29"/>
    <p:sldId id="287" r:id="rId30"/>
    <p:sldId id="297" r:id="rId31"/>
    <p:sldId id="280" r:id="rId32"/>
    <p:sldId id="284" r:id="rId33"/>
    <p:sldId id="262" r:id="rId34"/>
    <p:sldId id="263" r:id="rId35"/>
    <p:sldId id="281" r:id="rId36"/>
    <p:sldId id="267" r:id="rId37"/>
    <p:sldId id="301" r:id="rId38"/>
    <p:sldId id="303" r:id="rId39"/>
    <p:sldId id="288" r:id="rId40"/>
    <p:sldId id="296" r:id="rId41"/>
    <p:sldId id="289" r:id="rId42"/>
    <p:sldId id="290" r:id="rId43"/>
    <p:sldId id="293" r:id="rId44"/>
    <p:sldId id="295" r:id="rId45"/>
    <p:sldId id="298" r:id="rId46"/>
    <p:sldId id="299" r:id="rId47"/>
    <p:sldId id="300" r:id="rId48"/>
    <p:sldId id="302" r:id="rId49"/>
    <p:sldId id="30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1" autoAdjust="0"/>
    <p:restoredTop sz="94591" autoAdjust="0"/>
  </p:normalViewPr>
  <p:slideViewPr>
    <p:cSldViewPr snapToGrid="0">
      <p:cViewPr varScale="1">
        <p:scale>
          <a:sx n="91" d="100"/>
          <a:sy n="91" d="100"/>
        </p:scale>
        <p:origin x="522" y="12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325815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1698580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3422377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F34483-DF7C-416C-B7EC-E70A78C7A13C}" type="datetimeFigureOut">
              <a:rPr lang="en-US" smtClean="0"/>
              <a:t>06-Aug-18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1469054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AF34483-DF7C-416C-B7EC-E70A78C7A13C}" type="datetimeFigureOut">
              <a:rPr lang="en-US" smtClean="0"/>
              <a:t>06-Aug-18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539374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157064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1527325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1028743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F34483-DF7C-416C-B7EC-E70A78C7A13C}" type="datetimeFigureOut">
              <a:rPr lang="en-US" smtClean="0"/>
              <a:t>06-Aug-18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3070944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F34483-DF7C-416C-B7EC-E70A78C7A13C}" type="datetimeFigureOut">
              <a:rPr lang="en-US" smtClean="0"/>
              <a:t>06-Aug-18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1067380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918946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869004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2748955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218049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3639432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3920774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F34483-DF7C-416C-B7EC-E70A78C7A13C}" type="datetimeFigureOut">
              <a:rPr lang="en-US" smtClean="0"/>
              <a:t>06-Aug-18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CF83A-B1A3-4BD4-A28D-DAE62C283669}" type="slidenum">
              <a:rPr lang="en-US" smtClean="0"/>
              <a:t>‹#›</a:t>
            </a:fld>
            <a:endParaRPr lang="en-US"/>
          </a:p>
        </p:txBody>
      </p:sp>
    </p:spTree>
    <p:extLst>
      <p:ext uri="{BB962C8B-B14F-4D97-AF65-F5344CB8AC3E}">
        <p14:creationId xmlns:p14="http://schemas.microsoft.com/office/powerpoint/2010/main" val="1901368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AF34483-DF7C-416C-B7EC-E70A78C7A13C}" type="datetimeFigureOut">
              <a:rPr lang="en-US" smtClean="0"/>
              <a:t>06-Aug-18</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90CF83A-B1A3-4BD4-A28D-DAE62C283669}" type="slidenum">
              <a:rPr lang="en-US" smtClean="0"/>
              <a:t>‹#›</a:t>
            </a:fld>
            <a:endParaRPr lang="en-US"/>
          </a:p>
        </p:txBody>
      </p:sp>
    </p:spTree>
    <p:extLst>
      <p:ext uri="{BB962C8B-B14F-4D97-AF65-F5344CB8AC3E}">
        <p14:creationId xmlns:p14="http://schemas.microsoft.com/office/powerpoint/2010/main" val="87668583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hyperlink" Target="mailto:info@keukenhof.nl"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4082" y="76199"/>
            <a:ext cx="11992303" cy="6340197"/>
          </a:xfrm>
          <a:prstGeom prst="rect">
            <a:avLst/>
          </a:prstGeom>
          <a:noFill/>
        </p:spPr>
        <p:txBody>
          <a:bodyPr wrap="square" rtlCol="0">
            <a:spAutoFit/>
          </a:bodyPr>
          <a:lstStyle/>
          <a:p>
            <a:endParaRPr lang="en-US" sz="2800" b="1" u="sng" dirty="0" smtClean="0"/>
          </a:p>
          <a:p>
            <a:r>
              <a:rPr lang="en-US" sz="2800" b="1" u="sng" dirty="0" smtClean="0"/>
              <a:t>KEUKENHOF </a:t>
            </a:r>
            <a:r>
              <a:rPr lang="en-US" sz="2800" b="1" u="sng" dirty="0" smtClean="0"/>
              <a:t>GARDENS &amp; FLOWERLANDS OF NETHERLANDS</a:t>
            </a:r>
          </a:p>
          <a:p>
            <a:endParaRPr lang="en-US" sz="1200" b="1" dirty="0" smtClean="0"/>
          </a:p>
          <a:p>
            <a:endParaRPr lang="en-US" sz="1200" b="1" dirty="0"/>
          </a:p>
          <a:p>
            <a:r>
              <a:rPr lang="en-US" sz="1200" b="1" dirty="0" smtClean="0"/>
              <a:t>The </a:t>
            </a:r>
            <a:r>
              <a:rPr lang="en-US" sz="1200" b="1" dirty="0" smtClean="0"/>
              <a:t>history of Keukenhof dates back to the 15th century. Countess Jacoba van Beieren [Jacqueline of Bavaria] (1401-1436) gathered fruit and vegetables from the Keukenduin for the kitchen of Teylingen Castle. Keukenhof Castle was built in 1641 and the estate grew to encompass an area of over 200 hectares.</a:t>
            </a:r>
          </a:p>
          <a:p>
            <a:endParaRPr lang="en-US" sz="1200" b="1" dirty="0" smtClean="0"/>
          </a:p>
          <a:p>
            <a:r>
              <a:rPr lang="en-US" sz="1200" b="1" dirty="0" smtClean="0"/>
              <a:t>Landscape architects Jan David Zocher and his son Louis Paul Zocher, who also designed Amsterdam's Vondelpark, redesigned the castle gardens in 1857. That park was made in the English landscape style constitutes the basis of the Keukenhof Gardens.</a:t>
            </a:r>
          </a:p>
          <a:p>
            <a:r>
              <a:rPr lang="en-US" sz="1200" b="1" dirty="0" smtClean="0"/>
              <a:t> </a:t>
            </a:r>
          </a:p>
          <a:p>
            <a:r>
              <a:rPr lang="en-US" sz="1200" b="1" dirty="0" smtClean="0"/>
              <a:t>In 1949 a group of 20 leading flower bulb growers and exporters came up with the plan to use the estate to exhibit spring-flowering bulbs, signaling the birth of Keukenhof as a spring park. The park opened its gates to the public in 1950 and was an instant success, with 236,000 visitors in the first year alone. 2019 will be the 70th edition of Keukenhof, with Flower Power as its theme. During the past 69 years Keukenhof has developed into a world-famous attraction.</a:t>
            </a:r>
          </a:p>
          <a:p>
            <a:endParaRPr lang="en-US" sz="1200" b="1" dirty="0"/>
          </a:p>
          <a:p>
            <a:r>
              <a:rPr lang="en-US" sz="1200" b="1" dirty="0" smtClean="0"/>
              <a:t>Keukenhof is located in South Holland, south of Haarlem and 41 km southwest of Amsterdam. It is accessible by bus from the train stations of Haarlem, Leiden and Schiphol. It is located in an area called the "Dune and Bulb Region"</a:t>
            </a:r>
          </a:p>
          <a:p>
            <a:endParaRPr lang="en-US" sz="1200" b="1" dirty="0"/>
          </a:p>
          <a:p>
            <a:r>
              <a:rPr lang="en-US" sz="1200" b="1" u="sng" dirty="0" smtClean="0"/>
              <a:t>Contact</a:t>
            </a:r>
          </a:p>
          <a:p>
            <a:r>
              <a:rPr lang="en-US" sz="1200" b="1" dirty="0" smtClean="0"/>
              <a:t>Telephone +31 (0)252 465 555 (business enquiries only)  Email: </a:t>
            </a:r>
            <a:r>
              <a:rPr lang="en-US" sz="1200" b="1" dirty="0" smtClean="0">
                <a:hlinkClick r:id="rId4"/>
              </a:rPr>
              <a:t>info@keukenhof.nl</a:t>
            </a:r>
            <a:endParaRPr lang="en-US" sz="1200" b="1" dirty="0" smtClean="0"/>
          </a:p>
          <a:p>
            <a:endParaRPr lang="en-US" sz="1200" b="1" dirty="0"/>
          </a:p>
          <a:p>
            <a:r>
              <a:rPr lang="en-US" sz="1200" b="1" dirty="0" smtClean="0"/>
              <a:t>The flower fields of Lisse are never as crowded as Keukenhof, but they’ve become more popular in recent years. I’d recommend arriving before 10:00am to experience them without crowds.</a:t>
            </a:r>
          </a:p>
          <a:p>
            <a:endParaRPr lang="en-US" sz="1200" b="1" dirty="0" smtClean="0"/>
          </a:p>
          <a:p>
            <a:r>
              <a:rPr lang="en-US" sz="1200" b="1" u="sng" dirty="0" smtClean="0"/>
              <a:t>Renting a bike </a:t>
            </a:r>
            <a:r>
              <a:rPr lang="en-US" sz="1200" b="1" dirty="0" smtClean="0"/>
              <a:t>–You can rent bikes from the main parking lot at the Keukenhof gardens. They will provide you with a map of the area and there is an option to add a basket or child seat to your bike. This is a great option if the weather is nice and you want the full experience. Plan to spend at least a couple hours biking if you want to visit a few flower fields, as most are spread out.</a:t>
            </a:r>
          </a:p>
          <a:p>
            <a:endParaRPr lang="en-US" sz="1200" b="1" dirty="0" smtClean="0"/>
          </a:p>
          <a:p>
            <a:r>
              <a:rPr lang="en-US" sz="1200" b="1" dirty="0" smtClean="0"/>
              <a:t>Renting a car – for more flexibility, consider renting a car before you head to Lisse, so you can drive to different flower fields. Once there, you’ll be able to park on the street or in a nearby town to visit the fields.</a:t>
            </a:r>
          </a:p>
          <a:p>
            <a:endParaRPr lang="en-US" sz="1200" b="1" dirty="0"/>
          </a:p>
          <a:p>
            <a:r>
              <a:rPr lang="en-US" sz="1200" b="1" dirty="0" smtClean="0"/>
              <a:t>Enjoy this internet tour of the </a:t>
            </a:r>
            <a:r>
              <a:rPr lang="en-US" sz="1200" b="1" dirty="0" smtClean="0">
                <a:latin typeface="Arial Black" panose="020B0A04020102020204" pitchFamily="34" charset="0"/>
              </a:rPr>
              <a:t>best spring-flower garden of the world.</a:t>
            </a:r>
            <a:r>
              <a:rPr lang="en-US" sz="1400" b="1" dirty="0" smtClean="0">
                <a:latin typeface="Arial Black" panose="020B0A04020102020204" pitchFamily="34" charset="0"/>
              </a:rPr>
              <a:t> </a:t>
            </a:r>
            <a:r>
              <a:rPr lang="en-US" sz="1400" b="1" dirty="0" smtClean="0"/>
              <a:t>                                              - </a:t>
            </a:r>
            <a:r>
              <a:rPr lang="en-US" sz="1400" b="1" i="1" dirty="0" smtClean="0"/>
              <a:t>A special presentation by </a:t>
            </a:r>
            <a:r>
              <a:rPr lang="en-US" sz="1400" b="1" i="1" dirty="0" smtClean="0"/>
              <a:t>TONY CHACKO  </a:t>
            </a:r>
            <a:r>
              <a:rPr lang="en-US" sz="1400" b="1" dirty="0" smtClean="0"/>
              <a:t>                     </a:t>
            </a:r>
            <a:endParaRPr lang="en-US" sz="1400" b="1" dirty="0"/>
          </a:p>
        </p:txBody>
      </p:sp>
      <p:cxnSp>
        <p:nvCxnSpPr>
          <p:cNvPr id="4" name="Straight Connector 3"/>
          <p:cNvCxnSpPr/>
          <p:nvPr/>
        </p:nvCxnSpPr>
        <p:spPr>
          <a:xfrm>
            <a:off x="84083" y="76199"/>
            <a:ext cx="11992303" cy="18394"/>
          </a:xfrm>
          <a:prstGeom prst="line">
            <a:avLst/>
          </a:prstGeom>
        </p:spPr>
        <p:style>
          <a:lnRef idx="1">
            <a:schemeClr val="accent1"/>
          </a:lnRef>
          <a:fillRef idx="0">
            <a:schemeClr val="accent1"/>
          </a:fillRef>
          <a:effectRef idx="0">
            <a:schemeClr val="accent1"/>
          </a:effectRef>
          <a:fontRef idx="minor">
            <a:schemeClr val="tx1"/>
          </a:fontRef>
        </p:style>
      </p:cxnSp>
      <p:pic>
        <p:nvPicPr>
          <p:cNvPr id="6" name="Kenny G - Alon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96855" y="3565635"/>
            <a:ext cx="609600" cy="609600"/>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27576" y="184731"/>
            <a:ext cx="702879" cy="665651"/>
          </a:xfrm>
          <a:prstGeom prst="rect">
            <a:avLst/>
          </a:prstGeom>
        </p:spPr>
      </p:pic>
      <p:sp>
        <p:nvSpPr>
          <p:cNvPr id="5" name="TextBox 4"/>
          <p:cNvSpPr txBox="1"/>
          <p:nvPr/>
        </p:nvSpPr>
        <p:spPr>
          <a:xfrm>
            <a:off x="10604938" y="346841"/>
            <a:ext cx="420414" cy="523220"/>
          </a:xfrm>
          <a:prstGeom prst="rect">
            <a:avLst/>
          </a:prstGeom>
          <a:noFill/>
        </p:spPr>
        <p:txBody>
          <a:bodyPr wrap="square" rtlCol="0">
            <a:spAutoFit/>
          </a:bodyPr>
          <a:lstStyle/>
          <a:p>
            <a:r>
              <a:rPr lang="en-US" sz="1000" b="1" dirty="0" smtClean="0">
                <a:latin typeface="Times New Roman" panose="02020603050405020304" pitchFamily="18" charset="0"/>
                <a:cs typeface="Times New Roman" panose="02020603050405020304" pitchFamily="18" charset="0"/>
              </a:rPr>
              <a:t>T.C</a:t>
            </a:r>
            <a:r>
              <a:rPr lang="en-US" dirty="0" smtClean="0"/>
              <a:t>.</a:t>
            </a:r>
            <a:endParaRPr lang="en-US" dirty="0"/>
          </a:p>
        </p:txBody>
      </p:sp>
    </p:spTree>
    <p:extLst>
      <p:ext uri="{BB962C8B-B14F-4D97-AF65-F5344CB8AC3E}">
        <p14:creationId xmlns:p14="http://schemas.microsoft.com/office/powerpoint/2010/main" val="921670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3518" y="114300"/>
            <a:ext cx="11980718" cy="6555641"/>
          </a:xfrm>
          <a:prstGeom prst="rect">
            <a:avLst/>
          </a:prstGeom>
          <a:noFill/>
        </p:spPr>
        <p:txBody>
          <a:bodyPr wrap="square" rtlCol="0">
            <a:spAutoFit/>
          </a:bodyPr>
          <a:lstStyle/>
          <a:p>
            <a:endParaRPr lang="en-US" sz="1400" b="1" u="sng" dirty="0" smtClean="0">
              <a:latin typeface="Times New Roman" panose="02020603050405020304" pitchFamily="18" charset="0"/>
              <a:cs typeface="Times New Roman" panose="02020603050405020304" pitchFamily="18" charset="0"/>
            </a:endParaRPr>
          </a:p>
          <a:p>
            <a:endParaRPr lang="en-US" sz="1400" b="1" u="sng" dirty="0">
              <a:latin typeface="Times New Roman" panose="02020603050405020304" pitchFamily="18" charset="0"/>
              <a:cs typeface="Times New Roman" panose="02020603050405020304" pitchFamily="18" charset="0"/>
            </a:endParaRPr>
          </a:p>
          <a:p>
            <a:r>
              <a:rPr lang="en-US" sz="1400" b="1" u="sng" dirty="0" err="1" smtClean="0">
                <a:latin typeface="Times New Roman" panose="02020603050405020304" pitchFamily="18" charset="0"/>
                <a:cs typeface="Times New Roman" panose="02020603050405020304" pitchFamily="18" charset="0"/>
              </a:rPr>
              <a:t>Keukenhof</a:t>
            </a:r>
            <a:r>
              <a:rPr lang="en-US" sz="1400" b="1" u="sng" dirty="0" smtClean="0">
                <a:latin typeface="Times New Roman" panose="02020603050405020304" pitchFamily="18" charset="0"/>
                <a:cs typeface="Times New Roman" panose="02020603050405020304" pitchFamily="18" charset="0"/>
              </a:rPr>
              <a:t> </a:t>
            </a:r>
            <a:r>
              <a:rPr lang="en-US" sz="1400" b="1" u="sng" dirty="0">
                <a:latin typeface="Times New Roman" panose="02020603050405020304" pitchFamily="18" charset="0"/>
                <a:cs typeface="Times New Roman" panose="02020603050405020304" pitchFamily="18" charset="0"/>
              </a:rPr>
              <a:t>Garden </a:t>
            </a:r>
            <a:r>
              <a:rPr lang="en-US" sz="1400" b="1" u="sng" dirty="0" smtClean="0">
                <a:latin typeface="Times New Roman" panose="02020603050405020304" pitchFamily="18" charset="0"/>
                <a:cs typeface="Times New Roman" panose="02020603050405020304" pitchFamily="18" charset="0"/>
              </a:rPr>
              <a:t>Maps</a:t>
            </a:r>
          </a:p>
          <a:p>
            <a:r>
              <a:rPr lang="en-US" sz="1400" b="1" dirty="0" smtClean="0">
                <a:latin typeface="Times New Roman" panose="02020603050405020304" pitchFamily="18" charset="0"/>
                <a:cs typeface="Times New Roman" panose="02020603050405020304" pitchFamily="18" charset="0"/>
              </a:rPr>
              <a:t>The </a:t>
            </a:r>
            <a:r>
              <a:rPr lang="en-US" sz="1400" b="1" dirty="0">
                <a:latin typeface="Times New Roman" panose="02020603050405020304" pitchFamily="18" charset="0"/>
                <a:cs typeface="Times New Roman" panose="02020603050405020304" pitchFamily="18" charset="0"/>
              </a:rPr>
              <a:t>layout of Keukenhof Gardens changes a bit over time, but the major features stay the same. Most visitors only want to see the garden, but there is more to Keukenhof to see including the nearly 400 year old Kasteel </a:t>
            </a:r>
            <a:r>
              <a:rPr lang="en-US" sz="1400" b="1" dirty="0" smtClean="0">
                <a:latin typeface="Times New Roman" panose="02020603050405020304" pitchFamily="18" charset="0"/>
                <a:cs typeface="Times New Roman" panose="02020603050405020304" pitchFamily="18" charset="0"/>
              </a:rPr>
              <a:t>Keukenhof (The Steel Windmill). </a:t>
            </a:r>
          </a:p>
          <a:p>
            <a:endParaRPr lang="en-US" sz="1000" b="1" dirty="0">
              <a:latin typeface="Times New Roman" panose="02020603050405020304" pitchFamily="18" charset="0"/>
              <a:cs typeface="Times New Roman" panose="02020603050405020304" pitchFamily="18" charset="0"/>
            </a:endParaRPr>
          </a:p>
          <a:p>
            <a:r>
              <a:rPr lang="en-US" sz="1400" b="1" u="sng" dirty="0">
                <a:latin typeface="Times New Roman" panose="02020603050405020304" pitchFamily="18" charset="0"/>
                <a:cs typeface="Times New Roman" panose="02020603050405020304" pitchFamily="18" charset="0"/>
              </a:rPr>
              <a:t>Willem-Alexander Pavilion</a:t>
            </a:r>
          </a:p>
          <a:p>
            <a:r>
              <a:rPr lang="en-US" sz="1400" b="1" dirty="0">
                <a:latin typeface="Times New Roman" panose="02020603050405020304" pitchFamily="18" charset="0"/>
                <a:cs typeface="Times New Roman" panose="02020603050405020304" pitchFamily="18" charset="0"/>
              </a:rPr>
              <a:t>The Willem-Alexander Pavilion is tulip heaven. What most people don’t realize is that it is also </a:t>
            </a:r>
            <a:r>
              <a:rPr lang="en-US" sz="1400" b="1" dirty="0" smtClean="0">
                <a:latin typeface="Times New Roman" panose="02020603050405020304" pitchFamily="18" charset="0"/>
                <a:cs typeface="Times New Roman" panose="02020603050405020304" pitchFamily="18" charset="0"/>
              </a:rPr>
              <a:t>a Lily </a:t>
            </a:r>
            <a:r>
              <a:rPr lang="en-US" sz="1400" b="1" dirty="0">
                <a:latin typeface="Times New Roman" panose="02020603050405020304" pitchFamily="18" charset="0"/>
                <a:cs typeface="Times New Roman" panose="02020603050405020304" pitchFamily="18" charset="0"/>
              </a:rPr>
              <a:t>heaven in the last 10 days or so of each season. With over 15,000 lilies </a:t>
            </a:r>
            <a:r>
              <a:rPr lang="en-US" sz="1400" b="1" dirty="0" smtClean="0">
                <a:latin typeface="Times New Roman" panose="02020603050405020304" pitchFamily="18" charset="0"/>
                <a:cs typeface="Times New Roman" panose="02020603050405020304" pitchFamily="18" charset="0"/>
              </a:rPr>
              <a:t>comprising 300 </a:t>
            </a:r>
            <a:r>
              <a:rPr lang="en-US" sz="1400" b="1" dirty="0">
                <a:latin typeface="Times New Roman" panose="02020603050405020304" pitchFamily="18" charset="0"/>
                <a:cs typeface="Times New Roman" panose="02020603050405020304" pitchFamily="18" charset="0"/>
              </a:rPr>
              <a:t>varieties, this little known part of Keukenhof is worth seeing if you happened to missed </a:t>
            </a:r>
            <a:r>
              <a:rPr lang="en-US" sz="1400" b="1" dirty="0" smtClean="0">
                <a:latin typeface="Times New Roman" panose="02020603050405020304" pitchFamily="18" charset="0"/>
                <a:cs typeface="Times New Roman" panose="02020603050405020304" pitchFamily="18" charset="0"/>
              </a:rPr>
              <a:t>the tulip </a:t>
            </a:r>
            <a:r>
              <a:rPr lang="en-US" sz="1400" b="1" dirty="0">
                <a:latin typeface="Times New Roman" panose="02020603050405020304" pitchFamily="18" charset="0"/>
                <a:cs typeface="Times New Roman" panose="02020603050405020304" pitchFamily="18" charset="0"/>
              </a:rPr>
              <a:t>season.</a:t>
            </a:r>
          </a:p>
          <a:p>
            <a:endParaRPr lang="en-US" sz="1000" b="1" dirty="0">
              <a:latin typeface="Times New Roman" panose="02020603050405020304" pitchFamily="18" charset="0"/>
              <a:cs typeface="Times New Roman" panose="02020603050405020304" pitchFamily="18" charset="0"/>
            </a:endParaRPr>
          </a:p>
          <a:p>
            <a:r>
              <a:rPr lang="en-US" sz="1400" b="1" u="sng" dirty="0">
                <a:latin typeface="Times New Roman" panose="02020603050405020304" pitchFamily="18" charset="0"/>
                <a:cs typeface="Times New Roman" panose="02020603050405020304" pitchFamily="18" charset="0"/>
              </a:rPr>
              <a:t>Oranje-Nassau Pavilion</a:t>
            </a:r>
          </a:p>
          <a:p>
            <a:r>
              <a:rPr lang="en-US" sz="1400" b="1" dirty="0">
                <a:latin typeface="Times New Roman" panose="02020603050405020304" pitchFamily="18" charset="0"/>
                <a:cs typeface="Times New Roman" panose="02020603050405020304" pitchFamily="18" charset="0"/>
              </a:rPr>
              <a:t>Oranje-Nassau offers a new flower show each week. This is where the best come to be judged </a:t>
            </a:r>
            <a:r>
              <a:rPr lang="en-US" sz="1400" b="1" dirty="0" smtClean="0">
                <a:latin typeface="Times New Roman" panose="02020603050405020304" pitchFamily="18" charset="0"/>
                <a:cs typeface="Times New Roman" panose="02020603050405020304" pitchFamily="18" charset="0"/>
              </a:rPr>
              <a:t>with different type of flower displays every </a:t>
            </a:r>
            <a:r>
              <a:rPr lang="en-US" sz="1400" b="1" dirty="0">
                <a:latin typeface="Times New Roman" panose="02020603050405020304" pitchFamily="18" charset="0"/>
                <a:cs typeface="Times New Roman" panose="02020603050405020304" pitchFamily="18" charset="0"/>
              </a:rPr>
              <a:t>week</a:t>
            </a:r>
            <a:r>
              <a:rPr lang="en-US" sz="1400" b="1" dirty="0" smtClean="0">
                <a:latin typeface="Times New Roman" panose="02020603050405020304" pitchFamily="18" charset="0"/>
                <a:cs typeface="Times New Roman" panose="02020603050405020304" pitchFamily="18" charset="0"/>
              </a:rPr>
              <a:t>. It is </a:t>
            </a:r>
            <a:r>
              <a:rPr lang="en-US" sz="1400" b="1" dirty="0">
                <a:latin typeface="Times New Roman" panose="02020603050405020304" pitchFamily="18" charset="0"/>
                <a:cs typeface="Times New Roman" panose="02020603050405020304" pitchFamily="18" charset="0"/>
              </a:rPr>
              <a:t>located at the heart of the </a:t>
            </a:r>
            <a:r>
              <a:rPr lang="en-US" sz="1400" b="1" dirty="0" smtClean="0">
                <a:latin typeface="Times New Roman" panose="02020603050405020304" pitchFamily="18" charset="0"/>
                <a:cs typeface="Times New Roman" panose="02020603050405020304" pitchFamily="18" charset="0"/>
              </a:rPr>
              <a:t>32 hectare </a:t>
            </a:r>
            <a:r>
              <a:rPr lang="en-US" sz="1400" b="1" dirty="0">
                <a:latin typeface="Times New Roman" panose="02020603050405020304" pitchFamily="18" charset="0"/>
                <a:cs typeface="Times New Roman" panose="02020603050405020304" pitchFamily="18" charset="0"/>
              </a:rPr>
              <a:t>springtime </a:t>
            </a:r>
            <a:r>
              <a:rPr lang="en-US" sz="1400" b="1" dirty="0" smtClean="0">
                <a:latin typeface="Times New Roman" panose="02020603050405020304" pitchFamily="18" charset="0"/>
                <a:cs typeface="Times New Roman" panose="02020603050405020304" pitchFamily="18" charset="0"/>
              </a:rPr>
              <a:t>garden. </a:t>
            </a:r>
            <a:r>
              <a:rPr lang="en-US" sz="1400" b="1" dirty="0">
                <a:latin typeface="Times New Roman" panose="02020603050405020304" pitchFamily="18" charset="0"/>
                <a:cs typeface="Times New Roman" panose="02020603050405020304" pitchFamily="18" charset="0"/>
              </a:rPr>
              <a:t>The shows in the other flower </a:t>
            </a:r>
            <a:r>
              <a:rPr lang="en-US" sz="1400" b="1" dirty="0" smtClean="0">
                <a:latin typeface="Times New Roman" panose="02020603050405020304" pitchFamily="18" charset="0"/>
                <a:cs typeface="Times New Roman" panose="02020603050405020304" pitchFamily="18" charset="0"/>
              </a:rPr>
              <a:t>pavilions have </a:t>
            </a:r>
            <a:r>
              <a:rPr lang="en-US" sz="1400" b="1" dirty="0">
                <a:latin typeface="Times New Roman" panose="02020603050405020304" pitchFamily="18" charset="0"/>
                <a:cs typeface="Times New Roman" panose="02020603050405020304" pitchFamily="18" charset="0"/>
              </a:rPr>
              <a:t>a more permanent </a:t>
            </a:r>
            <a:r>
              <a:rPr lang="en-US" sz="1400" b="1" dirty="0" smtClean="0">
                <a:latin typeface="Times New Roman" panose="02020603050405020304" pitchFamily="18" charset="0"/>
                <a:cs typeface="Times New Roman" panose="02020603050405020304" pitchFamily="18" charset="0"/>
              </a:rPr>
              <a:t>year round exhibit.</a:t>
            </a:r>
            <a:endParaRPr lang="en-US" sz="1400" b="1" dirty="0">
              <a:latin typeface="Times New Roman" panose="02020603050405020304" pitchFamily="18" charset="0"/>
              <a:cs typeface="Times New Roman" panose="02020603050405020304" pitchFamily="18" charset="0"/>
            </a:endParaRPr>
          </a:p>
          <a:p>
            <a:endParaRPr lang="en-US" sz="1000" b="1" dirty="0">
              <a:latin typeface="Times New Roman" panose="02020603050405020304" pitchFamily="18" charset="0"/>
              <a:cs typeface="Times New Roman" panose="02020603050405020304" pitchFamily="18" charset="0"/>
            </a:endParaRPr>
          </a:p>
          <a:p>
            <a:r>
              <a:rPr lang="en-US" sz="1400" b="1" u="sng" dirty="0">
                <a:latin typeface="Times New Roman" panose="02020603050405020304" pitchFamily="18" charset="0"/>
                <a:cs typeface="Times New Roman" panose="02020603050405020304" pitchFamily="18" charset="0"/>
              </a:rPr>
              <a:t>Beatrix Pavilion</a:t>
            </a:r>
          </a:p>
          <a:p>
            <a:r>
              <a:rPr lang="en-US" sz="1400" b="1" dirty="0" smtClean="0">
                <a:latin typeface="Times New Roman" panose="02020603050405020304" pitchFamily="18" charset="0"/>
                <a:cs typeface="Times New Roman" panose="02020603050405020304" pitchFamily="18" charset="0"/>
              </a:rPr>
              <a:t>The </a:t>
            </a:r>
            <a:r>
              <a:rPr lang="en-US" sz="1400" b="1" dirty="0">
                <a:latin typeface="Times New Roman" panose="02020603050405020304" pitchFamily="18" charset="0"/>
                <a:cs typeface="Times New Roman" panose="02020603050405020304" pitchFamily="18" charset="0"/>
              </a:rPr>
              <a:t>Beatrix Pavilion </a:t>
            </a:r>
            <a:r>
              <a:rPr lang="en-US" sz="1400" b="1" dirty="0" smtClean="0">
                <a:latin typeface="Times New Roman" panose="02020603050405020304" pitchFamily="18" charset="0"/>
                <a:cs typeface="Times New Roman" panose="02020603050405020304" pitchFamily="18" charset="0"/>
              </a:rPr>
              <a:t>is filled with Orchids with possibly </a:t>
            </a:r>
            <a:r>
              <a:rPr lang="en-US" sz="1400" b="1" dirty="0">
                <a:latin typeface="Times New Roman" panose="02020603050405020304" pitchFamily="18" charset="0"/>
                <a:cs typeface="Times New Roman" panose="02020603050405020304" pitchFamily="18" charset="0"/>
              </a:rPr>
              <a:t>the </a:t>
            </a:r>
            <a:r>
              <a:rPr lang="en-US" sz="1400" b="1" dirty="0" smtClean="0">
                <a:latin typeface="Times New Roman" panose="02020603050405020304" pitchFamily="18" charset="0"/>
                <a:cs typeface="Times New Roman" panose="02020603050405020304" pitchFamily="18" charset="0"/>
              </a:rPr>
              <a:t>best orchid </a:t>
            </a:r>
            <a:r>
              <a:rPr lang="en-US" sz="1400" b="1" dirty="0">
                <a:latin typeface="Times New Roman" panose="02020603050405020304" pitchFamily="18" charset="0"/>
                <a:cs typeface="Times New Roman" panose="02020603050405020304" pitchFamily="18" charset="0"/>
              </a:rPr>
              <a:t>display in all of Europe. </a:t>
            </a:r>
            <a:r>
              <a:rPr lang="en-US" sz="1400" b="1" dirty="0" smtClean="0">
                <a:latin typeface="Times New Roman" panose="02020603050405020304" pitchFamily="18" charset="0"/>
                <a:cs typeface="Times New Roman" panose="02020603050405020304" pitchFamily="18" charset="0"/>
              </a:rPr>
              <a:t>The </a:t>
            </a:r>
            <a:r>
              <a:rPr lang="en-US" sz="1400" b="1" dirty="0">
                <a:latin typeface="Times New Roman" panose="02020603050405020304" pitchFamily="18" charset="0"/>
                <a:cs typeface="Times New Roman" panose="02020603050405020304" pitchFamily="18" charset="0"/>
              </a:rPr>
              <a:t>walk from Beatrix to the Windmill includes a hidden Japanese garden. Have a tea by the greenhouses or grab some poffertjes, small bite sized pancakes </a:t>
            </a:r>
            <a:r>
              <a:rPr lang="en-US" sz="1400" b="1" dirty="0" smtClean="0">
                <a:latin typeface="Times New Roman" panose="02020603050405020304" pitchFamily="18" charset="0"/>
                <a:cs typeface="Times New Roman" panose="02020603050405020304" pitchFamily="18" charset="0"/>
              </a:rPr>
              <a:t>from </a:t>
            </a:r>
            <a:r>
              <a:rPr lang="en-US" sz="1400" b="1" dirty="0">
                <a:latin typeface="Times New Roman" panose="02020603050405020304" pitchFamily="18" charset="0"/>
                <a:cs typeface="Times New Roman" panose="02020603050405020304" pitchFamily="18" charset="0"/>
              </a:rPr>
              <a:t>the cart near the playground.</a:t>
            </a:r>
          </a:p>
          <a:p>
            <a:endParaRPr lang="en-US" sz="1000" b="1" dirty="0">
              <a:latin typeface="Times New Roman" panose="02020603050405020304" pitchFamily="18" charset="0"/>
              <a:cs typeface="Times New Roman" panose="02020603050405020304" pitchFamily="18" charset="0"/>
            </a:endParaRPr>
          </a:p>
          <a:p>
            <a:r>
              <a:rPr lang="en-US" sz="1400" b="1" u="sng" dirty="0">
                <a:latin typeface="Times New Roman" panose="02020603050405020304" pitchFamily="18" charset="0"/>
                <a:cs typeface="Times New Roman" panose="02020603050405020304" pitchFamily="18" charset="0"/>
              </a:rPr>
              <a:t>Julianna Pavilion</a:t>
            </a:r>
          </a:p>
          <a:p>
            <a:r>
              <a:rPr lang="en-US" sz="1400" b="1" dirty="0">
                <a:latin typeface="Times New Roman" panose="02020603050405020304" pitchFamily="18" charset="0"/>
                <a:cs typeface="Times New Roman" panose="02020603050405020304" pitchFamily="18" charset="0"/>
              </a:rPr>
              <a:t>The Julianna Pavilion teaches visitors about the history of the tulip. From the earliest trading of tulips to 17th Century tulip mania and economic bubble and the role of the tulip today as an icon of Holland and spring. You can learn more about the origin of the tulip in the historic garden.</a:t>
            </a:r>
          </a:p>
          <a:p>
            <a:endParaRPr lang="en-US" sz="1000" b="1" dirty="0">
              <a:latin typeface="Times New Roman" panose="02020603050405020304" pitchFamily="18" charset="0"/>
              <a:cs typeface="Times New Roman" panose="02020603050405020304" pitchFamily="18" charset="0"/>
            </a:endParaRPr>
          </a:p>
          <a:p>
            <a:r>
              <a:rPr lang="en-US" sz="1400" b="1" u="sng" dirty="0">
                <a:latin typeface="Times New Roman" panose="02020603050405020304" pitchFamily="18" charset="0"/>
                <a:cs typeface="Times New Roman" panose="02020603050405020304" pitchFamily="18" charset="0"/>
              </a:rPr>
              <a:t>Wilhamena Pavilion</a:t>
            </a:r>
          </a:p>
          <a:p>
            <a:r>
              <a:rPr lang="en-US" sz="1400" b="1" dirty="0">
                <a:latin typeface="Times New Roman" panose="02020603050405020304" pitchFamily="18" charset="0"/>
                <a:cs typeface="Times New Roman" panose="02020603050405020304" pitchFamily="18" charset="0"/>
              </a:rPr>
              <a:t>If you want to sit down and eat in a food court like atmosphere, then Wilhamena Pavilion is the place to do so. Not really much else to see or do here.</a:t>
            </a:r>
          </a:p>
          <a:p>
            <a:endParaRPr lang="en-US" sz="1000" b="1" dirty="0">
              <a:latin typeface="Times New Roman" panose="02020603050405020304" pitchFamily="18" charset="0"/>
              <a:cs typeface="Times New Roman" panose="02020603050405020304" pitchFamily="18" charset="0"/>
            </a:endParaRPr>
          </a:p>
          <a:p>
            <a:r>
              <a:rPr lang="en-US" sz="1400" b="1" u="sng" dirty="0">
                <a:latin typeface="Times New Roman" panose="02020603050405020304" pitchFamily="18" charset="0"/>
                <a:cs typeface="Times New Roman" panose="02020603050405020304" pitchFamily="18" charset="0"/>
              </a:rPr>
              <a:t>Irene Pavilion</a:t>
            </a:r>
          </a:p>
          <a:p>
            <a:r>
              <a:rPr lang="en-US" sz="1400" b="1" dirty="0">
                <a:latin typeface="Times New Roman" panose="02020603050405020304" pitchFamily="18" charset="0"/>
                <a:cs typeface="Times New Roman" panose="02020603050405020304" pitchFamily="18" charset="0"/>
              </a:rPr>
              <a:t>This was the old entrance to Keukenhof. Now it is being developed to be part of the garden and its role will be defined over the coming years. Perhaps it will be for a special annual display or yet another exhibit.</a:t>
            </a:r>
          </a:p>
          <a:p>
            <a:endParaRPr lang="en-US" sz="1000" b="1" dirty="0">
              <a:latin typeface="Times New Roman" panose="02020603050405020304" pitchFamily="18" charset="0"/>
              <a:cs typeface="Times New Roman" panose="02020603050405020304" pitchFamily="18" charset="0"/>
            </a:endParaRPr>
          </a:p>
          <a:p>
            <a:r>
              <a:rPr lang="en-US" sz="1400" b="1" u="sng" dirty="0">
                <a:latin typeface="Times New Roman" panose="02020603050405020304" pitchFamily="18" charset="0"/>
                <a:cs typeface="Times New Roman" panose="02020603050405020304" pitchFamily="18" charset="0"/>
              </a:rPr>
              <a:t>Keukenhofmolen</a:t>
            </a:r>
          </a:p>
          <a:p>
            <a:r>
              <a:rPr lang="en-US" sz="1400" b="1" dirty="0">
                <a:latin typeface="Times New Roman" panose="02020603050405020304" pitchFamily="18" charset="0"/>
                <a:cs typeface="Times New Roman" panose="02020603050405020304" pitchFamily="18" charset="0"/>
              </a:rPr>
              <a:t>Molen </a:t>
            </a:r>
            <a:r>
              <a:rPr lang="en-US" sz="1400" b="1" dirty="0" smtClean="0">
                <a:latin typeface="Times New Roman" panose="02020603050405020304" pitchFamily="18" charset="0"/>
                <a:cs typeface="Times New Roman" panose="02020603050405020304" pitchFamily="18" charset="0"/>
              </a:rPr>
              <a:t>means </a:t>
            </a:r>
            <a:r>
              <a:rPr lang="en-US" sz="1400" b="1" dirty="0">
                <a:latin typeface="Times New Roman" panose="02020603050405020304" pitchFamily="18" charset="0"/>
                <a:cs typeface="Times New Roman" panose="02020603050405020304" pitchFamily="18" charset="0"/>
              </a:rPr>
              <a:t>windmill in </a:t>
            </a:r>
            <a:r>
              <a:rPr lang="en-US" sz="1400" b="1" dirty="0" smtClean="0">
                <a:latin typeface="Times New Roman" panose="02020603050405020304" pitchFamily="18" charset="0"/>
                <a:cs typeface="Times New Roman" panose="02020603050405020304" pitchFamily="18" charset="0"/>
              </a:rPr>
              <a:t>Dutch, </a:t>
            </a:r>
            <a:r>
              <a:rPr lang="en-US" sz="1400" b="1" dirty="0">
                <a:latin typeface="Times New Roman" panose="02020603050405020304" pitchFamily="18" charset="0"/>
                <a:cs typeface="Times New Roman" panose="02020603050405020304" pitchFamily="18" charset="0"/>
              </a:rPr>
              <a:t>so Keukenhofmolen is </a:t>
            </a:r>
            <a:r>
              <a:rPr lang="en-US" sz="1400" b="1" dirty="0" smtClean="0">
                <a:latin typeface="Times New Roman" panose="02020603050405020304" pitchFamily="18" charset="0"/>
                <a:cs typeface="Times New Roman" panose="02020603050405020304" pitchFamily="18" charset="0"/>
              </a:rPr>
              <a:t>simply </a:t>
            </a:r>
            <a:r>
              <a:rPr lang="en-US" sz="1400" b="1" dirty="0">
                <a:latin typeface="Times New Roman" panose="02020603050405020304" pitchFamily="18" charset="0"/>
                <a:cs typeface="Times New Roman" panose="02020603050405020304" pitchFamily="18" charset="0"/>
              </a:rPr>
              <a:t>the big windmill in the garden. This place can get really crowded as everyone fights for the perfect picture or selfie. Try to </a:t>
            </a:r>
            <a:r>
              <a:rPr lang="en-US" sz="1400" b="1" dirty="0" smtClean="0">
                <a:latin typeface="Times New Roman" panose="02020603050405020304" pitchFamily="18" charset="0"/>
                <a:cs typeface="Times New Roman" panose="02020603050405020304" pitchFamily="18" charset="0"/>
              </a:rPr>
              <a:t>reach the </a:t>
            </a:r>
            <a:r>
              <a:rPr lang="en-US" sz="1400" b="1" dirty="0">
                <a:latin typeface="Times New Roman" panose="02020603050405020304" pitchFamily="18" charset="0"/>
                <a:cs typeface="Times New Roman" panose="02020603050405020304" pitchFamily="18" charset="0"/>
              </a:rPr>
              <a:t>windmill </a:t>
            </a:r>
            <a:r>
              <a:rPr lang="en-US" sz="1400" b="1" dirty="0" smtClean="0">
                <a:latin typeface="Times New Roman" panose="02020603050405020304" pitchFamily="18" charset="0"/>
                <a:cs typeface="Times New Roman" panose="02020603050405020304" pitchFamily="18" charset="0"/>
              </a:rPr>
              <a:t>in </a:t>
            </a:r>
            <a:r>
              <a:rPr lang="en-US" sz="1400" b="1" dirty="0">
                <a:latin typeface="Times New Roman" panose="02020603050405020304" pitchFamily="18" charset="0"/>
                <a:cs typeface="Times New Roman" panose="02020603050405020304" pitchFamily="18" charset="0"/>
              </a:rPr>
              <a:t>the morning or </a:t>
            </a:r>
            <a:r>
              <a:rPr lang="en-US" sz="1400" b="1" dirty="0" smtClean="0">
                <a:latin typeface="Times New Roman" panose="02020603050405020304" pitchFamily="18" charset="0"/>
                <a:cs typeface="Times New Roman" panose="02020603050405020304" pitchFamily="18" charset="0"/>
              </a:rPr>
              <a:t>before </a:t>
            </a:r>
            <a:r>
              <a:rPr lang="en-US" sz="1400" b="1" dirty="0">
                <a:latin typeface="Times New Roman" panose="02020603050405020304" pitchFamily="18" charset="0"/>
                <a:cs typeface="Times New Roman" panose="02020603050405020304" pitchFamily="18" charset="0"/>
              </a:rPr>
              <a:t>the park closes in order to get some time </a:t>
            </a:r>
            <a:r>
              <a:rPr lang="en-US" sz="1400" b="1" dirty="0" smtClean="0">
                <a:latin typeface="Times New Roman" panose="02020603050405020304" pitchFamily="18" charset="0"/>
                <a:cs typeface="Times New Roman" panose="02020603050405020304" pitchFamily="18" charset="0"/>
              </a:rPr>
              <a:t>for </a:t>
            </a:r>
            <a:r>
              <a:rPr lang="en-US" sz="1400" b="1" dirty="0">
                <a:latin typeface="Times New Roman" panose="02020603050405020304" pitchFamily="18" charset="0"/>
                <a:cs typeface="Times New Roman" panose="02020603050405020304" pitchFamily="18" charset="0"/>
              </a:rPr>
              <a:t>your series of Windmill </a:t>
            </a:r>
            <a:r>
              <a:rPr lang="en-US" sz="1400" b="1" dirty="0" smtClean="0">
                <a:latin typeface="Times New Roman" panose="02020603050405020304" pitchFamily="18" charset="0"/>
                <a:cs typeface="Times New Roman" panose="02020603050405020304" pitchFamily="18" charset="0"/>
              </a:rPr>
              <a:t>photos.</a:t>
            </a:r>
            <a:endParaRPr lang="en-US" sz="1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08660" y="102581"/>
            <a:ext cx="768436" cy="727735"/>
          </a:xfrm>
          <a:prstGeom prst="rect">
            <a:avLst/>
          </a:prstGeom>
        </p:spPr>
      </p:pic>
      <p:sp>
        <p:nvSpPr>
          <p:cNvPr id="4" name="TextBox 3"/>
          <p:cNvSpPr txBox="1"/>
          <p:nvPr/>
        </p:nvSpPr>
        <p:spPr>
          <a:xfrm>
            <a:off x="10561650" y="294291"/>
            <a:ext cx="526763" cy="246221"/>
          </a:xfrm>
          <a:prstGeom prst="rect">
            <a:avLst/>
          </a:prstGeom>
          <a:noFill/>
        </p:spPr>
        <p:txBody>
          <a:bodyPr wrap="square" rtlCol="0">
            <a:spAutoFit/>
          </a:bodyPr>
          <a:lstStyle/>
          <a:p>
            <a:r>
              <a:rPr lang="en-US" sz="1000" b="1" dirty="0" smtClean="0">
                <a:latin typeface="Times New Roman" panose="02020603050405020304" pitchFamily="18" charset="0"/>
                <a:cs typeface="Times New Roman" panose="02020603050405020304" pitchFamily="18" charset="0"/>
              </a:rPr>
              <a:t>T.C.</a:t>
            </a:r>
            <a:endParaRPr lang="en-US" sz="1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4104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3" name="Rectangle 2"/>
          <p:cNvSpPr/>
          <p:nvPr/>
        </p:nvSpPr>
        <p:spPr>
          <a:xfrm>
            <a:off x="115615" y="115614"/>
            <a:ext cx="2617076" cy="294289"/>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400" b="1" dirty="0" smtClean="0">
                <a:solidFill>
                  <a:schemeClr val="tx1"/>
                </a:solidFill>
                <a:latin typeface="Times New Roman" panose="02020603050405020304" pitchFamily="18" charset="0"/>
                <a:cs typeface="Times New Roman" panose="02020603050405020304" pitchFamily="18" charset="0"/>
              </a:rPr>
              <a:t>Map Of Keukenhof Gardens</a:t>
            </a:r>
            <a:endParaRPr lang="en-US" sz="1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6668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7064"/>
            <a:ext cx="12192000" cy="6865064"/>
          </a:xfrm>
          <a:prstGeom prst="rect">
            <a:avLst/>
          </a:prstGeom>
        </p:spPr>
      </p:pic>
      <p:sp>
        <p:nvSpPr>
          <p:cNvPr id="3" name="Rectangle 2"/>
          <p:cNvSpPr/>
          <p:nvPr/>
        </p:nvSpPr>
        <p:spPr>
          <a:xfrm>
            <a:off x="124691" y="6369627"/>
            <a:ext cx="3501736" cy="311727"/>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latin typeface="Times New Roman" panose="02020603050405020304" pitchFamily="18" charset="0"/>
                <a:cs typeface="Times New Roman" panose="02020603050405020304" pitchFamily="18" charset="0"/>
              </a:rPr>
              <a:t>Entrance to the Keukenhof Gardens at Lisse, Netherlands</a:t>
            </a:r>
            <a:endParaRPr lang="en-US" sz="1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6053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16271"/>
            <a:ext cx="12192000" cy="6874455"/>
          </a:xfrm>
          <a:prstGeom prst="rect">
            <a:avLst/>
          </a:prstGeom>
        </p:spPr>
      </p:pic>
      <p:sp>
        <p:nvSpPr>
          <p:cNvPr id="3" name="Rectangle 2"/>
          <p:cNvSpPr/>
          <p:nvPr/>
        </p:nvSpPr>
        <p:spPr>
          <a:xfrm>
            <a:off x="93518" y="6203372"/>
            <a:ext cx="7678881" cy="498763"/>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latin typeface="Times New Roman" panose="02020603050405020304" pitchFamily="18" charset="0"/>
                <a:cs typeface="Times New Roman" panose="02020603050405020304" pitchFamily="18" charset="0"/>
              </a:rPr>
              <a:t>Keukenhof Castle in Lisse was originally built in 1642 as a classicist country house by Adriaen Maertensz. Block , a former commander of the VOC in the Moluccas. Castle Keukenhof reopened at the end of 2012 after a restoration of almost two years. It can be viewed at set times through guided tours. It is an official wedding location of the Municipality of Lisse and in use for (cultural) events.  </a:t>
            </a:r>
          </a:p>
        </p:txBody>
      </p:sp>
    </p:spTree>
    <p:extLst>
      <p:ext uri="{BB962C8B-B14F-4D97-AF65-F5344CB8AC3E}">
        <p14:creationId xmlns:p14="http://schemas.microsoft.com/office/powerpoint/2010/main" val="484785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25770"/>
            <a:ext cx="12192000" cy="6894879"/>
          </a:xfrm>
          <a:prstGeom prst="rect">
            <a:avLst/>
          </a:prstGeom>
        </p:spPr>
      </p:pic>
      <p:sp>
        <p:nvSpPr>
          <p:cNvPr id="4" name="Rectangle 3"/>
          <p:cNvSpPr/>
          <p:nvPr/>
        </p:nvSpPr>
        <p:spPr>
          <a:xfrm>
            <a:off x="155865" y="6338455"/>
            <a:ext cx="2805544" cy="31172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latin typeface="Times New Roman" panose="02020603050405020304" pitchFamily="18" charset="0"/>
                <a:cs typeface="Times New Roman" panose="02020603050405020304" pitchFamily="18" charset="0"/>
              </a:rPr>
              <a:t>The William Alexander Pavilion of Keukenhof</a:t>
            </a:r>
            <a:endParaRPr lang="en-US" sz="1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2789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Rectangle 2"/>
          <p:cNvSpPr/>
          <p:nvPr/>
        </p:nvSpPr>
        <p:spPr>
          <a:xfrm>
            <a:off x="135082" y="6286500"/>
            <a:ext cx="3813463" cy="353291"/>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latin typeface="Times New Roman" panose="02020603050405020304" pitchFamily="18" charset="0"/>
                <a:cs typeface="Times New Roman" panose="02020603050405020304" pitchFamily="18" charset="0"/>
              </a:rPr>
              <a:t>The </a:t>
            </a:r>
            <a:r>
              <a:rPr lang="en-US" sz="1000" b="1" dirty="0" smtClean="0">
                <a:latin typeface="Times New Roman" panose="02020603050405020304" pitchFamily="18" charset="0"/>
                <a:cs typeface="Times New Roman" panose="02020603050405020304" pitchFamily="18" charset="0"/>
              </a:rPr>
              <a:t>Beatrix Pavilion </a:t>
            </a:r>
            <a:r>
              <a:rPr lang="en-US" sz="1000" b="1" dirty="0">
                <a:latin typeface="Times New Roman" panose="02020603050405020304" pitchFamily="18" charset="0"/>
                <a:cs typeface="Times New Roman" panose="02020603050405020304" pitchFamily="18" charset="0"/>
              </a:rPr>
              <a:t>is </a:t>
            </a:r>
            <a:r>
              <a:rPr lang="en-US" sz="1000" b="1" dirty="0" smtClean="0">
                <a:latin typeface="Times New Roman" panose="02020603050405020304" pitchFamily="18" charset="0"/>
                <a:cs typeface="Times New Roman" panose="02020603050405020304" pitchFamily="18" charset="0"/>
              </a:rPr>
              <a:t> a heaven of orchid  flowers. </a:t>
            </a:r>
            <a:endParaRPr lang="en-US" sz="1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8681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b="8532"/>
          <a:stretch/>
        </p:blipFill>
        <p:spPr>
          <a:xfrm>
            <a:off x="0" y="-2267"/>
            <a:ext cx="12192000" cy="6873200"/>
          </a:xfrm>
          <a:prstGeom prst="rect">
            <a:avLst/>
          </a:prstGeom>
        </p:spPr>
      </p:pic>
      <p:sp>
        <p:nvSpPr>
          <p:cNvPr id="3" name="Rectangle 2"/>
          <p:cNvSpPr/>
          <p:nvPr/>
        </p:nvSpPr>
        <p:spPr>
          <a:xfrm>
            <a:off x="155865" y="6421582"/>
            <a:ext cx="1569026" cy="259773"/>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latin typeface="Times New Roman" panose="02020603050405020304" pitchFamily="18" charset="0"/>
                <a:cs typeface="Times New Roman" panose="02020603050405020304" pitchFamily="18" charset="0"/>
              </a:rPr>
              <a:t>Orange-Nassau Pavilion</a:t>
            </a:r>
            <a:endParaRPr lang="en-US" sz="1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2913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b="9486"/>
          <a:stretch/>
        </p:blipFill>
        <p:spPr>
          <a:xfrm>
            <a:off x="0" y="3880"/>
            <a:ext cx="12192000" cy="6854120"/>
          </a:xfrm>
          <a:prstGeom prst="rect">
            <a:avLst/>
          </a:prstGeom>
        </p:spPr>
      </p:pic>
      <p:sp>
        <p:nvSpPr>
          <p:cNvPr id="3" name="Rectangle 2"/>
          <p:cNvSpPr/>
          <p:nvPr/>
        </p:nvSpPr>
        <p:spPr>
          <a:xfrm>
            <a:off x="144965" y="6356195"/>
            <a:ext cx="3992137" cy="356839"/>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Juliana Pavilion with it’s fabulous display of Orchids and Anthuriums</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6422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5513" b="8294"/>
          <a:stretch/>
        </p:blipFill>
        <p:spPr>
          <a:xfrm>
            <a:off x="-10391" y="-684"/>
            <a:ext cx="12202391" cy="6846007"/>
          </a:xfrm>
          <a:prstGeom prst="rect">
            <a:avLst/>
          </a:prstGeom>
        </p:spPr>
      </p:pic>
      <p:sp>
        <p:nvSpPr>
          <p:cNvPr id="3" name="Rectangle 2"/>
          <p:cNvSpPr/>
          <p:nvPr/>
        </p:nvSpPr>
        <p:spPr>
          <a:xfrm>
            <a:off x="176645" y="6265718"/>
            <a:ext cx="4135582" cy="28055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latin typeface="Times New Roman" panose="02020603050405020304" pitchFamily="18" charset="0"/>
                <a:cs typeface="Times New Roman" panose="02020603050405020304" pitchFamily="18" charset="0"/>
              </a:rPr>
              <a:t>Landscaped garden of Tulips outside the Julianna Pavilion of Keukenhof</a:t>
            </a:r>
            <a:endParaRPr lang="en-US" sz="10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8438" y="237863"/>
            <a:ext cx="714376" cy="676538"/>
          </a:xfrm>
          <a:prstGeom prst="rect">
            <a:avLst/>
          </a:prstGeom>
        </p:spPr>
      </p:pic>
      <p:sp>
        <p:nvSpPr>
          <p:cNvPr id="5" name="TextBox 4"/>
          <p:cNvSpPr txBox="1"/>
          <p:nvPr/>
        </p:nvSpPr>
        <p:spPr>
          <a:xfrm>
            <a:off x="11403724" y="304800"/>
            <a:ext cx="536028" cy="369332"/>
          </a:xfrm>
          <a:prstGeom prst="rect">
            <a:avLst/>
          </a:prstGeom>
          <a:noFill/>
        </p:spPr>
        <p:txBody>
          <a:bodyPr wrap="square" rtlCol="0">
            <a:spAutoFit/>
          </a:bodyPr>
          <a:lstStyle/>
          <a:p>
            <a:r>
              <a:rPr lang="en-US" sz="1000" b="1" dirty="0" smtClean="0">
                <a:latin typeface="Times New Roman" panose="02020603050405020304" pitchFamily="18" charset="0"/>
                <a:cs typeface="Times New Roman" panose="02020603050405020304" pitchFamily="18" charset="0"/>
              </a:rPr>
              <a:t>T.C</a:t>
            </a:r>
            <a:r>
              <a:rPr lang="en-US"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7314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8618" b="3740"/>
          <a:stretch/>
        </p:blipFill>
        <p:spPr>
          <a:xfrm>
            <a:off x="0" y="0"/>
            <a:ext cx="12192000" cy="6857999"/>
          </a:xfrm>
          <a:prstGeom prst="rect">
            <a:avLst/>
          </a:prstGeom>
        </p:spPr>
      </p:pic>
      <p:sp>
        <p:nvSpPr>
          <p:cNvPr id="3" name="Rectangle 2"/>
          <p:cNvSpPr/>
          <p:nvPr/>
        </p:nvSpPr>
        <p:spPr>
          <a:xfrm>
            <a:off x="122663" y="6322742"/>
            <a:ext cx="2821259" cy="323386"/>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In-house Flower Display at Keukenhof Garden</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9420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3955" b="3225"/>
          <a:stretch/>
        </p:blipFill>
        <p:spPr>
          <a:xfrm>
            <a:off x="0" y="3323"/>
            <a:ext cx="12191999" cy="6852696"/>
          </a:xfrm>
          <a:prstGeom prst="rect">
            <a:avLst/>
          </a:prstGeom>
        </p:spPr>
      </p:pic>
    </p:spTree>
    <p:extLst>
      <p:ext uri="{BB962C8B-B14F-4D97-AF65-F5344CB8AC3E}">
        <p14:creationId xmlns:p14="http://schemas.microsoft.com/office/powerpoint/2010/main" val="827120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6034" b="12078"/>
          <a:stretch/>
        </p:blipFill>
        <p:spPr>
          <a:xfrm>
            <a:off x="0" y="5193"/>
            <a:ext cx="12192000" cy="6841753"/>
          </a:xfrm>
          <a:prstGeom prst="rect">
            <a:avLst/>
          </a:prstGeom>
        </p:spPr>
      </p:pic>
      <p:sp>
        <p:nvSpPr>
          <p:cNvPr id="3" name="Rectangle 2"/>
          <p:cNvSpPr/>
          <p:nvPr/>
        </p:nvSpPr>
        <p:spPr>
          <a:xfrm>
            <a:off x="133815" y="6133171"/>
            <a:ext cx="4137102" cy="356839"/>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The best Japanese Garden of Europe is also in Netherlands at the Hague.</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3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9590" y="-4177"/>
            <a:ext cx="12182409" cy="6862177"/>
          </a:xfrm>
          <a:prstGeom prst="rect">
            <a:avLst/>
          </a:prstGeom>
        </p:spPr>
      </p:pic>
    </p:spTree>
    <p:extLst>
      <p:ext uri="{BB962C8B-B14F-4D97-AF65-F5344CB8AC3E}">
        <p14:creationId xmlns:p14="http://schemas.microsoft.com/office/powerpoint/2010/main" val="465928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980607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5035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5954"/>
            <a:ext cx="12192000" cy="6869907"/>
          </a:xfrm>
          <a:prstGeom prst="rect">
            <a:avLst/>
          </a:prstGeom>
        </p:spPr>
      </p:pic>
      <p:sp>
        <p:nvSpPr>
          <p:cNvPr id="3" name="Rectangle 2"/>
          <p:cNvSpPr/>
          <p:nvPr/>
        </p:nvSpPr>
        <p:spPr>
          <a:xfrm>
            <a:off x="144966" y="6177776"/>
            <a:ext cx="2955073" cy="390292"/>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Boat cruising around the tulip fields of Keukenhof</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0073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1073"/>
            <a:ext cx="12176254" cy="6859929"/>
          </a:xfrm>
          <a:prstGeom prst="rect">
            <a:avLst/>
          </a:prstGeom>
        </p:spPr>
      </p:pic>
    </p:spTree>
    <p:extLst>
      <p:ext uri="{BB962C8B-B14F-4D97-AF65-F5344CB8AC3E}">
        <p14:creationId xmlns:p14="http://schemas.microsoft.com/office/powerpoint/2010/main" val="4041819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90032" y="356170"/>
            <a:ext cx="786962" cy="745280"/>
          </a:xfrm>
          <a:prstGeom prst="rect">
            <a:avLst/>
          </a:prstGeom>
        </p:spPr>
      </p:pic>
      <p:sp>
        <p:nvSpPr>
          <p:cNvPr id="4" name="TextBox 3"/>
          <p:cNvSpPr txBox="1"/>
          <p:nvPr/>
        </p:nvSpPr>
        <p:spPr>
          <a:xfrm>
            <a:off x="11098924" y="515008"/>
            <a:ext cx="430924" cy="246221"/>
          </a:xfrm>
          <a:prstGeom prst="rect">
            <a:avLst/>
          </a:prstGeom>
          <a:noFill/>
        </p:spPr>
        <p:txBody>
          <a:bodyPr wrap="square" rtlCol="0">
            <a:spAutoFit/>
          </a:bodyPr>
          <a:lstStyle/>
          <a:p>
            <a:r>
              <a:rPr lang="en-US" sz="1000" b="1" dirty="0" smtClean="0">
                <a:latin typeface="Times New Roman" panose="02020603050405020304" pitchFamily="18" charset="0"/>
                <a:cs typeface="Times New Roman" panose="02020603050405020304" pitchFamily="18" charset="0"/>
              </a:rPr>
              <a:t>T.C</a:t>
            </a:r>
            <a:r>
              <a:rPr lang="en-US" sz="1000" dirty="0" smtClean="0"/>
              <a:t>.</a:t>
            </a:r>
            <a:endParaRPr lang="en-US" sz="1000" dirty="0"/>
          </a:p>
        </p:txBody>
      </p:sp>
    </p:spTree>
    <p:extLst>
      <p:ext uri="{BB962C8B-B14F-4D97-AF65-F5344CB8AC3E}">
        <p14:creationId xmlns:p14="http://schemas.microsoft.com/office/powerpoint/2010/main" val="4121813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2536"/>
            <a:ext cx="12192000" cy="6848216"/>
          </a:xfrm>
          <a:prstGeom prst="rect">
            <a:avLst/>
          </a:prstGeom>
        </p:spPr>
      </p:pic>
    </p:spTree>
    <p:extLst>
      <p:ext uri="{BB962C8B-B14F-4D97-AF65-F5344CB8AC3E}">
        <p14:creationId xmlns:p14="http://schemas.microsoft.com/office/powerpoint/2010/main" val="865446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4685" b="5986"/>
          <a:stretch/>
        </p:blipFill>
        <p:spPr>
          <a:xfrm>
            <a:off x="0" y="2143"/>
            <a:ext cx="12191999" cy="6864587"/>
          </a:xfrm>
          <a:prstGeom prst="rect">
            <a:avLst/>
          </a:prstGeom>
        </p:spPr>
      </p:pic>
      <p:sp>
        <p:nvSpPr>
          <p:cNvPr id="3" name="Rectangle 2"/>
          <p:cNvSpPr/>
          <p:nvPr/>
        </p:nvSpPr>
        <p:spPr>
          <a:xfrm>
            <a:off x="94592" y="6327228"/>
            <a:ext cx="2417379" cy="378373"/>
          </a:xfrm>
          <a:prstGeom prst="rect">
            <a:avLst/>
          </a:prstGeom>
          <a:solidFill>
            <a:schemeClr val="bg1"/>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Beautiful Green Arched Vines walkways</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7589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83069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r="5415"/>
          <a:stretch/>
        </p:blipFill>
        <p:spPr>
          <a:xfrm>
            <a:off x="1" y="-2562"/>
            <a:ext cx="12192000" cy="6860562"/>
          </a:xfrm>
          <a:prstGeom prst="rect">
            <a:avLst/>
          </a:prstGeom>
        </p:spPr>
      </p:pic>
    </p:spTree>
    <p:extLst>
      <p:ext uri="{BB962C8B-B14F-4D97-AF65-F5344CB8AC3E}">
        <p14:creationId xmlns:p14="http://schemas.microsoft.com/office/powerpoint/2010/main" val="2386415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6896" b="10498"/>
          <a:stretch/>
        </p:blipFill>
        <p:spPr>
          <a:xfrm>
            <a:off x="0" y="2270"/>
            <a:ext cx="12191999" cy="6867077"/>
          </a:xfrm>
          <a:prstGeom prst="rect">
            <a:avLst/>
          </a:prstGeom>
        </p:spPr>
      </p:pic>
    </p:spTree>
    <p:extLst>
      <p:ext uri="{BB962C8B-B14F-4D97-AF65-F5344CB8AC3E}">
        <p14:creationId xmlns:p14="http://schemas.microsoft.com/office/powerpoint/2010/main" val="549349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6550" b="5307"/>
          <a:stretch/>
        </p:blipFill>
        <p:spPr>
          <a:xfrm>
            <a:off x="0" y="19420"/>
            <a:ext cx="12192000" cy="6848628"/>
          </a:xfrm>
          <a:prstGeom prst="rect">
            <a:avLst/>
          </a:prstGeom>
        </p:spPr>
      </p:pic>
    </p:spTree>
    <p:extLst>
      <p:ext uri="{BB962C8B-B14F-4D97-AF65-F5344CB8AC3E}">
        <p14:creationId xmlns:p14="http://schemas.microsoft.com/office/powerpoint/2010/main" val="1255242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957848"/>
          </a:xfrm>
          <a:prstGeom prst="rect">
            <a:avLst/>
          </a:prstGeom>
        </p:spPr>
      </p:pic>
    </p:spTree>
    <p:extLst>
      <p:ext uri="{BB962C8B-B14F-4D97-AF65-F5344CB8AC3E}">
        <p14:creationId xmlns:p14="http://schemas.microsoft.com/office/powerpoint/2010/main" val="401416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434"/>
            <a:ext cx="12191999" cy="6854050"/>
          </a:xfrm>
          <a:prstGeom prst="rect">
            <a:avLst/>
          </a:prstGeom>
        </p:spPr>
      </p:pic>
    </p:spTree>
    <p:extLst>
      <p:ext uri="{BB962C8B-B14F-4D97-AF65-F5344CB8AC3E}">
        <p14:creationId xmlns:p14="http://schemas.microsoft.com/office/powerpoint/2010/main" val="179514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6158"/>
            <a:ext cx="12192001" cy="6851842"/>
          </a:xfrm>
          <a:prstGeom prst="rect">
            <a:avLst/>
          </a:prstGeom>
        </p:spPr>
      </p:pic>
      <p:sp>
        <p:nvSpPr>
          <p:cNvPr id="3" name="Rectangle 2"/>
          <p:cNvSpPr/>
          <p:nvPr/>
        </p:nvSpPr>
        <p:spPr>
          <a:xfrm>
            <a:off x="241738" y="6222125"/>
            <a:ext cx="3026979" cy="294290"/>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Tulips planted creatively which shows the picture of Holland’s most famous artist - Vincent Van Gogh</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7601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691"/>
            <a:ext cx="12191999" cy="6859691"/>
          </a:xfrm>
          <a:prstGeom prst="rect">
            <a:avLst/>
          </a:prstGeom>
        </p:spPr>
      </p:pic>
    </p:spTree>
    <p:extLst>
      <p:ext uri="{BB962C8B-B14F-4D97-AF65-F5344CB8AC3E}">
        <p14:creationId xmlns:p14="http://schemas.microsoft.com/office/powerpoint/2010/main" val="1249042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7071" b="7759"/>
          <a:stretch/>
        </p:blipFill>
        <p:spPr>
          <a:xfrm>
            <a:off x="0" y="-517"/>
            <a:ext cx="12191999" cy="6858517"/>
          </a:xfrm>
          <a:prstGeom prst="rect">
            <a:avLst/>
          </a:prstGeom>
        </p:spPr>
      </p:pic>
    </p:spTree>
    <p:extLst>
      <p:ext uri="{BB962C8B-B14F-4D97-AF65-F5344CB8AC3E}">
        <p14:creationId xmlns:p14="http://schemas.microsoft.com/office/powerpoint/2010/main" val="2453809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0"/>
            <a:ext cx="12138378" cy="6847980"/>
          </a:xfrm>
          <a:prstGeom prst="rect">
            <a:avLst/>
          </a:prstGeom>
        </p:spPr>
      </p:pic>
    </p:spTree>
    <p:extLst>
      <p:ext uri="{BB962C8B-B14F-4D97-AF65-F5344CB8AC3E}">
        <p14:creationId xmlns:p14="http://schemas.microsoft.com/office/powerpoint/2010/main" val="107102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2602"/>
          <a:stretch/>
        </p:blipFill>
        <p:spPr>
          <a:xfrm>
            <a:off x="0" y="1840"/>
            <a:ext cx="12192000" cy="6862591"/>
          </a:xfrm>
          <a:prstGeom prst="rect">
            <a:avLst/>
          </a:prstGeom>
        </p:spPr>
      </p:pic>
    </p:spTree>
    <p:extLst>
      <p:ext uri="{BB962C8B-B14F-4D97-AF65-F5344CB8AC3E}">
        <p14:creationId xmlns:p14="http://schemas.microsoft.com/office/powerpoint/2010/main" val="736844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7740"/>
            <a:ext cx="12192000" cy="6861573"/>
          </a:xfrm>
          <a:prstGeom prst="rect">
            <a:avLst/>
          </a:prstGeom>
        </p:spPr>
      </p:pic>
    </p:spTree>
    <p:extLst>
      <p:ext uri="{BB962C8B-B14F-4D97-AF65-F5344CB8AC3E}">
        <p14:creationId xmlns:p14="http://schemas.microsoft.com/office/powerpoint/2010/main" val="2072156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4598"/>
            <a:ext cx="12192000" cy="6872598"/>
          </a:xfrm>
          <a:prstGeom prst="rect">
            <a:avLst/>
          </a:prstGeom>
        </p:spPr>
      </p:pic>
      <p:sp>
        <p:nvSpPr>
          <p:cNvPr id="4" name="Rectangle 3"/>
          <p:cNvSpPr/>
          <p:nvPr/>
        </p:nvSpPr>
        <p:spPr>
          <a:xfrm>
            <a:off x="136634" y="6264166"/>
            <a:ext cx="1587063" cy="2522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latin typeface="Times New Roman" panose="02020603050405020304" pitchFamily="18" charset="0"/>
                <a:cs typeface="Times New Roman" panose="02020603050405020304" pitchFamily="18" charset="0"/>
              </a:rPr>
              <a:t>The Keukenhof Molen</a:t>
            </a:r>
            <a:endParaRPr lang="en-US" sz="1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8378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2674"/>
            <a:ext cx="12192000" cy="6870674"/>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6979" y="165046"/>
            <a:ext cx="702480" cy="665272"/>
          </a:xfrm>
          <a:prstGeom prst="rect">
            <a:avLst/>
          </a:prstGeom>
        </p:spPr>
      </p:pic>
      <p:sp>
        <p:nvSpPr>
          <p:cNvPr id="4" name="TextBox 3"/>
          <p:cNvSpPr txBox="1"/>
          <p:nvPr/>
        </p:nvSpPr>
        <p:spPr>
          <a:xfrm>
            <a:off x="11382703" y="165046"/>
            <a:ext cx="493987" cy="369332"/>
          </a:xfrm>
          <a:prstGeom prst="rect">
            <a:avLst/>
          </a:prstGeom>
          <a:noFill/>
        </p:spPr>
        <p:txBody>
          <a:bodyPr wrap="square" rtlCol="0">
            <a:spAutoFit/>
          </a:bodyPr>
          <a:lstStyle/>
          <a:p>
            <a:r>
              <a:rPr lang="en-US" sz="1000" b="1" dirty="0" smtClean="0">
                <a:latin typeface="Times New Roman" panose="02020603050405020304" pitchFamily="18" charset="0"/>
                <a:cs typeface="Times New Roman" panose="02020603050405020304" pitchFamily="18" charset="0"/>
              </a:rPr>
              <a:t>T.C</a:t>
            </a:r>
            <a:r>
              <a:rPr lang="en-US" dirty="0" smtClean="0"/>
              <a:t>.</a:t>
            </a:r>
            <a:endParaRPr lang="en-US" dirty="0"/>
          </a:p>
        </p:txBody>
      </p:sp>
    </p:spTree>
    <p:extLst>
      <p:ext uri="{BB962C8B-B14F-4D97-AF65-F5344CB8AC3E}">
        <p14:creationId xmlns:p14="http://schemas.microsoft.com/office/powerpoint/2010/main" val="997358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9261"/>
          <a:stretch/>
        </p:blipFill>
        <p:spPr>
          <a:xfrm>
            <a:off x="0" y="2043"/>
            <a:ext cx="12192000" cy="6844049"/>
          </a:xfrm>
          <a:prstGeom prst="rect">
            <a:avLst/>
          </a:prstGeom>
        </p:spPr>
      </p:pic>
    </p:spTree>
    <p:extLst>
      <p:ext uri="{BB962C8B-B14F-4D97-AF65-F5344CB8AC3E}">
        <p14:creationId xmlns:p14="http://schemas.microsoft.com/office/powerpoint/2010/main" val="370728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5507" b="6374"/>
          <a:stretch/>
        </p:blipFill>
        <p:spPr>
          <a:xfrm>
            <a:off x="0" y="0"/>
            <a:ext cx="12192000" cy="6858000"/>
          </a:xfrm>
          <a:prstGeom prst="rect">
            <a:avLst/>
          </a:prstGeom>
        </p:spPr>
      </p:pic>
      <p:sp>
        <p:nvSpPr>
          <p:cNvPr id="3" name="Rectangle 2"/>
          <p:cNvSpPr/>
          <p:nvPr/>
        </p:nvSpPr>
        <p:spPr>
          <a:xfrm>
            <a:off x="178676" y="6180083"/>
            <a:ext cx="3289738" cy="325820"/>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Flevoland near </a:t>
            </a:r>
            <a:r>
              <a:rPr lang="en-US" sz="1000" b="1" dirty="0" err="1" smtClean="0">
                <a:solidFill>
                  <a:schemeClr val="tx1"/>
                </a:solidFill>
                <a:latin typeface="Times New Roman" panose="02020603050405020304" pitchFamily="18" charset="0"/>
                <a:cs typeface="Times New Roman" panose="02020603050405020304" pitchFamily="18" charset="0"/>
              </a:rPr>
              <a:t>Lisse</a:t>
            </a:r>
            <a:r>
              <a:rPr lang="en-US" sz="1000" b="1" dirty="0" smtClean="0">
                <a:solidFill>
                  <a:schemeClr val="tx1"/>
                </a:solidFill>
                <a:latin typeface="Times New Roman" panose="02020603050405020304" pitchFamily="18" charset="0"/>
                <a:cs typeface="Times New Roman" panose="02020603050405020304" pitchFamily="18" charset="0"/>
              </a:rPr>
              <a:t> with one of its manicured gardens</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0011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7884"/>
            <a:ext cx="12192000" cy="6861153"/>
          </a:xfrm>
          <a:prstGeom prst="rect">
            <a:avLst/>
          </a:prstGeom>
        </p:spPr>
      </p:pic>
      <p:sp>
        <p:nvSpPr>
          <p:cNvPr id="3" name="Rectangle 2"/>
          <p:cNvSpPr/>
          <p:nvPr/>
        </p:nvSpPr>
        <p:spPr>
          <a:xfrm>
            <a:off x="115615" y="6201103"/>
            <a:ext cx="4330262" cy="378373"/>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The Amstel Park near Amsterdam with some splendid manicured greenery</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5333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t="2298" b="8812"/>
          <a:stretch/>
        </p:blipFill>
        <p:spPr>
          <a:xfrm>
            <a:off x="0" y="0"/>
            <a:ext cx="12192000" cy="6853730"/>
          </a:xfrm>
          <a:prstGeom prst="rect">
            <a:avLst/>
          </a:prstGeom>
        </p:spPr>
      </p:pic>
      <p:sp>
        <p:nvSpPr>
          <p:cNvPr id="3" name="Rectangle 2"/>
          <p:cNvSpPr/>
          <p:nvPr/>
        </p:nvSpPr>
        <p:spPr>
          <a:xfrm>
            <a:off x="105103" y="6190593"/>
            <a:ext cx="5528442" cy="409904"/>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a:solidFill>
                  <a:schemeClr val="tx1"/>
                </a:solidFill>
                <a:latin typeface="Times New Roman" panose="02020603050405020304" pitchFamily="18" charset="0"/>
                <a:cs typeface="Times New Roman" panose="02020603050405020304" pitchFamily="18" charset="0"/>
              </a:rPr>
              <a:t>The North Holland town of Aalsmeer is located 13km southwest of Amsterdam and has been dubbed the flower capital of the world, because the largest flower auction on earth is in Aalsmeer.</a:t>
            </a:r>
          </a:p>
        </p:txBody>
      </p:sp>
    </p:spTree>
    <p:extLst>
      <p:ext uri="{BB962C8B-B14F-4D97-AF65-F5344CB8AC3E}">
        <p14:creationId xmlns:p14="http://schemas.microsoft.com/office/powerpoint/2010/main" val="3826222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3" name="Rectangle 2"/>
          <p:cNvSpPr/>
          <p:nvPr/>
        </p:nvSpPr>
        <p:spPr>
          <a:xfrm>
            <a:off x="1492469" y="6306207"/>
            <a:ext cx="2785240" cy="304800"/>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An open manicured garden near Amsterdam</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9030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4905" b="5747"/>
          <a:stretch/>
        </p:blipFill>
        <p:spPr>
          <a:xfrm>
            <a:off x="0" y="-14267"/>
            <a:ext cx="12191999" cy="6872026"/>
          </a:xfrm>
          <a:prstGeom prst="rect">
            <a:avLst/>
          </a:prstGeom>
        </p:spPr>
      </p:pic>
      <p:sp>
        <p:nvSpPr>
          <p:cNvPr id="3" name="Rectangle 2"/>
          <p:cNvSpPr/>
          <p:nvPr/>
        </p:nvSpPr>
        <p:spPr>
          <a:xfrm>
            <a:off x="136634" y="6211614"/>
            <a:ext cx="2827283" cy="462455"/>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The Keukenhof Flower Float Parade and Shows</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4115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5671" b="3295"/>
          <a:stretch/>
        </p:blipFill>
        <p:spPr>
          <a:xfrm>
            <a:off x="0" y="-7125"/>
            <a:ext cx="12192000" cy="6874553"/>
          </a:xfrm>
          <a:prstGeom prst="rect">
            <a:avLst/>
          </a:prstGeom>
        </p:spPr>
      </p:pic>
    </p:spTree>
    <p:extLst>
      <p:ext uri="{BB962C8B-B14F-4D97-AF65-F5344CB8AC3E}">
        <p14:creationId xmlns:p14="http://schemas.microsoft.com/office/powerpoint/2010/main" val="813736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6615" b="4216"/>
          <a:stretch/>
        </p:blipFill>
        <p:spPr>
          <a:xfrm>
            <a:off x="0" y="-7928"/>
            <a:ext cx="12191999" cy="6869979"/>
          </a:xfrm>
          <a:prstGeom prst="rect">
            <a:avLst/>
          </a:prstGeom>
        </p:spPr>
      </p:pic>
    </p:spTree>
    <p:extLst>
      <p:ext uri="{BB962C8B-B14F-4D97-AF65-F5344CB8AC3E}">
        <p14:creationId xmlns:p14="http://schemas.microsoft.com/office/powerpoint/2010/main" val="1415972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b="8505"/>
          <a:stretch/>
        </p:blipFill>
        <p:spPr>
          <a:xfrm>
            <a:off x="13864" y="0"/>
            <a:ext cx="12178136" cy="6858000"/>
          </a:xfrm>
          <a:prstGeom prst="rect">
            <a:avLst/>
          </a:prstGeom>
        </p:spPr>
      </p:pic>
    </p:spTree>
    <p:extLst>
      <p:ext uri="{BB962C8B-B14F-4D97-AF65-F5344CB8AC3E}">
        <p14:creationId xmlns:p14="http://schemas.microsoft.com/office/powerpoint/2010/main" val="3953009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t="11933" b="6513"/>
          <a:stretch/>
        </p:blipFill>
        <p:spPr>
          <a:xfrm>
            <a:off x="0" y="-9730"/>
            <a:ext cx="12192000" cy="6878359"/>
          </a:xfrm>
          <a:prstGeom prst="rect">
            <a:avLst/>
          </a:prstGeom>
        </p:spPr>
      </p:pic>
      <p:sp>
        <p:nvSpPr>
          <p:cNvPr id="4" name="Rectangle 3"/>
          <p:cNvSpPr/>
          <p:nvPr/>
        </p:nvSpPr>
        <p:spPr>
          <a:xfrm>
            <a:off x="126124" y="6169572"/>
            <a:ext cx="4035973" cy="588580"/>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a:solidFill>
                  <a:schemeClr val="tx1"/>
                </a:solidFill>
                <a:latin typeface="Times New Roman" panose="02020603050405020304" pitchFamily="18" charset="0"/>
                <a:cs typeface="Times New Roman" panose="02020603050405020304" pitchFamily="18" charset="0"/>
              </a:rPr>
              <a:t>One of the greatest events in Holland, Varend Corso Westland, is a floating parade of boats decorated with fresh fruits, vegetables, colorful flowers and plants from the greenhouses in Westland, Holland</a:t>
            </a:r>
          </a:p>
        </p:txBody>
      </p:sp>
    </p:spTree>
    <p:extLst>
      <p:ext uri="{BB962C8B-B14F-4D97-AF65-F5344CB8AC3E}">
        <p14:creationId xmlns:p14="http://schemas.microsoft.com/office/powerpoint/2010/main" val="1625901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6177" b="10135"/>
          <a:stretch/>
        </p:blipFill>
        <p:spPr>
          <a:xfrm>
            <a:off x="0" y="8994"/>
            <a:ext cx="12196706" cy="6849005"/>
          </a:xfrm>
          <a:prstGeom prst="rect">
            <a:avLst/>
          </a:prstGeom>
        </p:spPr>
      </p:pic>
      <p:sp>
        <p:nvSpPr>
          <p:cNvPr id="3" name="Rectangle 2"/>
          <p:cNvSpPr/>
          <p:nvPr/>
        </p:nvSpPr>
        <p:spPr>
          <a:xfrm>
            <a:off x="136634" y="6159062"/>
            <a:ext cx="7956332" cy="493986"/>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a:solidFill>
                  <a:schemeClr val="tx1"/>
                </a:solidFill>
                <a:latin typeface="Times New Roman" panose="02020603050405020304" pitchFamily="18" charset="0"/>
                <a:cs typeface="Times New Roman" panose="02020603050405020304" pitchFamily="18" charset="0"/>
              </a:rPr>
              <a:t>The Westland Boat Parade features dozens of boats decorated with flowers and vegetables. The floating parade sails through the Westland region over a period of 3 days and draws in over half a million visitors every year. The region is famous for its glasshouse horticulture, with millions of vegetables, fruits, plants and </a:t>
            </a:r>
            <a:r>
              <a:rPr lang="en-US" sz="1000" b="1" dirty="0" smtClean="0">
                <a:solidFill>
                  <a:schemeClr val="tx1"/>
                </a:solidFill>
                <a:latin typeface="Times New Roman" panose="02020603050405020304" pitchFamily="18" charset="0"/>
                <a:cs typeface="Times New Roman" panose="02020603050405020304" pitchFamily="18" charset="0"/>
              </a:rPr>
              <a:t>flowers. </a:t>
            </a:r>
            <a:r>
              <a:rPr lang="en-US" sz="1000" b="1" dirty="0">
                <a:solidFill>
                  <a:schemeClr val="tx1"/>
                </a:solidFill>
                <a:latin typeface="Times New Roman" panose="02020603050405020304" pitchFamily="18" charset="0"/>
                <a:cs typeface="Times New Roman" panose="02020603050405020304" pitchFamily="18" charset="0"/>
              </a:rPr>
              <a:t>The parade passes through historical cities </a:t>
            </a:r>
            <a:r>
              <a:rPr lang="en-US" sz="1000" b="1" dirty="0" smtClean="0">
                <a:solidFill>
                  <a:schemeClr val="tx1"/>
                </a:solidFill>
                <a:latin typeface="Times New Roman" panose="02020603050405020304" pitchFamily="18" charset="0"/>
                <a:cs typeface="Times New Roman" panose="02020603050405020304" pitchFamily="18" charset="0"/>
              </a:rPr>
              <a:t>of The </a:t>
            </a:r>
            <a:r>
              <a:rPr lang="en-US" sz="1000" b="1" dirty="0">
                <a:solidFill>
                  <a:schemeClr val="tx1"/>
                </a:solidFill>
                <a:latin typeface="Times New Roman" panose="02020603050405020304" pitchFamily="18" charset="0"/>
                <a:cs typeface="Times New Roman" panose="02020603050405020304" pitchFamily="18" charset="0"/>
              </a:rPr>
              <a:t>Hague, Delft, Naaldwijk and Maasluis.</a:t>
            </a:r>
          </a:p>
        </p:txBody>
      </p:sp>
    </p:spTree>
    <p:extLst>
      <p:ext uri="{BB962C8B-B14F-4D97-AF65-F5344CB8AC3E}">
        <p14:creationId xmlns:p14="http://schemas.microsoft.com/office/powerpoint/2010/main" val="1812764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8824"/>
          <a:stretch/>
        </p:blipFill>
        <p:spPr>
          <a:xfrm>
            <a:off x="0" y="11679"/>
            <a:ext cx="12192001" cy="6846321"/>
          </a:xfrm>
          <a:prstGeom prst="rect">
            <a:avLst/>
          </a:prstGeom>
        </p:spPr>
      </p:pic>
      <p:sp>
        <p:nvSpPr>
          <p:cNvPr id="3" name="Rectangle 2"/>
          <p:cNvSpPr/>
          <p:nvPr/>
        </p:nvSpPr>
        <p:spPr>
          <a:xfrm>
            <a:off x="756745" y="6453352"/>
            <a:ext cx="2249214" cy="262758"/>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a:solidFill>
                  <a:schemeClr val="tx1"/>
                </a:solidFill>
                <a:latin typeface="Times New Roman" panose="02020603050405020304" pitchFamily="18" charset="0"/>
                <a:cs typeface="Times New Roman" panose="02020603050405020304" pitchFamily="18" charset="0"/>
              </a:rPr>
              <a:t>Varend Corso </a:t>
            </a:r>
            <a:r>
              <a:rPr lang="en-US" sz="1000" b="1" dirty="0" smtClean="0">
                <a:solidFill>
                  <a:schemeClr val="tx1"/>
                </a:solidFill>
                <a:latin typeface="Times New Roman" panose="02020603050405020304" pitchFamily="18" charset="0"/>
                <a:cs typeface="Times New Roman" panose="02020603050405020304" pitchFamily="18" charset="0"/>
              </a:rPr>
              <a:t>Westland Boat Parade</a:t>
            </a:r>
            <a:endParaRPr lang="en-US" sz="1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6174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9195" b="6666"/>
          <a:stretch/>
        </p:blipFill>
        <p:spPr>
          <a:xfrm>
            <a:off x="1" y="0"/>
            <a:ext cx="12192000" cy="6849974"/>
          </a:xfrm>
          <a:prstGeom prst="rect">
            <a:avLst/>
          </a:prstGeom>
        </p:spPr>
      </p:pic>
      <p:sp>
        <p:nvSpPr>
          <p:cNvPr id="3" name="Rectangle 2"/>
          <p:cNvSpPr/>
          <p:nvPr/>
        </p:nvSpPr>
        <p:spPr>
          <a:xfrm>
            <a:off x="5570483" y="6348248"/>
            <a:ext cx="1975946" cy="304800"/>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b="1" dirty="0" smtClean="0">
                <a:solidFill>
                  <a:schemeClr val="tx1"/>
                </a:solidFill>
                <a:latin typeface="Times New Roman" panose="02020603050405020304" pitchFamily="18" charset="0"/>
                <a:cs typeface="Times New Roman" panose="02020603050405020304" pitchFamily="18" charset="0"/>
              </a:rPr>
              <a:t>The Amsterdam Tulip Festival</a:t>
            </a:r>
            <a:endParaRPr lang="en-US" sz="1000" b="1"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17708" y="84082"/>
            <a:ext cx="688086" cy="651641"/>
          </a:xfrm>
          <a:prstGeom prst="rect">
            <a:avLst/>
          </a:prstGeom>
        </p:spPr>
      </p:pic>
      <p:sp>
        <p:nvSpPr>
          <p:cNvPr id="5" name="TextBox 4"/>
          <p:cNvSpPr txBox="1"/>
          <p:nvPr/>
        </p:nvSpPr>
        <p:spPr>
          <a:xfrm>
            <a:off x="11035862" y="199697"/>
            <a:ext cx="441435" cy="523220"/>
          </a:xfrm>
          <a:prstGeom prst="rect">
            <a:avLst/>
          </a:prstGeom>
          <a:noFill/>
        </p:spPr>
        <p:txBody>
          <a:bodyPr wrap="square" rtlCol="0">
            <a:spAutoFit/>
          </a:bodyPr>
          <a:lstStyle/>
          <a:p>
            <a:r>
              <a:rPr lang="en-US" sz="1000" b="1" dirty="0" smtClean="0">
                <a:latin typeface="Times New Roman" panose="02020603050405020304" pitchFamily="18" charset="0"/>
                <a:cs typeface="Times New Roman" panose="02020603050405020304" pitchFamily="18" charset="0"/>
              </a:rPr>
              <a:t>T.C</a:t>
            </a:r>
            <a:r>
              <a:rPr lang="en-US" dirty="0" smtClean="0"/>
              <a:t>.</a:t>
            </a:r>
            <a:endParaRPr lang="en-US" dirty="0"/>
          </a:p>
        </p:txBody>
      </p:sp>
    </p:spTree>
    <p:extLst>
      <p:ext uri="{BB962C8B-B14F-4D97-AF65-F5344CB8AC3E}">
        <p14:creationId xmlns:p14="http://schemas.microsoft.com/office/powerpoint/2010/main" val="2507358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713186" y="851338"/>
            <a:ext cx="8303173" cy="5381296"/>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Hope you have enjoyed viewing this Slideshow.</a:t>
            </a:r>
          </a:p>
          <a:p>
            <a:pPr algn="ctr"/>
            <a:endParaRPr lang="en-US" sz="2400" b="1" dirty="0"/>
          </a:p>
          <a:p>
            <a:pPr algn="ctr"/>
            <a:r>
              <a:rPr lang="en-US" sz="2400" b="1" dirty="0" smtClean="0"/>
              <a:t>With the best of regards</a:t>
            </a:r>
          </a:p>
          <a:p>
            <a:pPr algn="ctr"/>
            <a:endParaRPr lang="en-US" dirty="0"/>
          </a:p>
          <a:p>
            <a:pPr algn="ctr"/>
            <a:r>
              <a:rPr lang="en-US" b="1" dirty="0" smtClean="0"/>
              <a:t>TONY CHACKO</a:t>
            </a:r>
          </a:p>
          <a:p>
            <a:pPr algn="ctr"/>
            <a:r>
              <a:rPr lang="en-US" sz="1400" b="1" i="1" dirty="0" smtClean="0"/>
              <a:t>(tonychacko2000@gmail.com)</a:t>
            </a:r>
            <a:endParaRPr lang="en-US" sz="1400" b="1" i="1"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7576" y="191322"/>
            <a:ext cx="696930" cy="660016"/>
          </a:xfrm>
          <a:prstGeom prst="rect">
            <a:avLst/>
          </a:prstGeom>
        </p:spPr>
      </p:pic>
      <p:sp>
        <p:nvSpPr>
          <p:cNvPr id="4" name="TextBox 3"/>
          <p:cNvSpPr txBox="1"/>
          <p:nvPr/>
        </p:nvSpPr>
        <p:spPr>
          <a:xfrm>
            <a:off x="10573407" y="325821"/>
            <a:ext cx="483476" cy="246221"/>
          </a:xfrm>
          <a:prstGeom prst="rect">
            <a:avLst/>
          </a:prstGeom>
          <a:noFill/>
        </p:spPr>
        <p:txBody>
          <a:bodyPr wrap="square" rtlCol="0">
            <a:spAutoFit/>
          </a:bodyPr>
          <a:lstStyle/>
          <a:p>
            <a:r>
              <a:rPr lang="en-US" sz="1000" b="1" dirty="0" smtClean="0">
                <a:latin typeface="Times New Roman" panose="02020603050405020304" pitchFamily="18" charset="0"/>
                <a:cs typeface="Times New Roman" panose="02020603050405020304" pitchFamily="18" charset="0"/>
              </a:rPr>
              <a:t>T.C.</a:t>
            </a:r>
            <a:endParaRPr lang="en-US" sz="1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928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Keukenhof Gardens of Netherlands - TC. slideshow</Template>
  <TotalTime>27</TotalTime>
  <Words>1266</Words>
  <Application>Microsoft Office PowerPoint</Application>
  <PresentationFormat>Widescreen</PresentationFormat>
  <Paragraphs>83</Paragraphs>
  <Slides>49</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Arial Black</vt:lpstr>
      <vt:lpstr>Century Gothic</vt:lpstr>
      <vt:lpstr>Times New Roman</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TONY</dc:creator>
  <cp:lastModifiedBy>TONY</cp:lastModifiedBy>
  <cp:revision>3</cp:revision>
  <dcterms:created xsi:type="dcterms:W3CDTF">2018-08-05T22:00:47Z</dcterms:created>
  <dcterms:modified xsi:type="dcterms:W3CDTF">2018-08-05T22:27:53Z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10705739</vt:lpwstr>
  </property>
  <property fmtid="{D5CDD505-2E9C-101B-9397-08002B2CF9AE}" pid="3" name="NXPowerLiteSettings">
    <vt:lpwstr>C7000400038000</vt:lpwstr>
  </property>
  <property fmtid="{D5CDD505-2E9C-101B-9397-08002B2CF9AE}" pid="4" name="NXPowerLiteVersion">
    <vt:lpwstr>S8.2.1</vt:lpwstr>
  </property>
</Properties>
</file>