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heme/themeOverride1.xml" ContentType="application/vnd.openxmlformats-officedocument.themeOverr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heme/themeOverride2.xml" ContentType="application/vnd.openxmlformats-officedocument.themeOverride+xml"/>
  <Override PartName="/ppt/theme/themeOverride3.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6"/>
  </p:notesMasterIdLst>
  <p:sldIdLst>
    <p:sldId id="256" r:id="rId2"/>
    <p:sldId id="257" r:id="rId3"/>
    <p:sldId id="258" r:id="rId4"/>
    <p:sldId id="259" r:id="rId5"/>
    <p:sldId id="293" r:id="rId6"/>
    <p:sldId id="272" r:id="rId7"/>
    <p:sldId id="270" r:id="rId8"/>
    <p:sldId id="260" r:id="rId9"/>
    <p:sldId id="268" r:id="rId10"/>
    <p:sldId id="269" r:id="rId11"/>
    <p:sldId id="277" r:id="rId12"/>
    <p:sldId id="276" r:id="rId13"/>
    <p:sldId id="278" r:id="rId14"/>
    <p:sldId id="304" r:id="rId15"/>
    <p:sldId id="305" r:id="rId16"/>
    <p:sldId id="313" r:id="rId17"/>
    <p:sldId id="266" r:id="rId18"/>
    <p:sldId id="310" r:id="rId19"/>
    <p:sldId id="306" r:id="rId20"/>
    <p:sldId id="308" r:id="rId21"/>
    <p:sldId id="307" r:id="rId22"/>
    <p:sldId id="279" r:id="rId23"/>
    <p:sldId id="265" r:id="rId24"/>
    <p:sldId id="309" r:id="rId25"/>
    <p:sldId id="264" r:id="rId26"/>
    <p:sldId id="311" r:id="rId27"/>
    <p:sldId id="312" r:id="rId28"/>
    <p:sldId id="281" r:id="rId29"/>
    <p:sldId id="290" r:id="rId30"/>
    <p:sldId id="292" r:id="rId31"/>
    <p:sldId id="299" r:id="rId32"/>
    <p:sldId id="300" r:id="rId33"/>
    <p:sldId id="297" r:id="rId34"/>
    <p:sldId id="291" r:id="rId35"/>
    <p:sldId id="315" r:id="rId36"/>
    <p:sldId id="286" r:id="rId37"/>
    <p:sldId id="280" r:id="rId38"/>
    <p:sldId id="288" r:id="rId39"/>
    <p:sldId id="287" r:id="rId40"/>
    <p:sldId id="262" r:id="rId41"/>
    <p:sldId id="282" r:id="rId42"/>
    <p:sldId id="284" r:id="rId43"/>
    <p:sldId id="302" r:id="rId44"/>
    <p:sldId id="294" r:id="rId45"/>
    <p:sldId id="283" r:id="rId46"/>
    <p:sldId id="285" r:id="rId47"/>
    <p:sldId id="303" r:id="rId48"/>
    <p:sldId id="295" r:id="rId49"/>
    <p:sldId id="263" r:id="rId50"/>
    <p:sldId id="275" r:id="rId51"/>
    <p:sldId id="274" r:id="rId52"/>
    <p:sldId id="314" r:id="rId53"/>
    <p:sldId id="273" r:id="rId54"/>
    <p:sldId id="261" r:id="rId55"/>
  </p:sldIdLst>
  <p:sldSz cx="9144000" cy="5143500" type="screen16x9"/>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yuQNsXL3fPYsb6+TVzXu7g==" hashData="zB64neuBCoHWEc7NNKChyH8hrDU="/>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F74B"/>
    <a:srgbClr val="FBE76D"/>
    <a:srgbClr val="FADF3C"/>
    <a:srgbClr val="FEE638"/>
    <a:srgbClr val="1D2179"/>
    <a:srgbClr val="F8D60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42" d="100"/>
          <a:sy n="142" d="100"/>
        </p:scale>
        <p:origin x="-660" y="-10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A6EAE91-8B1D-4D3A-AE4D-43217494DAEF}" type="datetimeFigureOut">
              <a:rPr lang="pt-BR" smtClean="0"/>
              <a:t>02/06/2018</a:t>
            </a:fld>
            <a:endParaRPr lang="pt-BR"/>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7C7BDA5-4C28-4BFB-B142-9B5909D2A180}" type="slidenum">
              <a:rPr lang="pt-BR" smtClean="0"/>
              <a:t>‹nº›</a:t>
            </a:fld>
            <a:endParaRPr lang="pt-BR"/>
          </a:p>
        </p:txBody>
      </p:sp>
    </p:spTree>
    <p:extLst>
      <p:ext uri="{BB962C8B-B14F-4D97-AF65-F5344CB8AC3E}">
        <p14:creationId xmlns:p14="http://schemas.microsoft.com/office/powerpoint/2010/main" val="32136177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87C7BDA5-4C28-4BFB-B142-9B5909D2A180}" type="slidenum">
              <a:rPr lang="pt-BR" smtClean="0"/>
              <a:t>1</a:t>
            </a:fld>
            <a:endParaRPr lang="pt-BR"/>
          </a:p>
        </p:txBody>
      </p:sp>
    </p:spTree>
    <p:extLst>
      <p:ext uri="{BB962C8B-B14F-4D97-AF65-F5344CB8AC3E}">
        <p14:creationId xmlns:p14="http://schemas.microsoft.com/office/powerpoint/2010/main" val="28393628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87C7BDA5-4C28-4BFB-B142-9B5909D2A180}" type="slidenum">
              <a:rPr lang="pt-BR" smtClean="0"/>
              <a:t>3</a:t>
            </a:fld>
            <a:endParaRPr lang="pt-BR"/>
          </a:p>
        </p:txBody>
      </p:sp>
    </p:spTree>
    <p:extLst>
      <p:ext uri="{BB962C8B-B14F-4D97-AF65-F5344CB8AC3E}">
        <p14:creationId xmlns:p14="http://schemas.microsoft.com/office/powerpoint/2010/main" val="6401549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87C7BDA5-4C28-4BFB-B142-9B5909D2A180}" type="slidenum">
              <a:rPr lang="pt-BR" smtClean="0"/>
              <a:t>26</a:t>
            </a:fld>
            <a:endParaRPr lang="pt-BR"/>
          </a:p>
        </p:txBody>
      </p:sp>
    </p:spTree>
    <p:extLst>
      <p:ext uri="{BB962C8B-B14F-4D97-AF65-F5344CB8AC3E}">
        <p14:creationId xmlns:p14="http://schemas.microsoft.com/office/powerpoint/2010/main" val="22242316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87C7BDA5-4C28-4BFB-B142-9B5909D2A180}" type="slidenum">
              <a:rPr lang="pt-BR" smtClean="0"/>
              <a:t>28</a:t>
            </a:fld>
            <a:endParaRPr lang="pt-BR"/>
          </a:p>
        </p:txBody>
      </p:sp>
    </p:spTree>
    <p:extLst>
      <p:ext uri="{BB962C8B-B14F-4D97-AF65-F5344CB8AC3E}">
        <p14:creationId xmlns:p14="http://schemas.microsoft.com/office/powerpoint/2010/main" val="13208114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lide de título">
    <p:spTree>
      <p:nvGrpSpPr>
        <p:cNvPr id="1" name=""/>
        <p:cNvGrpSpPr/>
        <p:nvPr/>
      </p:nvGrpSpPr>
      <p:grpSpPr>
        <a:xfrm>
          <a:off x="0" y="0"/>
          <a:ext cx="0" cy="0"/>
          <a:chOff x="0" y="0"/>
          <a:chExt cx="0" cy="0"/>
        </a:xfrm>
      </p:grpSpPr>
    </p:spTree>
    <p:extLst>
      <p:ext uri="{BB962C8B-B14F-4D97-AF65-F5344CB8AC3E}">
        <p14:creationId xmlns:p14="http://schemas.microsoft.com/office/powerpoint/2010/main" val="316456311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t="-4000" b="-4000"/>
          </a:stretch>
        </a:blipFill>
        <a:effectLst/>
      </p:bgPr>
    </p:bg>
    <p:spTree>
      <p:nvGrpSpPr>
        <p:cNvPr id="1" name=""/>
        <p:cNvGrpSpPr/>
        <p:nvPr/>
      </p:nvGrpSpPr>
      <p:grpSpPr>
        <a:xfrm>
          <a:off x="0" y="0"/>
          <a:ext cx="0" cy="0"/>
          <a:chOff x="0" y="0"/>
          <a:chExt cx="0" cy="0"/>
        </a:xfrm>
      </p:grpSpPr>
      <p:sp>
        <p:nvSpPr>
          <p:cNvPr id="7" name="Retângulo 6"/>
          <p:cNvSpPr>
            <a:spLocks noChangeAspect="1"/>
          </p:cNvSpPr>
          <p:nvPr userDrawn="1"/>
        </p:nvSpPr>
        <p:spPr>
          <a:xfrm>
            <a:off x="47492" y="894"/>
            <a:ext cx="9105580" cy="5119200"/>
          </a:xfrm>
          <a:prstGeom prst="rect">
            <a:avLst/>
          </a:prstGeom>
          <a:solidFill>
            <a:schemeClr val="bg1">
              <a:alpha val="6000"/>
            </a:schemeClr>
          </a:solidFill>
          <a:ln w="114300" cmpd="dbl">
            <a:solidFill>
              <a:srgbClr val="1D2179"/>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3" name="Retângulo 2"/>
          <p:cNvSpPr>
            <a:spLocks/>
          </p:cNvSpPr>
          <p:nvPr userDrawn="1"/>
        </p:nvSpPr>
        <p:spPr>
          <a:xfrm>
            <a:off x="45986" y="-7144"/>
            <a:ext cx="9100800" cy="5122800"/>
          </a:xfrm>
          <a:prstGeom prst="rect">
            <a:avLst/>
          </a:prstGeom>
          <a:noFill/>
          <a:ln w="38100" cmpd="dbl">
            <a:solidFill>
              <a:schemeClr val="bg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 name="Retângulo 1"/>
          <p:cNvSpPr/>
          <p:nvPr userDrawn="1"/>
        </p:nvSpPr>
        <p:spPr>
          <a:xfrm>
            <a:off x="122677" y="68769"/>
            <a:ext cx="8940042" cy="4970974"/>
          </a:xfrm>
          <a:prstGeom prst="rect">
            <a:avLst/>
          </a:prstGeom>
          <a:solidFill>
            <a:schemeClr val="bg1">
              <a:alpha val="16000"/>
            </a:schemeClr>
          </a:solidFill>
          <a:ln cmpd="dbl">
            <a:solidFill>
              <a:schemeClr val="bg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2810433347"/>
      </p:ext>
    </p:extLst>
  </p:cSld>
  <p:clrMap bg1="lt1" tx1="dk1" bg2="lt2" tx2="dk2" accent1="accent1" accent2="accent2" accent3="accent3" accent4="accent4" accent5="accent5" accent6="accent6" hlink="hlink" folHlink="folHlink"/>
  <p:sldLayoutIdLst>
    <p:sldLayoutId id="2147483649"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1.xml"/><Relationship Id="rId1" Type="http://schemas.openxmlformats.org/officeDocument/2006/relationships/themeOverride" Target="../theme/themeOverride1.xml"/><Relationship Id="rId4" Type="http://schemas.openxmlformats.org/officeDocument/2006/relationships/image" Target="../media/image25.jpg"/></Relationships>
</file>

<file path=ppt/slides/_rels/slide26.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1.xml"/><Relationship Id="rId1" Type="http://schemas.openxmlformats.org/officeDocument/2006/relationships/themeOverride" Target="../theme/themeOverride2.xml"/><Relationship Id="rId4" Type="http://schemas.openxmlformats.org/officeDocument/2006/relationships/image" Target="../media/image33.jpg"/></Relationships>
</file>

<file path=ppt/slides/_rels/slide3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1.xml"/><Relationship Id="rId1" Type="http://schemas.openxmlformats.org/officeDocument/2006/relationships/themeOverride" Target="../theme/themeOverride3.xml"/><Relationship Id="rId4" Type="http://schemas.openxmlformats.org/officeDocument/2006/relationships/image" Target="../media/image50.jpg"/></Relationships>
</file>

<file path=ppt/slides/_rels/slide51.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xmlns="" id="{7A12EF5C-4C15-4AC4-BEF9-D0D21DACB161}"/>
              </a:ext>
            </a:extLst>
          </p:cNvPr>
          <p:cNvSpPr/>
          <p:nvPr/>
        </p:nvSpPr>
        <p:spPr>
          <a:xfrm>
            <a:off x="2160240" y="845299"/>
            <a:ext cx="4932040" cy="2952329"/>
          </a:xfrm>
          <a:prstGeom prst="rect">
            <a:avLst/>
          </a:prstGeom>
          <a:effectLst>
            <a:glow rad="139700">
              <a:schemeClr val="accent3">
                <a:satMod val="175000"/>
                <a:alpha val="40000"/>
              </a:schemeClr>
            </a:glow>
          </a:effectLst>
        </p:spPr>
        <p:txBody>
          <a:bodyPr wrap="square">
            <a:prstTxWarp prst="textArchUp">
              <a:avLst/>
            </a:prstTxWarp>
            <a:spAutoFit/>
          </a:bodyPr>
          <a:lstStyle/>
          <a:p>
            <a:pPr algn="ctr"/>
            <a:r>
              <a:rPr lang="pt-BR" sz="400000" b="1" smtClean="0">
                <a:ln w="22225">
                  <a:solidFill>
                    <a:schemeClr val="accent3">
                      <a:lumMod val="50000"/>
                    </a:schemeClr>
                  </a:solidFill>
                  <a:prstDash val="solid"/>
                </a:ln>
                <a:solidFill>
                  <a:srgbClr val="FBF74B"/>
                </a:solidFill>
                <a:effectLst>
                  <a:innerShdw blurRad="63500" dist="50800" dir="18900000">
                    <a:prstClr val="black">
                      <a:alpha val="50000"/>
                    </a:prstClr>
                  </a:innerShdw>
                </a:effectLst>
                <a:latin typeface="Times New Roman" panose="02020603050405020304" pitchFamily="18" charset="0"/>
                <a:cs typeface="Times New Roman" panose="02020603050405020304" pitchFamily="18" charset="0"/>
              </a:rPr>
              <a:t>Brasil</a:t>
            </a:r>
            <a:r>
              <a:rPr lang="pt-BR" sz="400000" b="1" dirty="0">
                <a:ln w="22225">
                  <a:solidFill>
                    <a:schemeClr val="accent3">
                      <a:lumMod val="50000"/>
                    </a:schemeClr>
                  </a:solidFill>
                  <a:prstDash val="solid"/>
                </a:ln>
                <a:solidFill>
                  <a:srgbClr val="FBF74B"/>
                </a:solidFill>
                <a:effectLst>
                  <a:innerShdw blurRad="63500" dist="50800" dir="18900000">
                    <a:prstClr val="black">
                      <a:alpha val="50000"/>
                    </a:prstClr>
                  </a:innerShdw>
                </a:effectLst>
                <a:latin typeface="Times New Roman" panose="02020603050405020304" pitchFamily="18" charset="0"/>
                <a:cs typeface="Times New Roman" panose="02020603050405020304" pitchFamily="18" charset="0"/>
              </a:rPr>
              <a:t>, braços abertos</a:t>
            </a:r>
            <a:endParaRPr lang="pt-BR" sz="2800" b="1" dirty="0">
              <a:ln w="22225">
                <a:solidFill>
                  <a:schemeClr val="accent3">
                    <a:lumMod val="50000"/>
                  </a:schemeClr>
                </a:solidFill>
                <a:prstDash val="solid"/>
              </a:ln>
              <a:solidFill>
                <a:srgbClr val="FBF74B"/>
              </a:solidFill>
              <a:effectLst>
                <a:innerShdw blurRad="63500" dist="50800" dir="18900000">
                  <a:prstClr val="black">
                    <a:alpha val="50000"/>
                  </a:prstClr>
                </a:innerShdw>
              </a:effectLst>
              <a:latin typeface="Comic Sans MS" panose="030F0702030302020204" pitchFamily="66" charset="0"/>
            </a:endParaRPr>
          </a:p>
          <a:p>
            <a:r>
              <a:rPr lang="pt-BR" sz="2800" b="1" dirty="0">
                <a:ln w="22225">
                  <a:solidFill>
                    <a:schemeClr val="accent3">
                      <a:lumMod val="50000"/>
                    </a:schemeClr>
                  </a:solidFill>
                  <a:prstDash val="solid"/>
                </a:ln>
                <a:solidFill>
                  <a:schemeClr val="accent3">
                    <a:lumMod val="40000"/>
                    <a:lumOff val="60000"/>
                  </a:schemeClr>
                </a:solidFill>
                <a:effectLst>
                  <a:innerShdw blurRad="63500" dist="50800" dir="18900000">
                    <a:prstClr val="black">
                      <a:alpha val="50000"/>
                    </a:prstClr>
                  </a:innerShdw>
                </a:effectLst>
              </a:rPr>
              <a:t>             l</a:t>
            </a:r>
          </a:p>
        </p:txBody>
      </p:sp>
      <p:sp>
        <p:nvSpPr>
          <p:cNvPr id="7" name="CaixaDeTexto 6">
            <a:extLst>
              <a:ext uri="{FF2B5EF4-FFF2-40B4-BE49-F238E27FC236}">
                <a16:creationId xmlns:a16="http://schemas.microsoft.com/office/drawing/2014/main" xmlns="" id="{CEFDCF93-A8FC-406E-B764-D25011FD91CE}"/>
              </a:ext>
            </a:extLst>
          </p:cNvPr>
          <p:cNvSpPr txBox="1"/>
          <p:nvPr/>
        </p:nvSpPr>
        <p:spPr>
          <a:xfrm>
            <a:off x="1763688" y="2552575"/>
            <a:ext cx="5328592" cy="2123658"/>
          </a:xfrm>
          <a:prstGeom prst="rect">
            <a:avLst/>
          </a:prstGeom>
          <a:noFill/>
        </p:spPr>
        <p:txBody>
          <a:bodyPr wrap="square" rtlCol="0">
            <a:prstTxWarp prst="textArchDown">
              <a:avLst/>
            </a:prstTxWarp>
            <a:spAutoFit/>
          </a:bodyPr>
          <a:lstStyle/>
          <a:p>
            <a:r>
              <a:rPr lang="pt-BR" sz="4800" b="1" dirty="0">
                <a:ln w="22225">
                  <a:solidFill>
                    <a:schemeClr val="accent3">
                      <a:lumMod val="50000"/>
                    </a:schemeClr>
                  </a:solidFill>
                  <a:prstDash val="solid"/>
                </a:ln>
                <a:solidFill>
                  <a:schemeClr val="accent3">
                    <a:lumMod val="40000"/>
                    <a:lumOff val="60000"/>
                  </a:schemeClr>
                </a:solidFill>
                <a:effectLst>
                  <a:innerShdw blurRad="63500" dist="50800" dir="18900000">
                    <a:prstClr val="black">
                      <a:alpha val="50000"/>
                    </a:prstClr>
                  </a:innerShdw>
                </a:effectLst>
                <a:latin typeface="Times New Roman" panose="02020603050405020304" pitchFamily="18" charset="0"/>
                <a:cs typeface="Times New Roman" panose="02020603050405020304" pitchFamily="18" charset="0"/>
              </a:rPr>
              <a:t>        </a:t>
            </a:r>
            <a:endParaRPr lang="pt-BR" sz="4800" b="1" dirty="0">
              <a:ln w="22225">
                <a:solidFill>
                  <a:schemeClr val="accent3">
                    <a:lumMod val="50000"/>
                  </a:schemeClr>
                </a:solidFill>
                <a:prstDash val="solid"/>
              </a:ln>
              <a:solidFill>
                <a:srgbClr val="FBF74B"/>
              </a:solidFill>
              <a:effectLst>
                <a:innerShdw blurRad="63500" dist="50800" dir="18900000">
                  <a:prstClr val="black">
                    <a:alpha val="50000"/>
                  </a:prstClr>
                </a:innerShdw>
              </a:effectLst>
              <a:latin typeface="Times New Roman" panose="02020603050405020304" pitchFamily="18" charset="0"/>
              <a:cs typeface="Times New Roman" panose="02020603050405020304" pitchFamily="18" charset="0"/>
            </a:endParaRPr>
          </a:p>
        </p:txBody>
      </p:sp>
      <p:sp>
        <p:nvSpPr>
          <p:cNvPr id="8" name="CaixaDeTexto 7">
            <a:extLst>
              <a:ext uri="{FF2B5EF4-FFF2-40B4-BE49-F238E27FC236}">
                <a16:creationId xmlns:a16="http://schemas.microsoft.com/office/drawing/2014/main" xmlns="" id="{1F12EBF7-EF56-461A-867F-56B3706B73A5}"/>
              </a:ext>
            </a:extLst>
          </p:cNvPr>
          <p:cNvSpPr txBox="1"/>
          <p:nvPr/>
        </p:nvSpPr>
        <p:spPr>
          <a:xfrm>
            <a:off x="3147452" y="4298201"/>
            <a:ext cx="2561064" cy="646331"/>
          </a:xfrm>
          <a:prstGeom prst="rect">
            <a:avLst/>
          </a:prstGeom>
          <a:noFill/>
        </p:spPr>
        <p:txBody>
          <a:bodyPr wrap="square" rtlCol="0">
            <a:spAutoFit/>
          </a:bodyPr>
          <a:lstStyle/>
          <a:p>
            <a:pPr algn="ctr"/>
            <a:r>
              <a:rPr lang="pt-BR" sz="3600" b="1" dirty="0">
                <a:ln w="22225">
                  <a:solidFill>
                    <a:schemeClr val="accent3">
                      <a:lumMod val="50000"/>
                    </a:schemeClr>
                  </a:solidFill>
                  <a:prstDash val="solid"/>
                </a:ln>
                <a:solidFill>
                  <a:srgbClr val="FADF3C"/>
                </a:solidFill>
                <a:effectLst>
                  <a:innerShdw blurRad="63500" dist="50800" dir="18900000">
                    <a:prstClr val="black">
                      <a:alpha val="50000"/>
                    </a:prstClr>
                  </a:innerShdw>
                </a:effectLst>
                <a:latin typeface="Times New Roman" panose="02020603050405020304" pitchFamily="18" charset="0"/>
                <a:cs typeface="Times New Roman" panose="02020603050405020304" pitchFamily="18" charset="0"/>
              </a:rPr>
              <a:t>  </a:t>
            </a:r>
            <a:r>
              <a:rPr lang="pt-BR" sz="3600" b="1" dirty="0">
                <a:ln w="22225">
                  <a:solidFill>
                    <a:schemeClr val="accent3">
                      <a:lumMod val="50000"/>
                    </a:schemeClr>
                  </a:solidFill>
                  <a:prstDash val="solid"/>
                </a:ln>
                <a:solidFill>
                  <a:srgbClr val="FBF74B"/>
                </a:solidFill>
                <a:effectLst>
                  <a:innerShdw blurRad="63500" dist="50800" dir="18900000">
                    <a:prstClr val="black">
                      <a:alpha val="50000"/>
                    </a:prstClr>
                  </a:innerShdw>
                </a:effectLst>
                <a:latin typeface="Times New Roman" panose="02020603050405020304" pitchFamily="18" charset="0"/>
                <a:cs typeface="Times New Roman" panose="02020603050405020304" pitchFamily="18" charset="0"/>
              </a:rPr>
              <a:t>século XVI</a:t>
            </a:r>
          </a:p>
        </p:txBody>
      </p:sp>
    </p:spTree>
    <p:extLst>
      <p:ext uri="{BB962C8B-B14F-4D97-AF65-F5344CB8AC3E}">
        <p14:creationId xmlns:p14="http://schemas.microsoft.com/office/powerpoint/2010/main" val="2916206233"/>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fltVal val="0"/>
                                          </p:val>
                                        </p:tav>
                                        <p:tav tm="100000">
                                          <p:val>
                                            <p:strVal val="#ppt_w"/>
                                          </p:val>
                                        </p:tav>
                                      </p:tavLst>
                                    </p:anim>
                                    <p:anim calcmode="lin" valueType="num">
                                      <p:cBhvr>
                                        <p:cTn id="8" dur="4000" fill="hold"/>
                                        <p:tgtEl>
                                          <p:spTgt spid="4"/>
                                        </p:tgtEl>
                                        <p:attrNameLst>
                                          <p:attrName>ppt_h</p:attrName>
                                        </p:attrNameLst>
                                      </p:cBhvr>
                                      <p:tavLst>
                                        <p:tav tm="0">
                                          <p:val>
                                            <p:fltVal val="0"/>
                                          </p:val>
                                        </p:tav>
                                        <p:tav tm="100000">
                                          <p:val>
                                            <p:strVal val="#ppt_h"/>
                                          </p:val>
                                        </p:tav>
                                      </p:tavLst>
                                    </p:anim>
                                    <p:anim calcmode="lin" valueType="num">
                                      <p:cBhvr>
                                        <p:cTn id="9" dur="4000" fill="hold"/>
                                        <p:tgtEl>
                                          <p:spTgt spid="4"/>
                                        </p:tgtEl>
                                        <p:attrNameLst>
                                          <p:attrName>style.rotation</p:attrName>
                                        </p:attrNameLst>
                                      </p:cBhvr>
                                      <p:tavLst>
                                        <p:tav tm="0">
                                          <p:val>
                                            <p:fltVal val="90"/>
                                          </p:val>
                                        </p:tav>
                                        <p:tav tm="100000">
                                          <p:val>
                                            <p:fltVal val="0"/>
                                          </p:val>
                                        </p:tav>
                                      </p:tavLst>
                                    </p:anim>
                                    <p:animEffect transition="in" filter="fade">
                                      <p:cBhvr>
                                        <p:cTn id="10" dur="4000"/>
                                        <p:tgtEl>
                                          <p:spTgt spid="4"/>
                                        </p:tgtEl>
                                      </p:cBhvr>
                                    </p:animEffect>
                                  </p:childTnLst>
                                </p:cTn>
                              </p:par>
                            </p:childTnLst>
                          </p:cTn>
                        </p:par>
                        <p:par>
                          <p:cTn id="11" fill="hold">
                            <p:stCondLst>
                              <p:cond delay="4500"/>
                            </p:stCondLst>
                            <p:childTnLst>
                              <p:par>
                                <p:cTn id="12" presetID="31" presetClass="entr" presetSubtype="0" fill="hold" grpId="0" nodeType="afterEffect">
                                  <p:stCondLst>
                                    <p:cond delay="1000"/>
                                  </p:stCondLst>
                                  <p:childTnLst>
                                    <p:set>
                                      <p:cBhvr>
                                        <p:cTn id="13" dur="1" fill="hold">
                                          <p:stCondLst>
                                            <p:cond delay="0"/>
                                          </p:stCondLst>
                                        </p:cTn>
                                        <p:tgtEl>
                                          <p:spTgt spid="7"/>
                                        </p:tgtEl>
                                        <p:attrNameLst>
                                          <p:attrName>style.visibility</p:attrName>
                                        </p:attrNameLst>
                                      </p:cBhvr>
                                      <p:to>
                                        <p:strVal val="visible"/>
                                      </p:to>
                                    </p:set>
                                    <p:anim calcmode="lin" valueType="num">
                                      <p:cBhvr>
                                        <p:cTn id="14" dur="3000" fill="hold"/>
                                        <p:tgtEl>
                                          <p:spTgt spid="7"/>
                                        </p:tgtEl>
                                        <p:attrNameLst>
                                          <p:attrName>ppt_w</p:attrName>
                                        </p:attrNameLst>
                                      </p:cBhvr>
                                      <p:tavLst>
                                        <p:tav tm="0">
                                          <p:val>
                                            <p:fltVal val="0"/>
                                          </p:val>
                                        </p:tav>
                                        <p:tav tm="100000">
                                          <p:val>
                                            <p:strVal val="#ppt_w"/>
                                          </p:val>
                                        </p:tav>
                                      </p:tavLst>
                                    </p:anim>
                                    <p:anim calcmode="lin" valueType="num">
                                      <p:cBhvr>
                                        <p:cTn id="15" dur="3000" fill="hold"/>
                                        <p:tgtEl>
                                          <p:spTgt spid="7"/>
                                        </p:tgtEl>
                                        <p:attrNameLst>
                                          <p:attrName>ppt_h</p:attrName>
                                        </p:attrNameLst>
                                      </p:cBhvr>
                                      <p:tavLst>
                                        <p:tav tm="0">
                                          <p:val>
                                            <p:fltVal val="0"/>
                                          </p:val>
                                        </p:tav>
                                        <p:tav tm="100000">
                                          <p:val>
                                            <p:strVal val="#ppt_h"/>
                                          </p:val>
                                        </p:tav>
                                      </p:tavLst>
                                    </p:anim>
                                    <p:anim calcmode="lin" valueType="num">
                                      <p:cBhvr>
                                        <p:cTn id="16" dur="3000" fill="hold"/>
                                        <p:tgtEl>
                                          <p:spTgt spid="7"/>
                                        </p:tgtEl>
                                        <p:attrNameLst>
                                          <p:attrName>style.rotation</p:attrName>
                                        </p:attrNameLst>
                                      </p:cBhvr>
                                      <p:tavLst>
                                        <p:tav tm="0">
                                          <p:val>
                                            <p:fltVal val="90"/>
                                          </p:val>
                                        </p:tav>
                                        <p:tav tm="100000">
                                          <p:val>
                                            <p:fltVal val="0"/>
                                          </p:val>
                                        </p:tav>
                                      </p:tavLst>
                                    </p:anim>
                                    <p:animEffect transition="in" filter="fade">
                                      <p:cBhvr>
                                        <p:cTn id="17" dur="3000"/>
                                        <p:tgtEl>
                                          <p:spTgt spid="7"/>
                                        </p:tgtEl>
                                      </p:cBhvr>
                                    </p:animEffect>
                                  </p:childTnLst>
                                </p:cTn>
                              </p:par>
                            </p:childTnLst>
                          </p:cTn>
                        </p:par>
                        <p:par>
                          <p:cTn id="18" fill="hold">
                            <p:stCondLst>
                              <p:cond delay="8500"/>
                            </p:stCondLst>
                            <p:childTnLst>
                              <p:par>
                                <p:cTn id="19" presetID="2" presetClass="entr" presetSubtype="4" fill="hold" grpId="0" nodeType="afterEffect">
                                  <p:stCondLst>
                                    <p:cond delay="100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ppt_x"/>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p:cNvSpPr txBox="1"/>
          <p:nvPr/>
        </p:nvSpPr>
        <p:spPr>
          <a:xfrm>
            <a:off x="2173614" y="4722550"/>
            <a:ext cx="4932761" cy="338554"/>
          </a:xfrm>
          <a:prstGeom prst="rect">
            <a:avLst/>
          </a:prstGeom>
          <a:noFill/>
        </p:spPr>
        <p:txBody>
          <a:bodyPr wrap="none" rtlCol="0">
            <a:spAutoFit/>
          </a:bodyPr>
          <a:lstStyle/>
          <a:p>
            <a:r>
              <a:rPr lang="pt-BR" sz="1600" b="1" i="1" dirty="0">
                <a:solidFill>
                  <a:srgbClr val="FBF74B"/>
                </a:solidFill>
                <a:latin typeface="Times New Roman" panose="02020603050405020304" pitchFamily="18" charset="0"/>
                <a:cs typeface="Times New Roman" panose="02020603050405020304" pitchFamily="18" charset="0"/>
              </a:rPr>
              <a:t>Cidade de Porto Seguro – litoral sul do Estado da Bahia</a:t>
            </a:r>
          </a:p>
        </p:txBody>
      </p:sp>
      <p:pic>
        <p:nvPicPr>
          <p:cNvPr id="5" name="Imagem 4">
            <a:extLst>
              <a:ext uri="{FF2B5EF4-FFF2-40B4-BE49-F238E27FC236}">
                <a16:creationId xmlns:a16="http://schemas.microsoft.com/office/drawing/2014/main" xmlns="" id="{EAF7E90D-756A-4340-B20E-6DE0B6E6B3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345238" y="145505"/>
            <a:ext cx="8486775" cy="4574977"/>
          </a:xfrm>
          <a:prstGeom prst="rect">
            <a:avLst/>
          </a:prstGeom>
          <a:ln w="38100" cmpd="dbl">
            <a:solidFill>
              <a:srgbClr val="FEE638"/>
            </a:solidFill>
            <a:miter lim="800000"/>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4138347"/>
      </p:ext>
    </p:extLst>
  </p:cSld>
  <p:clrMapOvr>
    <a:masterClrMapping/>
  </p:clrMapOvr>
  <mc:AlternateContent xmlns:mc="http://schemas.openxmlformats.org/markup-compatibility/2006" xmlns:p14="http://schemas.microsoft.com/office/powerpoint/2010/main">
    <mc:Choice Requires="p14">
      <p:transition spd="slow" p14:dur="2000" advTm="23000">
        <p:sndAc>
          <p:stSnd loop="1">
            <p:snd r:embed="rId2" name="Reduz - Aquarela .WAV"/>
          </p:stSnd>
        </p:sndAc>
      </p:transition>
    </mc:Choice>
    <mc:Fallback xmlns="">
      <p:transition spd="slow" advTm="23000">
        <p:sndAc>
          <p:stSnd loop="1">
            <p:snd r:embed="rId4" name="Reduz - Aquarela .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2000" fill="hold"/>
                                        <p:tgtEl>
                                          <p:spTgt spid="5"/>
                                        </p:tgtEl>
                                        <p:attrNameLst>
                                          <p:attrName>ppt_w</p:attrName>
                                        </p:attrNameLst>
                                      </p:cBhvr>
                                      <p:tavLst>
                                        <p:tav tm="0">
                                          <p:val>
                                            <p:strVal val="4/3*#ppt_w"/>
                                          </p:val>
                                        </p:tav>
                                        <p:tav tm="100000">
                                          <p:val>
                                            <p:strVal val="#ppt_w"/>
                                          </p:val>
                                        </p:tav>
                                      </p:tavLst>
                                    </p:anim>
                                    <p:anim calcmode="lin" valueType="num">
                                      <p:cBhvr>
                                        <p:cTn id="8" dur="12000" fill="hold"/>
                                        <p:tgtEl>
                                          <p:spTgt spid="5"/>
                                        </p:tgtEl>
                                        <p:attrNameLst>
                                          <p:attrName>ppt_h</p:attrName>
                                        </p:attrNameLst>
                                      </p:cBhvr>
                                      <p:tavLst>
                                        <p:tav tm="0">
                                          <p:val>
                                            <p:strVal val="4/3*#ppt_h"/>
                                          </p:val>
                                        </p:tav>
                                        <p:tav tm="100000">
                                          <p:val>
                                            <p:strVal val="#ppt_h"/>
                                          </p:val>
                                        </p:tav>
                                      </p:tavLst>
                                    </p:anim>
                                  </p:childTnLst>
                                </p:cTn>
                              </p:par>
                            </p:childTnLst>
                          </p:cTn>
                        </p:par>
                        <p:par>
                          <p:cTn id="9" fill="hold">
                            <p:stCondLst>
                              <p:cond delay="12000"/>
                            </p:stCondLst>
                            <p:childTnLst>
                              <p:par>
                                <p:cTn id="10" presetID="53" presetClass="exit" presetSubtype="32" fill="hold" nodeType="afterEffect">
                                  <p:stCondLst>
                                    <p:cond delay="0"/>
                                  </p:stCondLst>
                                  <p:childTnLst>
                                    <p:anim calcmode="lin" valueType="num">
                                      <p:cBhvr>
                                        <p:cTn id="11" dur="12000"/>
                                        <p:tgtEl>
                                          <p:spTgt spid="5"/>
                                        </p:tgtEl>
                                        <p:attrNameLst>
                                          <p:attrName>ppt_w</p:attrName>
                                        </p:attrNameLst>
                                      </p:cBhvr>
                                      <p:tavLst>
                                        <p:tav tm="0">
                                          <p:val>
                                            <p:strVal val="ppt_w"/>
                                          </p:val>
                                        </p:tav>
                                        <p:tav tm="100000">
                                          <p:val>
                                            <p:fltVal val="0"/>
                                          </p:val>
                                        </p:tav>
                                      </p:tavLst>
                                    </p:anim>
                                    <p:anim calcmode="lin" valueType="num">
                                      <p:cBhvr>
                                        <p:cTn id="12" dur="12000"/>
                                        <p:tgtEl>
                                          <p:spTgt spid="5"/>
                                        </p:tgtEl>
                                        <p:attrNameLst>
                                          <p:attrName>ppt_h</p:attrName>
                                        </p:attrNameLst>
                                      </p:cBhvr>
                                      <p:tavLst>
                                        <p:tav tm="0">
                                          <p:val>
                                            <p:strVal val="ppt_h"/>
                                          </p:val>
                                        </p:tav>
                                        <p:tav tm="100000">
                                          <p:val>
                                            <p:fltVal val="0"/>
                                          </p:val>
                                        </p:tav>
                                      </p:tavLst>
                                    </p:anim>
                                    <p:animEffect transition="out" filter="fade">
                                      <p:cBhvr>
                                        <p:cTn id="13" dur="12000"/>
                                        <p:tgtEl>
                                          <p:spTgt spid="5"/>
                                        </p:tgtEl>
                                      </p:cBhvr>
                                    </p:animEffect>
                                    <p:set>
                                      <p:cBhvr>
                                        <p:cTn id="14" dur="1" fill="hold">
                                          <p:stCondLst>
                                            <p:cond delay="1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33" y="224434"/>
            <a:ext cx="6211323" cy="4680000"/>
          </a:xfrm>
          <a:prstGeom prst="rect">
            <a:avLst/>
          </a:prstGeom>
          <a:ln w="38100" cmpd="dbl">
            <a:solidFill>
              <a:srgbClr val="FEE638"/>
            </a:solidFill>
            <a:miter lim="800000"/>
          </a:ln>
        </p:spPr>
      </p:pic>
      <p:sp>
        <p:nvSpPr>
          <p:cNvPr id="3" name="CaixaDeTexto 2"/>
          <p:cNvSpPr txBox="1"/>
          <p:nvPr/>
        </p:nvSpPr>
        <p:spPr>
          <a:xfrm>
            <a:off x="6588224" y="226304"/>
            <a:ext cx="2376264" cy="5001369"/>
          </a:xfrm>
          <a:prstGeom prst="rect">
            <a:avLst/>
          </a:prstGeom>
          <a:noFill/>
        </p:spPr>
        <p:txBody>
          <a:bodyPr wrap="square" rtlCol="0">
            <a:spAutoFit/>
          </a:bodyPr>
          <a:lstStyle/>
          <a:p>
            <a:r>
              <a:rPr lang="pt-BR" sz="1100" b="1" i="1" dirty="0">
                <a:solidFill>
                  <a:srgbClr val="FBF74B"/>
                </a:solidFill>
                <a:latin typeface="Times New Roman" panose="02020603050405020304" pitchFamily="18" charset="0"/>
                <a:cs typeface="Times New Roman" panose="02020603050405020304" pitchFamily="18" charset="0"/>
              </a:rPr>
              <a:t>Com uma armada de 13 embarcações Pedro Álvares Cabral, comandando a Nau Capitânia  dessa esquadra -  réplica na foto – desviou-se de sua rota para as Índias e, no dia 21 de abril de </a:t>
            </a:r>
            <a:r>
              <a:rPr lang="pt-BR" sz="1100" b="1" i="1" u="sng" dirty="0">
                <a:solidFill>
                  <a:srgbClr val="FBF74B"/>
                </a:solidFill>
                <a:latin typeface="Times New Roman" panose="02020603050405020304" pitchFamily="18" charset="0"/>
                <a:cs typeface="Times New Roman" panose="02020603050405020304" pitchFamily="18" charset="0"/>
              </a:rPr>
              <a:t>1500</a:t>
            </a:r>
            <a:r>
              <a:rPr lang="pt-BR" sz="1100" b="1" i="1" dirty="0">
                <a:solidFill>
                  <a:srgbClr val="FBF74B"/>
                </a:solidFill>
                <a:latin typeface="Times New Roman" panose="02020603050405020304" pitchFamily="18" charset="0"/>
                <a:cs typeface="Times New Roman" panose="02020603050405020304" pitchFamily="18" charset="0"/>
              </a:rPr>
              <a:t>, avistou uma elevação  que, tempos depois, recebeu o nome de Monte Pascoal. </a:t>
            </a:r>
          </a:p>
          <a:p>
            <a:r>
              <a:rPr lang="pt-BR" sz="1100" b="1" i="1" dirty="0">
                <a:solidFill>
                  <a:srgbClr val="FBF74B"/>
                </a:solidFill>
                <a:latin typeface="Times New Roman" panose="02020603050405020304" pitchFamily="18" charset="0"/>
                <a:cs typeface="Times New Roman" panose="02020603050405020304" pitchFamily="18" charset="0"/>
              </a:rPr>
              <a:t>À procura de um porto seguro, as caravelas tomaram o rumo norte e 60 km acima</a:t>
            </a:r>
            <a:r>
              <a:rPr lang="pt-BR" sz="1100" dirty="0">
                <a:solidFill>
                  <a:srgbClr val="FBF74B"/>
                </a:solidFill>
              </a:rPr>
              <a:t>  </a:t>
            </a:r>
            <a:r>
              <a:rPr lang="pt-BR" sz="1100" b="1" i="1" dirty="0">
                <a:solidFill>
                  <a:srgbClr val="FBF74B"/>
                </a:solidFill>
                <a:latin typeface="Times New Roman" panose="02020603050405020304" pitchFamily="18" charset="0"/>
                <a:cs typeface="Times New Roman" panose="02020603050405020304" pitchFamily="18" charset="0"/>
              </a:rPr>
              <a:t>encontraram uma ilha (hoje ilha Coroa Vermelha) com um porto dentro, largo e seguro,  onde lançaram as âncoras. Em 22 de abril, os portugueses desembarcaram e deu-se o primeiro passo no Novo Mundo, chamado então de Terra de Vera Cruz, devido à pretensão de pregação religiosa.</a:t>
            </a:r>
          </a:p>
          <a:p>
            <a:r>
              <a:rPr lang="pt-BR" sz="1100" b="1" i="1" dirty="0">
                <a:solidFill>
                  <a:srgbClr val="FBF74B"/>
                </a:solidFill>
                <a:latin typeface="Times New Roman" panose="02020603050405020304" pitchFamily="18" charset="0"/>
                <a:cs typeface="Times New Roman" panose="02020603050405020304" pitchFamily="18" charset="0"/>
              </a:rPr>
              <a:t>A madeira encontrada para as primeiras construções no novo mundo era chamada  pelos índios de </a:t>
            </a:r>
            <a:r>
              <a:rPr lang="pt-BR" sz="1100" b="1" i="1" u="sng" dirty="0">
                <a:solidFill>
                  <a:srgbClr val="FBF74B"/>
                </a:solidFill>
                <a:latin typeface="Times New Roman" panose="02020603050405020304" pitchFamily="18" charset="0"/>
                <a:cs typeface="Times New Roman" panose="02020603050405020304" pitchFamily="18" charset="0"/>
              </a:rPr>
              <a:t>Ibirapitanga</a:t>
            </a:r>
            <a:r>
              <a:rPr lang="pt-BR" sz="1100" b="1" i="1" dirty="0">
                <a:solidFill>
                  <a:srgbClr val="FBF74B"/>
                </a:solidFill>
                <a:latin typeface="Times New Roman" panose="02020603050405020304" pitchFamily="18" charset="0"/>
                <a:cs typeface="Times New Roman" panose="02020603050405020304" pitchFamily="18" charset="0"/>
              </a:rPr>
              <a:t>,  que na língua deles, o tupi-guarani, quer dizer </a:t>
            </a:r>
            <a:r>
              <a:rPr lang="pt-BR" sz="1100" b="1" i="1" u="sng" dirty="0">
                <a:solidFill>
                  <a:srgbClr val="FBF74B"/>
                </a:solidFill>
                <a:latin typeface="Times New Roman" panose="02020603050405020304" pitchFamily="18" charset="0"/>
                <a:cs typeface="Times New Roman" panose="02020603050405020304" pitchFamily="18" charset="0"/>
              </a:rPr>
              <a:t>pau-brasil</a:t>
            </a:r>
            <a:r>
              <a:rPr lang="pt-BR" sz="1100" b="1" i="1" dirty="0">
                <a:solidFill>
                  <a:srgbClr val="FBF74B"/>
                </a:solidFill>
                <a:latin typeface="Times New Roman" panose="02020603050405020304" pitchFamily="18" charset="0"/>
                <a:cs typeface="Times New Roman" panose="02020603050405020304" pitchFamily="18" charset="0"/>
              </a:rPr>
              <a:t>.  E foi assim que surgiu a inspiração para batizar a terra com o atual nome do país.                         </a:t>
            </a:r>
            <a:r>
              <a:rPr lang="pt-BR" sz="1000" b="1" i="1" dirty="0">
                <a:solidFill>
                  <a:srgbClr val="FBF74B"/>
                </a:solidFill>
                <a:latin typeface="Times New Roman" panose="02020603050405020304" pitchFamily="18" charset="0"/>
                <a:cs typeface="Times New Roman" panose="02020603050405020304" pitchFamily="18" charset="0"/>
              </a:rPr>
              <a:t> (clicar </a:t>
            </a:r>
            <a:r>
              <a:rPr lang="pt-BR" sz="1000" b="1" i="1" u="sng" dirty="0">
                <a:solidFill>
                  <a:srgbClr val="FBF74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sempre </a:t>
            </a:r>
          </a:p>
          <a:p>
            <a:r>
              <a:rPr lang="pt-BR" sz="1000" b="1" i="1" dirty="0">
                <a:solidFill>
                  <a:srgbClr val="FBF74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pt-BR" sz="1000" b="1" i="1" u="sng" dirty="0">
                <a:solidFill>
                  <a:srgbClr val="FBF74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na foto</a:t>
            </a:r>
            <a:r>
              <a:rPr lang="pt-BR" sz="1000" b="1" i="1" dirty="0">
                <a:solidFill>
                  <a:srgbClr val="FBF74B"/>
                </a:solidFill>
                <a:latin typeface="Times New Roman" panose="02020603050405020304" pitchFamily="18" charset="0"/>
                <a:cs typeface="Times New Roman" panose="02020603050405020304" pitchFamily="18" charset="0"/>
              </a:rPr>
              <a:t>  quando para virar)</a:t>
            </a:r>
          </a:p>
        </p:txBody>
      </p:sp>
    </p:spTree>
    <p:extLst>
      <p:ext uri="{BB962C8B-B14F-4D97-AF65-F5344CB8AC3E}">
        <p14:creationId xmlns:p14="http://schemas.microsoft.com/office/powerpoint/2010/main" val="111413834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2"/>
                                        </p:tgtEl>
                                        <p:attrNameLst>
                                          <p:attrName>fillcolor</p:attrName>
                                        </p:attrNameLst>
                                      </p:cBhvr>
                                      <p:to>
                                        <a:schemeClr val="accent2"/>
                                      </p:to>
                                    </p:animClr>
                                    <p:set>
                                      <p:cBhvr>
                                        <p:cTn id="7" dur="2000" fill="hold"/>
                                        <p:tgtEl>
                                          <p:spTgt spid="2"/>
                                        </p:tgtEl>
                                        <p:attrNameLst>
                                          <p:attrName>fill.type</p:attrName>
                                        </p:attrNameLst>
                                      </p:cBhvr>
                                      <p:to>
                                        <p:strVal val="solid"/>
                                      </p:to>
                                    </p:set>
                                    <p:set>
                                      <p:cBhvr>
                                        <p:cTn id="8" dur="2000" fill="hold"/>
                                        <p:tgtEl>
                                          <p:spTgt spid="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1663" y="321750"/>
            <a:ext cx="7771552" cy="4500000"/>
          </a:xfrm>
          <a:prstGeom prst="rect">
            <a:avLst/>
          </a:prstGeom>
          <a:ln w="38100" cmpd="dbl">
            <a:solidFill>
              <a:srgbClr val="FEE638"/>
            </a:solidFill>
            <a:miter lim="800000"/>
          </a:ln>
        </p:spPr>
      </p:pic>
      <p:sp>
        <p:nvSpPr>
          <p:cNvPr id="3" name="CaixaDeTexto 2"/>
          <p:cNvSpPr txBox="1"/>
          <p:nvPr/>
        </p:nvSpPr>
        <p:spPr>
          <a:xfrm>
            <a:off x="125792" y="868814"/>
            <a:ext cx="877927" cy="3647152"/>
          </a:xfrm>
          <a:prstGeom prst="rect">
            <a:avLst/>
          </a:prstGeom>
          <a:noFill/>
        </p:spPr>
        <p:txBody>
          <a:bodyPr wrap="square" rtlCol="0">
            <a:spAutoFit/>
          </a:bodyPr>
          <a:lstStyle/>
          <a:p>
            <a:r>
              <a:rPr lang="pt-BR" sz="1100" b="1" i="1" dirty="0">
                <a:solidFill>
                  <a:srgbClr val="FBF74B"/>
                </a:solidFill>
                <a:latin typeface="Times New Roman" panose="02020603050405020304" pitchFamily="18" charset="0"/>
                <a:cs typeface="Times New Roman" panose="02020603050405020304" pitchFamily="18" charset="0"/>
              </a:rPr>
              <a:t>E neste então ainda virgem litoral, com vegetação da hoje conhecida como Mata Atlântica,  com praias de finas areias e falésias, foram dados os primeiros passos dos portugueses em nossa terra.</a:t>
            </a:r>
          </a:p>
          <a:p>
            <a:endParaRPr lang="pt-BR" sz="1100" b="1" i="1" dirty="0">
              <a:solidFill>
                <a:srgbClr val="FADF3C"/>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4138347"/>
      </p:ext>
    </p:extLst>
  </p:cSld>
  <p:clrMapOvr>
    <a:masterClrMapping/>
  </p:clrMapOvr>
  <mc:AlternateContent xmlns:mc="http://schemas.openxmlformats.org/markup-compatibility/2006" xmlns:p14="http://schemas.microsoft.com/office/powerpoint/2010/main">
    <mc:Choice Requires="p14">
      <p:transition spd="slow" p14:dur="8000" advTm="25000">
        <p14:ripple/>
      </p:transition>
    </mc:Choice>
    <mc:Fallback xmlns="">
      <p:transition spd="slow" advTm="25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descr="Uma imagem contendo árvore, ao ar livre, chão&#10;&#10;Descrição gerada com alta confiança">
            <a:extLst>
              <a:ext uri="{FF2B5EF4-FFF2-40B4-BE49-F238E27FC236}">
                <a16:creationId xmlns:a16="http://schemas.microsoft.com/office/drawing/2014/main" xmlns="" id="{978CD701-ED51-4B4F-A671-4F475AA52A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283426"/>
            <a:ext cx="7909286" cy="4576648"/>
          </a:xfrm>
          <a:prstGeom prst="rect">
            <a:avLst/>
          </a:prstGeom>
          <a:ln w="38100" cmpd="dbl">
            <a:solidFill>
              <a:srgbClr val="FEE638"/>
            </a:solidFill>
            <a:miter lim="800000"/>
          </a:ln>
        </p:spPr>
      </p:pic>
      <p:sp>
        <p:nvSpPr>
          <p:cNvPr id="4" name="Retângulo 3">
            <a:extLst>
              <a:ext uri="{FF2B5EF4-FFF2-40B4-BE49-F238E27FC236}">
                <a16:creationId xmlns:a16="http://schemas.microsoft.com/office/drawing/2014/main" xmlns="" id="{EDAF0DCF-5A77-44B5-9A42-EA8ABD89087D}"/>
              </a:ext>
            </a:extLst>
          </p:cNvPr>
          <p:cNvSpPr/>
          <p:nvPr/>
        </p:nvSpPr>
        <p:spPr>
          <a:xfrm>
            <a:off x="8176592" y="324981"/>
            <a:ext cx="936104" cy="4493538"/>
          </a:xfrm>
          <a:prstGeom prst="rect">
            <a:avLst/>
          </a:prstGeom>
        </p:spPr>
        <p:txBody>
          <a:bodyPr wrap="square">
            <a:spAutoFit/>
          </a:bodyPr>
          <a:lstStyle/>
          <a:p>
            <a:r>
              <a:rPr lang="pt-BR" sz="1100" b="1" i="1" dirty="0">
                <a:solidFill>
                  <a:srgbClr val="FBF74B"/>
                </a:solidFill>
                <a:latin typeface="Times New Roman" panose="02020603050405020304" pitchFamily="18" charset="0"/>
                <a:cs typeface="Times New Roman" panose="02020603050405020304" pitchFamily="18" charset="0"/>
              </a:rPr>
              <a:t>Depois de </a:t>
            </a:r>
            <a:r>
              <a:rPr lang="pt-BR" sz="1100" b="1" i="1" u="sng" dirty="0">
                <a:solidFill>
                  <a:srgbClr val="FBF74B"/>
                </a:solidFill>
                <a:latin typeface="Times New Roman" panose="02020603050405020304" pitchFamily="18" charset="0"/>
                <a:cs typeface="Times New Roman" panose="02020603050405020304" pitchFamily="18" charset="0"/>
              </a:rPr>
              <a:t>1530</a:t>
            </a:r>
            <a:r>
              <a:rPr lang="pt-BR" sz="1100" b="1" i="1" dirty="0">
                <a:solidFill>
                  <a:srgbClr val="FBF74B"/>
                </a:solidFill>
                <a:latin typeface="Times New Roman" panose="02020603050405020304" pitchFamily="18" charset="0"/>
                <a:cs typeface="Times New Roman" panose="02020603050405020304" pitchFamily="18" charset="0"/>
              </a:rPr>
              <a:t>, já no tempo colonial, esta cidade que mais tarde recebeu o nome do acidente geográfico de sua origem – Porto Seguro – era chamada de </a:t>
            </a:r>
            <a:r>
              <a:rPr lang="pt-BR" sz="1100" b="1" i="1" dirty="0" err="1">
                <a:solidFill>
                  <a:srgbClr val="FBF74B"/>
                </a:solidFill>
                <a:latin typeface="Times New Roman" panose="02020603050405020304" pitchFamily="18" charset="0"/>
                <a:cs typeface="Times New Roman" panose="02020603050405020304" pitchFamily="18" charset="0"/>
              </a:rPr>
              <a:t>Nhoesembé</a:t>
            </a:r>
            <a:r>
              <a:rPr lang="pt-BR" sz="1100" b="1" i="1" dirty="0">
                <a:solidFill>
                  <a:srgbClr val="FBF74B"/>
                </a:solidFill>
                <a:latin typeface="Times New Roman" panose="02020603050405020304" pitchFamily="18" charset="0"/>
                <a:cs typeface="Times New Roman" panose="02020603050405020304" pitchFamily="18" charset="0"/>
              </a:rPr>
              <a:t>.  </a:t>
            </a:r>
          </a:p>
          <a:p>
            <a:endParaRPr lang="pt-BR" sz="1100" b="1" i="1" dirty="0">
              <a:solidFill>
                <a:srgbClr val="FBF74B"/>
              </a:solidFill>
              <a:latin typeface="Times New Roman" panose="02020603050405020304" pitchFamily="18" charset="0"/>
              <a:cs typeface="Times New Roman" panose="02020603050405020304" pitchFamily="18" charset="0"/>
            </a:endParaRPr>
          </a:p>
          <a:p>
            <a:r>
              <a:rPr lang="pt-BR" sz="1100" b="1" i="1" dirty="0">
                <a:solidFill>
                  <a:srgbClr val="FBF74B"/>
                </a:solidFill>
                <a:latin typeface="Times New Roman" panose="02020603050405020304" pitchFamily="18" charset="0"/>
                <a:cs typeface="Times New Roman" panose="02020603050405020304" pitchFamily="18" charset="0"/>
              </a:rPr>
              <a:t>É preciso ser brasileiro para olhar esta paisagem e ver nela o Brasil ainda menino... </a:t>
            </a:r>
            <a:endParaRPr lang="pt-BR" b="1" i="1" dirty="0">
              <a:solidFill>
                <a:srgbClr val="FBF74B"/>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2519035"/>
      </p:ext>
    </p:extLst>
  </p:cSld>
  <p:clrMapOvr>
    <a:masterClrMapping/>
  </p:clrMapOvr>
  <mc:AlternateContent xmlns:mc="http://schemas.openxmlformats.org/markup-compatibility/2006" xmlns:p14="http://schemas.microsoft.com/office/powerpoint/2010/main">
    <mc:Choice Requires="p14">
      <p:transition spd="slow" p14:dur="2000" advTm="31000"/>
    </mc:Choice>
    <mc:Fallback xmlns="">
      <p:transition spd="slow" advTm="3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000" fill="hold"/>
                                        <p:tgtEl>
                                          <p:spTgt spid="3"/>
                                        </p:tgtEl>
                                        <p:attrNameLst>
                                          <p:attrName>ppt_w</p:attrName>
                                        </p:attrNameLst>
                                      </p:cBhvr>
                                      <p:tavLst>
                                        <p:tav tm="0">
                                          <p:val>
                                            <p:fltVal val="0"/>
                                          </p:val>
                                        </p:tav>
                                        <p:tav tm="100000">
                                          <p:val>
                                            <p:strVal val="#ppt_w"/>
                                          </p:val>
                                        </p:tav>
                                      </p:tavLst>
                                    </p:anim>
                                    <p:anim calcmode="lin" valueType="num">
                                      <p:cBhvr>
                                        <p:cTn id="8" dur="7000" fill="hold"/>
                                        <p:tgtEl>
                                          <p:spTgt spid="3"/>
                                        </p:tgtEl>
                                        <p:attrNameLst>
                                          <p:attrName>ppt_h</p:attrName>
                                        </p:attrNameLst>
                                      </p:cBhvr>
                                      <p:tavLst>
                                        <p:tav tm="0">
                                          <p:val>
                                            <p:fltVal val="0"/>
                                          </p:val>
                                        </p:tav>
                                        <p:tav tm="100000">
                                          <p:val>
                                            <p:strVal val="#ppt_h"/>
                                          </p:val>
                                        </p:tav>
                                      </p:tavLst>
                                    </p:anim>
                                    <p:animEffect transition="in" filter="fade">
                                      <p:cBhvr>
                                        <p:cTn id="9" dur="7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1720" y="200932"/>
            <a:ext cx="6818421" cy="4711153"/>
          </a:xfrm>
          <a:prstGeom prst="rect">
            <a:avLst/>
          </a:prstGeom>
          <a:ln w="38100" cmpd="dbl">
            <a:solidFill>
              <a:srgbClr val="FEE638"/>
            </a:solidFill>
            <a:miter lim="800000"/>
          </a:ln>
        </p:spPr>
      </p:pic>
      <p:sp>
        <p:nvSpPr>
          <p:cNvPr id="3" name="CaixaDeTexto 2"/>
          <p:cNvSpPr txBox="1"/>
          <p:nvPr/>
        </p:nvSpPr>
        <p:spPr>
          <a:xfrm>
            <a:off x="107504" y="832812"/>
            <a:ext cx="1872208" cy="4154984"/>
          </a:xfrm>
          <a:prstGeom prst="rect">
            <a:avLst/>
          </a:prstGeom>
          <a:noFill/>
        </p:spPr>
        <p:txBody>
          <a:bodyPr wrap="square" rtlCol="0">
            <a:spAutoFit/>
          </a:bodyPr>
          <a:lstStyle/>
          <a:p>
            <a:pPr fontAlgn="base"/>
            <a:r>
              <a:rPr lang="pt-BR" sz="1100" b="1" i="1" dirty="0">
                <a:solidFill>
                  <a:srgbClr val="FBF74B"/>
                </a:solidFill>
                <a:latin typeface="Times New Roman" panose="02020603050405020304" pitchFamily="18" charset="0"/>
                <a:cs typeface="Times New Roman" panose="02020603050405020304" pitchFamily="18" charset="0"/>
              </a:rPr>
              <a:t>Foram os ascendentes desta tribo indígena – </a:t>
            </a:r>
            <a:r>
              <a:rPr lang="pt-BR" sz="1100" b="1" i="1" u="sng" dirty="0">
                <a:solidFill>
                  <a:srgbClr val="FBF74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Pataxós</a:t>
            </a:r>
            <a:r>
              <a:rPr lang="pt-BR" sz="1100" b="1" i="1" dirty="0">
                <a:solidFill>
                  <a:srgbClr val="FBF74B"/>
                </a:solidFill>
                <a:latin typeface="Times New Roman" panose="02020603050405020304" pitchFamily="18" charset="0"/>
                <a:cs typeface="Times New Roman" panose="02020603050405020304" pitchFamily="18" charset="0"/>
              </a:rPr>
              <a:t> – os primeiros seres humanos que os portugueses recém desembarcados encontraram. </a:t>
            </a:r>
          </a:p>
          <a:p>
            <a:pPr fontAlgn="base"/>
            <a:endParaRPr lang="pt-BR" sz="1100" b="1" i="1" dirty="0">
              <a:solidFill>
                <a:srgbClr val="FBF74B"/>
              </a:solidFill>
              <a:latin typeface="Times New Roman" panose="02020603050405020304" pitchFamily="18" charset="0"/>
              <a:cs typeface="Times New Roman" panose="02020603050405020304" pitchFamily="18" charset="0"/>
            </a:endParaRPr>
          </a:p>
          <a:p>
            <a:pPr fontAlgn="base"/>
            <a:r>
              <a:rPr lang="pt-BR" sz="1100" b="1" i="1" dirty="0">
                <a:solidFill>
                  <a:srgbClr val="FBF74B"/>
                </a:solidFill>
                <a:latin typeface="Times New Roman" panose="02020603050405020304" pitchFamily="18" charset="0"/>
                <a:cs typeface="Times New Roman" panose="02020603050405020304" pitchFamily="18" charset="0"/>
              </a:rPr>
              <a:t>A cultura dessa tribo permaneceu viva através dos tempos e até hoje influencia os mais jovens, seja através da música, da arte, da alimentação ou da medicina.</a:t>
            </a:r>
          </a:p>
          <a:p>
            <a:pPr fontAlgn="base"/>
            <a:endParaRPr lang="pt-BR" sz="1100" b="1" i="1" dirty="0">
              <a:solidFill>
                <a:srgbClr val="FBF74B"/>
              </a:solidFill>
              <a:latin typeface="Times New Roman" panose="02020603050405020304" pitchFamily="18" charset="0"/>
              <a:cs typeface="Times New Roman" panose="02020603050405020304" pitchFamily="18" charset="0"/>
            </a:endParaRPr>
          </a:p>
          <a:p>
            <a:r>
              <a:rPr lang="pt-BR" sz="1100" b="1" i="1" dirty="0">
                <a:solidFill>
                  <a:srgbClr val="FBF74B"/>
                </a:solidFill>
                <a:latin typeface="Times New Roman" panose="02020603050405020304" pitchFamily="18" charset="0"/>
                <a:cs typeface="Times New Roman" panose="02020603050405020304" pitchFamily="18" charset="0"/>
              </a:rPr>
              <a:t>A pintura corporal, por exemplo, tem grande valor cultural para os Pataxós, pois representa parte da história do povo, e está relacionada a seus principais rituais sagrados.  </a:t>
            </a:r>
          </a:p>
          <a:p>
            <a:endParaRPr lang="pt-BR" sz="1100" b="1" i="1" dirty="0">
              <a:solidFill>
                <a:srgbClr val="FBF74B"/>
              </a:solidFill>
              <a:latin typeface="Times New Roman" panose="02020603050405020304" pitchFamily="18" charset="0"/>
              <a:cs typeface="Times New Roman" panose="02020603050405020304" pitchFamily="18" charset="0"/>
            </a:endParaRPr>
          </a:p>
          <a:p>
            <a:endParaRPr lang="pt-BR" sz="1100" b="1" i="1" dirty="0">
              <a:solidFill>
                <a:srgbClr val="FBF74B"/>
              </a:solidFill>
              <a:latin typeface="Times New Roman" panose="02020603050405020304" pitchFamily="18" charset="0"/>
              <a:cs typeface="Times New Roman" panose="02020603050405020304" pitchFamily="18" charset="0"/>
            </a:endParaRPr>
          </a:p>
          <a:p>
            <a:endParaRPr lang="pt-BR" sz="1100" b="1" i="1" dirty="0">
              <a:solidFill>
                <a:srgbClr val="FBF74B"/>
              </a:solidFill>
              <a:latin typeface="Times New Roman" panose="02020603050405020304" pitchFamily="18" charset="0"/>
              <a:cs typeface="Times New Roman" panose="02020603050405020304" pitchFamily="18" charset="0"/>
            </a:endParaRPr>
          </a:p>
          <a:p>
            <a:r>
              <a:rPr lang="pt-BR" sz="1100" b="1" i="1" dirty="0">
                <a:solidFill>
                  <a:srgbClr val="FBF74B"/>
                </a:solidFill>
                <a:latin typeface="Times New Roman" panose="02020603050405020304" pitchFamily="18" charset="0"/>
                <a:cs typeface="Times New Roman" panose="02020603050405020304" pitchFamily="18" charset="0"/>
              </a:rPr>
              <a:t>                             (clicar)</a:t>
            </a:r>
          </a:p>
        </p:txBody>
      </p:sp>
    </p:spTree>
    <p:extLst>
      <p:ext uri="{BB962C8B-B14F-4D97-AF65-F5344CB8AC3E}">
        <p14:creationId xmlns:p14="http://schemas.microsoft.com/office/powerpoint/2010/main" val="1114138347"/>
      </p:ext>
    </p:extLst>
  </p:cSld>
  <p:clrMapOvr>
    <a:masterClrMapping/>
  </p:clrMapOvr>
  <mc:AlternateContent xmlns:mc="http://schemas.openxmlformats.org/markup-compatibility/2006" xmlns:p14="http://schemas.microsoft.com/office/powerpoint/2010/main">
    <mc:Choice Requires="p14">
      <p:transition spd="slow" p14:dur="13000">
        <p:pull/>
      </p:transition>
    </mc:Choice>
    <mc:Fallback xmlns="">
      <p:transition spd="slow">
        <p:pull/>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7668344" y="699542"/>
            <a:ext cx="1224135" cy="3985706"/>
          </a:xfrm>
          <a:prstGeom prst="rect">
            <a:avLst/>
          </a:prstGeom>
          <a:noFill/>
        </p:spPr>
        <p:txBody>
          <a:bodyPr wrap="square" rtlCol="0">
            <a:spAutoFit/>
          </a:bodyPr>
          <a:lstStyle/>
          <a:p>
            <a:r>
              <a:rPr lang="pt-BR" sz="1100" b="1" i="1" dirty="0">
                <a:solidFill>
                  <a:srgbClr val="FBF74B"/>
                </a:solidFill>
                <a:latin typeface="Times New Roman" panose="02020603050405020304" pitchFamily="18" charset="0"/>
                <a:cs typeface="Times New Roman" panose="02020603050405020304" pitchFamily="18" charset="0"/>
              </a:rPr>
              <a:t>Para melhor conhecer a cultura e os costumes do atual povo Pataxó em Porto Seguro, faz-se mister visitar a </a:t>
            </a:r>
            <a:r>
              <a:rPr lang="pt-BR" sz="1100" b="1" i="1" u="sng" dirty="0">
                <a:solidFill>
                  <a:srgbClr val="FBF74B"/>
                </a:solidFill>
                <a:latin typeface="Times New Roman" panose="02020603050405020304" pitchFamily="18" charset="0"/>
                <a:cs typeface="Times New Roman" panose="02020603050405020304" pitchFamily="18" charset="0"/>
              </a:rPr>
              <a:t>Reserva da Jaqueira</a:t>
            </a:r>
            <a:r>
              <a:rPr lang="pt-BR" sz="1100" b="1" i="1" dirty="0">
                <a:solidFill>
                  <a:srgbClr val="FBF74B"/>
                </a:solidFill>
                <a:latin typeface="Times New Roman" panose="02020603050405020304" pitchFamily="18" charset="0"/>
                <a:cs typeface="Times New Roman" panose="02020603050405020304" pitchFamily="18" charset="0"/>
              </a:rPr>
              <a:t> – numa pequena faixa que lhes restou de Mata Atlântica - local onde vivem, ora adaptando suas tradições à vida civilizada, ora  preservando-as a fim de que constituam  herança para  seus filhos. </a:t>
            </a:r>
          </a:p>
          <a:p>
            <a:endParaRPr lang="pt-BR" sz="1100" b="1" i="1" dirty="0">
              <a:solidFill>
                <a:srgbClr val="FADF3C"/>
              </a:solidFill>
              <a:latin typeface="Times New Roman" panose="02020603050405020304" pitchFamily="18" charset="0"/>
              <a:cs typeface="Times New Roman" panose="02020603050405020304" pitchFamily="18" charset="0"/>
            </a:endParaRPr>
          </a:p>
        </p:txBody>
      </p:sp>
      <p:pic>
        <p:nvPicPr>
          <p:cNvPr id="3" name="Imagem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267750"/>
            <a:ext cx="7084139" cy="4608000"/>
          </a:xfrm>
          <a:prstGeom prst="rect">
            <a:avLst/>
          </a:prstGeom>
          <a:ln w="38100" cmpd="dbl">
            <a:solidFill>
              <a:srgbClr val="FEE638"/>
            </a:solidFill>
            <a:miter lim="800000"/>
          </a:ln>
        </p:spPr>
      </p:pic>
    </p:spTree>
    <p:extLst>
      <p:ext uri="{BB962C8B-B14F-4D97-AF65-F5344CB8AC3E}">
        <p14:creationId xmlns:p14="http://schemas.microsoft.com/office/powerpoint/2010/main" val="1114138347"/>
      </p:ext>
    </p:extLst>
  </p:cSld>
  <p:clrMapOvr>
    <a:masterClrMapping/>
  </p:clrMapOvr>
  <mc:AlternateContent xmlns:mc="http://schemas.openxmlformats.org/markup-compatibility/2006" xmlns:p14="http://schemas.microsoft.com/office/powerpoint/2010/main">
    <mc:Choice Requires="p14">
      <p:transition spd="slow" p14:dur="3000" advTm="25000">
        <p14:flash/>
      </p:transition>
    </mc:Choice>
    <mc:Fallback xmlns="">
      <p:transition spd="slow" advTm="25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xmlns="" id="{A4E787C1-F2DD-4C41-BFA7-261621421B24}"/>
              </a:ext>
            </a:extLst>
          </p:cNvPr>
          <p:cNvSpPr/>
          <p:nvPr/>
        </p:nvSpPr>
        <p:spPr>
          <a:xfrm>
            <a:off x="120256" y="187108"/>
            <a:ext cx="1421904" cy="4832092"/>
          </a:xfrm>
          <a:prstGeom prst="rect">
            <a:avLst/>
          </a:prstGeom>
        </p:spPr>
        <p:txBody>
          <a:bodyPr wrap="square">
            <a:spAutoFit/>
          </a:bodyPr>
          <a:lstStyle/>
          <a:p>
            <a:r>
              <a:rPr lang="pt-BR" sz="1100" b="1" i="1" u="sng" dirty="0">
                <a:solidFill>
                  <a:srgbClr val="FBF74B"/>
                </a:solidFill>
                <a:latin typeface="Times New Roman" panose="02020603050405020304" pitchFamily="18" charset="0"/>
                <a:cs typeface="Times New Roman" panose="02020603050405020304" pitchFamily="18" charset="0"/>
              </a:rPr>
              <a:t>Porto Seguro </a:t>
            </a:r>
            <a:r>
              <a:rPr lang="pt-BR" sz="1100" b="1" i="1" dirty="0">
                <a:solidFill>
                  <a:srgbClr val="FBF74B"/>
                </a:solidFill>
                <a:latin typeface="Times New Roman" panose="02020603050405020304" pitchFamily="18" charset="0"/>
                <a:cs typeface="Times New Roman" panose="02020603050405020304" pitchFamily="18" charset="0"/>
              </a:rPr>
              <a:t>- cidade Monumento Nacional instituída oficialmente em 1973. </a:t>
            </a:r>
          </a:p>
          <a:p>
            <a:r>
              <a:rPr lang="pt-BR" sz="1100" b="1" i="1" dirty="0">
                <a:solidFill>
                  <a:srgbClr val="FBF74B"/>
                </a:solidFill>
                <a:latin typeface="Times New Roman" panose="02020603050405020304" pitchFamily="18" charset="0"/>
                <a:cs typeface="Times New Roman" panose="02020603050405020304" pitchFamily="18" charset="0"/>
              </a:rPr>
              <a:t>Ostenta o Marco do Descobrimento  que veio de Portugal entre 1503 e 1526, que simbolizava o poder da coroa portuguesa. </a:t>
            </a:r>
          </a:p>
          <a:p>
            <a:r>
              <a:rPr lang="pt-BR" sz="1100" b="1" i="1" dirty="0">
                <a:solidFill>
                  <a:srgbClr val="FBF74B"/>
                </a:solidFill>
                <a:latin typeface="Times New Roman" panose="02020603050405020304" pitchFamily="18" charset="0"/>
                <a:cs typeface="Times New Roman" panose="02020603050405020304" pitchFamily="18" charset="0"/>
              </a:rPr>
              <a:t>No mesmo sítio, se encontram a Igreja de Nossa Senhora da Pena, reconstruída sobre a original de 1535,  e, a seu lado, o Paço Municipal ou Casa de Câmara e Cadeia,  do século XVIII, uma das mais belas construções do Brasil colônia. Hoje, aqui funciona o  Museu do Descobrimento.</a:t>
            </a:r>
          </a:p>
          <a:p>
            <a:r>
              <a:rPr lang="pt-BR" sz="1100" b="1" i="1" dirty="0">
                <a:solidFill>
                  <a:srgbClr val="FBF74B"/>
                </a:solidFill>
                <a:latin typeface="Times New Roman" panose="02020603050405020304" pitchFamily="18" charset="0"/>
                <a:cs typeface="Times New Roman" panose="02020603050405020304" pitchFamily="18" charset="0"/>
              </a:rPr>
              <a:t>                 (clicar)</a:t>
            </a:r>
          </a:p>
        </p:txBody>
      </p:sp>
      <p:pic>
        <p:nvPicPr>
          <p:cNvPr id="5" name="Imagem 4">
            <a:extLst>
              <a:ext uri="{FF2B5EF4-FFF2-40B4-BE49-F238E27FC236}">
                <a16:creationId xmlns:a16="http://schemas.microsoft.com/office/drawing/2014/main" xmlns="" id="{92544E18-0278-4A7A-A211-16A4CA44A3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43600" y="179026"/>
            <a:ext cx="7400888" cy="4738747"/>
          </a:xfrm>
          <a:prstGeom prst="rect">
            <a:avLst/>
          </a:prstGeom>
          <a:ln w="38100" cmpd="dbl">
            <a:solidFill>
              <a:srgbClr val="FEE638"/>
            </a:solidFill>
            <a:miter lim="800000"/>
          </a:ln>
        </p:spPr>
      </p:pic>
    </p:spTree>
    <p:extLst>
      <p:ext uri="{BB962C8B-B14F-4D97-AF65-F5344CB8AC3E}">
        <p14:creationId xmlns:p14="http://schemas.microsoft.com/office/powerpoint/2010/main" val="1114138347"/>
      </p:ext>
    </p:extLst>
  </p:cSld>
  <p:clrMapOvr>
    <a:masterClrMapping/>
  </p:clrMapOvr>
  <mc:AlternateContent xmlns:mc="http://schemas.openxmlformats.org/markup-compatibility/2006" xmlns:p14="http://schemas.microsoft.com/office/powerpoint/2010/main">
    <mc:Choice Requires="p14">
      <p:transition spd="slow" p14:dur="4000">
        <p14:doors dir="ver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7596336" y="1419622"/>
            <a:ext cx="1368152" cy="2908489"/>
          </a:xfrm>
          <a:prstGeom prst="rect">
            <a:avLst/>
          </a:prstGeom>
          <a:noFill/>
        </p:spPr>
        <p:txBody>
          <a:bodyPr wrap="square" rtlCol="0">
            <a:spAutoFit/>
          </a:bodyPr>
          <a:lstStyle/>
          <a:p>
            <a:r>
              <a:rPr lang="pt-BR" sz="1100" b="1" i="1" u="sng" dirty="0">
                <a:solidFill>
                  <a:srgbClr val="FBF74B"/>
                </a:solidFill>
                <a:latin typeface="Times New Roman" panose="02020603050405020304" pitchFamily="18" charset="0"/>
                <a:cs typeface="Times New Roman" panose="02020603050405020304" pitchFamily="18" charset="0"/>
              </a:rPr>
              <a:t>Porto Seguro</a:t>
            </a:r>
            <a:r>
              <a:rPr lang="pt-BR" sz="1100" b="1" i="1" dirty="0">
                <a:solidFill>
                  <a:srgbClr val="FBF74B"/>
                </a:solidFill>
                <a:latin typeface="Times New Roman" panose="02020603050405020304" pitchFamily="18" charset="0"/>
                <a:cs typeface="Times New Roman" panose="02020603050405020304" pitchFamily="18" charset="0"/>
              </a:rPr>
              <a:t> divide-se em cinco distritos:</a:t>
            </a:r>
          </a:p>
          <a:p>
            <a:r>
              <a:rPr lang="pt-BR" sz="1100" b="1" i="1" dirty="0">
                <a:solidFill>
                  <a:srgbClr val="FBF74B"/>
                </a:solidFill>
                <a:latin typeface="Times New Roman" panose="02020603050405020304" pitchFamily="18" charset="0"/>
                <a:cs typeface="Times New Roman" panose="02020603050405020304" pitchFamily="18" charset="0"/>
              </a:rPr>
              <a:t>Porto Seguro  Sede; Arraial d’Ajuda; </a:t>
            </a:r>
            <a:r>
              <a:rPr lang="pt-BR" sz="1100" b="1" i="1" dirty="0" err="1">
                <a:solidFill>
                  <a:srgbClr val="FBF74B"/>
                </a:solidFill>
                <a:latin typeface="Times New Roman" panose="02020603050405020304" pitchFamily="18" charset="0"/>
                <a:cs typeface="Times New Roman" panose="02020603050405020304" pitchFamily="18" charset="0"/>
              </a:rPr>
              <a:t>Caraíva</a:t>
            </a:r>
            <a:r>
              <a:rPr lang="pt-BR" sz="1100" b="1" i="1" dirty="0">
                <a:solidFill>
                  <a:srgbClr val="FBF74B"/>
                </a:solidFill>
                <a:latin typeface="Times New Roman" panose="02020603050405020304" pitchFamily="18" charset="0"/>
                <a:cs typeface="Times New Roman" panose="02020603050405020304" pitchFamily="18" charset="0"/>
              </a:rPr>
              <a:t>, </a:t>
            </a:r>
          </a:p>
          <a:p>
            <a:r>
              <a:rPr lang="pt-BR" sz="1100" b="1" i="1" dirty="0">
                <a:solidFill>
                  <a:srgbClr val="FBF74B"/>
                </a:solidFill>
                <a:latin typeface="Times New Roman" panose="02020603050405020304" pitchFamily="18" charset="0"/>
                <a:cs typeface="Times New Roman" panose="02020603050405020304" pitchFamily="18" charset="0"/>
              </a:rPr>
              <a:t>Trancoso </a:t>
            </a:r>
          </a:p>
          <a:p>
            <a:r>
              <a:rPr lang="pt-BR" sz="1100" b="1" i="1" dirty="0">
                <a:solidFill>
                  <a:srgbClr val="FBF74B"/>
                </a:solidFill>
                <a:latin typeface="Times New Roman" panose="02020603050405020304" pitchFamily="18" charset="0"/>
                <a:cs typeface="Times New Roman" panose="02020603050405020304" pitchFamily="18" charset="0"/>
              </a:rPr>
              <a:t>e Vale Verde.</a:t>
            </a:r>
          </a:p>
          <a:p>
            <a:endParaRPr lang="pt-BR" sz="1100" b="1" i="1" dirty="0">
              <a:solidFill>
                <a:srgbClr val="FBF74B"/>
              </a:solidFill>
              <a:latin typeface="Times New Roman" panose="02020603050405020304" pitchFamily="18" charset="0"/>
              <a:cs typeface="Times New Roman" panose="02020603050405020304" pitchFamily="18" charset="0"/>
            </a:endParaRPr>
          </a:p>
          <a:p>
            <a:r>
              <a:rPr lang="pt-BR" sz="1100" b="1" i="1" dirty="0">
                <a:solidFill>
                  <a:srgbClr val="FBF74B"/>
                </a:solidFill>
                <a:latin typeface="Times New Roman" panose="02020603050405020304" pitchFamily="18" charset="0"/>
                <a:cs typeface="Times New Roman" panose="02020603050405020304" pitchFamily="18" charset="0"/>
              </a:rPr>
              <a:t>É em Porto Seguro que se encontra a cidade histórica do “nascimento” do Brasil. </a:t>
            </a:r>
          </a:p>
          <a:p>
            <a:r>
              <a:rPr lang="pt-BR" sz="1100" b="1" i="1" dirty="0">
                <a:solidFill>
                  <a:srgbClr val="FBF74B"/>
                </a:solidFill>
                <a:latin typeface="Times New Roman" panose="02020603050405020304" pitchFamily="18" charset="0"/>
                <a:cs typeface="Times New Roman" panose="02020603050405020304" pitchFamily="18" charset="0"/>
              </a:rPr>
              <a:t> </a:t>
            </a:r>
          </a:p>
          <a:p>
            <a:endParaRPr lang="pt-BR" dirty="0"/>
          </a:p>
        </p:txBody>
      </p:sp>
      <p:pic>
        <p:nvPicPr>
          <p:cNvPr id="3" name="Imagem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320631"/>
            <a:ext cx="7053285" cy="4502237"/>
          </a:xfrm>
          <a:prstGeom prst="rect">
            <a:avLst/>
          </a:prstGeom>
          <a:ln w="38100" cmpd="dbl">
            <a:solidFill>
              <a:srgbClr val="FEE638"/>
            </a:solidFill>
            <a:miter lim="800000"/>
          </a:ln>
        </p:spPr>
      </p:pic>
    </p:spTree>
    <p:extLst>
      <p:ext uri="{BB962C8B-B14F-4D97-AF65-F5344CB8AC3E}">
        <p14:creationId xmlns:p14="http://schemas.microsoft.com/office/powerpoint/2010/main" val="1114138347"/>
      </p:ext>
    </p:extLst>
  </p:cSld>
  <p:clrMapOvr>
    <a:masterClrMapping/>
  </p:clrMapOvr>
  <mc:AlternateContent xmlns:mc="http://schemas.openxmlformats.org/markup-compatibility/2006" xmlns:p14="http://schemas.microsoft.com/office/powerpoint/2010/main">
    <mc:Choice Requires="p14">
      <p:transition spd="slow" p14:dur="15000" advTm="14000">
        <p:pull dir="r"/>
      </p:transition>
    </mc:Choice>
    <mc:Fallback xmlns="">
      <p:transition spd="slow" advTm="14000">
        <p:pull dir="r"/>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107504" y="1275606"/>
            <a:ext cx="1368152" cy="2800767"/>
          </a:xfrm>
          <a:prstGeom prst="rect">
            <a:avLst/>
          </a:prstGeom>
          <a:noFill/>
        </p:spPr>
        <p:txBody>
          <a:bodyPr wrap="square" rtlCol="0">
            <a:spAutoFit/>
          </a:bodyPr>
          <a:lstStyle/>
          <a:p>
            <a:pPr algn="ctr"/>
            <a:r>
              <a:rPr lang="pt-BR" sz="1100" b="1" i="1" dirty="0">
                <a:solidFill>
                  <a:srgbClr val="FBF74B"/>
                </a:solidFill>
                <a:latin typeface="Times New Roman" panose="02020603050405020304" pitchFamily="18" charset="0"/>
                <a:cs typeface="Times New Roman" panose="02020603050405020304" pitchFamily="18" charset="0"/>
              </a:rPr>
              <a:t>De há muito </a:t>
            </a:r>
            <a:r>
              <a:rPr lang="pt-BR" sz="1100" b="1" i="1" u="sng" dirty="0">
                <a:solidFill>
                  <a:srgbClr val="FBF74B"/>
                </a:solidFill>
                <a:latin typeface="Times New Roman" panose="02020603050405020304" pitchFamily="18" charset="0"/>
                <a:cs typeface="Times New Roman" panose="02020603050405020304" pitchFamily="18" charset="0"/>
              </a:rPr>
              <a:t>Porto Seguro </a:t>
            </a:r>
            <a:r>
              <a:rPr lang="pt-BR" sz="1100" b="1" i="1" dirty="0">
                <a:solidFill>
                  <a:srgbClr val="FBF74B"/>
                </a:solidFill>
                <a:latin typeface="Times New Roman" panose="02020603050405020304" pitchFamily="18" charset="0"/>
                <a:cs typeface="Times New Roman" panose="02020603050405020304" pitchFamily="18" charset="0"/>
              </a:rPr>
              <a:t>tornou-se um polo turístico brasileiro dos mais concorridos – nacional e internacionalmente – a ponto de possuir um moderno </a:t>
            </a:r>
            <a:r>
              <a:rPr lang="pt-BR" sz="1100" b="1" i="1" u="sng" dirty="0">
                <a:solidFill>
                  <a:srgbClr val="FBF74B"/>
                </a:solidFill>
                <a:latin typeface="Times New Roman" panose="02020603050405020304" pitchFamily="18" charset="0"/>
                <a:cs typeface="Times New Roman" panose="02020603050405020304" pitchFamily="18" charset="0"/>
              </a:rPr>
              <a:t>aeroporto internacional</a:t>
            </a:r>
            <a:r>
              <a:rPr lang="pt-BR" sz="1100" b="1" i="1" dirty="0">
                <a:solidFill>
                  <a:srgbClr val="FBF74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pt-BR" sz="1100" b="1" i="1" dirty="0">
                <a:solidFill>
                  <a:srgbClr val="FBF74B"/>
                </a:solidFill>
                <a:latin typeface="Times New Roman" panose="02020603050405020304" pitchFamily="18" charset="0"/>
                <a:cs typeface="Times New Roman" panose="02020603050405020304" pitchFamily="18" charset="0"/>
              </a:rPr>
              <a:t> construído em sua cidade alta, tal a demanda de visitantes estrangeiros. </a:t>
            </a:r>
          </a:p>
        </p:txBody>
      </p:sp>
      <p:pic>
        <p:nvPicPr>
          <p:cNvPr id="4" name="Image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47664" y="303750"/>
            <a:ext cx="7348035" cy="4536000"/>
          </a:xfrm>
          <a:prstGeom prst="rect">
            <a:avLst/>
          </a:prstGeom>
          <a:ln w="38100" cmpd="dbl">
            <a:solidFill>
              <a:srgbClr val="FEE638"/>
            </a:solidFill>
            <a:miter lim="800000"/>
          </a:ln>
        </p:spPr>
      </p:pic>
    </p:spTree>
    <p:extLst>
      <p:ext uri="{BB962C8B-B14F-4D97-AF65-F5344CB8AC3E}">
        <p14:creationId xmlns:p14="http://schemas.microsoft.com/office/powerpoint/2010/main" val="1114138347"/>
      </p:ext>
    </p:extLst>
  </p:cSld>
  <p:clrMapOvr>
    <a:masterClrMapping/>
  </p:clrMapOvr>
  <mc:AlternateContent xmlns:mc="http://schemas.openxmlformats.org/markup-compatibility/2006" xmlns:p14="http://schemas.microsoft.com/office/powerpoint/2010/main">
    <mc:Choice Requires="p14">
      <p:transition spd="slow" p14:dur="8000" advTm="22000">
        <p:fade/>
      </p:transition>
    </mc:Choice>
    <mc:Fallback xmlns="">
      <p:transition spd="slow" advTm="22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a:extLst>
              <a:ext uri="{FF2B5EF4-FFF2-40B4-BE49-F238E27FC236}">
                <a16:creationId xmlns:a16="http://schemas.microsoft.com/office/drawing/2014/main" xmlns="" id="{A7535524-9D34-4C28-B90F-A341E5C21CDD}"/>
              </a:ext>
            </a:extLst>
          </p:cNvPr>
          <p:cNvSpPr txBox="1"/>
          <p:nvPr/>
        </p:nvSpPr>
        <p:spPr>
          <a:xfrm>
            <a:off x="7607458" y="79104"/>
            <a:ext cx="1512168" cy="5170646"/>
          </a:xfrm>
          <a:prstGeom prst="rect">
            <a:avLst/>
          </a:prstGeom>
          <a:noFill/>
        </p:spPr>
        <p:txBody>
          <a:bodyPr wrap="square" rtlCol="0">
            <a:spAutoFit/>
          </a:bodyPr>
          <a:lstStyle/>
          <a:p>
            <a:pPr fontAlgn="base"/>
            <a:r>
              <a:rPr lang="pt-BR" sz="1100" b="1" i="1" u="sng" dirty="0">
                <a:solidFill>
                  <a:srgbClr val="FBF74B"/>
                </a:solidFill>
                <a:latin typeface="Times New Roman" panose="02020603050405020304" pitchFamily="18" charset="0"/>
                <a:cs typeface="Times New Roman" panose="02020603050405020304" pitchFamily="18" charset="0"/>
              </a:rPr>
              <a:t>Angra dos Reis</a:t>
            </a:r>
            <a:r>
              <a:rPr lang="pt-BR" sz="1100" b="1" i="1" dirty="0">
                <a:solidFill>
                  <a:srgbClr val="FBF74B"/>
                </a:solidFill>
                <a:latin typeface="Times New Roman" panose="02020603050405020304" pitchFamily="18" charset="0"/>
                <a:cs typeface="Times New Roman" panose="02020603050405020304" pitchFamily="18" charset="0"/>
              </a:rPr>
              <a:t> – RJ (</a:t>
            </a:r>
            <a:r>
              <a:rPr lang="pt-BR" sz="1100" b="1" i="1" u="sng" dirty="0">
                <a:solidFill>
                  <a:srgbClr val="FBF74B"/>
                </a:solidFill>
                <a:latin typeface="Times New Roman" panose="02020603050405020304" pitchFamily="18" charset="0"/>
                <a:cs typeface="Times New Roman" panose="02020603050405020304" pitchFamily="18" charset="0"/>
              </a:rPr>
              <a:t>1502</a:t>
            </a:r>
            <a:r>
              <a:rPr lang="pt-BR" sz="1100" b="1" i="1" dirty="0">
                <a:solidFill>
                  <a:srgbClr val="FBF74B"/>
                </a:solidFill>
                <a:latin typeface="Times New Roman" panose="02020603050405020304" pitchFamily="18" charset="0"/>
                <a:cs typeface="Times New Roman" panose="02020603050405020304" pitchFamily="18" charset="0"/>
              </a:rPr>
              <a:t>) – Localizada na região conhecida como Costa Verde, a 155 km do Rio de Janeiro, em meio a lendas e contos, Angra é um lugar mágico e que, mesmo despovoada ainda que era, já seduzia para se imaginar como tudo começou. Logo após o descobrimento, os portugueses ficaram encantados e a coroa portuguesa enviou ao Brasil uma esquadra de três navios para mapear e desbravar o litoral. O navegador que comandava essa esquadra, Gaspar de Lemos, ficou extasiado com o que viu naquele dia, que por coincidência era dia de Reis, 6 de janeiro de 1502.            (clicar)</a:t>
            </a:r>
          </a:p>
          <a:p>
            <a:pPr fontAlgn="base"/>
            <a:endParaRPr lang="pt-BR" sz="1100" b="1" i="1" dirty="0">
              <a:solidFill>
                <a:srgbClr val="FADF3C"/>
              </a:solidFill>
              <a:latin typeface="Times New Roman" panose="02020603050405020304" pitchFamily="18" charset="0"/>
              <a:cs typeface="Times New Roman" panose="02020603050405020304" pitchFamily="18" charset="0"/>
            </a:endParaRPr>
          </a:p>
        </p:txBody>
      </p:sp>
      <p:pic>
        <p:nvPicPr>
          <p:cNvPr id="4" name="Imagem 3" descr="Uma imagem contendo água, barco, ao ar livre, céu&#10;&#10;Descrição gerada com muito alta confiança">
            <a:extLst>
              <a:ext uri="{FF2B5EF4-FFF2-40B4-BE49-F238E27FC236}">
                <a16:creationId xmlns:a16="http://schemas.microsoft.com/office/drawing/2014/main" xmlns="" id="{418DFE03-6155-44E1-A389-8247C67C89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3185" y="469457"/>
            <a:ext cx="7394273" cy="4204586"/>
          </a:xfrm>
          <a:prstGeom prst="rect">
            <a:avLst/>
          </a:prstGeom>
          <a:ln w="38100" cmpd="dbl">
            <a:solidFill>
              <a:srgbClr val="FEE638"/>
            </a:solidFill>
            <a:miter lim="800000"/>
          </a:ln>
        </p:spPr>
      </p:pic>
    </p:spTree>
    <p:extLst>
      <p:ext uri="{BB962C8B-B14F-4D97-AF65-F5344CB8AC3E}">
        <p14:creationId xmlns:p14="http://schemas.microsoft.com/office/powerpoint/2010/main" val="1114138347"/>
      </p:ext>
    </p:extLst>
  </p:cSld>
  <p:clrMapOvr>
    <a:masterClrMapping/>
  </p:clrMapOvr>
  <mc:AlternateContent xmlns:mc="http://schemas.openxmlformats.org/markup-compatibility/2006" xmlns:p14="http://schemas.microsoft.com/office/powerpoint/2010/main">
    <mc:Choice Requires="p14">
      <p:transition spd="slow" p14:dur="8000">
        <p14:ripple dir="rd"/>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xmlns="" id="{57FC1CBD-01DE-4538-806E-51C3A76BC6C1}"/>
              </a:ext>
            </a:extLst>
          </p:cNvPr>
          <p:cNvSpPr/>
          <p:nvPr/>
        </p:nvSpPr>
        <p:spPr>
          <a:xfrm>
            <a:off x="139036" y="4436125"/>
            <a:ext cx="8825452" cy="769441"/>
          </a:xfrm>
          <a:prstGeom prst="rect">
            <a:avLst/>
          </a:prstGeom>
        </p:spPr>
        <p:txBody>
          <a:bodyPr wrap="square">
            <a:spAutoFit/>
          </a:bodyPr>
          <a:lstStyle/>
          <a:p>
            <a:pPr algn="ctr" fontAlgn="base"/>
            <a:r>
              <a:rPr lang="pt-BR" sz="1100" b="1" i="1" dirty="0">
                <a:solidFill>
                  <a:srgbClr val="FBF74B"/>
                </a:solidFill>
                <a:latin typeface="Times New Roman" panose="02020603050405020304" pitchFamily="18" charset="0"/>
                <a:cs typeface="Times New Roman" panose="02020603050405020304" pitchFamily="18" charset="0"/>
              </a:rPr>
              <a:t>Américo Vespúcio fazia parte da tripulação e escreveu emocionado a Portugal relatando as paisagens desertas porém mágicas e quase surreais que presenciava ali. Em meio à Mata Atlântica, oito baías, 365 ilhas e mais de 2.000 praias praticamente selvagens. A natureza exuberante era motivo pelos quais navios piratas eram vistos pelo litoral onde, além de se deleitarem com tanta beleza, abasteciam seus navios de água, lenha e provisões.</a:t>
            </a:r>
          </a:p>
          <a:p>
            <a:pPr fontAlgn="base"/>
            <a:r>
              <a:rPr lang="pt-BR" sz="1100" b="1" i="1" dirty="0">
                <a:solidFill>
                  <a:srgbClr val="FBF74B"/>
                </a:solidFill>
                <a:latin typeface="Times New Roman" panose="02020603050405020304" pitchFamily="18" charset="0"/>
                <a:cs typeface="Times New Roman" panose="02020603050405020304" pitchFamily="18" charset="0"/>
              </a:rPr>
              <a:t> </a:t>
            </a:r>
          </a:p>
        </p:txBody>
      </p:sp>
      <p:pic>
        <p:nvPicPr>
          <p:cNvPr id="4" name="Imagem 3" descr="Uma imagem contendo água, natureza, barco, ao ar livre&#10;&#10;Descrição gerada com muito alta confiança">
            <a:extLst>
              <a:ext uri="{FF2B5EF4-FFF2-40B4-BE49-F238E27FC236}">
                <a16:creationId xmlns:a16="http://schemas.microsoft.com/office/drawing/2014/main" xmlns="" id="{47B6EC6B-B30C-47FB-ABDA-E7486F72D7F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6232" y="177978"/>
            <a:ext cx="7776864" cy="4235287"/>
          </a:xfrm>
          <a:prstGeom prst="rect">
            <a:avLst/>
          </a:prstGeom>
          <a:ln w="38100" cmpd="dbl">
            <a:solidFill>
              <a:srgbClr val="FEE638"/>
            </a:solidFill>
            <a:miter lim="800000"/>
          </a:ln>
        </p:spPr>
      </p:pic>
    </p:spTree>
    <p:extLst>
      <p:ext uri="{BB962C8B-B14F-4D97-AF65-F5344CB8AC3E}">
        <p14:creationId xmlns:p14="http://schemas.microsoft.com/office/powerpoint/2010/main" val="1114138347"/>
      </p:ext>
    </p:extLst>
  </p:cSld>
  <p:clrMapOvr>
    <a:masterClrMapping/>
  </p:clrMapOvr>
  <mc:AlternateContent xmlns:mc="http://schemas.openxmlformats.org/markup-compatibility/2006" xmlns:p14="http://schemas.microsoft.com/office/powerpoint/2010/main">
    <mc:Choice Requires="p14">
      <p:transition spd="slow" p14:dur="9000" advTm="27000">
        <p:fade/>
      </p:transition>
    </mc:Choice>
    <mc:Fallback xmlns="">
      <p:transition spd="slow" advTm="27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a:extLst>
              <a:ext uri="{FF2B5EF4-FFF2-40B4-BE49-F238E27FC236}">
                <a16:creationId xmlns:a16="http://schemas.microsoft.com/office/drawing/2014/main" xmlns="" id="{3C972CDB-EEB0-4DEB-8611-47C09E34FF57}"/>
              </a:ext>
            </a:extLst>
          </p:cNvPr>
          <p:cNvSpPr txBox="1"/>
          <p:nvPr/>
        </p:nvSpPr>
        <p:spPr>
          <a:xfrm>
            <a:off x="7413864" y="267494"/>
            <a:ext cx="1714540" cy="5001369"/>
          </a:xfrm>
          <a:prstGeom prst="rect">
            <a:avLst/>
          </a:prstGeom>
          <a:noFill/>
        </p:spPr>
        <p:txBody>
          <a:bodyPr wrap="square" rtlCol="0">
            <a:spAutoFit/>
          </a:bodyPr>
          <a:lstStyle/>
          <a:p>
            <a:pPr fontAlgn="base"/>
            <a:r>
              <a:rPr lang="pt-BR" sz="1100" b="1" i="1" u="sng" dirty="0">
                <a:solidFill>
                  <a:srgbClr val="FBF74B"/>
                </a:solidFill>
                <a:latin typeface="Times New Roman" panose="02020603050405020304" pitchFamily="18" charset="0"/>
                <a:cs typeface="Times New Roman" panose="02020603050405020304" pitchFamily="18" charset="0"/>
              </a:rPr>
              <a:t>São Francisco do Sul </a:t>
            </a:r>
            <a:r>
              <a:rPr lang="pt-BR" sz="1100" b="1" i="1" dirty="0">
                <a:solidFill>
                  <a:srgbClr val="FBF74B"/>
                </a:solidFill>
                <a:latin typeface="Times New Roman" panose="02020603050405020304" pitchFamily="18" charset="0"/>
                <a:cs typeface="Times New Roman" panose="02020603050405020304" pitchFamily="18" charset="0"/>
              </a:rPr>
              <a:t>–SC Em </a:t>
            </a:r>
            <a:r>
              <a:rPr lang="pt-BR" sz="1100" b="1" i="1" u="sng" dirty="0">
                <a:solidFill>
                  <a:srgbClr val="FBF74B"/>
                </a:solidFill>
                <a:latin typeface="Times New Roman" panose="02020603050405020304" pitchFamily="18" charset="0"/>
                <a:cs typeface="Times New Roman" panose="02020603050405020304" pitchFamily="18" charset="0"/>
              </a:rPr>
              <a:t>1504</a:t>
            </a:r>
            <a:r>
              <a:rPr lang="pt-BR" sz="1100" b="1" i="1" dirty="0">
                <a:solidFill>
                  <a:srgbClr val="FBF74B"/>
                </a:solidFill>
                <a:latin typeface="Times New Roman" panose="02020603050405020304" pitchFamily="18" charset="0"/>
                <a:cs typeface="Times New Roman" panose="02020603050405020304" pitchFamily="18" charset="0"/>
              </a:rPr>
              <a:t>, o navegador francês </a:t>
            </a:r>
            <a:r>
              <a:rPr lang="pt-BR" sz="1100" b="1" i="1" dirty="0" err="1">
                <a:solidFill>
                  <a:srgbClr val="FBF74B"/>
                </a:solidFill>
                <a:latin typeface="Times New Roman" panose="02020603050405020304" pitchFamily="18" charset="0"/>
                <a:cs typeface="Times New Roman" panose="02020603050405020304" pitchFamily="18" charset="0"/>
              </a:rPr>
              <a:t>Binot</a:t>
            </a:r>
            <a:r>
              <a:rPr lang="pt-BR" sz="1100" b="1" i="1" dirty="0">
                <a:solidFill>
                  <a:srgbClr val="FBF74B"/>
                </a:solidFill>
                <a:latin typeface="Times New Roman" panose="02020603050405020304" pitchFamily="18" charset="0"/>
                <a:cs typeface="Times New Roman" panose="02020603050405020304" pitchFamily="18" charset="0"/>
              </a:rPr>
              <a:t> </a:t>
            </a:r>
            <a:r>
              <a:rPr lang="pt-BR" sz="1100" b="1" i="1" dirty="0" err="1">
                <a:solidFill>
                  <a:srgbClr val="FBF74B"/>
                </a:solidFill>
                <a:latin typeface="Times New Roman" panose="02020603050405020304" pitchFamily="18" charset="0"/>
                <a:cs typeface="Times New Roman" panose="02020603050405020304" pitchFamily="18" charset="0"/>
              </a:rPr>
              <a:t>Palmier</a:t>
            </a:r>
            <a:r>
              <a:rPr lang="pt-BR" sz="1100" b="1" i="1" dirty="0">
                <a:solidFill>
                  <a:srgbClr val="FBF74B"/>
                </a:solidFill>
                <a:latin typeface="Times New Roman" panose="02020603050405020304" pitchFamily="18" charset="0"/>
                <a:cs typeface="Times New Roman" panose="02020603050405020304" pitchFamily="18" charset="0"/>
              </a:rPr>
              <a:t> de </a:t>
            </a:r>
            <a:r>
              <a:rPr lang="pt-BR" sz="1100" b="1" i="1" dirty="0" err="1">
                <a:solidFill>
                  <a:srgbClr val="FBF74B"/>
                </a:solidFill>
                <a:latin typeface="Times New Roman" panose="02020603050405020304" pitchFamily="18" charset="0"/>
                <a:cs typeface="Times New Roman" panose="02020603050405020304" pitchFamily="18" charset="0"/>
              </a:rPr>
              <a:t>Gonneville</a:t>
            </a:r>
            <a:r>
              <a:rPr lang="pt-BR" sz="1100" b="1" i="1" dirty="0">
                <a:solidFill>
                  <a:srgbClr val="FBF74B"/>
                </a:solidFill>
                <a:latin typeface="Times New Roman" panose="02020603050405020304" pitchFamily="18" charset="0"/>
                <a:cs typeface="Times New Roman" panose="02020603050405020304" pitchFamily="18" charset="0"/>
              </a:rPr>
              <a:t> aportou na região que hoje constitui o litoral do estado de Santa Catarina, marcando o início da primeira povoação catarinense e a terceira cidade mais antiga do país – ainda que não oficialmente porque fundada por um não português – supõe-se...</a:t>
            </a:r>
          </a:p>
          <a:p>
            <a:r>
              <a:rPr lang="pt-BR" sz="1100" b="1" i="1" dirty="0">
                <a:solidFill>
                  <a:srgbClr val="FBF74B"/>
                </a:solidFill>
                <a:latin typeface="Times New Roman" panose="02020603050405020304" pitchFamily="18" charset="0"/>
                <a:cs typeface="Times New Roman" panose="02020603050405020304" pitchFamily="18" charset="0"/>
              </a:rPr>
              <a:t>Tal navegador aportou o  veleiro </a:t>
            </a:r>
            <a:r>
              <a:rPr lang="pt-BR" sz="1100" b="1" i="1" dirty="0" err="1">
                <a:solidFill>
                  <a:srgbClr val="FBF74B"/>
                </a:solidFill>
                <a:latin typeface="Times New Roman" panose="02020603050405020304" pitchFamily="18" charset="0"/>
                <a:cs typeface="Times New Roman" panose="02020603050405020304" pitchFamily="18" charset="0"/>
              </a:rPr>
              <a:t>L`Espoir</a:t>
            </a:r>
            <a:r>
              <a:rPr lang="pt-BR" sz="1100" b="1" i="1" dirty="0">
                <a:solidFill>
                  <a:srgbClr val="FBF74B"/>
                </a:solidFill>
                <a:latin typeface="Times New Roman" panose="02020603050405020304" pitchFamily="18" charset="0"/>
                <a:cs typeface="Times New Roman" panose="02020603050405020304" pitchFamily="18" charset="0"/>
              </a:rPr>
              <a:t>, lançou âncoras nas águas tranquilas da Baía da </a:t>
            </a:r>
            <a:r>
              <a:rPr lang="pt-BR" sz="1100" b="1" i="1" dirty="0" err="1">
                <a:solidFill>
                  <a:srgbClr val="FBF74B"/>
                </a:solidFill>
                <a:latin typeface="Times New Roman" panose="02020603050405020304" pitchFamily="18" charset="0"/>
                <a:cs typeface="Times New Roman" panose="02020603050405020304" pitchFamily="18" charset="0"/>
              </a:rPr>
              <a:t>Babitonga</a:t>
            </a:r>
            <a:r>
              <a:rPr lang="pt-BR" sz="1100" b="1" i="1" dirty="0">
                <a:solidFill>
                  <a:srgbClr val="FBF74B"/>
                </a:solidFill>
                <a:latin typeface="Times New Roman" panose="02020603050405020304" pitchFamily="18" charset="0"/>
                <a:cs typeface="Times New Roman" panose="02020603050405020304" pitchFamily="18" charset="0"/>
              </a:rPr>
              <a:t>.</a:t>
            </a:r>
          </a:p>
          <a:p>
            <a:r>
              <a:rPr lang="pt-BR" sz="1100" b="1" i="1" dirty="0">
                <a:solidFill>
                  <a:srgbClr val="FBF74B"/>
                </a:solidFill>
                <a:latin typeface="Times New Roman" panose="02020603050405020304" pitchFamily="18" charset="0"/>
                <a:cs typeface="Times New Roman" panose="02020603050405020304" pitchFamily="18" charset="0"/>
              </a:rPr>
              <a:t>Havia partido do porto de </a:t>
            </a:r>
            <a:r>
              <a:rPr lang="pt-BR" sz="1100" b="1" i="1" dirty="0" err="1">
                <a:solidFill>
                  <a:srgbClr val="FBF74B"/>
                </a:solidFill>
                <a:latin typeface="Times New Roman" panose="02020603050405020304" pitchFamily="18" charset="0"/>
                <a:cs typeface="Times New Roman" panose="02020603050405020304" pitchFamily="18" charset="0"/>
              </a:rPr>
              <a:t>Honfleur</a:t>
            </a:r>
            <a:r>
              <a:rPr lang="pt-BR" sz="1100" b="1" i="1" dirty="0">
                <a:solidFill>
                  <a:srgbClr val="FBF74B"/>
                </a:solidFill>
                <a:latin typeface="Times New Roman" panose="02020603050405020304" pitchFamily="18" charset="0"/>
                <a:cs typeface="Times New Roman" panose="02020603050405020304" pitchFamily="18" charset="0"/>
              </a:rPr>
              <a:t>, na França, levado pela mesma saga que trouxe inúmeros outros aventureiros para este lado do Atlântico, em busca das “riquezas das Índias”.           (clicar)   </a:t>
            </a:r>
          </a:p>
          <a:p>
            <a:endParaRPr lang="pt-BR" sz="1100" b="1" i="1" dirty="0">
              <a:solidFill>
                <a:srgbClr val="FADF3C"/>
              </a:solidFill>
              <a:latin typeface="Times New Roman" panose="02020603050405020304" pitchFamily="18" charset="0"/>
              <a:cs typeface="Times New Roman" panose="02020603050405020304" pitchFamily="18" charset="0"/>
            </a:endParaRPr>
          </a:p>
        </p:txBody>
      </p:sp>
      <p:pic>
        <p:nvPicPr>
          <p:cNvPr id="7" name="Imagem 6" descr="Uma imagem contendo céu, água, barco, ao ar livre&#10;&#10;Descrição gerada com muito alta confiança">
            <a:extLst>
              <a:ext uri="{FF2B5EF4-FFF2-40B4-BE49-F238E27FC236}">
                <a16:creationId xmlns:a16="http://schemas.microsoft.com/office/drawing/2014/main" xmlns="" id="{09C997D2-0285-4727-9896-829558AE1B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411975"/>
            <a:ext cx="7167486" cy="4329138"/>
          </a:xfrm>
          <a:prstGeom prst="rect">
            <a:avLst/>
          </a:prstGeom>
          <a:ln w="38100" cmpd="dbl">
            <a:solidFill>
              <a:srgbClr val="FEE638"/>
            </a:solidFill>
            <a:miter lim="800000"/>
          </a:ln>
        </p:spPr>
      </p:pic>
    </p:spTree>
    <p:extLst>
      <p:ext uri="{BB962C8B-B14F-4D97-AF65-F5344CB8AC3E}">
        <p14:creationId xmlns:p14="http://schemas.microsoft.com/office/powerpoint/2010/main" val="421543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8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a:extLst>
              <a:ext uri="{FF2B5EF4-FFF2-40B4-BE49-F238E27FC236}">
                <a16:creationId xmlns:a16="http://schemas.microsoft.com/office/drawing/2014/main" xmlns="" id="{BE45868E-580C-41E3-AD6F-3CA17E4A1A7D}"/>
              </a:ext>
            </a:extLst>
          </p:cNvPr>
          <p:cNvSpPr txBox="1"/>
          <p:nvPr/>
        </p:nvSpPr>
        <p:spPr>
          <a:xfrm>
            <a:off x="209008" y="195486"/>
            <a:ext cx="1656184" cy="5001369"/>
          </a:xfrm>
          <a:prstGeom prst="rect">
            <a:avLst/>
          </a:prstGeom>
          <a:noFill/>
        </p:spPr>
        <p:txBody>
          <a:bodyPr wrap="square" rtlCol="0">
            <a:spAutoFit/>
          </a:bodyPr>
          <a:lstStyle/>
          <a:p>
            <a:pPr fontAlgn="base"/>
            <a:r>
              <a:rPr lang="pt-BR" sz="1100" b="1" i="1" u="sng" dirty="0">
                <a:solidFill>
                  <a:srgbClr val="FBF74B"/>
                </a:solidFill>
                <a:latin typeface="Times New Roman" panose="02020603050405020304" pitchFamily="18" charset="0"/>
                <a:cs typeface="Times New Roman" panose="02020603050405020304" pitchFamily="18" charset="0"/>
              </a:rPr>
              <a:t>Cananéia</a:t>
            </a:r>
            <a:r>
              <a:rPr lang="pt-BR" sz="1100" b="1" i="1" dirty="0">
                <a:solidFill>
                  <a:srgbClr val="FBF74B"/>
                </a:solidFill>
                <a:latin typeface="Times New Roman" panose="02020603050405020304" pitchFamily="18" charset="0"/>
                <a:cs typeface="Times New Roman" panose="02020603050405020304" pitchFamily="18" charset="0"/>
              </a:rPr>
              <a:t> -  SP</a:t>
            </a:r>
          </a:p>
          <a:p>
            <a:pPr fontAlgn="base"/>
            <a:r>
              <a:rPr lang="pt-BR" sz="1100" b="1" i="1" dirty="0">
                <a:solidFill>
                  <a:srgbClr val="FBF74B"/>
                </a:solidFill>
                <a:latin typeface="Times New Roman" panose="02020603050405020304" pitchFamily="18" charset="0"/>
                <a:cs typeface="Times New Roman" panose="02020603050405020304" pitchFamily="18" charset="0"/>
              </a:rPr>
              <a:t>Foi aqui que começou uma das mais inflamadas e interessantes controvérsias da nossa História: a saga do Bacharel, o primeiro habitante branco conhecido do Brasil, que entrou para a História com o cognome de Bacharel de Cananéia. Ele foi encontrado nesta terra em </a:t>
            </a:r>
            <a:r>
              <a:rPr lang="pt-BR" sz="1100" b="1" i="1" u="sng" dirty="0">
                <a:solidFill>
                  <a:srgbClr val="FBF74B"/>
                </a:solidFill>
                <a:latin typeface="Times New Roman" panose="02020603050405020304" pitchFamily="18" charset="0"/>
                <a:cs typeface="Times New Roman" panose="02020603050405020304" pitchFamily="18" charset="0"/>
              </a:rPr>
              <a:t>1531</a:t>
            </a:r>
            <a:r>
              <a:rPr lang="pt-BR" sz="1100" b="1" i="1" dirty="0">
                <a:solidFill>
                  <a:srgbClr val="FBF74B"/>
                </a:solidFill>
                <a:latin typeface="Times New Roman" panose="02020603050405020304" pitchFamily="18" charset="0"/>
                <a:cs typeface="Times New Roman" panose="02020603050405020304" pitchFamily="18" charset="0"/>
              </a:rPr>
              <a:t>  por Martim Afonso de Sousa e definido como o mais enigmático degredado por Eduardo Bueno, jornalista e pesquisador, conforme seu livro “Náufragos, Traficantes e Degredados”.</a:t>
            </a:r>
          </a:p>
          <a:p>
            <a:pPr fontAlgn="base"/>
            <a:r>
              <a:rPr lang="pt-BR" sz="1100" b="1" i="1" dirty="0">
                <a:solidFill>
                  <a:srgbClr val="FBF74B"/>
                </a:solidFill>
                <a:latin typeface="Times New Roman" panose="02020603050405020304" pitchFamily="18" charset="0"/>
                <a:cs typeface="Times New Roman" panose="02020603050405020304" pitchFamily="18" charset="0"/>
              </a:rPr>
              <a:t>Hoje vive lá uma de minhas mais queridas amigas, Darci Carneiro.</a:t>
            </a:r>
          </a:p>
          <a:p>
            <a:pPr fontAlgn="base"/>
            <a:r>
              <a:rPr lang="pt-BR" sz="1100" b="1" i="1" dirty="0">
                <a:solidFill>
                  <a:srgbClr val="FBF74B"/>
                </a:solidFill>
                <a:latin typeface="Times New Roman" panose="02020603050405020304" pitchFamily="18" charset="0"/>
                <a:cs typeface="Times New Roman" panose="02020603050405020304" pitchFamily="18" charset="0"/>
              </a:rPr>
              <a:t>                    (clicar)</a:t>
            </a:r>
          </a:p>
        </p:txBody>
      </p:sp>
      <p:pic>
        <p:nvPicPr>
          <p:cNvPr id="4" name="Imagem 3" descr="Uma imagem contendo árvore, ao ar livre, céu, água&#10;&#10;Descrição gerada com muito alta confiança">
            <a:extLst>
              <a:ext uri="{FF2B5EF4-FFF2-40B4-BE49-F238E27FC236}">
                <a16:creationId xmlns:a16="http://schemas.microsoft.com/office/drawing/2014/main" xmlns="" id="{0CBB6661-6F45-4F34-8B9C-72F853B966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07704" y="209537"/>
            <a:ext cx="6842310" cy="4697509"/>
          </a:xfrm>
          <a:prstGeom prst="rect">
            <a:avLst/>
          </a:prstGeom>
          <a:ln w="38100" cmpd="dbl">
            <a:solidFill>
              <a:srgbClr val="FEE638"/>
            </a:solidFill>
            <a:miter lim="800000"/>
          </a:ln>
        </p:spPr>
      </p:pic>
    </p:spTree>
    <p:extLst>
      <p:ext uri="{BB962C8B-B14F-4D97-AF65-F5344CB8AC3E}">
        <p14:creationId xmlns:p14="http://schemas.microsoft.com/office/powerpoint/2010/main" val="2263396316"/>
      </p:ext>
    </p:extLst>
  </p:cSld>
  <p:clrMapOvr>
    <a:masterClrMapping/>
  </p:clrMapOvr>
  <mc:AlternateContent xmlns:mc="http://schemas.openxmlformats.org/markup-compatibility/2006" xmlns:p14="http://schemas.microsoft.com/office/powerpoint/2010/main">
    <mc:Choice Requires="p14">
      <p:transition spd="slow" p14:dur="10000">
        <p:wipe dir="r"/>
      </p:transition>
    </mc:Choice>
    <mc:Fallback xmlns="">
      <p:transition spd="slow">
        <p:wipe dir="r"/>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a:extLst>
              <a:ext uri="{FF2B5EF4-FFF2-40B4-BE49-F238E27FC236}">
                <a16:creationId xmlns:a16="http://schemas.microsoft.com/office/drawing/2014/main" xmlns="" id="{BE45868E-580C-41E3-AD6F-3CA17E4A1A7D}"/>
              </a:ext>
            </a:extLst>
          </p:cNvPr>
          <p:cNvSpPr txBox="1"/>
          <p:nvPr/>
        </p:nvSpPr>
        <p:spPr>
          <a:xfrm>
            <a:off x="7282016" y="175888"/>
            <a:ext cx="1753444" cy="4832092"/>
          </a:xfrm>
          <a:prstGeom prst="rect">
            <a:avLst/>
          </a:prstGeom>
          <a:noFill/>
        </p:spPr>
        <p:txBody>
          <a:bodyPr wrap="square" rtlCol="0">
            <a:spAutoFit/>
          </a:bodyPr>
          <a:lstStyle/>
          <a:p>
            <a:pPr fontAlgn="base"/>
            <a:r>
              <a:rPr lang="pt-BR" sz="1100" b="1" i="1" u="sng" dirty="0">
                <a:solidFill>
                  <a:srgbClr val="FBF74B"/>
                </a:solidFill>
                <a:latin typeface="Times New Roman" panose="02020603050405020304" pitchFamily="18" charset="0"/>
                <a:cs typeface="Times New Roman" panose="02020603050405020304" pitchFamily="18" charset="0"/>
              </a:rPr>
              <a:t>Cananéia</a:t>
            </a:r>
            <a:r>
              <a:rPr lang="pt-BR" sz="1100" b="1" i="1" dirty="0">
                <a:solidFill>
                  <a:srgbClr val="FBF74B"/>
                </a:solidFill>
                <a:latin typeface="Times New Roman" panose="02020603050405020304" pitchFamily="18" charset="0"/>
                <a:cs typeface="Times New Roman" panose="02020603050405020304" pitchFamily="18" charset="0"/>
              </a:rPr>
              <a:t> é uma cidadezinha litorânea, só com porto – sem praia – que preserva muito seu patrimônio histórico, haja vista sua praça central.</a:t>
            </a:r>
          </a:p>
          <a:p>
            <a:pPr fontAlgn="base"/>
            <a:r>
              <a:rPr lang="pt-BR" sz="1100" b="1" i="1" dirty="0">
                <a:solidFill>
                  <a:srgbClr val="FBF74B"/>
                </a:solidFill>
                <a:latin typeface="Times New Roman" panose="02020603050405020304" pitchFamily="18" charset="0"/>
                <a:cs typeface="Times New Roman" panose="02020603050405020304" pitchFamily="18" charset="0"/>
              </a:rPr>
              <a:t>O Bacharel de Cananéia, Cosme Fernandes, era Bacharel e Mestre com formação em Salamanca, mas português. Foi degredado por Dom Manuel por motivos políticos e trazido por Bartolomeu Dias da ilha de São Tomé, na África, onde era prisioneiro e servia como ouvidor. </a:t>
            </a:r>
          </a:p>
          <a:p>
            <a:pPr fontAlgn="base"/>
            <a:r>
              <a:rPr lang="pt-BR" sz="1100" b="1" i="1" dirty="0">
                <a:solidFill>
                  <a:srgbClr val="FBF74B"/>
                </a:solidFill>
                <a:latin typeface="Times New Roman" panose="02020603050405020304" pitchFamily="18" charset="0"/>
                <a:cs typeface="Times New Roman" panose="02020603050405020304" pitchFamily="18" charset="0"/>
              </a:rPr>
              <a:t>Foi deixado na atual Ilha Comprida, antiga ilha Branca, vizinha de Cananéia, no ano de 1499, conforme documentos citados pelo historiador Dr. Jaime Cortesão no livro “Os Descobrimentos Portugueses”, volumes I, II e III.               (clicar)                         </a:t>
            </a:r>
          </a:p>
        </p:txBody>
      </p:sp>
      <p:pic>
        <p:nvPicPr>
          <p:cNvPr id="4" name="Imagem 3" descr="Uma imagem contendo árvore, ao ar livre, edifício, chão&#10;&#10;Descrição gerada com muito alta confiança">
            <a:extLst>
              <a:ext uri="{FF2B5EF4-FFF2-40B4-BE49-F238E27FC236}">
                <a16:creationId xmlns:a16="http://schemas.microsoft.com/office/drawing/2014/main" xmlns="" id="{E34DF3E7-10DD-4E84-9012-EC32DD4600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9620" y="226629"/>
            <a:ext cx="6922696" cy="4652850"/>
          </a:xfrm>
          <a:prstGeom prst="rect">
            <a:avLst/>
          </a:prstGeom>
          <a:ln w="38100" cmpd="dbl">
            <a:solidFill>
              <a:srgbClr val="FEE638"/>
            </a:solidFill>
            <a:miter lim="800000"/>
          </a:ln>
        </p:spPr>
      </p:pic>
    </p:spTree>
    <p:extLst>
      <p:ext uri="{BB962C8B-B14F-4D97-AF65-F5344CB8AC3E}">
        <p14:creationId xmlns:p14="http://schemas.microsoft.com/office/powerpoint/2010/main" val="844390844"/>
      </p:ext>
    </p:extLst>
  </p:cSld>
  <p:clrMapOvr>
    <a:masterClrMapping/>
  </p:clrMapOvr>
  <mc:AlternateContent xmlns:mc="http://schemas.openxmlformats.org/markup-compatibility/2006" xmlns:p14="http://schemas.microsoft.com/office/powerpoint/2010/main">
    <mc:Choice Requires="p14">
      <p:transition spd="slow" p14:dur="8000">
        <p:fade/>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a:extLst>
              <a:ext uri="{FF2B5EF4-FFF2-40B4-BE49-F238E27FC236}">
                <a16:creationId xmlns:a16="http://schemas.microsoft.com/office/drawing/2014/main" xmlns="" id="{A2D50554-F50B-438E-9208-5C8CE1F555EB}"/>
              </a:ext>
            </a:extLst>
          </p:cNvPr>
          <p:cNvSpPr txBox="1"/>
          <p:nvPr/>
        </p:nvSpPr>
        <p:spPr>
          <a:xfrm>
            <a:off x="107504" y="155704"/>
            <a:ext cx="1800200" cy="4832092"/>
          </a:xfrm>
          <a:prstGeom prst="rect">
            <a:avLst/>
          </a:prstGeom>
          <a:noFill/>
        </p:spPr>
        <p:txBody>
          <a:bodyPr wrap="square" rtlCol="0">
            <a:spAutoFit/>
          </a:bodyPr>
          <a:lstStyle/>
          <a:p>
            <a:r>
              <a:rPr lang="pt-BR" sz="1100" b="1" i="1" u="sng" dirty="0">
                <a:solidFill>
                  <a:srgbClr val="FBF74B"/>
                </a:solidFill>
                <a:latin typeface="Times New Roman" panose="02020603050405020304" pitchFamily="18" charset="0"/>
                <a:cs typeface="Times New Roman" panose="02020603050405020304" pitchFamily="18" charset="0"/>
              </a:rPr>
              <a:t>Iguape</a:t>
            </a:r>
            <a:r>
              <a:rPr lang="pt-BR" sz="1100" b="1" i="1" dirty="0">
                <a:solidFill>
                  <a:srgbClr val="FBF74B"/>
                </a:solidFill>
                <a:latin typeface="Times New Roman" panose="02020603050405020304" pitchFamily="18" charset="0"/>
                <a:cs typeface="Times New Roman" panose="02020603050405020304" pitchFamily="18" charset="0"/>
              </a:rPr>
              <a:t> – SP – </a:t>
            </a:r>
          </a:p>
          <a:p>
            <a:r>
              <a:rPr lang="pt-BR" sz="1100" b="1" i="1" dirty="0">
                <a:solidFill>
                  <a:srgbClr val="FBF74B"/>
                </a:solidFill>
                <a:latin typeface="Times New Roman" panose="02020603050405020304" pitchFamily="18" charset="0"/>
                <a:cs typeface="Times New Roman" panose="02020603050405020304" pitchFamily="18" charset="0"/>
              </a:rPr>
              <a:t>Com 1 977,96 km2, é o município com a maior área do estado de São Paulo. Seu centro histórico é tombado pelo Instituto do Patrimônio Histórico e Artístico Nacional . Após muitas contendas a respeito da posse da cidade, finalmente foi fixada para 3 de dezembro de </a:t>
            </a:r>
            <a:r>
              <a:rPr lang="pt-BR" sz="1100" b="1" i="1" u="sng" dirty="0">
                <a:solidFill>
                  <a:srgbClr val="FBF74B"/>
                </a:solidFill>
                <a:latin typeface="Times New Roman" panose="02020603050405020304" pitchFamily="18" charset="0"/>
                <a:cs typeface="Times New Roman" panose="02020603050405020304" pitchFamily="18" charset="0"/>
              </a:rPr>
              <a:t>1538</a:t>
            </a:r>
            <a:r>
              <a:rPr lang="pt-BR" sz="1100" b="1" i="1" dirty="0">
                <a:solidFill>
                  <a:srgbClr val="FBF74B"/>
                </a:solidFill>
                <a:latin typeface="Times New Roman" panose="02020603050405020304" pitchFamily="18" charset="0"/>
                <a:cs typeface="Times New Roman" panose="02020603050405020304" pitchFamily="18" charset="0"/>
              </a:rPr>
              <a:t> a data da fundação de Iguape, que foi também o ano em que a cidade  se separou de Cananéia.</a:t>
            </a:r>
          </a:p>
          <a:p>
            <a:r>
              <a:rPr lang="pt-BR" sz="1100" b="1" i="1" dirty="0">
                <a:solidFill>
                  <a:srgbClr val="FBF74B"/>
                </a:solidFill>
                <a:latin typeface="Times New Roman" panose="02020603050405020304" pitchFamily="18" charset="0"/>
                <a:cs typeface="Times New Roman" panose="02020603050405020304" pitchFamily="18" charset="0"/>
              </a:rPr>
              <a:t>O prédio onde funcionava a Casa de Fundição ainda existe e está ocupado pelo Museu de Iguape, depois de ter sido usado sucessivamente como cadeia, quartel e Casa da Câmara. </a:t>
            </a:r>
          </a:p>
          <a:p>
            <a:r>
              <a:rPr lang="pt-BR" sz="1100" b="1" i="1" dirty="0">
                <a:solidFill>
                  <a:srgbClr val="FBF74B"/>
                </a:solidFill>
                <a:latin typeface="Times New Roman" panose="02020603050405020304" pitchFamily="18" charset="0"/>
                <a:cs typeface="Times New Roman" panose="02020603050405020304" pitchFamily="18" charset="0"/>
              </a:rPr>
              <a:t>Está magnificamente restaurado e é o mais antigo edifício fazendário do Brasil.             (clicar)</a:t>
            </a:r>
          </a:p>
        </p:txBody>
      </p:sp>
      <p:pic>
        <p:nvPicPr>
          <p:cNvPr id="4" name="Imagem 3" descr="Uma imagem contendo edifício, ao ar livre&#10;&#10;Descrição gerada com alta confiança">
            <a:extLst>
              <a:ext uri="{FF2B5EF4-FFF2-40B4-BE49-F238E27FC236}">
                <a16:creationId xmlns:a16="http://schemas.microsoft.com/office/drawing/2014/main" xmlns="" id="{B11B8005-80FF-4698-BA03-2EAFDCC535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07704" y="375785"/>
            <a:ext cx="7042232" cy="4391930"/>
          </a:xfrm>
          <a:prstGeom prst="rect">
            <a:avLst/>
          </a:prstGeom>
          <a:ln w="38100" cmpd="dbl">
            <a:solidFill>
              <a:srgbClr val="FEE638"/>
            </a:solidFill>
            <a:miter lim="800000"/>
          </a:ln>
        </p:spPr>
      </p:pic>
    </p:spTree>
    <p:extLst>
      <p:ext uri="{BB962C8B-B14F-4D97-AF65-F5344CB8AC3E}">
        <p14:creationId xmlns:p14="http://schemas.microsoft.com/office/powerpoint/2010/main" val="550966945"/>
      </p:ext>
    </p:extLst>
  </p:cSld>
  <p:clrMapOvr>
    <a:masterClrMapping/>
  </p:clrMapOvr>
  <mc:AlternateContent xmlns:mc="http://schemas.openxmlformats.org/markup-compatibility/2006" xmlns:p14="http://schemas.microsoft.com/office/powerpoint/2010/main">
    <mc:Choice Requires="p14">
      <p:transition spd="slow" p14:dur="8250">
        <p14:reveal/>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a:extLst>
              <a:ext uri="{FF2B5EF4-FFF2-40B4-BE49-F238E27FC236}">
                <a16:creationId xmlns:a16="http://schemas.microsoft.com/office/drawing/2014/main" xmlns="" id="{F0C96DC0-CE8F-4F59-B5F7-BA5B5644BD26}"/>
              </a:ext>
            </a:extLst>
          </p:cNvPr>
          <p:cNvSpPr txBox="1"/>
          <p:nvPr/>
        </p:nvSpPr>
        <p:spPr>
          <a:xfrm>
            <a:off x="7362651" y="324981"/>
            <a:ext cx="1777340" cy="4662815"/>
          </a:xfrm>
          <a:prstGeom prst="rect">
            <a:avLst/>
          </a:prstGeom>
          <a:noFill/>
        </p:spPr>
        <p:txBody>
          <a:bodyPr wrap="square" rtlCol="0">
            <a:spAutoFit/>
          </a:bodyPr>
          <a:lstStyle/>
          <a:p>
            <a:r>
              <a:rPr lang="pt-BR" sz="1100" b="1" i="1" dirty="0">
                <a:solidFill>
                  <a:srgbClr val="FBF74B"/>
                </a:solidFill>
                <a:latin typeface="Times New Roman" panose="02020603050405020304" pitchFamily="18" charset="0"/>
                <a:cs typeface="Times New Roman" panose="02020603050405020304" pitchFamily="18" charset="0"/>
              </a:rPr>
              <a:t>Desde 1502, o nome da cidade de </a:t>
            </a:r>
            <a:r>
              <a:rPr lang="pt-BR" sz="1100" b="1" i="1" u="sng" dirty="0">
                <a:solidFill>
                  <a:srgbClr val="FBF74B"/>
                </a:solidFill>
                <a:latin typeface="Times New Roman" panose="02020603050405020304" pitchFamily="18" charset="0"/>
                <a:cs typeface="Times New Roman" panose="02020603050405020304" pitchFamily="18" charset="0"/>
              </a:rPr>
              <a:t>São Vicente</a:t>
            </a:r>
            <a:r>
              <a:rPr lang="pt-BR" sz="1100" b="1" i="1" dirty="0">
                <a:solidFill>
                  <a:srgbClr val="FBF74B"/>
                </a:solidFill>
                <a:latin typeface="Times New Roman" panose="02020603050405020304" pitchFamily="18" charset="0"/>
                <a:cs typeface="Times New Roman" panose="02020603050405020304" pitchFamily="18" charset="0"/>
              </a:rPr>
              <a:t>, no litoral de São Paulo, aparece nos mapas do Brasil. Foi a primeira estrutura de organização política, nos moldes europeus. </a:t>
            </a:r>
          </a:p>
          <a:p>
            <a:endParaRPr lang="pt-BR" sz="1100" b="1" i="1" dirty="0">
              <a:solidFill>
                <a:srgbClr val="FBF74B"/>
              </a:solidFill>
              <a:latin typeface="Times New Roman" panose="02020603050405020304" pitchFamily="18" charset="0"/>
              <a:cs typeface="Times New Roman" panose="02020603050405020304" pitchFamily="18" charset="0"/>
            </a:endParaRPr>
          </a:p>
          <a:p>
            <a:r>
              <a:rPr lang="pt-BR" sz="1100" b="1" i="1" dirty="0">
                <a:solidFill>
                  <a:srgbClr val="FBF74B"/>
                </a:solidFill>
                <a:latin typeface="Times New Roman" panose="02020603050405020304" pitchFamily="18" charset="0"/>
                <a:cs typeface="Times New Roman" panose="02020603050405020304" pitchFamily="18" charset="0"/>
              </a:rPr>
              <a:t>O município era a célula básica, política e territorial, no Império Lusitano. Atualmente, a Prefeitura usa o slogan:  ” </a:t>
            </a:r>
            <a:r>
              <a:rPr lang="pt-BR" sz="1100" b="1" i="1" dirty="0" err="1">
                <a:solidFill>
                  <a:srgbClr val="FBF74B"/>
                </a:solidFill>
                <a:latin typeface="Times New Roman" panose="02020603050405020304" pitchFamily="18" charset="0"/>
                <a:cs typeface="Times New Roman" panose="02020603050405020304" pitchFamily="18" charset="0"/>
              </a:rPr>
              <a:t>Celula</a:t>
            </a:r>
            <a:r>
              <a:rPr lang="pt-BR" sz="1100" b="1" i="1" dirty="0">
                <a:solidFill>
                  <a:srgbClr val="FBF74B"/>
                </a:solidFill>
                <a:latin typeface="Times New Roman" panose="02020603050405020304" pitchFamily="18" charset="0"/>
                <a:cs typeface="Times New Roman" panose="02020603050405020304" pitchFamily="18" charset="0"/>
              </a:rPr>
              <a:t> </a:t>
            </a:r>
            <a:r>
              <a:rPr lang="pt-BR" sz="1100" b="1" i="1" dirty="0" err="1">
                <a:solidFill>
                  <a:srgbClr val="FBF74B"/>
                </a:solidFill>
                <a:latin typeface="Times New Roman" panose="02020603050405020304" pitchFamily="18" charset="0"/>
                <a:cs typeface="Times New Roman" panose="02020603050405020304" pitchFamily="18" charset="0"/>
              </a:rPr>
              <a:t>Mater</a:t>
            </a:r>
            <a:r>
              <a:rPr lang="pt-BR" sz="1100" b="1" i="1" dirty="0">
                <a:solidFill>
                  <a:srgbClr val="FBF74B"/>
                </a:solidFill>
                <a:latin typeface="Times New Roman" panose="02020603050405020304" pitchFamily="18" charset="0"/>
                <a:cs typeface="Times New Roman" panose="02020603050405020304" pitchFamily="18" charset="0"/>
              </a:rPr>
              <a:t> da Nacionalidade”.</a:t>
            </a:r>
            <a:br>
              <a:rPr lang="pt-BR" sz="1100" b="1" i="1" dirty="0">
                <a:solidFill>
                  <a:srgbClr val="FBF74B"/>
                </a:solidFill>
                <a:latin typeface="Times New Roman" panose="02020603050405020304" pitchFamily="18" charset="0"/>
                <a:cs typeface="Times New Roman" panose="02020603050405020304" pitchFamily="18" charset="0"/>
              </a:rPr>
            </a:br>
            <a:r>
              <a:rPr lang="pt-BR" sz="1100" b="1" i="1" dirty="0">
                <a:solidFill>
                  <a:srgbClr val="FBF74B"/>
                </a:solidFill>
                <a:latin typeface="Times New Roman" panose="02020603050405020304" pitchFamily="18" charset="0"/>
                <a:cs typeface="Times New Roman" panose="02020603050405020304" pitchFamily="18" charset="0"/>
              </a:rPr>
              <a:t/>
            </a:r>
            <a:br>
              <a:rPr lang="pt-BR" sz="1100" b="1" i="1" dirty="0">
                <a:solidFill>
                  <a:srgbClr val="FBF74B"/>
                </a:solidFill>
                <a:latin typeface="Times New Roman" panose="02020603050405020304" pitchFamily="18" charset="0"/>
                <a:cs typeface="Times New Roman" panose="02020603050405020304" pitchFamily="18" charset="0"/>
              </a:rPr>
            </a:br>
            <a:r>
              <a:rPr lang="pt-BR" sz="1100" b="1" i="1" dirty="0">
                <a:solidFill>
                  <a:srgbClr val="FBF74B"/>
                </a:solidFill>
                <a:latin typeface="Times New Roman" panose="02020603050405020304" pitchFamily="18" charset="0"/>
                <a:cs typeface="Times New Roman" panose="02020603050405020304" pitchFamily="18" charset="0"/>
              </a:rPr>
              <a:t>De São Vicente, o que se sabe  com certeza é que foi Martim Afonso de Souza quem fundou a cidade em </a:t>
            </a:r>
            <a:r>
              <a:rPr lang="pt-BR" sz="1100" b="1" i="1" u="sng" dirty="0">
                <a:solidFill>
                  <a:srgbClr val="FBF74B"/>
                </a:solidFill>
                <a:latin typeface="Times New Roman" panose="02020603050405020304" pitchFamily="18" charset="0"/>
                <a:cs typeface="Times New Roman" panose="02020603050405020304" pitchFamily="18" charset="0"/>
              </a:rPr>
              <a:t>1532</a:t>
            </a:r>
            <a:r>
              <a:rPr lang="pt-BR" sz="1100" b="1" i="1" dirty="0">
                <a:solidFill>
                  <a:srgbClr val="FBF74B"/>
                </a:solidFill>
                <a:latin typeface="Times New Roman" panose="02020603050405020304" pitchFamily="18" charset="0"/>
                <a:cs typeface="Times New Roman" panose="02020603050405020304" pitchFamily="18" charset="0"/>
              </a:rPr>
              <a:t>, a mando do Rei de Portugal, Dom João III.</a:t>
            </a:r>
          </a:p>
          <a:p>
            <a:endParaRPr lang="pt-BR" sz="1100" b="1" i="1" dirty="0">
              <a:solidFill>
                <a:srgbClr val="FBF74B"/>
              </a:solidFill>
              <a:latin typeface="Times New Roman" panose="02020603050405020304" pitchFamily="18" charset="0"/>
              <a:cs typeface="Times New Roman" panose="02020603050405020304" pitchFamily="18" charset="0"/>
            </a:endParaRPr>
          </a:p>
          <a:p>
            <a:r>
              <a:rPr lang="pt-BR" sz="1100" b="1" i="1" dirty="0">
                <a:solidFill>
                  <a:srgbClr val="FBF74B"/>
                </a:solidFill>
                <a:latin typeface="Times New Roman" panose="02020603050405020304" pitchFamily="18" charset="0"/>
                <a:cs typeface="Times New Roman" panose="02020603050405020304" pitchFamily="18" charset="0"/>
              </a:rPr>
              <a:t>Na foto, a </a:t>
            </a:r>
            <a:r>
              <a:rPr lang="pt-BR" sz="1100" b="1" i="1" u="sng" dirty="0">
                <a:solidFill>
                  <a:srgbClr val="FBF74B"/>
                </a:solidFill>
                <a:latin typeface="Times New Roman" panose="02020603050405020304" pitchFamily="18" charset="0"/>
                <a:cs typeface="Times New Roman" panose="02020603050405020304" pitchFamily="18" charset="0"/>
              </a:rPr>
              <a:t>Ilha Porchat</a:t>
            </a:r>
            <a:r>
              <a:rPr lang="pt-BR" sz="1100" b="1" i="1" dirty="0">
                <a:solidFill>
                  <a:srgbClr val="FBF74B"/>
                </a:solidFill>
                <a:latin typeface="Times New Roman" panose="02020603050405020304" pitchFamily="18" charset="0"/>
                <a:cs typeface="Times New Roman" panose="02020603050405020304" pitchFamily="18" charset="0"/>
              </a:rPr>
              <a:t>, situada na confluência das praias de São Vicente. </a:t>
            </a:r>
          </a:p>
          <a:p>
            <a:r>
              <a:rPr lang="pt-BR" sz="1100" b="1" i="1" dirty="0">
                <a:solidFill>
                  <a:srgbClr val="FBF74B"/>
                </a:solidFill>
                <a:latin typeface="Times New Roman" panose="02020603050405020304" pitchFamily="18" charset="0"/>
                <a:cs typeface="Times New Roman" panose="02020603050405020304" pitchFamily="18" charset="0"/>
              </a:rPr>
              <a:t>                                (clicar)</a:t>
            </a:r>
            <a:r>
              <a:rPr lang="pt-BR" sz="1100" b="1" i="1" dirty="0">
                <a:solidFill>
                  <a:srgbClr val="FADF3C"/>
                </a:solidFill>
                <a:latin typeface="Times New Roman" panose="02020603050405020304" pitchFamily="18" charset="0"/>
                <a:cs typeface="Times New Roman" panose="02020603050405020304" pitchFamily="18" charset="0"/>
              </a:rPr>
              <a:t> </a:t>
            </a:r>
          </a:p>
        </p:txBody>
      </p:sp>
      <p:pic>
        <p:nvPicPr>
          <p:cNvPr id="4" name="Imagem 3">
            <a:extLst>
              <a:ext uri="{FF2B5EF4-FFF2-40B4-BE49-F238E27FC236}">
                <a16:creationId xmlns:a16="http://schemas.microsoft.com/office/drawing/2014/main" xmlns="" id="{680C1747-6187-40CE-ADEB-932E9115C0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697" y="384537"/>
            <a:ext cx="7056784" cy="4327331"/>
          </a:xfrm>
          <a:prstGeom prst="rect">
            <a:avLst/>
          </a:prstGeom>
          <a:ln w="38100" cmpd="dbl">
            <a:solidFill>
              <a:srgbClr val="FEE638"/>
            </a:solidFill>
            <a:miter lim="800000"/>
          </a:ln>
        </p:spPr>
      </p:pic>
    </p:spTree>
    <p:extLst>
      <p:ext uri="{BB962C8B-B14F-4D97-AF65-F5344CB8AC3E}">
        <p14:creationId xmlns:p14="http://schemas.microsoft.com/office/powerpoint/2010/main" val="1114138347"/>
      </p:ext>
    </p:extLst>
  </p:cSld>
  <p:clrMapOvr>
    <a:masterClrMapping/>
  </p:clrMapOvr>
  <mc:AlternateContent xmlns:mc="http://schemas.openxmlformats.org/markup-compatibility/2006" xmlns:p14="http://schemas.microsoft.com/office/powerpoint/2010/main">
    <mc:Choice Requires="p14">
      <p:transition spd="slow" p14:dur="8500">
        <p:split orient="vert"/>
      </p:transition>
    </mc:Choice>
    <mc:Fallback xmlns="">
      <p:transition spd="slow">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descr="Uma imagem contendo céu, edifício, ao ar livre, cidade&#10;&#10;Descrição gerada com muito alta confiança">
            <a:extLst>
              <a:ext uri="{FF2B5EF4-FFF2-40B4-BE49-F238E27FC236}">
                <a16:creationId xmlns:a16="http://schemas.microsoft.com/office/drawing/2014/main" xmlns="" id="{467BEE94-DA87-4C14-B81B-20E7011696D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9632" y="304420"/>
            <a:ext cx="7662240" cy="4534660"/>
          </a:xfrm>
          <a:prstGeom prst="rect">
            <a:avLst/>
          </a:prstGeom>
          <a:ln w="38100" cmpd="dbl">
            <a:solidFill>
              <a:srgbClr val="FEE638"/>
            </a:solidFill>
            <a:miter lim="800000"/>
          </a:ln>
        </p:spPr>
      </p:pic>
      <p:sp>
        <p:nvSpPr>
          <p:cNvPr id="4" name="CaixaDeTexto 3">
            <a:extLst>
              <a:ext uri="{FF2B5EF4-FFF2-40B4-BE49-F238E27FC236}">
                <a16:creationId xmlns:a16="http://schemas.microsoft.com/office/drawing/2014/main" xmlns="" id="{1485EDD8-D608-4A5D-A95B-865F847CC06A}"/>
              </a:ext>
            </a:extLst>
          </p:cNvPr>
          <p:cNvSpPr txBox="1"/>
          <p:nvPr/>
        </p:nvSpPr>
        <p:spPr>
          <a:xfrm>
            <a:off x="107504" y="411510"/>
            <a:ext cx="1050727" cy="4493538"/>
          </a:xfrm>
          <a:prstGeom prst="rect">
            <a:avLst/>
          </a:prstGeom>
          <a:noFill/>
        </p:spPr>
        <p:txBody>
          <a:bodyPr wrap="square" rtlCol="0">
            <a:spAutoFit/>
          </a:bodyPr>
          <a:lstStyle/>
          <a:p>
            <a:r>
              <a:rPr lang="pt-BR" sz="1100" b="1" i="1" dirty="0">
                <a:solidFill>
                  <a:srgbClr val="FADF3C"/>
                </a:solidFill>
                <a:latin typeface="Times New Roman" panose="02020603050405020304" pitchFamily="18" charset="0"/>
                <a:cs typeface="Times New Roman" panose="02020603050405020304" pitchFamily="18" charset="0"/>
              </a:rPr>
              <a:t>A partir da ilha Porchat, a foto mostra em primeiro plano e em continuação ao litoral de Santos, a praia de Itararé já em São Vicente,  com o clube Ilha Porchat à esquerda. Em segundo plano, a “minha”  saudosa Prainha, que frequentei em minha mocidade. </a:t>
            </a:r>
          </a:p>
          <a:p>
            <a:r>
              <a:rPr lang="pt-BR" sz="1100" b="1" i="1" dirty="0">
                <a:solidFill>
                  <a:srgbClr val="FADF3C"/>
                </a:solidFill>
                <a:latin typeface="Times New Roman" panose="02020603050405020304" pitchFamily="18" charset="0"/>
                <a:cs typeface="Times New Roman" panose="02020603050405020304" pitchFamily="18" charset="0"/>
              </a:rPr>
              <a:t>Ao fundo todo o restante  da orla de São Vicente. </a:t>
            </a:r>
          </a:p>
        </p:txBody>
      </p:sp>
    </p:spTree>
    <p:extLst>
      <p:ext uri="{BB962C8B-B14F-4D97-AF65-F5344CB8AC3E}">
        <p14:creationId xmlns:p14="http://schemas.microsoft.com/office/powerpoint/2010/main" val="654042851"/>
      </p:ext>
    </p:extLst>
  </p:cSld>
  <p:clrMapOvr>
    <a:masterClrMapping/>
  </p:clrMapOvr>
  <mc:AlternateContent xmlns:mc="http://schemas.openxmlformats.org/markup-compatibility/2006" xmlns:p14="http://schemas.microsoft.com/office/powerpoint/2010/main">
    <mc:Choice Requires="p14">
      <p:transition spd="slow" p14:dur="8000" advTm="29000">
        <p:fade/>
      </p:transition>
    </mc:Choice>
    <mc:Fallback xmlns="">
      <p:transition spd="slow" advTm="29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a:extLst>
              <a:ext uri="{FF2B5EF4-FFF2-40B4-BE49-F238E27FC236}">
                <a16:creationId xmlns:a16="http://schemas.microsoft.com/office/drawing/2014/main" xmlns="" id="{E9D927E1-F7A5-4A73-B96A-E2794395E32D}"/>
              </a:ext>
            </a:extLst>
          </p:cNvPr>
          <p:cNvSpPr txBox="1"/>
          <p:nvPr/>
        </p:nvSpPr>
        <p:spPr>
          <a:xfrm>
            <a:off x="7342212" y="494258"/>
            <a:ext cx="1694284" cy="4154984"/>
          </a:xfrm>
          <a:prstGeom prst="rect">
            <a:avLst/>
          </a:prstGeom>
          <a:noFill/>
        </p:spPr>
        <p:txBody>
          <a:bodyPr wrap="square" rtlCol="0">
            <a:spAutoFit/>
          </a:bodyPr>
          <a:lstStyle/>
          <a:p>
            <a:r>
              <a:rPr lang="pt-BR" sz="1100" b="1" i="1" u="sng" dirty="0">
                <a:solidFill>
                  <a:srgbClr val="FADF3C"/>
                </a:solidFill>
                <a:latin typeface="Times New Roman" panose="02020603050405020304" pitchFamily="18" charset="0"/>
                <a:cs typeface="Times New Roman" panose="02020603050405020304" pitchFamily="18" charset="0"/>
              </a:rPr>
              <a:t>Itanhaém</a:t>
            </a:r>
            <a:r>
              <a:rPr lang="pt-BR" sz="1100" b="1" i="1" dirty="0">
                <a:solidFill>
                  <a:srgbClr val="FADF3C"/>
                </a:solidFill>
                <a:latin typeface="Times New Roman" panose="02020603050405020304" pitchFamily="18" charset="0"/>
                <a:cs typeface="Times New Roman" panose="02020603050405020304" pitchFamily="18" charset="0"/>
              </a:rPr>
              <a:t> – SP - Fundada em 22.04.</a:t>
            </a:r>
            <a:r>
              <a:rPr lang="pt-BR" sz="1100" b="1" i="1" u="sng" dirty="0">
                <a:solidFill>
                  <a:srgbClr val="FADF3C"/>
                </a:solidFill>
                <a:latin typeface="Times New Roman" panose="02020603050405020304" pitchFamily="18" charset="0"/>
                <a:cs typeface="Times New Roman" panose="02020603050405020304" pitchFamily="18" charset="0"/>
              </a:rPr>
              <a:t>1532</a:t>
            </a:r>
            <a:r>
              <a:rPr lang="pt-BR" sz="1100" b="1" i="1" dirty="0">
                <a:solidFill>
                  <a:srgbClr val="FADF3C"/>
                </a:solidFill>
                <a:latin typeface="Times New Roman" panose="02020603050405020304" pitchFamily="18" charset="0"/>
                <a:cs typeface="Times New Roman" panose="02020603050405020304" pitchFamily="18" charset="0"/>
              </a:rPr>
              <a:t>, pela expedição de Martim Afonso de Souza, a povoação localizou-se junto à Aldeia dos </a:t>
            </a:r>
            <a:r>
              <a:rPr lang="pt-BR" sz="1100" b="1" i="1" dirty="0" err="1">
                <a:solidFill>
                  <a:srgbClr val="FADF3C"/>
                </a:solidFill>
                <a:latin typeface="Times New Roman" panose="02020603050405020304" pitchFamily="18" charset="0"/>
                <a:cs typeface="Times New Roman" panose="02020603050405020304" pitchFamily="18" charset="0"/>
              </a:rPr>
              <a:t>Itanhaéns</a:t>
            </a:r>
            <a:r>
              <a:rPr lang="pt-BR" sz="1100" b="1" i="1" dirty="0">
                <a:solidFill>
                  <a:srgbClr val="FADF3C"/>
                </a:solidFill>
                <a:latin typeface="Times New Roman" panose="02020603050405020304" pitchFamily="18" charset="0"/>
                <a:cs typeface="Times New Roman" panose="02020603050405020304" pitchFamily="18" charset="0"/>
              </a:rPr>
              <a:t>, onde foi erguido o Colégio de São João Batista pelos Jesuítas, entre os rios Peruíbe e Itanhaém. Segundo Ruy de Azevedo Marques, em seu trabalho “Igreja e Convento de Nossa Senhora da Conceição de Itanhaém”, o padre Anchieta passou em Itanhaém toda a quaresma de 1563, antes de ir com o padre Manoel da Nóbrega a </a:t>
            </a:r>
            <a:r>
              <a:rPr lang="pt-BR" sz="1100" b="1" i="1" dirty="0" err="1">
                <a:solidFill>
                  <a:srgbClr val="FADF3C"/>
                </a:solidFill>
                <a:latin typeface="Times New Roman" panose="02020603050405020304" pitchFamily="18" charset="0"/>
                <a:cs typeface="Times New Roman" panose="02020603050405020304" pitchFamily="18" charset="0"/>
              </a:rPr>
              <a:t>Iperoig</a:t>
            </a:r>
            <a:r>
              <a:rPr lang="pt-BR" sz="1100" b="1" i="1" dirty="0">
                <a:solidFill>
                  <a:srgbClr val="FADF3C"/>
                </a:solidFill>
                <a:latin typeface="Times New Roman" panose="02020603050405020304" pitchFamily="18" charset="0"/>
                <a:cs typeface="Times New Roman" panose="02020603050405020304" pitchFamily="18" charset="0"/>
              </a:rPr>
              <a:t>, hoje Ubatuba, para concluir o armistício entre os Tamoios e Tupis.</a:t>
            </a:r>
          </a:p>
        </p:txBody>
      </p:sp>
      <p:pic>
        <p:nvPicPr>
          <p:cNvPr id="5" name="Imagem 4" descr="Uma imagem contendo natureza, água, ao ar livre&#10;&#10;Descrição gerada com muito alta confiança">
            <a:extLst>
              <a:ext uri="{FF2B5EF4-FFF2-40B4-BE49-F238E27FC236}">
                <a16:creationId xmlns:a16="http://schemas.microsoft.com/office/drawing/2014/main" xmlns="" id="{0D083C13-36B1-4EB6-AE83-B9973F98030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7810" y="311614"/>
            <a:ext cx="7027396" cy="4488956"/>
          </a:xfrm>
          <a:prstGeom prst="rect">
            <a:avLst/>
          </a:prstGeom>
          <a:ln w="38100" cmpd="dbl">
            <a:solidFill>
              <a:srgbClr val="FEE638"/>
            </a:solidFill>
            <a:miter lim="800000"/>
          </a:ln>
        </p:spPr>
      </p:pic>
    </p:spTree>
    <p:extLst>
      <p:ext uri="{BB962C8B-B14F-4D97-AF65-F5344CB8AC3E}">
        <p14:creationId xmlns:p14="http://schemas.microsoft.com/office/powerpoint/2010/main" val="541016025"/>
      </p:ext>
    </p:extLst>
  </p:cSld>
  <p:clrMapOvr>
    <a:masterClrMapping/>
  </p:clrMapOvr>
  <mc:AlternateContent xmlns:mc="http://schemas.openxmlformats.org/markup-compatibility/2006" xmlns:p14="http://schemas.microsoft.com/office/powerpoint/2010/main">
    <mc:Choice Requires="p14">
      <p:transition spd="slow" p14:dur="8000" advTm="42000">
        <p:fade/>
      </p:transition>
    </mc:Choice>
    <mc:Fallback xmlns="">
      <p:transition spd="slow" advTm="42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ixaDeTexto 3">
            <a:extLst>
              <a:ext uri="{FF2B5EF4-FFF2-40B4-BE49-F238E27FC236}">
                <a16:creationId xmlns:a16="http://schemas.microsoft.com/office/drawing/2014/main" xmlns="" id="{3798C7FA-D873-4FE2-BD21-2B1E3EB7CE32}"/>
              </a:ext>
            </a:extLst>
          </p:cNvPr>
          <p:cNvSpPr txBox="1"/>
          <p:nvPr/>
        </p:nvSpPr>
        <p:spPr>
          <a:xfrm>
            <a:off x="107504" y="99310"/>
            <a:ext cx="2096350" cy="5124480"/>
          </a:xfrm>
          <a:prstGeom prst="rect">
            <a:avLst/>
          </a:prstGeom>
          <a:noFill/>
        </p:spPr>
        <p:txBody>
          <a:bodyPr wrap="square" rtlCol="0">
            <a:spAutoFit/>
          </a:bodyPr>
          <a:lstStyle/>
          <a:p>
            <a:r>
              <a:rPr lang="pt-BR" sz="1100" b="1" i="1" u="sng" dirty="0">
                <a:solidFill>
                  <a:srgbClr val="FADF3C"/>
                </a:solidFill>
                <a:latin typeface="Times New Roman" panose="02020603050405020304" pitchFamily="18" charset="0"/>
                <a:cs typeface="Times New Roman" panose="02020603050405020304" pitchFamily="18" charset="0"/>
              </a:rPr>
              <a:t>Itanhaém</a:t>
            </a:r>
            <a:r>
              <a:rPr lang="pt-BR" sz="1100" b="1" i="1" dirty="0">
                <a:solidFill>
                  <a:srgbClr val="FADF3C"/>
                </a:solidFill>
                <a:latin typeface="Times New Roman" panose="02020603050405020304" pitchFamily="18" charset="0"/>
                <a:cs typeface="Times New Roman" panose="02020603050405020304" pitchFamily="18" charset="0"/>
              </a:rPr>
              <a:t> – Praia do Sonho -Apesar de toda minha família ter morado sempre em Santos até 56, pelo começo dos anos 50 meus avós adoravam passar as férias numa casa de praia que ficava aqui à direita, atrás destas pedras, de onde meu avô muita vez  tirava mariscos frescos para o risoto de um almoço. </a:t>
            </a:r>
          </a:p>
          <a:p>
            <a:r>
              <a:rPr lang="pt-BR" sz="1100" b="1" i="1" dirty="0">
                <a:solidFill>
                  <a:srgbClr val="FADF3C"/>
                </a:solidFill>
                <a:latin typeface="Times New Roman" panose="02020603050405020304" pitchFamily="18" charset="0"/>
                <a:cs typeface="Times New Roman" panose="02020603050405020304" pitchFamily="18" charset="0"/>
              </a:rPr>
              <a:t>Mas houve também uma criatura especial em meus primeiros anos de vida – e não só neles – que foi a  filha de uma indígena nata de </a:t>
            </a:r>
            <a:r>
              <a:rPr lang="pt-BR" sz="1100" b="1" i="1" u="sng" dirty="0">
                <a:solidFill>
                  <a:srgbClr val="FADF3C"/>
                </a:solidFill>
                <a:latin typeface="Times New Roman" panose="02020603050405020304" pitchFamily="18" charset="0"/>
                <a:cs typeface="Times New Roman" panose="02020603050405020304" pitchFamily="18" charset="0"/>
              </a:rPr>
              <a:t>Itanhaém</a:t>
            </a:r>
            <a:r>
              <a:rPr lang="pt-BR" sz="1100" b="1" i="1" dirty="0">
                <a:solidFill>
                  <a:srgbClr val="FADF3C"/>
                </a:solidFill>
                <a:latin typeface="Times New Roman" panose="02020603050405020304" pitchFamily="18" charset="0"/>
                <a:cs typeface="Times New Roman" panose="02020603050405020304" pitchFamily="18" charset="0"/>
              </a:rPr>
              <a:t>, </a:t>
            </a:r>
            <a:r>
              <a:rPr lang="pt-BR" sz="1200" b="1" i="1" dirty="0">
                <a:solidFill>
                  <a:srgbClr val="FADF3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Ondina Rosendo</a:t>
            </a:r>
            <a:r>
              <a:rPr lang="pt-BR" sz="1100" b="1" i="1" dirty="0">
                <a:solidFill>
                  <a:srgbClr val="FADF3C"/>
                </a:solidFill>
                <a:latin typeface="Times New Roman" panose="02020603050405020304" pitchFamily="18" charset="0"/>
                <a:cs typeface="Times New Roman" panose="02020603050405020304" pitchFamily="18" charset="0"/>
              </a:rPr>
              <a:t>. Mais que babá,  foi uma factótum no atelier de minha avó, com quem trabalhou até que esta chegasse aos seus 70 anos. Foi então que Ondina voltou à terra de seus antepassados, para viver com os sobrinhos que ela criou como mãe, os  irmãos Iara e José Luiz  Rosendo. </a:t>
            </a:r>
          </a:p>
          <a:p>
            <a:r>
              <a:rPr lang="pt-BR" sz="1100" b="1" i="1" dirty="0">
                <a:solidFill>
                  <a:srgbClr val="FADF3C"/>
                </a:solidFill>
                <a:latin typeface="Times New Roman" panose="02020603050405020304" pitchFamily="18" charset="0"/>
                <a:cs typeface="Times New Roman" panose="02020603050405020304" pitchFamily="18" charset="0"/>
              </a:rPr>
              <a:t>Só a idade e a distância me fizeram compreender que sou tão devedora a ela quanto são seus sobrinhos...</a:t>
            </a:r>
          </a:p>
          <a:p>
            <a:r>
              <a:rPr lang="pt-BR" sz="1100" b="1" i="1" dirty="0">
                <a:solidFill>
                  <a:srgbClr val="FADF3C"/>
                </a:solidFill>
                <a:latin typeface="Times New Roman" panose="02020603050405020304" pitchFamily="18" charset="0"/>
                <a:cs typeface="Times New Roman" panose="02020603050405020304" pitchFamily="18" charset="0"/>
              </a:rPr>
              <a:t>                                  (clicar)                               </a:t>
            </a:r>
            <a:endParaRPr lang="pt-BR" b="1" i="1" dirty="0">
              <a:solidFill>
                <a:srgbClr val="FADF3C"/>
              </a:solidFill>
              <a:latin typeface="Times New Roman" panose="02020603050405020304" pitchFamily="18" charset="0"/>
              <a:cs typeface="Times New Roman" panose="02020603050405020304" pitchFamily="18" charset="0"/>
            </a:endParaRPr>
          </a:p>
        </p:txBody>
      </p:sp>
      <p:pic>
        <p:nvPicPr>
          <p:cNvPr id="9" name="Imagem 8">
            <a:extLst>
              <a:ext uri="{FF2B5EF4-FFF2-40B4-BE49-F238E27FC236}">
                <a16:creationId xmlns:a16="http://schemas.microsoft.com/office/drawing/2014/main" xmlns="" id="{8B9E7C90-E221-4D8A-A861-F9BE5AD3CD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87228" y="549927"/>
            <a:ext cx="6772838" cy="4076897"/>
          </a:xfrm>
          <a:prstGeom prst="rect">
            <a:avLst/>
          </a:prstGeom>
          <a:ln w="38100" cmpd="dbl">
            <a:solidFill>
              <a:srgbClr val="FEE638"/>
            </a:solidFill>
            <a:miter lim="800000"/>
          </a:ln>
        </p:spPr>
      </p:pic>
    </p:spTree>
    <p:extLst>
      <p:ext uri="{BB962C8B-B14F-4D97-AF65-F5344CB8AC3E}">
        <p14:creationId xmlns:p14="http://schemas.microsoft.com/office/powerpoint/2010/main" val="3698520902"/>
      </p:ext>
    </p:extLst>
  </p:cSld>
  <p:clrMapOvr>
    <a:masterClrMapping/>
  </p:clrMapOvr>
  <mc:AlternateContent xmlns:mc="http://schemas.openxmlformats.org/markup-compatibility/2006" xmlns:p14="http://schemas.microsoft.com/office/powerpoint/2010/main">
    <mc:Choice Requires="p14">
      <p:transition spd="slow" p14:dur="8000">
        <p:wipe dir="r"/>
      </p:transition>
    </mc:Choice>
    <mc:Fallback xmlns="">
      <p:transition spd="slow">
        <p:wipe dir="r"/>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a:extLst>
              <a:ext uri="{FF2B5EF4-FFF2-40B4-BE49-F238E27FC236}">
                <a16:creationId xmlns:a16="http://schemas.microsoft.com/office/drawing/2014/main" xmlns="" id="{252CA832-A45C-4D11-B8A9-5A818B3C2113}"/>
              </a:ext>
            </a:extLst>
          </p:cNvPr>
          <p:cNvSpPr txBox="1"/>
          <p:nvPr/>
        </p:nvSpPr>
        <p:spPr>
          <a:xfrm>
            <a:off x="7668664" y="663534"/>
            <a:ext cx="1440160" cy="3816429"/>
          </a:xfrm>
          <a:prstGeom prst="rect">
            <a:avLst/>
          </a:prstGeom>
          <a:noFill/>
        </p:spPr>
        <p:txBody>
          <a:bodyPr wrap="square" rtlCol="0">
            <a:spAutoFit/>
          </a:bodyPr>
          <a:lstStyle/>
          <a:p>
            <a:r>
              <a:rPr lang="pt-BR" sz="1100" b="1" i="1" u="sng" dirty="0">
                <a:solidFill>
                  <a:srgbClr val="FADF3C"/>
                </a:solidFill>
                <a:latin typeface="Times New Roman" panose="02020603050405020304" pitchFamily="18" charset="0"/>
                <a:cs typeface="Times New Roman" panose="02020603050405020304" pitchFamily="18" charset="0"/>
              </a:rPr>
              <a:t>Itanhaém</a:t>
            </a:r>
            <a:r>
              <a:rPr lang="pt-BR" sz="1100" b="1" i="1" dirty="0">
                <a:solidFill>
                  <a:srgbClr val="FADF3C"/>
                </a:solidFill>
                <a:latin typeface="Times New Roman" panose="02020603050405020304" pitchFamily="18" charset="0"/>
                <a:cs typeface="Times New Roman" panose="02020603050405020304" pitchFamily="18" charset="0"/>
              </a:rPr>
              <a:t> é conhecida por ser a segunda cidade mais antiga do Brasil e por suas belas praias e pontos turísticos. Um dos pontos mais visitados é a Cama do Anchieta, localizada entre os costões da Praia da Gruta e da Praia do Sonho.</a:t>
            </a:r>
          </a:p>
          <a:p>
            <a:endParaRPr lang="pt-BR" sz="1100" b="1" i="1" dirty="0">
              <a:solidFill>
                <a:srgbClr val="FADF3C"/>
              </a:solidFill>
              <a:latin typeface="Times New Roman" panose="02020603050405020304" pitchFamily="18" charset="0"/>
              <a:cs typeface="Times New Roman" panose="02020603050405020304" pitchFamily="18" charset="0"/>
            </a:endParaRPr>
          </a:p>
          <a:p>
            <a:r>
              <a:rPr lang="pt-BR" sz="1100" b="1" i="1" dirty="0">
                <a:solidFill>
                  <a:srgbClr val="FADF3C"/>
                </a:solidFill>
                <a:latin typeface="Times New Roman" panose="02020603050405020304" pitchFamily="18" charset="0"/>
                <a:cs typeface="Times New Roman" panose="02020603050405020304" pitchFamily="18" charset="0"/>
              </a:rPr>
              <a:t>Era lá que o jesuíta descansava e buscava inspiração para compor seus poemas e versos durante o período em que viveu na região, no século XVI.</a:t>
            </a:r>
          </a:p>
        </p:txBody>
      </p:sp>
      <p:pic>
        <p:nvPicPr>
          <p:cNvPr id="4" name="Imagem 3" descr="Uma imagem contendo ao ar livre, água, natureza&#10;&#10;Descrição gerada com muito alta confiança">
            <a:extLst>
              <a:ext uri="{FF2B5EF4-FFF2-40B4-BE49-F238E27FC236}">
                <a16:creationId xmlns:a16="http://schemas.microsoft.com/office/drawing/2014/main" xmlns="" id="{0D32095F-370F-49B7-B51F-CFA70E710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6459" y="284039"/>
            <a:ext cx="7309786" cy="4558792"/>
          </a:xfrm>
          <a:prstGeom prst="rect">
            <a:avLst/>
          </a:prstGeom>
          <a:ln w="38100" cmpd="dbl">
            <a:solidFill>
              <a:srgbClr val="FEE638"/>
            </a:solidFill>
            <a:miter lim="800000"/>
          </a:ln>
        </p:spPr>
      </p:pic>
    </p:spTree>
    <p:extLst>
      <p:ext uri="{BB962C8B-B14F-4D97-AF65-F5344CB8AC3E}">
        <p14:creationId xmlns:p14="http://schemas.microsoft.com/office/powerpoint/2010/main" val="767232853"/>
      </p:ext>
    </p:extLst>
  </p:cSld>
  <p:clrMapOvr>
    <a:masterClrMapping/>
  </p:clrMapOvr>
  <mc:AlternateContent xmlns:mc="http://schemas.openxmlformats.org/markup-compatibility/2006" xmlns:p14="http://schemas.microsoft.com/office/powerpoint/2010/main">
    <mc:Choice Requires="p14">
      <p:transition spd="slow" p14:dur="8000" advTm="30000">
        <p:fade/>
      </p:transition>
    </mc:Choice>
    <mc:Fallback xmlns="">
      <p:transition spd="slow" advTm="30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a:extLst>
              <a:ext uri="{FF2B5EF4-FFF2-40B4-BE49-F238E27FC236}">
                <a16:creationId xmlns:a16="http://schemas.microsoft.com/office/drawing/2014/main" xmlns="" id="{D684A6D8-93AA-4C80-8B76-CBDB190C41DD}"/>
              </a:ext>
            </a:extLst>
          </p:cNvPr>
          <p:cNvSpPr txBox="1"/>
          <p:nvPr/>
        </p:nvSpPr>
        <p:spPr>
          <a:xfrm>
            <a:off x="107504" y="88046"/>
            <a:ext cx="1656184" cy="5001369"/>
          </a:xfrm>
          <a:prstGeom prst="rect">
            <a:avLst/>
          </a:prstGeom>
          <a:noFill/>
        </p:spPr>
        <p:txBody>
          <a:bodyPr wrap="square" rtlCol="0">
            <a:spAutoFit/>
          </a:bodyPr>
          <a:lstStyle/>
          <a:p>
            <a:pPr fontAlgn="base"/>
            <a:r>
              <a:rPr lang="pt-BR" sz="1100" b="1" i="1" dirty="0">
                <a:solidFill>
                  <a:srgbClr val="FADF3C"/>
                </a:solidFill>
                <a:latin typeface="Times New Roman" panose="02020603050405020304" pitchFamily="18" charset="0"/>
                <a:cs typeface="Times New Roman" panose="02020603050405020304" pitchFamily="18" charset="0"/>
              </a:rPr>
              <a:t>Após Portugal ter instituído o sistema de Capitanias no Brasil, Duarte Coelho tomou posse da sua após desembarcar em 9 de março de </a:t>
            </a:r>
            <a:r>
              <a:rPr lang="pt-BR" sz="1100" b="1" i="1" u="sng" dirty="0">
                <a:solidFill>
                  <a:srgbClr val="FADF3C"/>
                </a:solidFill>
                <a:latin typeface="Times New Roman" panose="02020603050405020304" pitchFamily="18" charset="0"/>
                <a:cs typeface="Times New Roman" panose="02020603050405020304" pitchFamily="18" charset="0"/>
              </a:rPr>
              <a:t>1535</a:t>
            </a:r>
            <a:r>
              <a:rPr lang="pt-BR" sz="1100" b="1" i="1" dirty="0">
                <a:solidFill>
                  <a:srgbClr val="FADF3C"/>
                </a:solidFill>
                <a:latin typeface="Times New Roman" panose="02020603050405020304" pitchFamily="18" charset="0"/>
                <a:cs typeface="Times New Roman" panose="02020603050405020304" pitchFamily="18" charset="0"/>
              </a:rPr>
              <a:t> na feitoria fundada em 1516, entre Pernambuco e Itamaracá. Pouco tempo depois,  seguiu para o sul em busca de um lugar para se instalar e encontrou um local estrategicamente ideal, fundando aí o povoado que deu origem a </a:t>
            </a:r>
            <a:r>
              <a:rPr lang="pt-BR" sz="1100" b="1" i="1" u="sng" dirty="0">
                <a:solidFill>
                  <a:srgbClr val="FADF3C"/>
                </a:solidFill>
                <a:latin typeface="Times New Roman" panose="02020603050405020304" pitchFamily="18" charset="0"/>
                <a:cs typeface="Times New Roman" panose="02020603050405020304" pitchFamily="18" charset="0"/>
              </a:rPr>
              <a:t>Olinda - PE</a:t>
            </a:r>
            <a:r>
              <a:rPr lang="pt-BR" sz="1100" b="1" i="1" dirty="0">
                <a:solidFill>
                  <a:srgbClr val="FADF3C"/>
                </a:solidFill>
                <a:latin typeface="Times New Roman" panose="02020603050405020304" pitchFamily="18" charset="0"/>
                <a:cs typeface="Times New Roman" panose="02020603050405020304" pitchFamily="18" charset="0"/>
              </a:rPr>
              <a:t>.</a:t>
            </a:r>
          </a:p>
          <a:p>
            <a:pPr fontAlgn="base"/>
            <a:endParaRPr lang="pt-BR" sz="1100" b="1" i="1" dirty="0">
              <a:solidFill>
                <a:srgbClr val="FADF3C"/>
              </a:solidFill>
              <a:latin typeface="Times New Roman" panose="02020603050405020304" pitchFamily="18" charset="0"/>
              <a:cs typeface="Times New Roman" panose="02020603050405020304" pitchFamily="18" charset="0"/>
            </a:endParaRPr>
          </a:p>
          <a:p>
            <a:r>
              <a:rPr lang="pt-BR" sz="1100" b="1" i="1" dirty="0">
                <a:solidFill>
                  <a:srgbClr val="FADF3C"/>
                </a:solidFill>
                <a:latin typeface="Times New Roman" panose="02020603050405020304" pitchFamily="18" charset="0"/>
                <a:cs typeface="Times New Roman" panose="02020603050405020304" pitchFamily="18" charset="0"/>
              </a:rPr>
              <a:t>A cidade irmã de Recife está entre as mais bonitas e charmosas do país. Seu atual conjunto     arquitetônico é marcado por casinhas coloridas, igrejas, muito verde e ainda o mar como plano de fundo.  </a:t>
            </a:r>
          </a:p>
          <a:p>
            <a:r>
              <a:rPr lang="pt-BR" sz="1100" b="1" i="1" dirty="0">
                <a:solidFill>
                  <a:srgbClr val="FADF3C"/>
                </a:solidFill>
                <a:latin typeface="Times New Roman" panose="02020603050405020304" pitchFamily="18" charset="0"/>
                <a:cs typeface="Times New Roman" panose="02020603050405020304" pitchFamily="18" charset="0"/>
              </a:rPr>
              <a:t>                          (clicar)</a:t>
            </a:r>
          </a:p>
        </p:txBody>
      </p:sp>
      <p:pic>
        <p:nvPicPr>
          <p:cNvPr id="4" name="Imagem 3" descr="Uma imagem contendo ao ar livre, árvore, água, natureza&#10;&#10;Descrição gerada com muito alta confiança">
            <a:extLst>
              <a:ext uri="{FF2B5EF4-FFF2-40B4-BE49-F238E27FC236}">
                <a16:creationId xmlns:a16="http://schemas.microsoft.com/office/drawing/2014/main" xmlns="" id="{ACA671A1-D3F1-4618-A774-2BDD8265D1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91680" y="177964"/>
            <a:ext cx="7248028" cy="4752345"/>
          </a:xfrm>
          <a:prstGeom prst="rect">
            <a:avLst/>
          </a:prstGeom>
          <a:ln w="38100" cmpd="dbl">
            <a:solidFill>
              <a:srgbClr val="FEE638"/>
            </a:solidFill>
            <a:miter lim="800000"/>
          </a:ln>
        </p:spPr>
      </p:pic>
    </p:spTree>
    <p:extLst>
      <p:ext uri="{BB962C8B-B14F-4D97-AF65-F5344CB8AC3E}">
        <p14:creationId xmlns:p14="http://schemas.microsoft.com/office/powerpoint/2010/main" val="237244494"/>
      </p:ext>
    </p:extLst>
  </p:cSld>
  <p:clrMapOvr>
    <a:masterClrMapping/>
  </p:clrMapOvr>
  <mc:AlternateContent xmlns:mc="http://schemas.openxmlformats.org/markup-compatibility/2006" xmlns:p14="http://schemas.microsoft.com/office/powerpoint/2010/main">
    <mc:Choice Requires="p14">
      <p:transition spd="slow" p14:dur="8250">
        <p:wipe dir="r"/>
      </p:transition>
    </mc:Choice>
    <mc:Fallback xmlns="">
      <p:transition spd="slow">
        <p:wipe dir="r"/>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a:extLst>
              <a:ext uri="{FF2B5EF4-FFF2-40B4-BE49-F238E27FC236}">
                <a16:creationId xmlns:a16="http://schemas.microsoft.com/office/drawing/2014/main" xmlns="" id="{9701A21C-16CF-4018-AE3F-6B265FAFCB36}"/>
              </a:ext>
            </a:extLst>
          </p:cNvPr>
          <p:cNvSpPr txBox="1"/>
          <p:nvPr/>
        </p:nvSpPr>
        <p:spPr>
          <a:xfrm>
            <a:off x="7596336" y="201680"/>
            <a:ext cx="1417300" cy="5001369"/>
          </a:xfrm>
          <a:prstGeom prst="rect">
            <a:avLst/>
          </a:prstGeom>
          <a:noFill/>
        </p:spPr>
        <p:txBody>
          <a:bodyPr wrap="square" rtlCol="0">
            <a:spAutoFit/>
          </a:bodyPr>
          <a:lstStyle/>
          <a:p>
            <a:r>
              <a:rPr lang="pt-BR" sz="1100" b="1" i="1" u="sng" dirty="0">
                <a:solidFill>
                  <a:srgbClr val="FADF3C"/>
                </a:solidFill>
                <a:latin typeface="Times New Roman" panose="02020603050405020304" pitchFamily="18" charset="0"/>
                <a:cs typeface="Times New Roman" panose="02020603050405020304" pitchFamily="18" charset="0"/>
              </a:rPr>
              <a:t>Salvador</a:t>
            </a:r>
            <a:r>
              <a:rPr lang="pt-BR" sz="1100" b="1" i="1" dirty="0">
                <a:solidFill>
                  <a:srgbClr val="FADF3C"/>
                </a:solidFill>
                <a:latin typeface="Times New Roman" panose="02020603050405020304" pitchFamily="18" charset="0"/>
                <a:cs typeface="Times New Roman" panose="02020603050405020304" pitchFamily="18" charset="0"/>
              </a:rPr>
              <a:t> – BA -  A primeira cidade propriamente dita do Brasil foi Salvador, fundada por Tome de Sousa, em </a:t>
            </a:r>
            <a:r>
              <a:rPr lang="pt-BR" sz="1100" b="1" i="1" u="sng" dirty="0">
                <a:solidFill>
                  <a:srgbClr val="FADF3C"/>
                </a:solidFill>
                <a:latin typeface="Times New Roman" panose="02020603050405020304" pitchFamily="18" charset="0"/>
                <a:cs typeface="Times New Roman" panose="02020603050405020304" pitchFamily="18" charset="0"/>
              </a:rPr>
              <a:t>1549</a:t>
            </a:r>
            <a:r>
              <a:rPr lang="pt-BR" sz="1100" b="1" i="1" dirty="0">
                <a:solidFill>
                  <a:srgbClr val="FADF3C"/>
                </a:solidFill>
                <a:latin typeface="Times New Roman" panose="02020603050405020304" pitchFamily="18" charset="0"/>
                <a:cs typeface="Times New Roman" panose="02020603050405020304" pitchFamily="18" charset="0"/>
              </a:rPr>
              <a:t> com o nome de São Salvador da Bahia de Todos os Santos. Foi a primeira capital do Brasil até 1763, sendo a moradia dos imperadores e sua corte real.</a:t>
            </a:r>
          </a:p>
          <a:p>
            <a:r>
              <a:rPr lang="pt-BR" sz="1100" b="1" i="1" dirty="0">
                <a:solidFill>
                  <a:srgbClr val="FADF3C"/>
                </a:solidFill>
                <a:latin typeface="Times New Roman" panose="02020603050405020304" pitchFamily="18" charset="0"/>
                <a:cs typeface="Times New Roman" panose="02020603050405020304" pitchFamily="18" charset="0"/>
              </a:rPr>
              <a:t>Nesta foto pode-se ver claramente o que vem a ser a Cidade Alta e a Cidade Baixa da capital da Bahia.</a:t>
            </a:r>
          </a:p>
          <a:p>
            <a:r>
              <a:rPr lang="pt-BR" sz="1100" b="1" i="1" dirty="0">
                <a:solidFill>
                  <a:srgbClr val="FADF3C"/>
                </a:solidFill>
                <a:latin typeface="Times New Roman" panose="02020603050405020304" pitchFamily="18" charset="0"/>
                <a:cs typeface="Times New Roman" panose="02020603050405020304" pitchFamily="18" charset="0"/>
              </a:rPr>
              <a:t>A influência africana em muitos aspectos culturais da cidade a torna o centro da cultura afro-brasileira. </a:t>
            </a:r>
          </a:p>
          <a:p>
            <a:r>
              <a:rPr lang="pt-BR" sz="1100" b="1" i="1" dirty="0">
                <a:solidFill>
                  <a:srgbClr val="FADF3C"/>
                </a:solidFill>
                <a:latin typeface="Times New Roman" panose="02020603050405020304" pitchFamily="18" charset="0"/>
                <a:cs typeface="Times New Roman" panose="02020603050405020304" pitchFamily="18" charset="0"/>
              </a:rPr>
              <a:t>                (clicar)</a:t>
            </a:r>
          </a:p>
          <a:p>
            <a:endParaRPr lang="pt-BR" sz="1100" b="1" i="1" dirty="0">
              <a:solidFill>
                <a:srgbClr val="FADF3C"/>
              </a:solidFill>
              <a:latin typeface="Times New Roman" panose="02020603050405020304" pitchFamily="18" charset="0"/>
              <a:cs typeface="Times New Roman" panose="02020603050405020304" pitchFamily="18" charset="0"/>
            </a:endParaRPr>
          </a:p>
        </p:txBody>
      </p:sp>
      <p:pic>
        <p:nvPicPr>
          <p:cNvPr id="5" name="Imagem 4">
            <a:extLst>
              <a:ext uri="{FF2B5EF4-FFF2-40B4-BE49-F238E27FC236}">
                <a16:creationId xmlns:a16="http://schemas.microsoft.com/office/drawing/2014/main" xmlns="" id="{A3784225-6CA8-498E-9BBF-30731AD6A3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200574"/>
            <a:ext cx="7138076" cy="4709100"/>
          </a:xfrm>
          <a:prstGeom prst="rect">
            <a:avLst/>
          </a:prstGeom>
          <a:ln w="38100" cmpd="dbl">
            <a:solidFill>
              <a:srgbClr val="FEE638"/>
            </a:solidFill>
            <a:miter lim="800000"/>
          </a:ln>
        </p:spPr>
      </p:pic>
    </p:spTree>
    <p:extLst>
      <p:ext uri="{BB962C8B-B14F-4D97-AF65-F5344CB8AC3E}">
        <p14:creationId xmlns:p14="http://schemas.microsoft.com/office/powerpoint/2010/main" val="1114138347"/>
      </p:ext>
    </p:extLst>
  </p:cSld>
  <p:clrMapOvr>
    <a:masterClrMapping/>
  </p:clrMapOvr>
  <mc:AlternateContent xmlns:mc="http://schemas.openxmlformats.org/markup-compatibility/2006" xmlns:p14="http://schemas.microsoft.com/office/powerpoint/2010/main">
    <mc:Choice Requires="p14">
      <p:transition spd="slow" p14:dur="8250">
        <p:fade/>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descr="Uma imagem contendo água, natureza, edifício, ao ar livre&#10;&#10;Descrição gerada com muito alta confiança">
            <a:extLst>
              <a:ext uri="{FF2B5EF4-FFF2-40B4-BE49-F238E27FC236}">
                <a16:creationId xmlns:a16="http://schemas.microsoft.com/office/drawing/2014/main" xmlns="" id="{ECE11EA1-94B8-40DD-A9F0-7C498D849DB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88590" y="333977"/>
            <a:ext cx="7263092" cy="4475544"/>
          </a:xfrm>
          <a:prstGeom prst="rect">
            <a:avLst/>
          </a:prstGeom>
          <a:ln w="38100" cmpd="dbl">
            <a:solidFill>
              <a:srgbClr val="FEE638"/>
            </a:solidFill>
            <a:miter lim="800000"/>
          </a:ln>
        </p:spPr>
      </p:pic>
      <p:sp>
        <p:nvSpPr>
          <p:cNvPr id="4" name="CaixaDeTexto 3">
            <a:extLst>
              <a:ext uri="{FF2B5EF4-FFF2-40B4-BE49-F238E27FC236}">
                <a16:creationId xmlns:a16="http://schemas.microsoft.com/office/drawing/2014/main" xmlns="" id="{C2C48366-F0D3-4E39-9265-3093D84AEDC4}"/>
              </a:ext>
            </a:extLst>
          </p:cNvPr>
          <p:cNvSpPr txBox="1"/>
          <p:nvPr/>
        </p:nvSpPr>
        <p:spPr>
          <a:xfrm>
            <a:off x="107504" y="240342"/>
            <a:ext cx="1606025" cy="4662815"/>
          </a:xfrm>
          <a:prstGeom prst="rect">
            <a:avLst/>
          </a:prstGeom>
          <a:noFill/>
        </p:spPr>
        <p:txBody>
          <a:bodyPr wrap="square" rtlCol="0">
            <a:spAutoFit/>
          </a:bodyPr>
          <a:lstStyle/>
          <a:p>
            <a:r>
              <a:rPr lang="pt-BR" sz="1100" b="1" i="1" u="sng" dirty="0">
                <a:solidFill>
                  <a:srgbClr val="FADF3C"/>
                </a:solidFill>
                <a:latin typeface="Times New Roman" panose="02020603050405020304" pitchFamily="18" charset="0"/>
                <a:cs typeface="Times New Roman" panose="02020603050405020304" pitchFamily="18" charset="0"/>
              </a:rPr>
              <a:t>Salvador</a:t>
            </a:r>
            <a:r>
              <a:rPr lang="pt-BR" sz="1100" b="1" i="1" dirty="0">
                <a:solidFill>
                  <a:srgbClr val="FADF3C"/>
                </a:solidFill>
                <a:latin typeface="Times New Roman" panose="02020603050405020304" pitchFamily="18" charset="0"/>
                <a:cs typeface="Times New Roman" panose="02020603050405020304" pitchFamily="18" charset="0"/>
              </a:rPr>
              <a:t> é uma das cidades mais antigas da América.</a:t>
            </a:r>
          </a:p>
          <a:p>
            <a:r>
              <a:rPr lang="pt-BR" sz="1100" b="1" i="1" dirty="0">
                <a:solidFill>
                  <a:srgbClr val="FADF3C"/>
                </a:solidFill>
                <a:latin typeface="Times New Roman" panose="02020603050405020304" pitchFamily="18" charset="0"/>
                <a:cs typeface="Times New Roman" panose="02020603050405020304" pitchFamily="18" charset="0"/>
              </a:rPr>
              <a:t>Sua importante história levou-a ao terceiro lugar entre os municípios mais populosos do Brasil. </a:t>
            </a:r>
          </a:p>
          <a:p>
            <a:r>
              <a:rPr lang="pt-BR" sz="1100" b="1" i="1" dirty="0">
                <a:solidFill>
                  <a:srgbClr val="FADF3C"/>
                </a:solidFill>
                <a:latin typeface="Times New Roman" panose="02020603050405020304" pitchFamily="18" charset="0"/>
                <a:cs typeface="Times New Roman" panose="02020603050405020304" pitchFamily="18" charset="0"/>
              </a:rPr>
              <a:t>Tendo sido um dos mais importantes portos do continente, tornou-se necessária a construção de um farol para auxiliar as embarcações que chegavam à Bahia traficando escravos ou em busca de pau-brasil e outras madeiras-de-lei, açúcar, algodão, tabaco e outros itens para abastecer o mercado consumidor europeu. Reconstruído, o Farol tornou-se  um dos ícones da capital baiana, inspirando artistas e poetas.</a:t>
            </a:r>
          </a:p>
        </p:txBody>
      </p:sp>
    </p:spTree>
    <p:extLst>
      <p:ext uri="{BB962C8B-B14F-4D97-AF65-F5344CB8AC3E}">
        <p14:creationId xmlns:p14="http://schemas.microsoft.com/office/powerpoint/2010/main" val="672286965"/>
      </p:ext>
    </p:extLst>
  </p:cSld>
  <p:clrMapOvr>
    <a:masterClrMapping/>
  </p:clrMapOvr>
  <mc:AlternateContent xmlns:mc="http://schemas.openxmlformats.org/markup-compatibility/2006" xmlns:p14="http://schemas.microsoft.com/office/powerpoint/2010/main">
    <mc:Choice Requires="p14">
      <p:transition spd="slow" p14:dur="8000" advTm="46000">
        <p:split orient="vert"/>
      </p:transition>
    </mc:Choice>
    <mc:Fallback xmlns="">
      <p:transition spd="slow" advTm="46000">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4000" b="-4000"/>
          </a:stretch>
        </a:blipFill>
        <a:effectLst/>
      </p:bgPr>
    </p:bg>
    <p:spTree>
      <p:nvGrpSpPr>
        <p:cNvPr id="1" name=""/>
        <p:cNvGrpSpPr/>
        <p:nvPr/>
      </p:nvGrpSpPr>
      <p:grpSpPr>
        <a:xfrm>
          <a:off x="0" y="0"/>
          <a:ext cx="0" cy="0"/>
          <a:chOff x="0" y="0"/>
          <a:chExt cx="0" cy="0"/>
        </a:xfrm>
      </p:grpSpPr>
      <p:sp>
        <p:nvSpPr>
          <p:cNvPr id="2" name="CaixaDeTexto 1"/>
          <p:cNvSpPr txBox="1"/>
          <p:nvPr/>
        </p:nvSpPr>
        <p:spPr>
          <a:xfrm>
            <a:off x="7127776" y="286162"/>
            <a:ext cx="2016224" cy="4785926"/>
          </a:xfrm>
          <a:prstGeom prst="rect">
            <a:avLst/>
          </a:prstGeom>
          <a:noFill/>
        </p:spPr>
        <p:txBody>
          <a:bodyPr wrap="square" rtlCol="0">
            <a:spAutoFit/>
          </a:bodyPr>
          <a:lstStyle/>
          <a:p>
            <a:r>
              <a:rPr lang="pt-BR" sz="1100" b="1" i="1" u="sng" dirty="0">
                <a:solidFill>
                  <a:srgbClr val="FADF3C"/>
                </a:solidFill>
                <a:latin typeface="Times New Roman" panose="02020603050405020304" pitchFamily="18" charset="0"/>
                <a:cs typeface="Times New Roman" panose="02020603050405020304" pitchFamily="18" charset="0"/>
              </a:rPr>
              <a:t>Mercado Modelo </a:t>
            </a:r>
            <a:r>
              <a:rPr lang="pt-BR" sz="1100" b="1" i="1" dirty="0">
                <a:solidFill>
                  <a:srgbClr val="FADF3C"/>
                </a:solidFill>
                <a:latin typeface="Times New Roman" panose="02020603050405020304" pitchFamily="18" charset="0"/>
                <a:cs typeface="Times New Roman" panose="02020603050405020304" pitchFamily="18" charset="0"/>
              </a:rPr>
              <a:t>- </a:t>
            </a:r>
            <a:r>
              <a:rPr lang="pt-BR" sz="1050" b="1" i="1" dirty="0">
                <a:solidFill>
                  <a:srgbClr val="FADF3C"/>
                </a:solidFill>
                <a:latin typeface="Times New Roman" panose="02020603050405020304" pitchFamily="18" charset="0"/>
                <a:cs typeface="Times New Roman" panose="02020603050405020304" pitchFamily="18" charset="0"/>
              </a:rPr>
              <a:t>Qualquer um que visite a Bahia, seja turista brasileiro ou estrangeiro, terá no Mercado Modelo o principal ponto de produtos artesanais da cidade de Salvador. Ali aos pés do Elevador Lacerda, na praça Visconde de </a:t>
            </a:r>
            <a:r>
              <a:rPr lang="pt-BR" sz="1050" b="1" i="1" dirty="0" err="1">
                <a:solidFill>
                  <a:srgbClr val="FADF3C"/>
                </a:solidFill>
                <a:latin typeface="Times New Roman" panose="02020603050405020304" pitchFamily="18" charset="0"/>
                <a:cs typeface="Times New Roman" panose="02020603050405020304" pitchFamily="18" charset="0"/>
              </a:rPr>
              <a:t>Cayrú</a:t>
            </a:r>
            <a:r>
              <a:rPr lang="pt-BR" sz="1050" b="1" i="1" dirty="0">
                <a:solidFill>
                  <a:srgbClr val="FADF3C"/>
                </a:solidFill>
                <a:latin typeface="Times New Roman" panose="02020603050405020304" pitchFamily="18" charset="0"/>
                <a:cs typeface="Times New Roman" panose="02020603050405020304" pitchFamily="18" charset="0"/>
              </a:rPr>
              <a:t>, o clima, as cores e os agradáveis odores da antiga </a:t>
            </a:r>
            <a:r>
              <a:rPr lang="pt-BR" sz="1050" b="1" i="1" dirty="0" err="1">
                <a:solidFill>
                  <a:srgbClr val="FADF3C"/>
                </a:solidFill>
                <a:latin typeface="Times New Roman" panose="02020603050405020304" pitchFamily="18" charset="0"/>
                <a:cs typeface="Times New Roman" panose="02020603050405020304" pitchFamily="18" charset="0"/>
              </a:rPr>
              <a:t>Soterópolis</a:t>
            </a:r>
            <a:r>
              <a:rPr lang="pt-BR" sz="1050" b="1" i="1" dirty="0">
                <a:solidFill>
                  <a:srgbClr val="FADF3C"/>
                </a:solidFill>
                <a:latin typeface="Times New Roman" panose="02020603050405020304" pitchFamily="18" charset="0"/>
                <a:cs typeface="Times New Roman" panose="02020603050405020304" pitchFamily="18" charset="0"/>
              </a:rPr>
              <a:t> permanecem no ar. No interior do prédio em dois pavimentos, inúmeras bancas expõem artigos típicos regionais e de outras paragens nordestinas. Desde a entrada, por qualquer um dos portais, o som característico do berimbau se faz ouvir, enquanto na rotunda dos fundos - antigo atracadouro - um grupo permanece “jogando capoeira” para deleite dos visitantes. Os povos indígenas do atual Extremo Sul baiano eram personagens marcantes do primeiro documento da história do Brasil, a famosa carta de Vaz de Caminha (1500).</a:t>
            </a:r>
          </a:p>
          <a:p>
            <a:r>
              <a:rPr lang="pt-BR" sz="1050" b="1" i="1" dirty="0">
                <a:solidFill>
                  <a:srgbClr val="FADF3C"/>
                </a:solidFill>
                <a:latin typeface="Times New Roman" panose="02020603050405020304" pitchFamily="18" charset="0"/>
                <a:cs typeface="Times New Roman" panose="02020603050405020304" pitchFamily="18" charset="0"/>
              </a:rPr>
              <a:t>                                       (clicar)</a:t>
            </a:r>
          </a:p>
        </p:txBody>
      </p:sp>
      <p:pic>
        <p:nvPicPr>
          <p:cNvPr id="5" name="Imagem 4">
            <a:extLst>
              <a:ext uri="{FF2B5EF4-FFF2-40B4-BE49-F238E27FC236}">
                <a16:creationId xmlns:a16="http://schemas.microsoft.com/office/drawing/2014/main" xmlns="" id="{9B9F7554-D623-4718-9E51-222F1145ADC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1520" y="286162"/>
            <a:ext cx="6847403" cy="4514495"/>
          </a:xfrm>
          <a:prstGeom prst="rect">
            <a:avLst/>
          </a:prstGeom>
          <a:ln w="38100" cmpd="dbl">
            <a:solidFill>
              <a:srgbClr val="FEE638"/>
            </a:solidFill>
            <a:miter lim="800000"/>
          </a:ln>
        </p:spPr>
      </p:pic>
    </p:spTree>
    <p:extLst>
      <p:ext uri="{BB962C8B-B14F-4D97-AF65-F5344CB8AC3E}">
        <p14:creationId xmlns:p14="http://schemas.microsoft.com/office/powerpoint/2010/main" val="111413834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9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a:extLst>
              <a:ext uri="{FF2B5EF4-FFF2-40B4-BE49-F238E27FC236}">
                <a16:creationId xmlns:a16="http://schemas.microsoft.com/office/drawing/2014/main" xmlns="" id="{7B73A08F-3ED2-40FB-935D-15DFF51A4791}"/>
              </a:ext>
            </a:extLst>
          </p:cNvPr>
          <p:cNvSpPr txBox="1"/>
          <p:nvPr/>
        </p:nvSpPr>
        <p:spPr>
          <a:xfrm>
            <a:off x="179512" y="87439"/>
            <a:ext cx="1944216" cy="5339923"/>
          </a:xfrm>
          <a:prstGeom prst="rect">
            <a:avLst/>
          </a:prstGeom>
          <a:noFill/>
        </p:spPr>
        <p:txBody>
          <a:bodyPr wrap="square" rtlCol="0">
            <a:spAutoFit/>
          </a:bodyPr>
          <a:lstStyle/>
          <a:p>
            <a:pPr fontAlgn="base"/>
            <a:r>
              <a:rPr lang="pt-BR" sz="1100" b="1" i="1" u="sng" dirty="0">
                <a:solidFill>
                  <a:srgbClr val="FADF3C"/>
                </a:solidFill>
                <a:latin typeface="Times New Roman" panose="02020603050405020304" pitchFamily="18" charset="0"/>
                <a:cs typeface="Times New Roman" panose="02020603050405020304" pitchFamily="18" charset="0"/>
              </a:rPr>
              <a:t>Vila Velha</a:t>
            </a:r>
            <a:r>
              <a:rPr lang="pt-BR" sz="1100" b="1" i="1" dirty="0">
                <a:solidFill>
                  <a:srgbClr val="FADF3C"/>
                </a:solidFill>
                <a:latin typeface="Times New Roman" panose="02020603050405020304" pitchFamily="18" charset="0"/>
                <a:cs typeface="Times New Roman" panose="02020603050405020304" pitchFamily="18" charset="0"/>
              </a:rPr>
              <a:t> – ES (1535) – Fundada com o nome de Vila do Espírito Santo pelo português Vasco Fernandes Coutinho que aqui aportou em 23 de maio de 1535, foi sede da capitania do Espírito Santo até o ano de 1549, quando a capital foi transferida para Vitória e o município passou a ter o nome atual.</a:t>
            </a:r>
          </a:p>
          <a:p>
            <a:r>
              <a:rPr lang="pt-BR" sz="1100" b="1" i="1" dirty="0">
                <a:solidFill>
                  <a:srgbClr val="FADF3C"/>
                </a:solidFill>
                <a:latin typeface="Times New Roman" panose="02020603050405020304" pitchFamily="18" charset="0"/>
                <a:cs typeface="Times New Roman" panose="02020603050405020304" pitchFamily="18" charset="0"/>
              </a:rPr>
              <a:t>Do período que compreende 1535 a 1912, três acontecimentos marcaram o início do desenvolvimento de Vila Velha: a inauguração da luz elétrica pública, em 1910; o funcionamento dos bondes, em 1912; e a instalação da água encanada, também em 1912. Construções do século XVI e XVII, como o Convento da Penha e a Igreja do Rosário, dão um ar especial à arquitetura da cidade. </a:t>
            </a:r>
          </a:p>
          <a:p>
            <a:r>
              <a:rPr lang="pt-BR" sz="1100" b="1" i="1" dirty="0">
                <a:solidFill>
                  <a:srgbClr val="FADF3C"/>
                </a:solidFill>
                <a:latin typeface="Times New Roman" panose="02020603050405020304" pitchFamily="18" charset="0"/>
                <a:cs typeface="Times New Roman" panose="02020603050405020304" pitchFamily="18" charset="0"/>
              </a:rPr>
              <a:t>Na foto, uma das 5 pontes que unem as duas cidades – Vitória e Vila Velha.    (clicar)</a:t>
            </a:r>
          </a:p>
          <a:p>
            <a:endParaRPr lang="pt-BR" sz="1100" b="1" i="1" dirty="0">
              <a:solidFill>
                <a:srgbClr val="FADF3C"/>
              </a:solidFill>
              <a:latin typeface="Times New Roman" panose="02020603050405020304" pitchFamily="18" charset="0"/>
              <a:cs typeface="Times New Roman" panose="02020603050405020304" pitchFamily="18" charset="0"/>
            </a:endParaRPr>
          </a:p>
        </p:txBody>
      </p:sp>
      <p:pic>
        <p:nvPicPr>
          <p:cNvPr id="4" name="Imagem 3" descr="Uma imagem contendo água, céu, ao ar livre, barco&#10;&#10;Descrição gerada com muito alta confiança">
            <a:extLst>
              <a:ext uri="{FF2B5EF4-FFF2-40B4-BE49-F238E27FC236}">
                <a16:creationId xmlns:a16="http://schemas.microsoft.com/office/drawing/2014/main" xmlns="" id="{C8951AC2-1D41-4101-841A-9F7908CEB7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2112" y="195486"/>
            <a:ext cx="6656784" cy="4682702"/>
          </a:xfrm>
          <a:prstGeom prst="rect">
            <a:avLst/>
          </a:prstGeom>
          <a:ln w="38100" cmpd="dbl">
            <a:solidFill>
              <a:srgbClr val="FEE638"/>
            </a:solidFill>
            <a:miter lim="800000"/>
          </a:ln>
        </p:spPr>
      </p:pic>
    </p:spTree>
    <p:extLst>
      <p:ext uri="{BB962C8B-B14F-4D97-AF65-F5344CB8AC3E}">
        <p14:creationId xmlns:p14="http://schemas.microsoft.com/office/powerpoint/2010/main" val="3132309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8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a:extLst>
              <a:ext uri="{FF2B5EF4-FFF2-40B4-BE49-F238E27FC236}">
                <a16:creationId xmlns:a16="http://schemas.microsoft.com/office/drawing/2014/main" xmlns="" id="{F3A5CEEF-C8D7-4A15-8917-2E480EAEA6F0}"/>
              </a:ext>
            </a:extLst>
          </p:cNvPr>
          <p:cNvSpPr txBox="1"/>
          <p:nvPr/>
        </p:nvSpPr>
        <p:spPr>
          <a:xfrm>
            <a:off x="7937708" y="771545"/>
            <a:ext cx="1152128" cy="3816429"/>
          </a:xfrm>
          <a:prstGeom prst="rect">
            <a:avLst/>
          </a:prstGeom>
          <a:noFill/>
        </p:spPr>
        <p:txBody>
          <a:bodyPr wrap="square" rtlCol="0">
            <a:spAutoFit/>
          </a:bodyPr>
          <a:lstStyle/>
          <a:p>
            <a:r>
              <a:rPr lang="pt-BR" sz="1100" b="1" i="1" u="sng" dirty="0">
                <a:solidFill>
                  <a:srgbClr val="FADF3C"/>
                </a:solidFill>
                <a:latin typeface="Times New Roman" panose="02020603050405020304" pitchFamily="18" charset="0"/>
                <a:cs typeface="Times New Roman" panose="02020603050405020304" pitchFamily="18" charset="0"/>
              </a:rPr>
              <a:t>Vitória</a:t>
            </a:r>
            <a:r>
              <a:rPr lang="pt-BR" sz="1100" b="1" i="1" dirty="0">
                <a:solidFill>
                  <a:srgbClr val="FADF3C"/>
                </a:solidFill>
                <a:latin typeface="Times New Roman" panose="02020603050405020304" pitchFamily="18" charset="0"/>
                <a:cs typeface="Times New Roman" panose="02020603050405020304" pitchFamily="18" charset="0"/>
              </a:rPr>
              <a:t> – ES –  fundada em 1551, a capital do estado do Espírito Santo é uma das cidades mais antigas do país e ainda preserva alguns patrimônios da época. A região metropolitana da Grande Vitória, compreendida pelos municípios de Vitória, Cariacica, Fundão, Guarapari, Serra, Viana e Vila Velha.</a:t>
            </a:r>
          </a:p>
        </p:txBody>
      </p:sp>
      <p:pic>
        <p:nvPicPr>
          <p:cNvPr id="4" name="Imagem 3" descr="Uma imagem contendo água, natureza, rio&#10;&#10;Descrição gerada com muito alta confiança">
            <a:extLst>
              <a:ext uri="{FF2B5EF4-FFF2-40B4-BE49-F238E27FC236}">
                <a16:creationId xmlns:a16="http://schemas.microsoft.com/office/drawing/2014/main" xmlns="" id="{36F1E146-44EC-4ACF-AEED-C6C94383FB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246853"/>
            <a:ext cx="7632848" cy="4615519"/>
          </a:xfrm>
          <a:prstGeom prst="rect">
            <a:avLst/>
          </a:prstGeom>
          <a:ln w="38100" cmpd="dbl">
            <a:solidFill>
              <a:srgbClr val="FEE638"/>
            </a:solidFill>
            <a:miter lim="800000"/>
          </a:ln>
        </p:spPr>
      </p:pic>
    </p:spTree>
    <p:extLst>
      <p:ext uri="{BB962C8B-B14F-4D97-AF65-F5344CB8AC3E}">
        <p14:creationId xmlns:p14="http://schemas.microsoft.com/office/powerpoint/2010/main" val="2906358153"/>
      </p:ext>
    </p:extLst>
  </p:cSld>
  <p:clrMapOvr>
    <a:masterClrMapping/>
  </p:clrMapOvr>
  <mc:AlternateContent xmlns:mc="http://schemas.openxmlformats.org/markup-compatibility/2006" xmlns:p14="http://schemas.microsoft.com/office/powerpoint/2010/main">
    <mc:Choice Requires="p14">
      <p:transition spd="slow" p14:dur="2000" advTm="22000"/>
    </mc:Choice>
    <mc:Fallback xmlns="">
      <p:transition spd="slow" advTm="22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a:extLst>
              <a:ext uri="{FF2B5EF4-FFF2-40B4-BE49-F238E27FC236}">
                <a16:creationId xmlns:a16="http://schemas.microsoft.com/office/drawing/2014/main" xmlns="" id="{45511079-76CA-48B2-809B-81B98BE3EB6D}"/>
              </a:ext>
            </a:extLst>
          </p:cNvPr>
          <p:cNvSpPr txBox="1"/>
          <p:nvPr/>
        </p:nvSpPr>
        <p:spPr>
          <a:xfrm>
            <a:off x="107504" y="663535"/>
            <a:ext cx="1440160" cy="3816429"/>
          </a:xfrm>
          <a:prstGeom prst="rect">
            <a:avLst/>
          </a:prstGeom>
          <a:noFill/>
        </p:spPr>
        <p:txBody>
          <a:bodyPr wrap="square" rtlCol="0">
            <a:spAutoFit/>
          </a:bodyPr>
          <a:lstStyle/>
          <a:p>
            <a:pPr fontAlgn="base"/>
            <a:r>
              <a:rPr lang="pt-BR" sz="1100" b="1" i="1" u="sng" dirty="0">
                <a:solidFill>
                  <a:srgbClr val="FADF3C"/>
                </a:solidFill>
                <a:latin typeface="Times New Roman" panose="02020603050405020304" pitchFamily="18" charset="0"/>
                <a:cs typeface="Times New Roman" panose="02020603050405020304" pitchFamily="18" charset="0"/>
              </a:rPr>
              <a:t>Santos</a:t>
            </a:r>
            <a:r>
              <a:rPr lang="pt-BR" sz="1100" b="1" i="1" dirty="0">
                <a:solidFill>
                  <a:srgbClr val="FADF3C"/>
                </a:solidFill>
                <a:latin typeface="Times New Roman" panose="02020603050405020304" pitchFamily="18" charset="0"/>
                <a:cs typeface="Times New Roman" panose="02020603050405020304" pitchFamily="18" charset="0"/>
              </a:rPr>
              <a:t> – SP (</a:t>
            </a:r>
            <a:r>
              <a:rPr lang="pt-BR" sz="1100" b="1" i="1" u="sng" dirty="0">
                <a:solidFill>
                  <a:srgbClr val="FADF3C"/>
                </a:solidFill>
                <a:latin typeface="Times New Roman" panose="02020603050405020304" pitchFamily="18" charset="0"/>
                <a:cs typeface="Times New Roman" panose="02020603050405020304" pitchFamily="18" charset="0"/>
              </a:rPr>
              <a:t>1543</a:t>
            </a:r>
            <a:r>
              <a:rPr lang="pt-BR" sz="1100" b="1" i="1" dirty="0">
                <a:solidFill>
                  <a:srgbClr val="FADF3C"/>
                </a:solidFill>
                <a:latin typeface="Times New Roman" panose="02020603050405020304" pitchFamily="18" charset="0"/>
                <a:cs typeface="Times New Roman" panose="02020603050405020304" pitchFamily="18" charset="0"/>
              </a:rPr>
              <a:t>) – é uma das cidades mais antigas do Brasil, portanto histórica, mas também cosmopolita, portuária e ecológica.</a:t>
            </a:r>
          </a:p>
          <a:p>
            <a:pPr fontAlgn="base"/>
            <a:endParaRPr lang="pt-BR" sz="1100" b="1" i="1" dirty="0">
              <a:solidFill>
                <a:srgbClr val="FADF3C"/>
              </a:solidFill>
              <a:latin typeface="Times New Roman" panose="02020603050405020304" pitchFamily="18" charset="0"/>
              <a:cs typeface="Times New Roman" panose="02020603050405020304" pitchFamily="18" charset="0"/>
            </a:endParaRPr>
          </a:p>
          <a:p>
            <a:pPr fontAlgn="base"/>
            <a:r>
              <a:rPr lang="pt-BR" sz="1100" b="1" i="1" dirty="0">
                <a:solidFill>
                  <a:srgbClr val="FADF3C"/>
                </a:solidFill>
                <a:latin typeface="Times New Roman" panose="02020603050405020304" pitchFamily="18" charset="0"/>
                <a:cs typeface="Times New Roman" panose="02020603050405020304" pitchFamily="18" charset="0"/>
              </a:rPr>
              <a:t>Seu povoamento começou por volta de </a:t>
            </a:r>
            <a:r>
              <a:rPr lang="pt-BR" sz="1100" b="1" i="1" u="sng" dirty="0">
                <a:solidFill>
                  <a:srgbClr val="FADF3C"/>
                </a:solidFill>
                <a:latin typeface="Times New Roman" panose="02020603050405020304" pitchFamily="18" charset="0"/>
                <a:cs typeface="Times New Roman" panose="02020603050405020304" pitchFamily="18" charset="0"/>
              </a:rPr>
              <a:t>1540</a:t>
            </a:r>
            <a:r>
              <a:rPr lang="pt-BR" sz="1100" b="1" i="1" dirty="0">
                <a:solidFill>
                  <a:srgbClr val="FADF3C"/>
                </a:solidFill>
                <a:latin typeface="Times New Roman" panose="02020603050405020304" pitchFamily="18" charset="0"/>
                <a:cs typeface="Times New Roman" panose="02020603050405020304" pitchFamily="18" charset="0"/>
              </a:rPr>
              <a:t> e o passado deixou legados preciosos em casarões, museus e igrejas, destacando-se a Bolsa Oficial do Café, marco da riqueza da cidade. Santos abriga o maior complexo portuário da América Latina.                 </a:t>
            </a:r>
          </a:p>
        </p:txBody>
      </p:sp>
      <p:pic>
        <p:nvPicPr>
          <p:cNvPr id="4" name="Imagem 3">
            <a:extLst>
              <a:ext uri="{FF2B5EF4-FFF2-40B4-BE49-F238E27FC236}">
                <a16:creationId xmlns:a16="http://schemas.microsoft.com/office/drawing/2014/main" xmlns="" id="{8E7DFE6C-1353-4D71-905C-BF7A4436B7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64290" y="198295"/>
            <a:ext cx="7330511" cy="4711020"/>
          </a:xfrm>
          <a:prstGeom prst="rect">
            <a:avLst/>
          </a:prstGeom>
          <a:ln w="38100" cmpd="dbl">
            <a:solidFill>
              <a:srgbClr val="FEE638"/>
            </a:solidFill>
            <a:miter lim="800000"/>
          </a:ln>
        </p:spPr>
      </p:pic>
    </p:spTree>
    <p:extLst>
      <p:ext uri="{BB962C8B-B14F-4D97-AF65-F5344CB8AC3E}">
        <p14:creationId xmlns:p14="http://schemas.microsoft.com/office/powerpoint/2010/main" val="2280170676"/>
      </p:ext>
    </p:extLst>
  </p:cSld>
  <p:clrMapOvr>
    <a:masterClrMapping/>
  </p:clrMapOvr>
  <mc:AlternateContent xmlns:mc="http://schemas.openxmlformats.org/markup-compatibility/2006" xmlns:p14="http://schemas.microsoft.com/office/powerpoint/2010/main">
    <mc:Choice Requires="p14">
      <p:transition spd="slow" p14:dur="2000" advTm="33000"/>
    </mc:Choice>
    <mc:Fallback xmlns="">
      <p:transition spd="slow" advTm="3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xmlns="" id="{E60FA2E7-D4E7-49FB-B0C3-F4AF6D90F795}"/>
              </a:ext>
            </a:extLst>
          </p:cNvPr>
          <p:cNvSpPr/>
          <p:nvPr/>
        </p:nvSpPr>
        <p:spPr>
          <a:xfrm>
            <a:off x="7843728" y="328380"/>
            <a:ext cx="1265664" cy="4662815"/>
          </a:xfrm>
          <a:prstGeom prst="rect">
            <a:avLst/>
          </a:prstGeom>
        </p:spPr>
        <p:txBody>
          <a:bodyPr wrap="square">
            <a:spAutoFit/>
          </a:bodyPr>
          <a:lstStyle/>
          <a:p>
            <a:pPr fontAlgn="base"/>
            <a:r>
              <a:rPr lang="pt-BR" sz="1100" b="1" i="1" dirty="0">
                <a:solidFill>
                  <a:srgbClr val="FADF3C"/>
                </a:solidFill>
                <a:latin typeface="Times New Roman" panose="02020603050405020304" pitchFamily="18" charset="0"/>
                <a:cs typeface="Times New Roman" panose="02020603050405020304" pitchFamily="18" charset="0"/>
              </a:rPr>
              <a:t>Elevada a Vila em </a:t>
            </a:r>
            <a:r>
              <a:rPr lang="pt-BR" sz="1100" b="1" i="1" u="sng" dirty="0">
                <a:solidFill>
                  <a:srgbClr val="FADF3C"/>
                </a:solidFill>
                <a:latin typeface="Times New Roman" panose="02020603050405020304" pitchFamily="18" charset="0"/>
                <a:cs typeface="Times New Roman" panose="02020603050405020304" pitchFamily="18" charset="0"/>
              </a:rPr>
              <a:t>1545</a:t>
            </a:r>
            <a:r>
              <a:rPr lang="pt-BR" sz="1100" b="1" i="1" dirty="0">
                <a:solidFill>
                  <a:srgbClr val="FADF3C"/>
                </a:solidFill>
                <a:latin typeface="Times New Roman" panose="02020603050405020304" pitchFamily="18" charset="0"/>
                <a:cs typeface="Times New Roman" panose="02020603050405020304" pitchFamily="18" charset="0"/>
              </a:rPr>
              <a:t>, </a:t>
            </a:r>
            <a:r>
              <a:rPr lang="pt-BR" sz="1100" b="1" i="1" u="sng" dirty="0">
                <a:solidFill>
                  <a:srgbClr val="FADF3C"/>
                </a:solidFill>
                <a:latin typeface="Times New Roman" panose="02020603050405020304" pitchFamily="18" charset="0"/>
                <a:cs typeface="Times New Roman" panose="02020603050405020304" pitchFamily="18" charset="0"/>
              </a:rPr>
              <a:t>Santos</a:t>
            </a:r>
            <a:r>
              <a:rPr lang="pt-BR" sz="1100" b="1" i="1" dirty="0">
                <a:solidFill>
                  <a:srgbClr val="FADF3C"/>
                </a:solidFill>
                <a:latin typeface="Times New Roman" panose="02020603050405020304" pitchFamily="18" charset="0"/>
                <a:cs typeface="Times New Roman" panose="02020603050405020304" pitchFamily="18" charset="0"/>
              </a:rPr>
              <a:t> tem sua origem relacionada com a chegada dos primeiros colonizadores portugueses ao Brasil, na expedição de Martim Afonso de Souza.</a:t>
            </a:r>
          </a:p>
          <a:p>
            <a:pPr fontAlgn="base"/>
            <a:r>
              <a:rPr lang="pt-BR" sz="1100" b="1" i="1" dirty="0">
                <a:solidFill>
                  <a:srgbClr val="FADF3C"/>
                </a:solidFill>
                <a:latin typeface="Times New Roman" panose="02020603050405020304" pitchFamily="18" charset="0"/>
                <a:cs typeface="Times New Roman" panose="02020603050405020304" pitchFamily="18" charset="0"/>
              </a:rPr>
              <a:t>Este veio distribuir, entre os fidalgos que o acompanhavam, as terras ao redor da Ilha de São Vicente. Dentre eles estava Brás Cubas oficialmente fundador de Santos.</a:t>
            </a:r>
          </a:p>
          <a:p>
            <a:pPr fontAlgn="base"/>
            <a:r>
              <a:rPr lang="pt-BR" sz="1100" b="1" i="1" dirty="0">
                <a:solidFill>
                  <a:srgbClr val="FADF3C"/>
                </a:solidFill>
                <a:latin typeface="Times New Roman" panose="02020603050405020304" pitchFamily="18" charset="0"/>
                <a:cs typeface="Times New Roman" panose="02020603050405020304" pitchFamily="18" charset="0"/>
              </a:rPr>
              <a:t>Na foto, ao fundo, praias de São Vicente.</a:t>
            </a:r>
          </a:p>
        </p:txBody>
      </p:sp>
      <p:pic>
        <p:nvPicPr>
          <p:cNvPr id="4" name="Imagem 3" descr="Uma imagem contendo edifício, céu, ao ar livre, cidade&#10;&#10;Descrição gerada com muito alta confiança">
            <a:extLst>
              <a:ext uri="{FF2B5EF4-FFF2-40B4-BE49-F238E27FC236}">
                <a16:creationId xmlns:a16="http://schemas.microsoft.com/office/drawing/2014/main" xmlns="" id="{75AB08F4-058F-43BB-AAC2-4A912C90F3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207111"/>
            <a:ext cx="7576357" cy="4729278"/>
          </a:xfrm>
          <a:prstGeom prst="rect">
            <a:avLst/>
          </a:prstGeom>
          <a:ln w="38100" cmpd="dbl">
            <a:solidFill>
              <a:srgbClr val="FEE638"/>
            </a:solidFill>
            <a:miter lim="800000"/>
          </a:ln>
        </p:spPr>
      </p:pic>
    </p:spTree>
    <p:extLst>
      <p:ext uri="{BB962C8B-B14F-4D97-AF65-F5344CB8AC3E}">
        <p14:creationId xmlns:p14="http://schemas.microsoft.com/office/powerpoint/2010/main" val="18136285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8000" advTm="36000">
        <p15:prstTrans prst="peelOff" invX="1"/>
      </p:transition>
    </mc:Choice>
    <mc:Fallback>
      <p:transition spd="slow" advTm="36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xmlns="" id="{E60FA2E7-D4E7-49FB-B0C3-F4AF6D90F795}"/>
              </a:ext>
            </a:extLst>
          </p:cNvPr>
          <p:cNvSpPr/>
          <p:nvPr/>
        </p:nvSpPr>
        <p:spPr>
          <a:xfrm>
            <a:off x="113008" y="1171366"/>
            <a:ext cx="998045" cy="2800767"/>
          </a:xfrm>
          <a:prstGeom prst="rect">
            <a:avLst/>
          </a:prstGeom>
        </p:spPr>
        <p:txBody>
          <a:bodyPr wrap="square">
            <a:spAutoFit/>
          </a:bodyPr>
          <a:lstStyle/>
          <a:p>
            <a:pPr fontAlgn="base"/>
            <a:r>
              <a:rPr lang="pt-BR" sz="1100" b="1" i="1" dirty="0">
                <a:solidFill>
                  <a:srgbClr val="FADF3C"/>
                </a:solidFill>
                <a:latin typeface="Times New Roman" panose="02020603050405020304" pitchFamily="18" charset="0"/>
                <a:cs typeface="Times New Roman" panose="02020603050405020304" pitchFamily="18" charset="0"/>
              </a:rPr>
              <a:t>As praias de todo o litoral de </a:t>
            </a:r>
            <a:r>
              <a:rPr lang="pt-BR" sz="1100" b="1" i="1" u="sng" dirty="0">
                <a:solidFill>
                  <a:srgbClr val="FADF3C"/>
                </a:solidFill>
                <a:latin typeface="Times New Roman" panose="02020603050405020304" pitchFamily="18" charset="0"/>
                <a:cs typeface="Times New Roman" panose="02020603050405020304" pitchFamily="18" charset="0"/>
              </a:rPr>
              <a:t>Santos</a:t>
            </a:r>
            <a:r>
              <a:rPr lang="pt-BR" sz="1100" b="1" i="1" dirty="0">
                <a:solidFill>
                  <a:srgbClr val="FADF3C"/>
                </a:solidFill>
                <a:latin typeface="Times New Roman" panose="02020603050405020304" pitchFamily="18" charset="0"/>
                <a:cs typeface="Times New Roman" panose="02020603050405020304" pitchFamily="18" charset="0"/>
              </a:rPr>
              <a:t> - que perfazem pouco mais de 7 km de extensão -  ostentam o maior jardim de orla de todo o mundo, segundo o Guinness </a:t>
            </a:r>
          </a:p>
          <a:p>
            <a:pPr fontAlgn="base"/>
            <a:r>
              <a:rPr lang="pt-BR" sz="1100" b="1" i="1" dirty="0">
                <a:solidFill>
                  <a:srgbClr val="FADF3C"/>
                </a:solidFill>
                <a:latin typeface="Times New Roman" panose="02020603050405020304" pitchFamily="18" charset="0"/>
                <a:cs typeface="Times New Roman" panose="02020603050405020304" pitchFamily="18" charset="0"/>
              </a:rPr>
              <a:t>World</a:t>
            </a:r>
          </a:p>
          <a:p>
            <a:pPr fontAlgn="base"/>
            <a:r>
              <a:rPr lang="pt-BR" sz="1100" b="1" i="1" dirty="0">
                <a:solidFill>
                  <a:srgbClr val="FADF3C"/>
                </a:solidFill>
                <a:latin typeface="Times New Roman" panose="02020603050405020304" pitchFamily="18" charset="0"/>
                <a:cs typeface="Times New Roman" panose="02020603050405020304" pitchFamily="18" charset="0"/>
              </a:rPr>
              <a:t>Records .</a:t>
            </a:r>
          </a:p>
        </p:txBody>
      </p:sp>
      <p:pic>
        <p:nvPicPr>
          <p:cNvPr id="4" name="Imagem 3">
            <a:extLst>
              <a:ext uri="{FF2B5EF4-FFF2-40B4-BE49-F238E27FC236}">
                <a16:creationId xmlns:a16="http://schemas.microsoft.com/office/drawing/2014/main" xmlns="" id="{75AB08F4-058F-43BB-AAC2-4A912C90F3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0764" y="230837"/>
            <a:ext cx="7939748" cy="4647657"/>
          </a:xfrm>
          <a:prstGeom prst="rect">
            <a:avLst/>
          </a:prstGeom>
          <a:ln w="38100" cmpd="dbl">
            <a:solidFill>
              <a:srgbClr val="FEE638"/>
            </a:solidFill>
            <a:miter lim="800000"/>
          </a:ln>
        </p:spPr>
      </p:pic>
    </p:spTree>
    <p:extLst>
      <p:ext uri="{BB962C8B-B14F-4D97-AF65-F5344CB8AC3E}">
        <p14:creationId xmlns:p14="http://schemas.microsoft.com/office/powerpoint/2010/main" val="1550103827"/>
      </p:ext>
    </p:extLst>
  </p:cSld>
  <p:clrMapOvr>
    <a:masterClrMapping/>
  </p:clrMapOvr>
  <mc:AlternateContent xmlns:mc="http://schemas.openxmlformats.org/markup-compatibility/2006" xmlns:p14="http://schemas.microsoft.com/office/powerpoint/2010/main">
    <mc:Choice Requires="p14">
      <p:transition spd="slow" p14:dur="8000" advTm="25000">
        <p:strips dir="ld"/>
      </p:transition>
    </mc:Choice>
    <mc:Fallback xmlns="">
      <p:transition spd="slow" advTm="25000">
        <p:strips dir="ld"/>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a:extLst>
              <a:ext uri="{FF2B5EF4-FFF2-40B4-BE49-F238E27FC236}">
                <a16:creationId xmlns:a16="http://schemas.microsoft.com/office/drawing/2014/main" xmlns="" id="{7FD197D5-9265-4245-BFF1-DB7F2B0DADF9}"/>
              </a:ext>
            </a:extLst>
          </p:cNvPr>
          <p:cNvSpPr txBox="1"/>
          <p:nvPr/>
        </p:nvSpPr>
        <p:spPr>
          <a:xfrm>
            <a:off x="7793703" y="266635"/>
            <a:ext cx="1364784" cy="4832092"/>
          </a:xfrm>
          <a:prstGeom prst="rect">
            <a:avLst/>
          </a:prstGeom>
          <a:noFill/>
        </p:spPr>
        <p:txBody>
          <a:bodyPr wrap="square" rtlCol="0">
            <a:spAutoFit/>
          </a:bodyPr>
          <a:lstStyle/>
          <a:p>
            <a:pPr fontAlgn="base"/>
            <a:r>
              <a:rPr lang="pt-BR" sz="1100" b="1" i="1" dirty="0">
                <a:solidFill>
                  <a:srgbClr val="FADF3C"/>
                </a:solidFill>
                <a:latin typeface="Times New Roman" panose="02020603050405020304" pitchFamily="18" charset="0"/>
                <a:cs typeface="Times New Roman" panose="02020603050405020304" pitchFamily="18" charset="0"/>
              </a:rPr>
              <a:t>A construção deste  Palácio – </a:t>
            </a:r>
            <a:r>
              <a:rPr lang="pt-BR" sz="1100" b="1" i="1" u="sng" dirty="0">
                <a:solidFill>
                  <a:srgbClr val="FADF3C"/>
                </a:solidFill>
                <a:latin typeface="Times New Roman" panose="02020603050405020304" pitchFamily="18" charset="0"/>
                <a:cs typeface="Times New Roman" panose="02020603050405020304" pitchFamily="18" charset="0"/>
              </a:rPr>
              <a:t>Bolsa Oficial do Café</a:t>
            </a:r>
            <a:r>
              <a:rPr lang="pt-BR" sz="1100" b="1" i="1" dirty="0">
                <a:solidFill>
                  <a:srgbClr val="FADF3C"/>
                </a:solidFill>
                <a:latin typeface="Times New Roman" panose="02020603050405020304" pitchFamily="18" charset="0"/>
                <a:cs typeface="Times New Roman" panose="02020603050405020304" pitchFamily="18" charset="0"/>
              </a:rPr>
              <a:t> -  considerada a mais importante obra do período, tendo sido a primeira edificação do estilo a ser tombada pelo Instituto do Patrimônio Histórico e Artístico Nacional.</a:t>
            </a:r>
          </a:p>
          <a:p>
            <a:pPr fontAlgn="base"/>
            <a:r>
              <a:rPr lang="pt-BR" sz="1100" b="1" i="1" dirty="0">
                <a:solidFill>
                  <a:srgbClr val="FADF3C"/>
                </a:solidFill>
                <a:latin typeface="Times New Roman" panose="02020603050405020304" pitchFamily="18" charset="0"/>
                <a:cs typeface="Times New Roman" panose="02020603050405020304" pitchFamily="18" charset="0"/>
              </a:rPr>
              <a:t>O local tem o objetivo de contar um pouco da história do café e da bolsa de </a:t>
            </a:r>
            <a:r>
              <a:rPr lang="pt-BR" sz="1100" b="1" i="1" u="sng" dirty="0">
                <a:solidFill>
                  <a:srgbClr val="FADF3C"/>
                </a:solidFill>
                <a:latin typeface="Times New Roman" panose="02020603050405020304" pitchFamily="18" charset="0"/>
                <a:cs typeface="Times New Roman" panose="02020603050405020304" pitchFamily="18" charset="0"/>
              </a:rPr>
              <a:t>Santos</a:t>
            </a:r>
            <a:r>
              <a:rPr lang="pt-BR" sz="1100" b="1" i="1" dirty="0">
                <a:solidFill>
                  <a:srgbClr val="FADF3C"/>
                </a:solidFill>
                <a:latin typeface="Times New Roman" panose="02020603050405020304" pitchFamily="18" charset="0"/>
                <a:cs typeface="Times New Roman" panose="02020603050405020304" pitchFamily="18" charset="0"/>
              </a:rPr>
              <a:t>.</a:t>
            </a:r>
          </a:p>
          <a:p>
            <a:pPr fontAlgn="base"/>
            <a:r>
              <a:rPr lang="pt-BR" sz="1100" b="1" i="1" dirty="0">
                <a:solidFill>
                  <a:srgbClr val="FADF3C"/>
                </a:solidFill>
                <a:latin typeface="Times New Roman" panose="02020603050405020304" pitchFamily="18" charset="0"/>
                <a:cs typeface="Times New Roman" panose="02020603050405020304" pitchFamily="18" charset="0"/>
              </a:rPr>
              <a:t>Em seu interior, salões, imagens e equipamentos retratam o passado ilustre deste grão que proporcionou o crescimento do país a partir do século XIX.</a:t>
            </a:r>
          </a:p>
          <a:p>
            <a:pPr fontAlgn="base"/>
            <a:endParaRPr lang="pt-BR" sz="1100" b="1" i="1" dirty="0">
              <a:solidFill>
                <a:srgbClr val="FADF3C"/>
              </a:solidFill>
              <a:latin typeface="Times New Roman" panose="02020603050405020304" pitchFamily="18" charset="0"/>
              <a:cs typeface="Times New Roman" panose="02020603050405020304" pitchFamily="18" charset="0"/>
            </a:endParaRPr>
          </a:p>
        </p:txBody>
      </p:sp>
      <p:pic>
        <p:nvPicPr>
          <p:cNvPr id="4" name="Imagem 3" descr="Uma imagem contendo edifício, ao ar livre, superior&#10;&#10;Descrição gerada com muito alta confiança">
            <a:extLst>
              <a:ext uri="{FF2B5EF4-FFF2-40B4-BE49-F238E27FC236}">
                <a16:creationId xmlns:a16="http://schemas.microsoft.com/office/drawing/2014/main" xmlns="" id="{8396EE48-D735-415A-A25E-7D81411EBB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360395"/>
            <a:ext cx="7511194" cy="4422709"/>
          </a:xfrm>
          <a:prstGeom prst="rect">
            <a:avLst/>
          </a:prstGeom>
          <a:ln w="38100" cmpd="dbl">
            <a:solidFill>
              <a:srgbClr val="FEE638"/>
            </a:solidFill>
            <a:miter lim="800000"/>
          </a:ln>
        </p:spPr>
      </p:pic>
    </p:spTree>
    <p:extLst>
      <p:ext uri="{BB962C8B-B14F-4D97-AF65-F5344CB8AC3E}">
        <p14:creationId xmlns:p14="http://schemas.microsoft.com/office/powerpoint/2010/main" val="1467512395"/>
      </p:ext>
    </p:extLst>
  </p:cSld>
  <p:clrMapOvr>
    <a:masterClrMapping/>
  </p:clrMapOvr>
  <mc:AlternateContent xmlns:mc="http://schemas.openxmlformats.org/markup-compatibility/2006" xmlns:p14="http://schemas.microsoft.com/office/powerpoint/2010/main">
    <mc:Choice Requires="p14">
      <p:transition spd="slow" p14:dur="7750" advTm="38000">
        <p:split orient="vert"/>
      </p:transition>
    </mc:Choice>
    <mc:Fallback xmlns="">
      <p:transition spd="slow" advTm="38000">
        <p:split orient="ver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a:extLst>
              <a:ext uri="{FF2B5EF4-FFF2-40B4-BE49-F238E27FC236}">
                <a16:creationId xmlns:a16="http://schemas.microsoft.com/office/drawing/2014/main" xmlns="" id="{F26FBAB6-268B-4C66-9FCE-9F3214A6C732}"/>
              </a:ext>
            </a:extLst>
          </p:cNvPr>
          <p:cNvSpPr txBox="1"/>
          <p:nvPr/>
        </p:nvSpPr>
        <p:spPr>
          <a:xfrm>
            <a:off x="124236" y="1059582"/>
            <a:ext cx="2140396" cy="3477875"/>
          </a:xfrm>
          <a:prstGeom prst="rect">
            <a:avLst/>
          </a:prstGeom>
          <a:noFill/>
        </p:spPr>
        <p:txBody>
          <a:bodyPr wrap="square" rtlCol="0">
            <a:spAutoFit/>
          </a:bodyPr>
          <a:lstStyle/>
          <a:p>
            <a:r>
              <a:rPr lang="pt-BR" sz="1100" b="1" i="1" dirty="0">
                <a:solidFill>
                  <a:srgbClr val="FADF3C"/>
                </a:solidFill>
                <a:latin typeface="Times New Roman" panose="02020603050405020304" pitchFamily="18" charset="0"/>
                <a:cs typeface="Times New Roman" panose="02020603050405020304" pitchFamily="18" charset="0"/>
              </a:rPr>
              <a:t>Após um restauro em 1998, o palácio foi reinaugurado como o </a:t>
            </a:r>
            <a:r>
              <a:rPr lang="pt-BR" sz="1100" b="1" i="1" u="sng" dirty="0">
                <a:solidFill>
                  <a:srgbClr val="FADF3C"/>
                </a:solidFill>
                <a:latin typeface="Times New Roman" panose="02020603050405020304" pitchFamily="18" charset="0"/>
                <a:cs typeface="Times New Roman" panose="02020603050405020304" pitchFamily="18" charset="0"/>
              </a:rPr>
              <a:t>Museu do Café</a:t>
            </a:r>
            <a:r>
              <a:rPr lang="pt-BR" sz="1100" b="1" i="1" dirty="0">
                <a:solidFill>
                  <a:srgbClr val="FADF3C"/>
                </a:solidFill>
                <a:latin typeface="Times New Roman" panose="02020603050405020304" pitchFamily="18" charset="0"/>
                <a:cs typeface="Times New Roman" panose="02020603050405020304" pitchFamily="18" charset="0"/>
              </a:rPr>
              <a:t>, mantidas todas as obras de arte de seu interior, como quadros e vitrais de Benedito Calixto na portentosa sala do pregão.</a:t>
            </a:r>
          </a:p>
          <a:p>
            <a:r>
              <a:rPr lang="pt-BR" sz="1100" b="1" i="1" dirty="0">
                <a:solidFill>
                  <a:srgbClr val="FADF3C"/>
                </a:solidFill>
                <a:latin typeface="Times New Roman" panose="02020603050405020304" pitchFamily="18" charset="0"/>
                <a:cs typeface="Times New Roman" panose="02020603050405020304" pitchFamily="18" charset="0"/>
              </a:rPr>
              <a:t> </a:t>
            </a:r>
          </a:p>
          <a:p>
            <a:r>
              <a:rPr lang="pt-BR" sz="1100" b="1" i="1" dirty="0">
                <a:solidFill>
                  <a:srgbClr val="FADF3C"/>
                </a:solidFill>
                <a:latin typeface="Times New Roman" panose="02020603050405020304" pitchFamily="18" charset="0"/>
                <a:cs typeface="Times New Roman" panose="02020603050405020304" pitchFamily="18" charset="0"/>
              </a:rPr>
              <a:t>No mármore do piso, a estrela de seis pontas, símbolo dos maçons.</a:t>
            </a:r>
          </a:p>
          <a:p>
            <a:endParaRPr lang="pt-BR" sz="1100" b="1" i="1" dirty="0">
              <a:solidFill>
                <a:srgbClr val="FADF3C"/>
              </a:solidFill>
              <a:latin typeface="Times New Roman" panose="02020603050405020304" pitchFamily="18" charset="0"/>
              <a:cs typeface="Times New Roman" panose="02020603050405020304" pitchFamily="18" charset="0"/>
            </a:endParaRPr>
          </a:p>
          <a:p>
            <a:r>
              <a:rPr lang="pt-BR" sz="1100" b="1" i="1" dirty="0">
                <a:solidFill>
                  <a:srgbClr val="FADF3C"/>
                </a:solidFill>
                <a:latin typeface="Times New Roman" panose="02020603050405020304" pitchFamily="18" charset="0"/>
                <a:cs typeface="Times New Roman" panose="02020603050405020304" pitchFamily="18" charset="0"/>
              </a:rPr>
              <a:t>Um café, com demonstração de grãos e comercialização da bebida, além de lojinha temática abastecem os visitantes do Museu e das atividades e exposições realizadas constantemente no local.</a:t>
            </a:r>
          </a:p>
          <a:p>
            <a:r>
              <a:rPr lang="pt-BR" sz="1100" b="1" i="1" dirty="0">
                <a:solidFill>
                  <a:srgbClr val="FADF3C"/>
                </a:solidFill>
                <a:latin typeface="Times New Roman" panose="02020603050405020304" pitchFamily="18" charset="0"/>
                <a:cs typeface="Times New Roman" panose="02020603050405020304" pitchFamily="18" charset="0"/>
              </a:rPr>
              <a:t> </a:t>
            </a:r>
          </a:p>
          <a:p>
            <a:r>
              <a:rPr lang="pt-BR" sz="1100" b="1" i="1" dirty="0">
                <a:solidFill>
                  <a:srgbClr val="FADF3C"/>
                </a:solidFill>
                <a:latin typeface="Times New Roman" panose="02020603050405020304" pitchFamily="18" charset="0"/>
                <a:cs typeface="Times New Roman" panose="02020603050405020304" pitchFamily="18" charset="0"/>
              </a:rPr>
              <a:t>                                 </a:t>
            </a:r>
            <a:r>
              <a:rPr lang="pt-BR" sz="900" b="1" i="1" dirty="0">
                <a:solidFill>
                  <a:srgbClr val="FADF3C"/>
                </a:solidFill>
                <a:latin typeface="Times New Roman" panose="02020603050405020304" pitchFamily="18" charset="0"/>
                <a:cs typeface="Times New Roman" panose="02020603050405020304" pitchFamily="18" charset="0"/>
              </a:rPr>
              <a:t>(clicar)</a:t>
            </a:r>
          </a:p>
        </p:txBody>
      </p:sp>
      <p:pic>
        <p:nvPicPr>
          <p:cNvPr id="4" name="Imagem 3" descr="Uma imagem contendo edifício, relógio, grande, interior&#10;&#10;Descrição gerada com muito alta confiança">
            <a:extLst>
              <a:ext uri="{FF2B5EF4-FFF2-40B4-BE49-F238E27FC236}">
                <a16:creationId xmlns:a16="http://schemas.microsoft.com/office/drawing/2014/main" xmlns="" id="{084BEFAC-96D5-403E-82E9-9DE1334D8D8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64632" y="184677"/>
            <a:ext cx="6644580" cy="4757519"/>
          </a:xfrm>
          <a:prstGeom prst="rect">
            <a:avLst/>
          </a:prstGeom>
          <a:ln w="38100" cmpd="dbl">
            <a:solidFill>
              <a:srgbClr val="FEE638"/>
            </a:solidFill>
            <a:miter lim="800000"/>
          </a:ln>
        </p:spPr>
      </p:pic>
    </p:spTree>
    <p:extLst>
      <p:ext uri="{BB962C8B-B14F-4D97-AF65-F5344CB8AC3E}">
        <p14:creationId xmlns:p14="http://schemas.microsoft.com/office/powerpoint/2010/main" val="1674913945"/>
      </p:ext>
    </p:extLst>
  </p:cSld>
  <p:clrMapOvr>
    <a:masterClrMapping/>
  </p:clrMapOvr>
  <mc:AlternateContent xmlns:mc="http://schemas.openxmlformats.org/markup-compatibility/2006" xmlns:p14="http://schemas.microsoft.com/office/powerpoint/2010/main">
    <mc:Choice Requires="p14">
      <p:transition spd="slow" p14:dur="8000">
        <p:fade/>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4000" b="-4000"/>
          </a:stretch>
        </a:blipFill>
        <a:effectLst/>
      </p:bgPr>
    </p:bg>
    <p:spTree>
      <p:nvGrpSpPr>
        <p:cNvPr id="1" name=""/>
        <p:cNvGrpSpPr/>
        <p:nvPr/>
      </p:nvGrpSpPr>
      <p:grpSpPr>
        <a:xfrm>
          <a:off x="0" y="0"/>
          <a:ext cx="0" cy="0"/>
          <a:chOff x="0" y="0"/>
          <a:chExt cx="0" cy="0"/>
        </a:xfrm>
      </p:grpSpPr>
      <p:pic>
        <p:nvPicPr>
          <p:cNvPr id="5" name="Imagem 4" descr="Uma imagem contendo natureza, árvore&#10;&#10;Descrição gerada com muito alta confiança">
            <a:extLst>
              <a:ext uri="{FF2B5EF4-FFF2-40B4-BE49-F238E27FC236}">
                <a16:creationId xmlns:a16="http://schemas.microsoft.com/office/drawing/2014/main" xmlns="" id="{577AB185-8E57-4DCC-B7ED-0331351EE33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1520" y="357083"/>
            <a:ext cx="7329226" cy="4374907"/>
          </a:xfrm>
          <a:prstGeom prst="rect">
            <a:avLst/>
          </a:prstGeom>
          <a:ln w="38100" cmpd="dbl">
            <a:solidFill>
              <a:srgbClr val="FEE638"/>
            </a:solidFill>
            <a:miter lim="800000"/>
          </a:ln>
        </p:spPr>
      </p:pic>
      <p:sp>
        <p:nvSpPr>
          <p:cNvPr id="6" name="CaixaDeTexto 5">
            <a:extLst>
              <a:ext uri="{FF2B5EF4-FFF2-40B4-BE49-F238E27FC236}">
                <a16:creationId xmlns:a16="http://schemas.microsoft.com/office/drawing/2014/main" xmlns="" id="{561BE6E0-4028-40A4-95F4-4594D54E0E0B}"/>
              </a:ext>
            </a:extLst>
          </p:cNvPr>
          <p:cNvSpPr txBox="1"/>
          <p:nvPr/>
        </p:nvSpPr>
        <p:spPr>
          <a:xfrm>
            <a:off x="7580746" y="62518"/>
            <a:ext cx="1462595" cy="5001369"/>
          </a:xfrm>
          <a:prstGeom prst="rect">
            <a:avLst/>
          </a:prstGeom>
          <a:noFill/>
        </p:spPr>
        <p:txBody>
          <a:bodyPr wrap="square" rtlCol="0">
            <a:spAutoFit/>
          </a:bodyPr>
          <a:lstStyle/>
          <a:p>
            <a:r>
              <a:rPr lang="pt-BR" sz="1100" b="1" i="1" dirty="0">
                <a:solidFill>
                  <a:srgbClr val="FADF3C"/>
                </a:solidFill>
                <a:latin typeface="Times New Roman" panose="02020603050405020304" pitchFamily="18" charset="0"/>
                <a:cs typeface="Times New Roman" panose="02020603050405020304" pitchFamily="18" charset="0"/>
              </a:rPr>
              <a:t>Nesta foto de </a:t>
            </a:r>
            <a:r>
              <a:rPr lang="pt-BR" sz="1100" b="1" i="1" u="sng" dirty="0">
                <a:solidFill>
                  <a:srgbClr val="FADF3C"/>
                </a:solidFill>
                <a:latin typeface="Times New Roman" panose="02020603050405020304" pitchFamily="18" charset="0"/>
                <a:cs typeface="Times New Roman" panose="02020603050405020304" pitchFamily="18" charset="0"/>
              </a:rPr>
              <a:t>Santos,</a:t>
            </a:r>
            <a:r>
              <a:rPr lang="pt-BR" sz="1100" b="1" i="1" dirty="0">
                <a:solidFill>
                  <a:srgbClr val="FADF3C"/>
                </a:solidFill>
                <a:latin typeface="Times New Roman" panose="02020603050405020304" pitchFamily="18" charset="0"/>
                <a:cs typeface="Times New Roman" panose="02020603050405020304" pitchFamily="18" charset="0"/>
              </a:rPr>
              <a:t> com a chamada Ponta da Praia ao fundo, destaca-se em primeiro plano parte do litoral de São Vidente e, no pontão que adentra o mar da praia do José Menino de Santos, o monumento do Emissário Submarino assinado por </a:t>
            </a:r>
            <a:r>
              <a:rPr lang="pt-BR" sz="1100" b="1" i="1" u="sng" dirty="0">
                <a:solidFill>
                  <a:srgbClr val="FADF3C"/>
                </a:solidFill>
                <a:latin typeface="Times New Roman" panose="02020603050405020304" pitchFamily="18" charset="0"/>
                <a:cs typeface="Times New Roman" panose="02020603050405020304" pitchFamily="18" charset="0"/>
              </a:rPr>
              <a:t>Tomie Ohtake</a:t>
            </a:r>
            <a:r>
              <a:rPr lang="pt-BR" sz="1100" b="1" i="1" dirty="0">
                <a:solidFill>
                  <a:srgbClr val="FADF3C"/>
                </a:solidFill>
                <a:latin typeface="Times New Roman" panose="02020603050405020304" pitchFamily="18" charset="0"/>
                <a:cs typeface="Times New Roman" panose="02020603050405020304" pitchFamily="18" charset="0"/>
              </a:rPr>
              <a:t>, com 20 m de comprimento, 15 de altura e 2 de largura, confeccionado em aço, na cor vermelha, inaugurado em junho de 2008, na presença do príncipe </a:t>
            </a:r>
            <a:r>
              <a:rPr lang="pt-BR" sz="1100" b="1" i="1" dirty="0" err="1">
                <a:solidFill>
                  <a:srgbClr val="FADF3C"/>
                </a:solidFill>
                <a:latin typeface="Times New Roman" panose="02020603050405020304" pitchFamily="18" charset="0"/>
                <a:cs typeface="Times New Roman" panose="02020603050405020304" pitchFamily="18" charset="0"/>
              </a:rPr>
              <a:t>Naruhito</a:t>
            </a:r>
            <a:r>
              <a:rPr lang="pt-BR" sz="1100" b="1" i="1" dirty="0">
                <a:solidFill>
                  <a:srgbClr val="FADF3C"/>
                </a:solidFill>
                <a:latin typeface="Times New Roman" panose="02020603050405020304" pitchFamily="18" charset="0"/>
                <a:cs typeface="Times New Roman" panose="02020603050405020304" pitchFamily="18" charset="0"/>
              </a:rPr>
              <a:t>, do Japão, que veio ao país como representante da família imperial nas comemorações pelos 100 anos da imigração japonesa.</a:t>
            </a:r>
          </a:p>
          <a:p>
            <a:r>
              <a:rPr lang="pt-BR" sz="1100" b="1" i="1" dirty="0">
                <a:solidFill>
                  <a:srgbClr val="FADF3C"/>
                </a:solidFill>
                <a:latin typeface="Times New Roman" panose="02020603050405020304" pitchFamily="18" charset="0"/>
                <a:cs typeface="Times New Roman" panose="02020603050405020304" pitchFamily="18" charset="0"/>
              </a:rPr>
              <a:t>                  (clicar)</a:t>
            </a:r>
          </a:p>
        </p:txBody>
      </p:sp>
    </p:spTree>
    <p:extLst>
      <p:ext uri="{BB962C8B-B14F-4D97-AF65-F5344CB8AC3E}">
        <p14:creationId xmlns:p14="http://schemas.microsoft.com/office/powerpoint/2010/main" val="378565959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8000">
        <p:pull/>
      </p:transition>
    </mc:Choice>
    <mc:Fallback xmlns="">
      <p:transition spd="slow">
        <p:pull/>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descr="Uma imagem contendo natureza&#10;&#10;Descrição gerada com alta confiança">
            <a:extLst>
              <a:ext uri="{FF2B5EF4-FFF2-40B4-BE49-F238E27FC236}">
                <a16:creationId xmlns:a16="http://schemas.microsoft.com/office/drawing/2014/main" xmlns="" id="{FDD6CE51-8403-4AEA-A6BD-5DFBD9DD7B7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9463" y="286162"/>
            <a:ext cx="7996809" cy="4572508"/>
          </a:xfrm>
          <a:prstGeom prst="rect">
            <a:avLst/>
          </a:prstGeom>
          <a:ln w="38100" cmpd="dbl">
            <a:solidFill>
              <a:srgbClr val="FEE638"/>
            </a:solidFill>
            <a:miter lim="800000"/>
          </a:ln>
        </p:spPr>
      </p:pic>
      <p:sp>
        <p:nvSpPr>
          <p:cNvPr id="4" name="CaixaDeTexto 3">
            <a:extLst>
              <a:ext uri="{FF2B5EF4-FFF2-40B4-BE49-F238E27FC236}">
                <a16:creationId xmlns:a16="http://schemas.microsoft.com/office/drawing/2014/main" xmlns="" id="{3944F8D6-9672-434D-A347-D2FEE0AFC056}"/>
              </a:ext>
            </a:extLst>
          </p:cNvPr>
          <p:cNvSpPr txBox="1"/>
          <p:nvPr/>
        </p:nvSpPr>
        <p:spPr>
          <a:xfrm>
            <a:off x="92264" y="748174"/>
            <a:ext cx="895671" cy="3647152"/>
          </a:xfrm>
          <a:prstGeom prst="rect">
            <a:avLst/>
          </a:prstGeom>
          <a:noFill/>
        </p:spPr>
        <p:txBody>
          <a:bodyPr wrap="square" rtlCol="0">
            <a:spAutoFit/>
          </a:bodyPr>
          <a:lstStyle/>
          <a:p>
            <a:r>
              <a:rPr lang="pt-BR" sz="1100" b="1" i="1" dirty="0">
                <a:solidFill>
                  <a:srgbClr val="FADF3C"/>
                </a:solidFill>
                <a:latin typeface="Times New Roman" panose="02020603050405020304" pitchFamily="18" charset="0"/>
                <a:cs typeface="Times New Roman" panose="02020603050405020304" pitchFamily="18" charset="0"/>
              </a:rPr>
              <a:t>A luzes da cidade, somadas às da iluminação da orla, em especial a dos jardins que emolduram a praia, criam uma espécie de clima mágico em toda a cidade, tornando inesquecível sua beleza noturna.</a:t>
            </a:r>
          </a:p>
        </p:txBody>
      </p:sp>
    </p:spTree>
    <p:extLst>
      <p:ext uri="{BB962C8B-B14F-4D97-AF65-F5344CB8AC3E}">
        <p14:creationId xmlns:p14="http://schemas.microsoft.com/office/powerpoint/2010/main" val="839121069"/>
      </p:ext>
    </p:extLst>
  </p:cSld>
  <p:clrMapOvr>
    <a:masterClrMapping/>
  </p:clrMapOvr>
  <mc:AlternateContent xmlns:mc="http://schemas.openxmlformats.org/markup-compatibility/2006" xmlns:p14="http://schemas.microsoft.com/office/powerpoint/2010/main">
    <mc:Choice Requires="p14">
      <p:transition spd="slow" p14:dur="8750" advTm="23000">
        <p:fade/>
      </p:transition>
    </mc:Choice>
    <mc:Fallback xmlns="">
      <p:transition spd="slow" advTm="2300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xmlns="" id="{6BB90056-C07A-4256-AEBC-68B1125CEF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1010" y="407024"/>
            <a:ext cx="7871732" cy="4329452"/>
          </a:xfrm>
          <a:prstGeom prst="rect">
            <a:avLst/>
          </a:prstGeom>
          <a:ln w="38100" cmpd="dbl">
            <a:solidFill>
              <a:srgbClr val="FEE638"/>
            </a:solidFill>
            <a:miter lim="800000"/>
          </a:ln>
        </p:spPr>
      </p:pic>
      <p:sp>
        <p:nvSpPr>
          <p:cNvPr id="4" name="CaixaDeTexto 3">
            <a:extLst>
              <a:ext uri="{FF2B5EF4-FFF2-40B4-BE49-F238E27FC236}">
                <a16:creationId xmlns:a16="http://schemas.microsoft.com/office/drawing/2014/main" xmlns="" id="{3FD738BC-3DFD-41C4-986A-0A493DB7721F}"/>
              </a:ext>
            </a:extLst>
          </p:cNvPr>
          <p:cNvSpPr txBox="1"/>
          <p:nvPr/>
        </p:nvSpPr>
        <p:spPr>
          <a:xfrm>
            <a:off x="107504" y="1086728"/>
            <a:ext cx="967678" cy="2970044"/>
          </a:xfrm>
          <a:prstGeom prst="rect">
            <a:avLst/>
          </a:prstGeom>
          <a:noFill/>
        </p:spPr>
        <p:txBody>
          <a:bodyPr wrap="square" rtlCol="0">
            <a:spAutoFit/>
          </a:bodyPr>
          <a:lstStyle/>
          <a:p>
            <a:r>
              <a:rPr lang="pt-BR" sz="1100" b="1" i="1" dirty="0">
                <a:solidFill>
                  <a:srgbClr val="FADF3C"/>
                </a:solidFill>
                <a:latin typeface="Times New Roman" panose="02020603050405020304" pitchFamily="18" charset="0"/>
                <a:cs typeface="Times New Roman" panose="02020603050405020304" pitchFamily="18" charset="0"/>
              </a:rPr>
              <a:t>A hoje lindíssima </a:t>
            </a:r>
            <a:r>
              <a:rPr lang="pt-BR" sz="1100" b="1" i="1" u="sng" dirty="0">
                <a:solidFill>
                  <a:srgbClr val="FADF3C"/>
                </a:solidFill>
                <a:latin typeface="Times New Roman" panose="02020603050405020304" pitchFamily="18" charset="0"/>
                <a:cs typeface="Times New Roman" panose="02020603050405020304" pitchFamily="18" charset="0"/>
              </a:rPr>
              <a:t>Rio de Janeiro</a:t>
            </a:r>
            <a:r>
              <a:rPr lang="pt-BR" sz="1100" b="1" i="1" dirty="0">
                <a:solidFill>
                  <a:srgbClr val="FADF3C"/>
                </a:solidFill>
                <a:latin typeface="Times New Roman" panose="02020603050405020304" pitchFamily="18" charset="0"/>
                <a:cs typeface="Times New Roman" panose="02020603050405020304" pitchFamily="18" charset="0"/>
              </a:rPr>
              <a:t> – RJ chamada Cidade Maravilhosa – é o maior destino turístico internacional no Brasil, da América Latina e de todo o Hemisfério Sul</a:t>
            </a:r>
          </a:p>
        </p:txBody>
      </p:sp>
    </p:spTree>
    <p:extLst>
      <p:ext uri="{BB962C8B-B14F-4D97-AF65-F5344CB8AC3E}">
        <p14:creationId xmlns:p14="http://schemas.microsoft.com/office/powerpoint/2010/main" val="1229610098"/>
      </p:ext>
    </p:extLst>
  </p:cSld>
  <p:clrMapOvr>
    <a:masterClrMapping/>
  </p:clrMapOvr>
  <mc:AlternateContent xmlns:mc="http://schemas.openxmlformats.org/markup-compatibility/2006" xmlns:p14="http://schemas.microsoft.com/office/powerpoint/2010/main">
    <mc:Choice Requires="p14">
      <p:transition spd="slow" p14:dur="8000" advClick="0" advTm="22000">
        <p:fade/>
      </p:transition>
    </mc:Choice>
    <mc:Fallback xmlns="">
      <p:transition spd="slow" advClick="0" advTm="22000">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a:extLst>
              <a:ext uri="{FF2B5EF4-FFF2-40B4-BE49-F238E27FC236}">
                <a16:creationId xmlns:a16="http://schemas.microsoft.com/office/drawing/2014/main" xmlns="" id="{52254401-170E-4A22-B89D-8F2106626F4E}"/>
              </a:ext>
            </a:extLst>
          </p:cNvPr>
          <p:cNvSpPr txBox="1"/>
          <p:nvPr/>
        </p:nvSpPr>
        <p:spPr>
          <a:xfrm>
            <a:off x="7551590" y="51470"/>
            <a:ext cx="1626448" cy="4939814"/>
          </a:xfrm>
          <a:prstGeom prst="rect">
            <a:avLst/>
          </a:prstGeom>
          <a:noFill/>
        </p:spPr>
        <p:txBody>
          <a:bodyPr wrap="square" rtlCol="0">
            <a:spAutoFit/>
          </a:bodyPr>
          <a:lstStyle/>
          <a:p>
            <a:endParaRPr lang="pt-BR" b="1" i="1" dirty="0">
              <a:solidFill>
                <a:srgbClr val="FADF3C"/>
              </a:solidFill>
              <a:latin typeface="Times New Roman" panose="02020603050405020304" pitchFamily="18" charset="0"/>
              <a:cs typeface="Times New Roman" panose="02020603050405020304" pitchFamily="18" charset="0"/>
            </a:endParaRPr>
          </a:p>
          <a:p>
            <a:r>
              <a:rPr lang="pt-BR" sz="1100" b="1" i="1" u="sng" dirty="0">
                <a:solidFill>
                  <a:srgbClr val="FADF3C"/>
                </a:solidFill>
                <a:latin typeface="Times New Roman" panose="02020603050405020304" pitchFamily="18" charset="0"/>
                <a:cs typeface="Times New Roman" panose="02020603050405020304" pitchFamily="18" charset="0"/>
              </a:rPr>
              <a:t>Rio de Janeiro </a:t>
            </a:r>
            <a:r>
              <a:rPr lang="pt-BR" sz="1100" b="1" i="1" dirty="0">
                <a:solidFill>
                  <a:srgbClr val="FADF3C"/>
                </a:solidFill>
                <a:latin typeface="Times New Roman" panose="02020603050405020304" pitchFamily="18" charset="0"/>
                <a:cs typeface="Times New Roman" panose="02020603050405020304" pitchFamily="18" charset="0"/>
              </a:rPr>
              <a:t>– a vista da Baia da Guanabara, considerada uma das paisagens mais belas do mundo, era o atrativo que levava curiosos e alpinistas a escalar o morro do Pão de Açúcar, já em fins do século XIX. </a:t>
            </a:r>
          </a:p>
          <a:p>
            <a:r>
              <a:rPr lang="pt-BR" sz="1100" b="1" i="1" dirty="0">
                <a:solidFill>
                  <a:srgbClr val="FADF3C"/>
                </a:solidFill>
                <a:latin typeface="Times New Roman" panose="02020603050405020304" pitchFamily="18" charset="0"/>
                <a:cs typeface="Times New Roman" panose="02020603050405020304" pitchFamily="18" charset="0"/>
              </a:rPr>
              <a:t>Para se ter acesso a tal mirante da cidade, foi necessária a construção do chamado Bondinho do Pão de Açúcar, que se tornou a maior atração turística do Rio.</a:t>
            </a:r>
          </a:p>
          <a:p>
            <a:r>
              <a:rPr lang="pt-BR" sz="1100" b="1" i="1" dirty="0">
                <a:solidFill>
                  <a:srgbClr val="FADF3C"/>
                </a:solidFill>
                <a:latin typeface="Times New Roman" panose="02020603050405020304" pitchFamily="18" charset="0"/>
                <a:cs typeface="Times New Roman" panose="02020603050405020304" pitchFamily="18" charset="0"/>
              </a:rPr>
              <a:t>Com trajeto de 3 minutos de duração, resulta em uma capacidade de transportar  1.200 passageiros por hora. Mais de 40 milhões de passageiros já circularam no bondinho.</a:t>
            </a:r>
          </a:p>
          <a:p>
            <a:r>
              <a:rPr lang="pt-BR" sz="1100" b="1" i="1" dirty="0">
                <a:solidFill>
                  <a:srgbClr val="FADF3C"/>
                </a:solidFill>
                <a:latin typeface="Times New Roman" panose="02020603050405020304" pitchFamily="18" charset="0"/>
                <a:cs typeface="Times New Roman" panose="02020603050405020304" pitchFamily="18" charset="0"/>
              </a:rPr>
              <a:t>                           (clicar)</a:t>
            </a:r>
          </a:p>
        </p:txBody>
      </p:sp>
      <p:pic>
        <p:nvPicPr>
          <p:cNvPr id="4" name="Imagem 3" descr="Uma imagem contendo natureza&#10;&#10;Descrição gerada com muito alta confiança">
            <a:extLst>
              <a:ext uri="{FF2B5EF4-FFF2-40B4-BE49-F238E27FC236}">
                <a16:creationId xmlns:a16="http://schemas.microsoft.com/office/drawing/2014/main" xmlns="" id="{734905C9-333D-4911-BB7F-103AEA78CC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2430" y="321493"/>
            <a:ext cx="7404400" cy="4472236"/>
          </a:xfrm>
          <a:prstGeom prst="rect">
            <a:avLst/>
          </a:prstGeom>
          <a:ln w="38100" cmpd="dbl">
            <a:solidFill>
              <a:srgbClr val="FEE638"/>
            </a:solidFill>
            <a:miter lim="800000"/>
          </a:ln>
        </p:spPr>
      </p:pic>
    </p:spTree>
    <p:extLst>
      <p:ext uri="{BB962C8B-B14F-4D97-AF65-F5344CB8AC3E}">
        <p14:creationId xmlns:p14="http://schemas.microsoft.com/office/powerpoint/2010/main" val="732691967"/>
      </p:ext>
    </p:extLst>
  </p:cSld>
  <p:clrMapOvr>
    <a:masterClrMapping/>
  </p:clrMapOvr>
  <mc:AlternateContent xmlns:mc="http://schemas.openxmlformats.org/markup-compatibility/2006" xmlns:p14="http://schemas.microsoft.com/office/powerpoint/2010/main">
    <mc:Choice Requires="p14">
      <p:transition spd="slow" p14:dur="6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8000" fill="hold"/>
                                        <p:tgtEl>
                                          <p:spTgt spid="4"/>
                                        </p:tgtEl>
                                        <p:attrNameLst>
                                          <p:attrName>ppt_w</p:attrName>
                                        </p:attrNameLst>
                                      </p:cBhvr>
                                      <p:tavLst>
                                        <p:tav tm="0">
                                          <p:val>
                                            <p:fltVal val="0"/>
                                          </p:val>
                                        </p:tav>
                                        <p:tav tm="100000">
                                          <p:val>
                                            <p:strVal val="#ppt_w"/>
                                          </p:val>
                                        </p:tav>
                                      </p:tavLst>
                                    </p:anim>
                                    <p:anim calcmode="lin" valueType="num">
                                      <p:cBhvr>
                                        <p:cTn id="8" dur="8000" fill="hold"/>
                                        <p:tgtEl>
                                          <p:spTgt spid="4"/>
                                        </p:tgtEl>
                                        <p:attrNameLst>
                                          <p:attrName>ppt_h</p:attrName>
                                        </p:attrNameLst>
                                      </p:cBhvr>
                                      <p:tavLst>
                                        <p:tav tm="0">
                                          <p:val>
                                            <p:fltVal val="0"/>
                                          </p:val>
                                        </p:tav>
                                        <p:tav tm="100000">
                                          <p:val>
                                            <p:strVal val="#ppt_h"/>
                                          </p:val>
                                        </p:tav>
                                      </p:tavLst>
                                    </p:anim>
                                    <p:animEffect transition="in" filter="fade">
                                      <p:cBhvr>
                                        <p:cTn id="9" dur="8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xmlns="" id="{8D07C965-6058-4E6F-9886-8D6CA1E7F2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63220" y="220659"/>
            <a:ext cx="6985712" cy="4702182"/>
          </a:xfrm>
          <a:prstGeom prst="rect">
            <a:avLst/>
          </a:prstGeom>
          <a:ln w="38100" cmpd="dbl">
            <a:solidFill>
              <a:srgbClr val="FEE638"/>
            </a:solidFill>
            <a:miter lim="800000"/>
          </a:ln>
        </p:spPr>
      </p:pic>
      <p:sp>
        <p:nvSpPr>
          <p:cNvPr id="2" name="Retângulo 1">
            <a:extLst>
              <a:ext uri="{FF2B5EF4-FFF2-40B4-BE49-F238E27FC236}">
                <a16:creationId xmlns:a16="http://schemas.microsoft.com/office/drawing/2014/main" xmlns="" id="{3BD98E83-EF15-4B6F-BBE6-ED6932EA3E12}"/>
              </a:ext>
            </a:extLst>
          </p:cNvPr>
          <p:cNvSpPr/>
          <p:nvPr/>
        </p:nvSpPr>
        <p:spPr>
          <a:xfrm>
            <a:off x="251520" y="209416"/>
            <a:ext cx="1440160" cy="5170646"/>
          </a:xfrm>
          <a:prstGeom prst="rect">
            <a:avLst/>
          </a:prstGeom>
        </p:spPr>
        <p:txBody>
          <a:bodyPr wrap="square">
            <a:spAutoFit/>
          </a:bodyPr>
          <a:lstStyle/>
          <a:p>
            <a:r>
              <a:rPr lang="pt-BR" sz="1100" b="1" i="1" u="sng" dirty="0">
                <a:solidFill>
                  <a:srgbClr val="FADF3C"/>
                </a:solidFill>
                <a:latin typeface="Times New Roman" panose="02020603050405020304" pitchFamily="18" charset="0"/>
                <a:cs typeface="Times New Roman" panose="02020603050405020304" pitchFamily="18" charset="0"/>
              </a:rPr>
              <a:t>Rio de Janeiro  </a:t>
            </a:r>
            <a:r>
              <a:rPr lang="pt-BR" sz="1100" b="1" i="1" dirty="0">
                <a:solidFill>
                  <a:srgbClr val="FADF3C"/>
                </a:solidFill>
                <a:latin typeface="Times New Roman" panose="02020603050405020304" pitchFamily="18" charset="0"/>
                <a:cs typeface="Times New Roman" panose="02020603050405020304" pitchFamily="18" charset="0"/>
              </a:rPr>
              <a:t>a cidade brasileira mais conhecida no exterior, funciona  como um "espelho", ou "retrato" nacional, seja positiva ou negativamente.</a:t>
            </a:r>
          </a:p>
          <a:p>
            <a:r>
              <a:rPr lang="pt-BR" sz="1100" b="1" i="1" dirty="0">
                <a:solidFill>
                  <a:srgbClr val="FADF3C"/>
                </a:solidFill>
                <a:latin typeface="Times New Roman" panose="02020603050405020304" pitchFamily="18" charset="0"/>
                <a:cs typeface="Times New Roman" panose="02020603050405020304" pitchFamily="18" charset="0"/>
              </a:rPr>
              <a:t>Parte da cidade foi designada Patrimônio Cultural da Humanidade, com o nome "Rio de Janeiro: Paisagem Carioca entre a Montanha e o Mar", classificada pela UNESCO em  2012 e categorizada como uma </a:t>
            </a:r>
            <a:r>
              <a:rPr lang="pt-BR" sz="1100" b="1" i="1" u="sng" dirty="0">
                <a:solidFill>
                  <a:srgbClr val="FADF3C"/>
                </a:solidFill>
                <a:latin typeface="Times New Roman" panose="02020603050405020304" pitchFamily="18" charset="0"/>
                <a:cs typeface="Times New Roman" panose="02020603050405020304" pitchFamily="18" charset="0"/>
              </a:rPr>
              <a:t>Paisagem Cultural.</a:t>
            </a:r>
          </a:p>
          <a:p>
            <a:r>
              <a:rPr lang="pt-BR" sz="1100" b="1" i="1" dirty="0">
                <a:solidFill>
                  <a:srgbClr val="FADF3C"/>
                </a:solidFill>
                <a:latin typeface="Times New Roman" panose="02020603050405020304" pitchFamily="18" charset="0"/>
                <a:cs typeface="Times New Roman" panose="02020603050405020304" pitchFamily="18" charset="0"/>
              </a:rPr>
              <a:t>As moças são cariocas, mas não integram o Patrimônio Cultural</a:t>
            </a:r>
          </a:p>
          <a:p>
            <a:r>
              <a:rPr lang="pt-BR" sz="1100" b="1" i="1" dirty="0">
                <a:solidFill>
                  <a:srgbClr val="FADF3C"/>
                </a:solidFill>
                <a:latin typeface="Times New Roman" panose="02020603050405020304" pitchFamily="18" charset="0"/>
                <a:cs typeface="Times New Roman" panose="02020603050405020304" pitchFamily="18" charset="0"/>
              </a:rPr>
              <a:t>da Humanidade...</a:t>
            </a:r>
          </a:p>
          <a:p>
            <a:r>
              <a:rPr lang="pt-BR" sz="1100" b="1" i="1" dirty="0">
                <a:solidFill>
                  <a:srgbClr val="FADF3C"/>
                </a:solidFill>
                <a:latin typeface="Times New Roman" panose="02020603050405020304" pitchFamily="18" charset="0"/>
                <a:cs typeface="Times New Roman" panose="02020603050405020304" pitchFamily="18" charset="0"/>
              </a:rPr>
              <a:t>                 (clicar) </a:t>
            </a:r>
          </a:p>
          <a:p>
            <a:endParaRPr lang="pt-BR" sz="1100" b="1" i="1" dirty="0">
              <a:solidFill>
                <a:srgbClr val="FADF3C"/>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2371728"/>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9000">
        <p15:prstTrans prst="peelOff"/>
      </p:transition>
    </mc:Choice>
    <mc:Fallback>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xmlns="" id="{8D07C965-6058-4E6F-9886-8D6CA1E7F2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8514" y="315848"/>
            <a:ext cx="8662211" cy="3912086"/>
          </a:xfrm>
          <a:prstGeom prst="rect">
            <a:avLst/>
          </a:prstGeom>
          <a:ln w="38100" cmpd="dbl">
            <a:solidFill>
              <a:srgbClr val="FEE638"/>
            </a:solidFill>
            <a:miter lim="800000"/>
          </a:ln>
        </p:spPr>
      </p:pic>
      <p:sp>
        <p:nvSpPr>
          <p:cNvPr id="4" name="CaixaDeTexto 3">
            <a:extLst>
              <a:ext uri="{FF2B5EF4-FFF2-40B4-BE49-F238E27FC236}">
                <a16:creationId xmlns:a16="http://schemas.microsoft.com/office/drawing/2014/main" xmlns="" id="{29AF7B19-403A-4F40-B6AD-C6A9B8D8BE39}"/>
              </a:ext>
            </a:extLst>
          </p:cNvPr>
          <p:cNvSpPr txBox="1"/>
          <p:nvPr/>
        </p:nvSpPr>
        <p:spPr>
          <a:xfrm>
            <a:off x="179512" y="4299942"/>
            <a:ext cx="8784976" cy="938719"/>
          </a:xfrm>
          <a:prstGeom prst="rect">
            <a:avLst/>
          </a:prstGeom>
          <a:noFill/>
        </p:spPr>
        <p:txBody>
          <a:bodyPr wrap="square" rtlCol="0">
            <a:spAutoFit/>
          </a:bodyPr>
          <a:lstStyle/>
          <a:p>
            <a:pPr algn="ctr"/>
            <a:r>
              <a:rPr lang="pt-BR" sz="1100" b="1" i="1" u="sng" dirty="0">
                <a:solidFill>
                  <a:srgbClr val="FADF3C"/>
                </a:solidFill>
                <a:latin typeface="Times New Roman" panose="02020603050405020304" pitchFamily="18" charset="0"/>
                <a:cs typeface="Times New Roman" panose="02020603050405020304" pitchFamily="18" charset="0"/>
              </a:rPr>
              <a:t>Rio de Janeiro</a:t>
            </a:r>
            <a:r>
              <a:rPr lang="pt-BR" sz="1100" b="1" i="1" dirty="0">
                <a:solidFill>
                  <a:srgbClr val="FADF3C"/>
                </a:solidFill>
                <a:latin typeface="Times New Roman" panose="02020603050405020304" pitchFamily="18" charset="0"/>
                <a:cs typeface="Times New Roman" panose="02020603050405020304" pitchFamily="18" charset="0"/>
              </a:rPr>
              <a:t> foi, sucessivamente, capital do Brasil (1621-1815), uma colônia do Império Português; depois do Reino Unido de Portugal, Brasil e Algarves (1815-1822); do Império do Brasil (1822-1889) e da República dos Estados Unidos do Brasil (1889-1968) até 1960, quando a sede do governo foi transferida para a então recém construída Brasília.</a:t>
            </a:r>
          </a:p>
          <a:p>
            <a:endParaRPr lang="pt-BR" sz="1100" b="1" i="1" dirty="0">
              <a:solidFill>
                <a:srgbClr val="FADF3C"/>
              </a:solidFill>
              <a:latin typeface="Times New Roman" panose="02020603050405020304" pitchFamily="18" charset="0"/>
              <a:cs typeface="Times New Roman" panose="02020603050405020304" pitchFamily="18" charset="0"/>
            </a:endParaRPr>
          </a:p>
          <a:p>
            <a:endParaRPr lang="pt-BR" sz="1100" b="1" i="1" dirty="0">
              <a:solidFill>
                <a:srgbClr val="FADF3C"/>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60851213"/>
      </p:ext>
    </p:extLst>
  </p:cSld>
  <p:clrMapOvr>
    <a:masterClrMapping/>
  </p:clrMapOvr>
  <mc:AlternateContent xmlns:mc="http://schemas.openxmlformats.org/markup-compatibility/2006" xmlns:p14="http://schemas.microsoft.com/office/powerpoint/2010/main">
    <mc:Choice Requires="p14">
      <p:transition spd="slow" p14:dur="8000" advTm="32000">
        <p:fade/>
      </p:transition>
    </mc:Choice>
    <mc:Fallback xmlns="">
      <p:transition spd="slow" advTm="32000">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ixaDeTexto 3">
            <a:extLst>
              <a:ext uri="{FF2B5EF4-FFF2-40B4-BE49-F238E27FC236}">
                <a16:creationId xmlns:a16="http://schemas.microsoft.com/office/drawing/2014/main" xmlns="" id="{747DB581-B058-4086-B41E-29E53588B4DE}"/>
              </a:ext>
            </a:extLst>
          </p:cNvPr>
          <p:cNvSpPr txBox="1"/>
          <p:nvPr/>
        </p:nvSpPr>
        <p:spPr>
          <a:xfrm>
            <a:off x="85005" y="108879"/>
            <a:ext cx="1614988" cy="5001369"/>
          </a:xfrm>
          <a:prstGeom prst="rect">
            <a:avLst/>
          </a:prstGeom>
          <a:noFill/>
        </p:spPr>
        <p:txBody>
          <a:bodyPr wrap="square" rtlCol="0">
            <a:spAutoFit/>
          </a:bodyPr>
          <a:lstStyle/>
          <a:p>
            <a:r>
              <a:rPr lang="pt-BR" sz="1100" b="1" i="1" u="sng" dirty="0">
                <a:solidFill>
                  <a:srgbClr val="FADF3C"/>
                </a:solidFill>
                <a:latin typeface="Times New Roman" panose="02020603050405020304" pitchFamily="18" charset="0"/>
                <a:cs typeface="Times New Roman" panose="02020603050405020304" pitchFamily="18" charset="0"/>
              </a:rPr>
              <a:t>Rio de Janeiro</a:t>
            </a:r>
            <a:r>
              <a:rPr lang="pt-BR" sz="1100" b="1" i="1" dirty="0">
                <a:solidFill>
                  <a:srgbClr val="FADF3C"/>
                </a:solidFill>
                <a:latin typeface="Times New Roman" panose="02020603050405020304" pitchFamily="18" charset="0"/>
                <a:cs typeface="Times New Roman" panose="02020603050405020304" pitchFamily="18" charset="0"/>
              </a:rPr>
              <a:t> - Cristo Redentor é uma estátua </a:t>
            </a:r>
            <a:r>
              <a:rPr lang="pt-BR" sz="1100" b="1" i="1" dirty="0" err="1">
                <a:solidFill>
                  <a:srgbClr val="FADF3C"/>
                </a:solidFill>
                <a:latin typeface="Times New Roman" panose="02020603050405020304" pitchFamily="18" charset="0"/>
                <a:cs typeface="Times New Roman" panose="02020603050405020304" pitchFamily="18" charset="0"/>
              </a:rPr>
              <a:t>art</a:t>
            </a:r>
            <a:r>
              <a:rPr lang="pt-BR" sz="1100" b="1" i="1" dirty="0">
                <a:solidFill>
                  <a:srgbClr val="FADF3C"/>
                </a:solidFill>
                <a:latin typeface="Times New Roman" panose="02020603050405020304" pitchFamily="18" charset="0"/>
                <a:cs typeface="Times New Roman" panose="02020603050405020304" pitchFamily="18" charset="0"/>
              </a:rPr>
              <a:t> déco que retrata Jesus Cristo, localizada no topo do morro do Corcovado, a 709 m acima do nível do mar, com vista para a maior parte da cidade do Rio de Janeiro. Em 2007 foi eleita como uma das </a:t>
            </a:r>
          </a:p>
          <a:p>
            <a:r>
              <a:rPr lang="pt-BR" sz="1100" b="1" i="1" dirty="0">
                <a:solidFill>
                  <a:srgbClr val="FADF3C"/>
                </a:solidFill>
                <a:latin typeface="Times New Roman" panose="02020603050405020304" pitchFamily="18" charset="0"/>
                <a:cs typeface="Times New Roman" panose="02020603050405020304" pitchFamily="18" charset="0"/>
              </a:rPr>
              <a:t>sete maravilhas do mundo moderno. Pela UNESCO foi declarada como parte da paisagem da cidade, incluída na lista de Patrimônios da Humanidade. O monumento é feito de concreto armado e pedra-sabão. Tem 30 m  de altura, mais 8 m do pedestal, e seus braços se esticam por 28 m  de largura. A estátua pesa 1145 toneladas e é a terceira maior escultura de Cristo no mundo.</a:t>
            </a:r>
          </a:p>
          <a:p>
            <a:r>
              <a:rPr lang="pt-BR" sz="1100" b="1" i="1" dirty="0">
                <a:solidFill>
                  <a:srgbClr val="FADF3C"/>
                </a:solidFill>
                <a:latin typeface="Times New Roman" panose="02020603050405020304" pitchFamily="18" charset="0"/>
                <a:cs typeface="Times New Roman" panose="02020603050405020304" pitchFamily="18" charset="0"/>
              </a:rPr>
              <a:t>                           (clicar)</a:t>
            </a:r>
          </a:p>
        </p:txBody>
      </p:sp>
      <p:pic>
        <p:nvPicPr>
          <p:cNvPr id="5" name="Imagem 4">
            <a:extLst>
              <a:ext uri="{FF2B5EF4-FFF2-40B4-BE49-F238E27FC236}">
                <a16:creationId xmlns:a16="http://schemas.microsoft.com/office/drawing/2014/main" xmlns="" id="{11CDEB77-C883-40DC-AA27-5228901BCA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691680" y="462210"/>
            <a:ext cx="7272808" cy="4183947"/>
          </a:xfrm>
          <a:prstGeom prst="rect">
            <a:avLst/>
          </a:prstGeom>
          <a:ln w="38100" cmpd="dbl">
            <a:solidFill>
              <a:srgbClr val="FEE638"/>
            </a:solidFill>
            <a:miter lim="800000"/>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369346"/>
      </p:ext>
    </p:extLst>
  </p:cSld>
  <p:clrMapOvr>
    <a:masterClrMapping/>
  </p:clrMapOvr>
  <mc:AlternateContent xmlns:mc="http://schemas.openxmlformats.org/markup-compatibility/2006" xmlns:p14="http://schemas.microsoft.com/office/powerpoint/2010/main">
    <mc:Choice Requires="p14">
      <p:transition spd="slow" p14:dur="7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4/3*#ppt_w"/>
                                          </p:val>
                                        </p:tav>
                                        <p:tav tm="100000">
                                          <p:val>
                                            <p:strVal val="#ppt_w"/>
                                          </p:val>
                                        </p:tav>
                                      </p:tavLst>
                                    </p:anim>
                                    <p:anim calcmode="lin" valueType="num">
                                      <p:cBhvr>
                                        <p:cTn id="8" dur="5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a:extLst>
              <a:ext uri="{FF2B5EF4-FFF2-40B4-BE49-F238E27FC236}">
                <a16:creationId xmlns:a16="http://schemas.microsoft.com/office/drawing/2014/main" xmlns="" id="{1F1342FD-869B-4943-A864-673D96457254}"/>
              </a:ext>
            </a:extLst>
          </p:cNvPr>
          <p:cNvSpPr txBox="1"/>
          <p:nvPr/>
        </p:nvSpPr>
        <p:spPr>
          <a:xfrm>
            <a:off x="6975316" y="117559"/>
            <a:ext cx="2159476" cy="5001369"/>
          </a:xfrm>
          <a:prstGeom prst="rect">
            <a:avLst/>
          </a:prstGeom>
          <a:noFill/>
        </p:spPr>
        <p:txBody>
          <a:bodyPr wrap="square" rtlCol="0">
            <a:spAutoFit/>
          </a:bodyPr>
          <a:lstStyle/>
          <a:p>
            <a:pPr fontAlgn="base"/>
            <a:r>
              <a:rPr lang="pt-BR" sz="1100" b="1" i="1" dirty="0">
                <a:solidFill>
                  <a:srgbClr val="FADF3C"/>
                </a:solidFill>
                <a:latin typeface="Times New Roman" panose="02020603050405020304" pitchFamily="18" charset="0"/>
                <a:cs typeface="Times New Roman" panose="02020603050405020304" pitchFamily="18" charset="0"/>
              </a:rPr>
              <a:t> </a:t>
            </a:r>
            <a:r>
              <a:rPr lang="pt-BR" sz="1100" b="1" i="1" u="sng" dirty="0">
                <a:solidFill>
                  <a:srgbClr val="FADF3C"/>
                </a:solidFill>
                <a:latin typeface="Times New Roman" panose="02020603050405020304" pitchFamily="18" charset="0"/>
                <a:cs typeface="Times New Roman" panose="02020603050405020304" pitchFamily="18" charset="0"/>
              </a:rPr>
              <a:t>São Paulo</a:t>
            </a:r>
            <a:r>
              <a:rPr lang="pt-BR" sz="1100" b="1" i="1" dirty="0">
                <a:solidFill>
                  <a:srgbClr val="FADF3C"/>
                </a:solidFill>
                <a:latin typeface="Times New Roman" panose="02020603050405020304" pitchFamily="18" charset="0"/>
                <a:cs typeface="Times New Roman" panose="02020603050405020304" pitchFamily="18" charset="0"/>
              </a:rPr>
              <a:t> –SP -  os padres jesuítas José de Anchieta e Manoel da Nóbrega subiram a Serra do Mar, nos idos de 1553, a fim de buscar um local seguro para se instalar e catequizar os índios. Ao atingir o planalto de Piratininga, os religiosos construíram um colégio numa pequena colina, próxima aos rios Tamanduateí e Anhangabaú, onde celebraram uma missa. Era o dia 25 de janeiro de </a:t>
            </a:r>
            <a:r>
              <a:rPr lang="pt-BR" sz="1100" b="1" i="1" u="sng" dirty="0">
                <a:solidFill>
                  <a:srgbClr val="FADF3C"/>
                </a:solidFill>
                <a:latin typeface="Times New Roman" panose="02020603050405020304" pitchFamily="18" charset="0"/>
                <a:cs typeface="Times New Roman" panose="02020603050405020304" pitchFamily="18" charset="0"/>
              </a:rPr>
              <a:t>1554</a:t>
            </a:r>
            <a:r>
              <a:rPr lang="pt-BR" sz="1100" b="1" i="1" dirty="0">
                <a:solidFill>
                  <a:srgbClr val="FADF3C"/>
                </a:solidFill>
                <a:latin typeface="Times New Roman" panose="02020603050405020304" pitchFamily="18" charset="0"/>
                <a:cs typeface="Times New Roman" panose="02020603050405020304" pitchFamily="18" charset="0"/>
              </a:rPr>
              <a:t>, data que marca o aniversário de São Paulo, tendo o local recebido o nome de Pátio do Colégio. A edificação sofreu incontáveis modificações físicas e de destinações de uso, e a edificação atual, que tem inspiração na construção original seiscentista, foi construída entre 1954 e 1979. Nela, há fragmentos de uma parede de 1585, remanescente do antigo colégio dos jesuítas. Abriga o Museu Anchieta que reúne um acervo de aproximadamente 700 objetos, expostos em seis salas.  </a:t>
            </a:r>
          </a:p>
          <a:p>
            <a:pPr fontAlgn="base"/>
            <a:r>
              <a:rPr lang="pt-BR" sz="1100" b="1" i="1" dirty="0">
                <a:solidFill>
                  <a:srgbClr val="FADF3C"/>
                </a:solidFill>
                <a:latin typeface="Times New Roman" panose="02020603050405020304" pitchFamily="18" charset="0"/>
                <a:cs typeface="Times New Roman" panose="02020603050405020304" pitchFamily="18" charset="0"/>
              </a:rPr>
              <a:t>                                       (clicar)</a:t>
            </a:r>
          </a:p>
        </p:txBody>
      </p:sp>
      <p:pic>
        <p:nvPicPr>
          <p:cNvPr id="5" name="Imagem 4" descr="Uma imagem contendo edifício, ao ar livre, céu, da frente&#10;&#10;Descrição gerada com muito alta confiança">
            <a:extLst>
              <a:ext uri="{FF2B5EF4-FFF2-40B4-BE49-F238E27FC236}">
                <a16:creationId xmlns:a16="http://schemas.microsoft.com/office/drawing/2014/main" xmlns="" id="{46CC8DC3-4E00-4872-9495-F66B661619D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60" y="369356"/>
            <a:ext cx="6719604" cy="4387126"/>
          </a:xfrm>
          <a:prstGeom prst="rect">
            <a:avLst/>
          </a:prstGeom>
          <a:ln w="38100" cmpd="dbl">
            <a:solidFill>
              <a:srgbClr val="FEE638"/>
            </a:solidFill>
            <a:miter lim="800000"/>
          </a:ln>
        </p:spPr>
      </p:pic>
    </p:spTree>
    <p:extLst>
      <p:ext uri="{BB962C8B-B14F-4D97-AF65-F5344CB8AC3E}">
        <p14:creationId xmlns:p14="http://schemas.microsoft.com/office/powerpoint/2010/main" val="1114138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000"/>
                                        <p:tgtEl>
                                          <p:spTgt spid="5"/>
                                        </p:tgtEl>
                                      </p:cBhvr>
                                    </p:animEffect>
                                    <p:anim calcmode="lin" valueType="num">
                                      <p:cBhvr>
                                        <p:cTn id="8" dur="7000" fill="hold"/>
                                        <p:tgtEl>
                                          <p:spTgt spid="5"/>
                                        </p:tgtEl>
                                        <p:attrNameLst>
                                          <p:attrName>ppt_x</p:attrName>
                                        </p:attrNameLst>
                                      </p:cBhvr>
                                      <p:tavLst>
                                        <p:tav tm="0">
                                          <p:val>
                                            <p:strVal val="#ppt_x"/>
                                          </p:val>
                                        </p:tav>
                                        <p:tav tm="100000">
                                          <p:val>
                                            <p:strVal val="#ppt_x"/>
                                          </p:val>
                                        </p:tav>
                                      </p:tavLst>
                                    </p:anim>
                                    <p:anim calcmode="lin" valueType="num">
                                      <p:cBhvr>
                                        <p:cTn id="9" dur="7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a:extLst>
              <a:ext uri="{FF2B5EF4-FFF2-40B4-BE49-F238E27FC236}">
                <a16:creationId xmlns:a16="http://schemas.microsoft.com/office/drawing/2014/main" xmlns="" id="{D3DAA70B-D82A-4C9C-9E14-F293B02336FC}"/>
              </a:ext>
            </a:extLst>
          </p:cNvPr>
          <p:cNvSpPr txBox="1"/>
          <p:nvPr/>
        </p:nvSpPr>
        <p:spPr>
          <a:xfrm>
            <a:off x="137000" y="311408"/>
            <a:ext cx="1568936" cy="4832092"/>
          </a:xfrm>
          <a:prstGeom prst="rect">
            <a:avLst/>
          </a:prstGeom>
          <a:noFill/>
        </p:spPr>
        <p:txBody>
          <a:bodyPr wrap="square" rtlCol="0">
            <a:spAutoFit/>
          </a:bodyPr>
          <a:lstStyle/>
          <a:p>
            <a:pPr fontAlgn="base"/>
            <a:r>
              <a:rPr lang="pt-BR" sz="1100" b="1" i="1" dirty="0">
                <a:solidFill>
                  <a:srgbClr val="FADF3C"/>
                </a:solidFill>
                <a:latin typeface="Times New Roman" panose="02020603050405020304" pitchFamily="18" charset="0"/>
                <a:cs typeface="Times New Roman" panose="02020603050405020304" pitchFamily="18" charset="0"/>
              </a:rPr>
              <a:t>Quase cinco séculos depois, o povoado de Piratininga se transformou numa cidade de mais de 12 milhões de habitantes, principal centro financeiro, corporativo e mercantil da América do Sul. É a cidade mais populosa do Brasil, do continente americano, da lusofonia e de todo o hemisfério sul. </a:t>
            </a:r>
          </a:p>
          <a:p>
            <a:pPr fontAlgn="base"/>
            <a:r>
              <a:rPr lang="pt-BR" sz="1100" b="1" i="1" u="sng" dirty="0">
                <a:solidFill>
                  <a:srgbClr val="FADF3C"/>
                </a:solidFill>
                <a:latin typeface="Times New Roman" panose="02020603050405020304" pitchFamily="18" charset="0"/>
                <a:cs typeface="Times New Roman" panose="02020603050405020304" pitchFamily="18" charset="0"/>
              </a:rPr>
              <a:t>São Paulo</a:t>
            </a:r>
            <a:r>
              <a:rPr lang="pt-BR" sz="1100" b="1" i="1" dirty="0">
                <a:solidFill>
                  <a:srgbClr val="FADF3C"/>
                </a:solidFill>
                <a:latin typeface="Times New Roman" panose="02020603050405020304" pitchFamily="18" charset="0"/>
                <a:cs typeface="Times New Roman" panose="02020603050405020304" pitchFamily="18" charset="0"/>
              </a:rPr>
              <a:t> é a cidade brasileira mais influente no cenário global, sendo considerada a 14ª cidade mais globalizada do planeta, recebendo a classificação de cidade global alfa, por parte do </a:t>
            </a:r>
            <a:r>
              <a:rPr lang="pt-BR" sz="1100" b="1" i="1" u="sng" dirty="0" err="1">
                <a:solidFill>
                  <a:srgbClr val="FADF3C"/>
                </a:solidFill>
                <a:latin typeface="Times New Roman" panose="02020603050405020304" pitchFamily="18" charset="0"/>
                <a:cs typeface="Times New Roman" panose="02020603050405020304" pitchFamily="18" charset="0"/>
              </a:rPr>
              <a:t>Globalization</a:t>
            </a:r>
            <a:r>
              <a:rPr lang="pt-BR" sz="1100" b="1" i="1" u="sng" dirty="0">
                <a:solidFill>
                  <a:srgbClr val="FADF3C"/>
                </a:solidFill>
                <a:latin typeface="Times New Roman" panose="02020603050405020304" pitchFamily="18" charset="0"/>
                <a:cs typeface="Times New Roman" panose="02020603050405020304" pitchFamily="18" charset="0"/>
              </a:rPr>
              <a:t> </a:t>
            </a:r>
            <a:r>
              <a:rPr lang="pt-BR" sz="1100" b="1" i="1" u="sng" dirty="0" err="1">
                <a:solidFill>
                  <a:srgbClr val="FADF3C"/>
                </a:solidFill>
                <a:latin typeface="Times New Roman" panose="02020603050405020304" pitchFamily="18" charset="0"/>
                <a:cs typeface="Times New Roman" panose="02020603050405020304" pitchFamily="18" charset="0"/>
              </a:rPr>
              <a:t>and</a:t>
            </a:r>
            <a:r>
              <a:rPr lang="pt-BR" sz="1100" b="1" i="1" u="sng" dirty="0">
                <a:solidFill>
                  <a:srgbClr val="FADF3C"/>
                </a:solidFill>
                <a:latin typeface="Times New Roman" panose="02020603050405020304" pitchFamily="18" charset="0"/>
                <a:cs typeface="Times New Roman" panose="02020603050405020304" pitchFamily="18" charset="0"/>
              </a:rPr>
              <a:t> World </a:t>
            </a:r>
            <a:r>
              <a:rPr lang="pt-BR" sz="1100" b="1" i="1" u="sng" dirty="0" err="1">
                <a:solidFill>
                  <a:srgbClr val="FADF3C"/>
                </a:solidFill>
                <a:latin typeface="Times New Roman" panose="02020603050405020304" pitchFamily="18" charset="0"/>
                <a:cs typeface="Times New Roman" panose="02020603050405020304" pitchFamily="18" charset="0"/>
              </a:rPr>
              <a:t>Cities</a:t>
            </a:r>
            <a:r>
              <a:rPr lang="pt-BR" sz="1100" b="1" i="1" u="sng" dirty="0">
                <a:solidFill>
                  <a:srgbClr val="FADF3C"/>
                </a:solidFill>
                <a:latin typeface="Times New Roman" panose="02020603050405020304" pitchFamily="18" charset="0"/>
                <a:cs typeface="Times New Roman" panose="02020603050405020304" pitchFamily="18" charset="0"/>
              </a:rPr>
              <a:t> </a:t>
            </a:r>
            <a:r>
              <a:rPr lang="pt-BR" sz="1100" b="1" i="1" u="sng" dirty="0" err="1">
                <a:solidFill>
                  <a:srgbClr val="FADF3C"/>
                </a:solidFill>
                <a:latin typeface="Times New Roman" panose="02020603050405020304" pitchFamily="18" charset="0"/>
                <a:cs typeface="Times New Roman" panose="02020603050405020304" pitchFamily="18" charset="0"/>
              </a:rPr>
              <a:t>Study</a:t>
            </a:r>
            <a:r>
              <a:rPr lang="pt-BR" sz="1100" b="1" i="1" u="sng" dirty="0">
                <a:solidFill>
                  <a:srgbClr val="FADF3C"/>
                </a:solidFill>
                <a:latin typeface="Times New Roman" panose="02020603050405020304" pitchFamily="18" charset="0"/>
                <a:cs typeface="Times New Roman" panose="02020603050405020304" pitchFamily="18" charset="0"/>
              </a:rPr>
              <a:t> </a:t>
            </a:r>
            <a:r>
              <a:rPr lang="pt-BR" sz="1100" b="1" i="1" u="sng" dirty="0" err="1">
                <a:solidFill>
                  <a:srgbClr val="FADF3C"/>
                </a:solidFill>
                <a:latin typeface="Times New Roman" panose="02020603050405020304" pitchFamily="18" charset="0"/>
                <a:cs typeface="Times New Roman" panose="02020603050405020304" pitchFamily="18" charset="0"/>
              </a:rPr>
              <a:t>Group</a:t>
            </a:r>
            <a:r>
              <a:rPr lang="pt-BR" sz="1100" b="1" i="1" u="sng" dirty="0">
                <a:solidFill>
                  <a:srgbClr val="FADF3C"/>
                </a:solidFill>
                <a:latin typeface="Times New Roman" panose="02020603050405020304" pitchFamily="18" charset="0"/>
                <a:cs typeface="Times New Roman" panose="02020603050405020304" pitchFamily="18" charset="0"/>
              </a:rPr>
              <a:t> &amp; Network</a:t>
            </a:r>
            <a:r>
              <a:rPr lang="pt-BR" sz="1100" b="1" i="1" dirty="0">
                <a:solidFill>
                  <a:srgbClr val="FADF3C"/>
                </a:solidFill>
                <a:latin typeface="Times New Roman" panose="02020603050405020304" pitchFamily="18" charset="0"/>
                <a:cs typeface="Times New Roman" panose="02020603050405020304" pitchFamily="18" charset="0"/>
              </a:rPr>
              <a:t>.  </a:t>
            </a:r>
          </a:p>
          <a:p>
            <a:pPr fontAlgn="base"/>
            <a:r>
              <a:rPr lang="pt-BR" sz="1100" b="1" i="1" dirty="0">
                <a:solidFill>
                  <a:srgbClr val="FADF3C"/>
                </a:solidFill>
                <a:latin typeface="Times New Roman" panose="02020603050405020304" pitchFamily="18" charset="0"/>
                <a:cs typeface="Times New Roman" panose="02020603050405020304" pitchFamily="18" charset="0"/>
              </a:rPr>
              <a:t>                           (clicar)</a:t>
            </a:r>
          </a:p>
        </p:txBody>
      </p:sp>
      <p:pic>
        <p:nvPicPr>
          <p:cNvPr id="4" name="Imagem 3">
            <a:extLst>
              <a:ext uri="{FF2B5EF4-FFF2-40B4-BE49-F238E27FC236}">
                <a16:creationId xmlns:a16="http://schemas.microsoft.com/office/drawing/2014/main" xmlns="" id="{693B408E-82DE-446E-A631-B933607CE4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3755" y="164554"/>
            <a:ext cx="7095689" cy="4783912"/>
          </a:xfrm>
          <a:prstGeom prst="rect">
            <a:avLst/>
          </a:prstGeom>
          <a:ln w="38100" cmpd="dbl">
            <a:solidFill>
              <a:srgbClr val="FEE638"/>
            </a:solidFill>
            <a:miter lim="800000"/>
          </a:ln>
        </p:spPr>
      </p:pic>
    </p:spTree>
    <p:extLst>
      <p:ext uri="{BB962C8B-B14F-4D97-AF65-F5344CB8AC3E}">
        <p14:creationId xmlns:p14="http://schemas.microsoft.com/office/powerpoint/2010/main" val="2780950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descr="Uma imagem contendo fábrica, ao ar livre, edifício, céu&#10;&#10;Descrição gerada com muito alta confiança">
            <a:extLst>
              <a:ext uri="{FF2B5EF4-FFF2-40B4-BE49-F238E27FC236}">
                <a16:creationId xmlns:a16="http://schemas.microsoft.com/office/drawing/2014/main" xmlns="" id="{B6B325DA-5586-476A-8258-94742AFCB48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9970" y="322876"/>
            <a:ext cx="7678163" cy="4464496"/>
          </a:xfrm>
          <a:prstGeom prst="rect">
            <a:avLst/>
          </a:prstGeom>
          <a:ln w="38100" cmpd="dbl">
            <a:solidFill>
              <a:srgbClr val="FEE638"/>
            </a:solidFill>
            <a:miter lim="800000"/>
          </a:ln>
        </p:spPr>
      </p:pic>
      <p:sp>
        <p:nvSpPr>
          <p:cNvPr id="2" name="CaixaDeTexto 1">
            <a:extLst>
              <a:ext uri="{FF2B5EF4-FFF2-40B4-BE49-F238E27FC236}">
                <a16:creationId xmlns:a16="http://schemas.microsoft.com/office/drawing/2014/main" xmlns="" id="{BE381667-C45D-4872-8589-98CACA2EAE39}"/>
              </a:ext>
            </a:extLst>
          </p:cNvPr>
          <p:cNvSpPr txBox="1"/>
          <p:nvPr/>
        </p:nvSpPr>
        <p:spPr>
          <a:xfrm>
            <a:off x="7978364" y="87417"/>
            <a:ext cx="1148341" cy="5170646"/>
          </a:xfrm>
          <a:prstGeom prst="rect">
            <a:avLst/>
          </a:prstGeom>
          <a:noFill/>
        </p:spPr>
        <p:txBody>
          <a:bodyPr wrap="square" rtlCol="0">
            <a:spAutoFit/>
          </a:bodyPr>
          <a:lstStyle/>
          <a:p>
            <a:pPr fontAlgn="base"/>
            <a:r>
              <a:rPr lang="pt-BR" sz="1100" b="1" i="1" dirty="0">
                <a:solidFill>
                  <a:srgbClr val="FADF3C"/>
                </a:solidFill>
                <a:latin typeface="Times New Roman" panose="02020603050405020304" pitchFamily="18" charset="0"/>
                <a:cs typeface="Times New Roman" panose="02020603050405020304" pitchFamily="18" charset="0"/>
              </a:rPr>
              <a:t>O lema da cidade, presente em seu brasão oficial, é "Non </a:t>
            </a:r>
            <a:r>
              <a:rPr lang="pt-BR" sz="1100" b="1" i="1" dirty="0" err="1">
                <a:solidFill>
                  <a:srgbClr val="FADF3C"/>
                </a:solidFill>
                <a:latin typeface="Times New Roman" panose="02020603050405020304" pitchFamily="18" charset="0"/>
                <a:cs typeface="Times New Roman" panose="02020603050405020304" pitchFamily="18" charset="0"/>
              </a:rPr>
              <a:t>ducor</a:t>
            </a:r>
            <a:r>
              <a:rPr lang="pt-BR" sz="1100" b="1" i="1" dirty="0">
                <a:solidFill>
                  <a:srgbClr val="FADF3C"/>
                </a:solidFill>
                <a:latin typeface="Times New Roman" panose="02020603050405020304" pitchFamily="18" charset="0"/>
                <a:cs typeface="Times New Roman" panose="02020603050405020304" pitchFamily="18" charset="0"/>
              </a:rPr>
              <a:t>, </a:t>
            </a:r>
            <a:r>
              <a:rPr lang="pt-BR" sz="1100" b="1" i="1" dirty="0" err="1">
                <a:solidFill>
                  <a:srgbClr val="FADF3C"/>
                </a:solidFill>
                <a:latin typeface="Times New Roman" panose="02020603050405020304" pitchFamily="18" charset="0"/>
                <a:cs typeface="Times New Roman" panose="02020603050405020304" pitchFamily="18" charset="0"/>
              </a:rPr>
              <a:t>duco</a:t>
            </a:r>
            <a:r>
              <a:rPr lang="pt-BR" sz="1100" b="1" i="1" dirty="0">
                <a:solidFill>
                  <a:srgbClr val="FADF3C"/>
                </a:solidFill>
                <a:latin typeface="Times New Roman" panose="02020603050405020304" pitchFamily="18" charset="0"/>
                <a:cs typeface="Times New Roman" panose="02020603050405020304" pitchFamily="18" charset="0"/>
              </a:rPr>
              <a:t>", frase latina que significa "Não sou conduzido, conduzo“. </a:t>
            </a:r>
          </a:p>
          <a:p>
            <a:pPr fontAlgn="base"/>
            <a:r>
              <a:rPr lang="pt-BR" sz="1100" b="1" i="1" u="sng" dirty="0">
                <a:solidFill>
                  <a:srgbClr val="FADF3C"/>
                </a:solidFill>
                <a:latin typeface="Times New Roman" panose="02020603050405020304" pitchFamily="18" charset="0"/>
                <a:cs typeface="Times New Roman" panose="02020603050405020304" pitchFamily="18" charset="0"/>
              </a:rPr>
              <a:t>São Paulo</a:t>
            </a:r>
            <a:r>
              <a:rPr lang="pt-BR" sz="1100" b="1" i="1" dirty="0">
                <a:solidFill>
                  <a:srgbClr val="FADF3C"/>
                </a:solidFill>
                <a:latin typeface="Times New Roman" panose="02020603050405020304" pitchFamily="18" charset="0"/>
                <a:cs typeface="Times New Roman" panose="02020603050405020304" pitchFamily="18" charset="0"/>
              </a:rPr>
              <a:t> é a 7ª cidade mais populosa do planeta e sua região metropolitana é a 8ª maior aglomeração urbana do mundo. </a:t>
            </a:r>
          </a:p>
          <a:p>
            <a:pPr fontAlgn="base"/>
            <a:r>
              <a:rPr lang="pt-BR" sz="1100" b="1" i="1" dirty="0">
                <a:solidFill>
                  <a:srgbClr val="FADF3C"/>
                </a:solidFill>
                <a:latin typeface="Times New Roman" panose="02020603050405020304" pitchFamily="18" charset="0"/>
                <a:cs typeface="Times New Roman" panose="02020603050405020304" pitchFamily="18" charset="0"/>
              </a:rPr>
              <a:t>A cidade também possui um caráter cosmopolita, sendo que, em 2016, possuía moradores nativos de 196 países diferentes.</a:t>
            </a:r>
          </a:p>
        </p:txBody>
      </p:sp>
    </p:spTree>
    <p:extLst>
      <p:ext uri="{BB962C8B-B14F-4D97-AF65-F5344CB8AC3E}">
        <p14:creationId xmlns:p14="http://schemas.microsoft.com/office/powerpoint/2010/main" val="3694468063"/>
      </p:ext>
    </p:extLst>
  </p:cSld>
  <p:clrMapOvr>
    <a:masterClrMapping/>
  </p:clrMapOvr>
  <mc:AlternateContent xmlns:mc="http://schemas.openxmlformats.org/markup-compatibility/2006" xmlns:p14="http://schemas.microsoft.com/office/powerpoint/2010/main">
    <mc:Choice Requires="p14">
      <p:transition spd="slow" p14:dur="2000" advTm="32000"/>
    </mc:Choice>
    <mc:Fallback xmlns="">
      <p:transition spd="slow" advTm="32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xmlns="" id="{149F565E-71B0-43CF-AC49-28121EC3EA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0188" y="308059"/>
            <a:ext cx="6858717" cy="4509706"/>
          </a:xfrm>
          <a:prstGeom prst="rect">
            <a:avLst/>
          </a:prstGeom>
          <a:ln w="38100" cmpd="dbl">
            <a:solidFill>
              <a:srgbClr val="FEE638"/>
            </a:solidFill>
            <a:miter lim="800000"/>
          </a:ln>
        </p:spPr>
      </p:pic>
      <p:sp>
        <p:nvSpPr>
          <p:cNvPr id="4" name="CaixaDeTexto 3">
            <a:extLst>
              <a:ext uri="{FF2B5EF4-FFF2-40B4-BE49-F238E27FC236}">
                <a16:creationId xmlns:a16="http://schemas.microsoft.com/office/drawing/2014/main" xmlns="" id="{4C21B544-4BCD-48CC-84CF-8F2FCF7071CD}"/>
              </a:ext>
            </a:extLst>
          </p:cNvPr>
          <p:cNvSpPr txBox="1"/>
          <p:nvPr/>
        </p:nvSpPr>
        <p:spPr>
          <a:xfrm>
            <a:off x="7179528" y="195486"/>
            <a:ext cx="1872208" cy="5339923"/>
          </a:xfrm>
          <a:prstGeom prst="rect">
            <a:avLst/>
          </a:prstGeom>
          <a:noFill/>
        </p:spPr>
        <p:txBody>
          <a:bodyPr wrap="square" rtlCol="0">
            <a:spAutoFit/>
          </a:bodyPr>
          <a:lstStyle/>
          <a:p>
            <a:r>
              <a:rPr lang="pt-BR" sz="1100" b="1" i="1" dirty="0">
                <a:solidFill>
                  <a:srgbClr val="FADF3C"/>
                </a:solidFill>
                <a:latin typeface="Times New Roman" panose="02020603050405020304" pitchFamily="18" charset="0"/>
                <a:cs typeface="Times New Roman" panose="02020603050405020304" pitchFamily="18" charset="0"/>
              </a:rPr>
              <a:t>A </a:t>
            </a:r>
            <a:r>
              <a:rPr lang="pt-BR" sz="1100" b="1" i="1" u="sng" dirty="0">
                <a:solidFill>
                  <a:srgbClr val="FADF3C"/>
                </a:solidFill>
                <a:latin typeface="Times New Roman" panose="02020603050405020304" pitchFamily="18" charset="0"/>
                <a:cs typeface="Times New Roman" panose="02020603050405020304" pitchFamily="18" charset="0"/>
              </a:rPr>
              <a:t>Sala São Paulo</a:t>
            </a:r>
            <a:r>
              <a:rPr lang="pt-BR" sz="1100" b="1" i="1" dirty="0">
                <a:solidFill>
                  <a:srgbClr val="FADF3C"/>
                </a:solidFill>
                <a:latin typeface="Times New Roman" panose="02020603050405020304" pitchFamily="18" charset="0"/>
                <a:cs typeface="Times New Roman" panose="02020603050405020304" pitchFamily="18" charset="0"/>
              </a:rPr>
              <a:t> está construída dentro de uma imensa e rigorosa adaptação no edifício da Estação de Trem Júlio Prestes, sede que foi da antiga Estrada de Ferro Sorocabana, hoje FEPASA.</a:t>
            </a:r>
          </a:p>
          <a:p>
            <a:endParaRPr lang="pt-BR" sz="1100" b="1" i="1" dirty="0">
              <a:solidFill>
                <a:srgbClr val="FADF3C"/>
              </a:solidFill>
              <a:latin typeface="Times New Roman" panose="02020603050405020304" pitchFamily="18" charset="0"/>
              <a:cs typeface="Times New Roman" panose="02020603050405020304" pitchFamily="18" charset="0"/>
            </a:endParaRPr>
          </a:p>
          <a:p>
            <a:r>
              <a:rPr lang="pt-BR" sz="1100" b="1" i="1" dirty="0">
                <a:solidFill>
                  <a:srgbClr val="FADF3C"/>
                </a:solidFill>
                <a:latin typeface="Times New Roman" panose="02020603050405020304" pitchFamily="18" charset="0"/>
                <a:cs typeface="Times New Roman" panose="02020603050405020304" pitchFamily="18" charset="0"/>
              </a:rPr>
              <a:t>Quando frequentava aquela Estação com meu então namorado para visitar um dos engenheiros de sua construção e que já era, por seguidas gestões, o Sr. Presidente daquela Ferrovia – não imaginava que alguns anos depois viria a se tornar meu mais querido sogro – Dr. Armando </a:t>
            </a:r>
            <a:r>
              <a:rPr lang="pt-BR" sz="1100" b="1" i="1" dirty="0" err="1">
                <a:solidFill>
                  <a:srgbClr val="FADF3C"/>
                </a:solidFill>
                <a:latin typeface="Times New Roman" panose="02020603050405020304" pitchFamily="18" charset="0"/>
                <a:cs typeface="Times New Roman" panose="02020603050405020304" pitchFamily="18" charset="0"/>
              </a:rPr>
              <a:t>Zenesi</a:t>
            </a:r>
            <a:r>
              <a:rPr lang="pt-BR" sz="1100" b="1" i="1" dirty="0">
                <a:solidFill>
                  <a:srgbClr val="FADF3C"/>
                </a:solidFill>
                <a:latin typeface="Times New Roman" panose="02020603050405020304" pitchFamily="18" charset="0"/>
                <a:cs typeface="Times New Roman" panose="02020603050405020304" pitchFamily="18" charset="0"/>
              </a:rPr>
              <a:t>.</a:t>
            </a:r>
          </a:p>
          <a:p>
            <a:endParaRPr lang="pt-BR" sz="1100" b="1" i="1" dirty="0">
              <a:solidFill>
                <a:srgbClr val="FADF3C"/>
              </a:solidFill>
              <a:latin typeface="Times New Roman" panose="02020603050405020304" pitchFamily="18" charset="0"/>
              <a:cs typeface="Times New Roman" panose="02020603050405020304" pitchFamily="18" charset="0"/>
            </a:endParaRPr>
          </a:p>
          <a:p>
            <a:r>
              <a:rPr lang="pt-BR" sz="1100" b="1" i="1" dirty="0">
                <a:solidFill>
                  <a:srgbClr val="FADF3C"/>
                </a:solidFill>
                <a:latin typeface="Times New Roman" panose="02020603050405020304" pitchFamily="18" charset="0"/>
                <a:cs typeface="Times New Roman" panose="02020603050405020304" pitchFamily="18" charset="0"/>
              </a:rPr>
              <a:t>Imaginava menos ainda que  a futura Sala São Paulo, anos mais tarde, seria palco de inenarráveis emoções que muitas vezes me levaram às lágrimas...  </a:t>
            </a:r>
          </a:p>
          <a:p>
            <a:r>
              <a:rPr lang="pt-BR" sz="1100" b="1" i="1" dirty="0">
                <a:solidFill>
                  <a:srgbClr val="FADF3C"/>
                </a:solidFill>
                <a:latin typeface="Times New Roman" panose="02020603050405020304" pitchFamily="18" charset="0"/>
                <a:cs typeface="Times New Roman" panose="02020603050405020304" pitchFamily="18" charset="0"/>
              </a:rPr>
              <a:t>                           (automático)</a:t>
            </a:r>
          </a:p>
          <a:p>
            <a:endParaRPr lang="pt-BR" sz="1100" b="1" i="1" dirty="0">
              <a:solidFill>
                <a:srgbClr val="FADF3C"/>
              </a:solidFill>
              <a:latin typeface="Times New Roman" panose="02020603050405020304" pitchFamily="18" charset="0"/>
              <a:cs typeface="Times New Roman" panose="02020603050405020304" pitchFamily="18" charset="0"/>
            </a:endParaRPr>
          </a:p>
          <a:p>
            <a:r>
              <a:rPr lang="pt-BR" sz="1100" b="1" i="1" dirty="0">
                <a:solidFill>
                  <a:srgbClr val="FADF3C"/>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644211473"/>
      </p:ext>
    </p:extLst>
  </p:cSld>
  <p:clrMapOvr>
    <a:masterClrMapping/>
  </p:clrMapOvr>
  <mc:AlternateContent xmlns:mc="http://schemas.openxmlformats.org/markup-compatibility/2006" xmlns:p14="http://schemas.microsoft.com/office/powerpoint/2010/main">
    <mc:Choice Requires="p14">
      <p:transition spd="slow" p14:dur="7000" advClick="0" advTm="49000">
        <p:pull dir="r"/>
      </p:transition>
    </mc:Choice>
    <mc:Fallback xmlns="">
      <p:transition spd="slow" advClick="0" advTm="49000">
        <p:pull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afterEffect">
                                  <p:stCondLst>
                                    <p:cond delay="42000"/>
                                  </p:stCondLst>
                                  <p:childTnLst>
                                    <p:animEffect transition="out" filter="barn(outVertical)">
                                      <p:cBhvr>
                                        <p:cTn id="6" dur="6000"/>
                                        <p:tgtEl>
                                          <p:spTgt spid="3"/>
                                        </p:tgtEl>
                                      </p:cBhvr>
                                    </p:animEffect>
                                    <p:set>
                                      <p:cBhvr>
                                        <p:cTn id="7" dur="1" fill="hold">
                                          <p:stCondLst>
                                            <p:cond delay="5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xmlns="" id="{5DE12715-AEBC-4E61-8C06-9B66BE2DB2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70754" y="417014"/>
            <a:ext cx="7711509" cy="4374255"/>
          </a:xfrm>
          <a:prstGeom prst="rect">
            <a:avLst/>
          </a:prstGeom>
          <a:ln w="38100" cmpd="dbl">
            <a:solidFill>
              <a:srgbClr val="FEE638"/>
            </a:solidFill>
            <a:miter lim="800000"/>
          </a:ln>
        </p:spPr>
      </p:pic>
      <p:sp>
        <p:nvSpPr>
          <p:cNvPr id="4" name="CaixaDeTexto 3">
            <a:extLst>
              <a:ext uri="{FF2B5EF4-FFF2-40B4-BE49-F238E27FC236}">
                <a16:creationId xmlns:a16="http://schemas.microsoft.com/office/drawing/2014/main" xmlns="" id="{886FC7C5-D24F-4830-87FA-2B50247AEBA4}"/>
              </a:ext>
            </a:extLst>
          </p:cNvPr>
          <p:cNvSpPr txBox="1"/>
          <p:nvPr/>
        </p:nvSpPr>
        <p:spPr>
          <a:xfrm>
            <a:off x="82565" y="81913"/>
            <a:ext cx="1224136" cy="5001369"/>
          </a:xfrm>
          <a:prstGeom prst="rect">
            <a:avLst/>
          </a:prstGeom>
          <a:noFill/>
        </p:spPr>
        <p:txBody>
          <a:bodyPr wrap="square" rtlCol="0">
            <a:spAutoFit/>
          </a:bodyPr>
          <a:lstStyle/>
          <a:p>
            <a:r>
              <a:rPr lang="pt-BR" sz="1100" b="1" i="1" u="sng" dirty="0">
                <a:solidFill>
                  <a:srgbClr val="FADF3C"/>
                </a:solidFill>
                <a:latin typeface="Times New Roman" panose="02020603050405020304" pitchFamily="18" charset="0"/>
                <a:cs typeface="Times New Roman" panose="02020603050405020304" pitchFamily="18" charset="0"/>
              </a:rPr>
              <a:t>Sala São Paulo</a:t>
            </a:r>
            <a:r>
              <a:rPr lang="pt-BR" sz="1100" b="1" i="1" dirty="0">
                <a:solidFill>
                  <a:srgbClr val="FADF3C"/>
                </a:solidFill>
                <a:latin typeface="Times New Roman" panose="02020603050405020304" pitchFamily="18" charset="0"/>
                <a:cs typeface="Times New Roman" panose="02020603050405020304" pitchFamily="18" charset="0"/>
              </a:rPr>
              <a:t> –</a:t>
            </a:r>
          </a:p>
          <a:p>
            <a:r>
              <a:rPr lang="pt-BR" sz="1100" b="1" i="1" dirty="0">
                <a:solidFill>
                  <a:srgbClr val="FADF3C"/>
                </a:solidFill>
                <a:latin typeface="Times New Roman" panose="02020603050405020304" pitchFamily="18" charset="0"/>
                <a:cs typeface="Times New Roman" panose="02020603050405020304" pitchFamily="18" charset="0"/>
              </a:rPr>
              <a:t>sede da Orquestra Sinfônica do Estado de São Paulo e do Coro da OSESP. Foi concebida de acordo com os mais atualizados padrões internacionais e muitos especialistas consideram-na uma das salas de concerto com melhor acústica mundial, graças a seu moderno sistema no teto. Em 2015, o jornal britânico </a:t>
            </a:r>
            <a:r>
              <a:rPr lang="pt-BR" sz="1100" b="1" i="1" u="sng" dirty="0">
                <a:solidFill>
                  <a:srgbClr val="FADF3C"/>
                </a:solidFill>
                <a:latin typeface="Times New Roman" panose="02020603050405020304" pitchFamily="18" charset="0"/>
                <a:cs typeface="Times New Roman" panose="02020603050405020304" pitchFamily="18" charset="0"/>
              </a:rPr>
              <a:t>The Guardian</a:t>
            </a:r>
            <a:r>
              <a:rPr lang="pt-BR" sz="1100" b="1" i="1" dirty="0">
                <a:solidFill>
                  <a:srgbClr val="FADF3C"/>
                </a:solidFill>
                <a:latin typeface="Times New Roman" panose="02020603050405020304" pitchFamily="18" charset="0"/>
                <a:cs typeface="Times New Roman" panose="02020603050405020304" pitchFamily="18" charset="0"/>
              </a:rPr>
              <a:t> </a:t>
            </a:r>
          </a:p>
          <a:p>
            <a:r>
              <a:rPr lang="pt-BR" sz="1100" b="1" i="1" dirty="0">
                <a:solidFill>
                  <a:srgbClr val="FADF3C"/>
                </a:solidFill>
                <a:latin typeface="Times New Roman" panose="02020603050405020304" pitchFamily="18" charset="0"/>
                <a:cs typeface="Times New Roman" panose="02020603050405020304" pitchFamily="18" charset="0"/>
              </a:rPr>
              <a:t>classificou a Sala São Paulo como uma das dez melhores casas de concerto do mundo.</a:t>
            </a:r>
          </a:p>
        </p:txBody>
      </p:sp>
    </p:spTree>
    <p:extLst>
      <p:ext uri="{BB962C8B-B14F-4D97-AF65-F5344CB8AC3E}">
        <p14:creationId xmlns:p14="http://schemas.microsoft.com/office/powerpoint/2010/main" val="924182628"/>
      </p:ext>
    </p:extLst>
  </p:cSld>
  <p:clrMapOvr>
    <a:masterClrMapping/>
  </p:clrMapOvr>
  <mc:AlternateContent xmlns:mc="http://schemas.openxmlformats.org/markup-compatibility/2006" xmlns:p14="http://schemas.microsoft.com/office/powerpoint/2010/main">
    <mc:Choice Requires="p14">
      <p:transition p14:dur="10" advTm="40000">
        <p:fade/>
      </p:transition>
    </mc:Choice>
    <mc:Fallback xmlns="">
      <p:transition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a:extLst>
              <a:ext uri="{FF2B5EF4-FFF2-40B4-BE49-F238E27FC236}">
                <a16:creationId xmlns:a16="http://schemas.microsoft.com/office/drawing/2014/main" xmlns="" id="{62FE5C6F-231D-4894-A8A9-7A83358F8333}"/>
              </a:ext>
            </a:extLst>
          </p:cNvPr>
          <p:cNvSpPr txBox="1"/>
          <p:nvPr/>
        </p:nvSpPr>
        <p:spPr>
          <a:xfrm>
            <a:off x="96382" y="771550"/>
            <a:ext cx="1512168" cy="3816429"/>
          </a:xfrm>
          <a:prstGeom prst="rect">
            <a:avLst/>
          </a:prstGeom>
          <a:noFill/>
        </p:spPr>
        <p:txBody>
          <a:bodyPr wrap="square" rtlCol="0">
            <a:spAutoFit/>
          </a:bodyPr>
          <a:lstStyle/>
          <a:p>
            <a:r>
              <a:rPr lang="pt-BR" sz="1100" b="1" i="1" dirty="0">
                <a:solidFill>
                  <a:srgbClr val="FADF3C"/>
                </a:solidFill>
                <a:latin typeface="Times New Roman" panose="02020603050405020304" pitchFamily="18" charset="0"/>
                <a:cs typeface="Times New Roman" panose="02020603050405020304" pitchFamily="18" charset="0"/>
              </a:rPr>
              <a:t>Apesar deste sufoco de área construída,   </a:t>
            </a:r>
            <a:r>
              <a:rPr lang="pt-BR" sz="1100" b="1" i="1" u="sng" dirty="0">
                <a:solidFill>
                  <a:srgbClr val="FADF3C"/>
                </a:solidFill>
                <a:latin typeface="Times New Roman" panose="02020603050405020304" pitchFamily="18" charset="0"/>
                <a:cs typeface="Times New Roman" panose="02020603050405020304" pitchFamily="18" charset="0"/>
              </a:rPr>
              <a:t>São Paulo</a:t>
            </a:r>
            <a:r>
              <a:rPr lang="pt-BR" sz="1100" b="1" i="1" dirty="0">
                <a:solidFill>
                  <a:srgbClr val="FADF3C"/>
                </a:solidFill>
                <a:latin typeface="Times New Roman" panose="02020603050405020304" pitchFamily="18" charset="0"/>
                <a:cs typeface="Times New Roman" panose="02020603050405020304" pitchFamily="18" charset="0"/>
              </a:rPr>
              <a:t>  conta com diversos parques e reservas ambientais, que somam 63 áreas espalhadas pela cidade, o que resulta em 14m de área verde por habitante acima do recomendável.</a:t>
            </a:r>
          </a:p>
          <a:p>
            <a:endParaRPr lang="pt-BR" sz="1100" b="1" i="1" dirty="0">
              <a:solidFill>
                <a:srgbClr val="FADF3C"/>
              </a:solidFill>
              <a:latin typeface="Times New Roman" panose="02020603050405020304" pitchFamily="18" charset="0"/>
              <a:cs typeface="Times New Roman" panose="02020603050405020304" pitchFamily="18" charset="0"/>
            </a:endParaRPr>
          </a:p>
          <a:p>
            <a:r>
              <a:rPr lang="pt-BR" sz="1100" b="1" i="1" dirty="0">
                <a:solidFill>
                  <a:srgbClr val="FADF3C"/>
                </a:solidFill>
                <a:latin typeface="Times New Roman" panose="02020603050405020304" pitchFamily="18" charset="0"/>
                <a:cs typeface="Times New Roman" panose="02020603050405020304" pitchFamily="18" charset="0"/>
              </a:rPr>
              <a:t>O </a:t>
            </a:r>
            <a:r>
              <a:rPr lang="pt-BR" sz="1100" b="1" i="1" u="sng" dirty="0">
                <a:solidFill>
                  <a:srgbClr val="FADF3C"/>
                </a:solidFill>
                <a:latin typeface="Times New Roman" panose="02020603050405020304" pitchFamily="18" charset="0"/>
                <a:cs typeface="Times New Roman" panose="02020603050405020304" pitchFamily="18" charset="0"/>
              </a:rPr>
              <a:t>Parque Ibirapuera </a:t>
            </a:r>
            <a:r>
              <a:rPr lang="pt-BR" sz="1100" b="1" i="1" dirty="0">
                <a:solidFill>
                  <a:srgbClr val="FADF3C"/>
                </a:solidFill>
                <a:latin typeface="Times New Roman" panose="02020603050405020304" pitchFamily="18" charset="0"/>
                <a:cs typeface="Times New Roman" panose="02020603050405020304" pitchFamily="18" charset="0"/>
              </a:rPr>
              <a:t>(foto) é o mais importante parque urbano no Brasil. </a:t>
            </a:r>
          </a:p>
          <a:p>
            <a:r>
              <a:rPr lang="pt-BR" sz="1100" b="1" i="1" dirty="0">
                <a:solidFill>
                  <a:srgbClr val="FADF3C"/>
                </a:solidFill>
                <a:latin typeface="Times New Roman" panose="02020603050405020304" pitchFamily="18" charset="0"/>
                <a:cs typeface="Times New Roman" panose="02020603050405020304" pitchFamily="18" charset="0"/>
              </a:rPr>
              <a:t>No município, é superado em tamanho apenas pelo Parque do Carmo e pelo Parque Anhanguera.</a:t>
            </a:r>
          </a:p>
          <a:p>
            <a:endParaRPr lang="pt-BR" sz="1100" b="1" i="1" dirty="0">
              <a:solidFill>
                <a:srgbClr val="FADF3C"/>
              </a:solidFill>
              <a:latin typeface="Times New Roman" panose="02020603050405020304" pitchFamily="18" charset="0"/>
              <a:cs typeface="Times New Roman" panose="02020603050405020304" pitchFamily="18" charset="0"/>
            </a:endParaRPr>
          </a:p>
        </p:txBody>
      </p:sp>
      <p:pic>
        <p:nvPicPr>
          <p:cNvPr id="4" name="Imagem 3">
            <a:extLst>
              <a:ext uri="{FF2B5EF4-FFF2-40B4-BE49-F238E27FC236}">
                <a16:creationId xmlns:a16="http://schemas.microsoft.com/office/drawing/2014/main" xmlns="" id="{F1238333-B4A4-4F40-9DAA-D4D9697CDE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7815" y="365719"/>
            <a:ext cx="7315108" cy="4409106"/>
          </a:xfrm>
          <a:prstGeom prst="rect">
            <a:avLst/>
          </a:prstGeom>
          <a:ln w="38100" cmpd="dbl">
            <a:solidFill>
              <a:srgbClr val="FEE638"/>
            </a:solidFill>
            <a:miter lim="800000"/>
          </a:ln>
        </p:spPr>
      </p:pic>
    </p:spTree>
    <p:extLst>
      <p:ext uri="{BB962C8B-B14F-4D97-AF65-F5344CB8AC3E}">
        <p14:creationId xmlns:p14="http://schemas.microsoft.com/office/powerpoint/2010/main" val="3324216649"/>
      </p:ext>
    </p:extLst>
  </p:cSld>
  <p:clrMapOvr>
    <a:masterClrMapping/>
  </p:clrMapOvr>
  <mc:AlternateContent xmlns:mc="http://schemas.openxmlformats.org/markup-compatibility/2006" xmlns:p14="http://schemas.microsoft.com/office/powerpoint/2010/main">
    <mc:Choice Requires="p14">
      <p:transition spd="slow" p14:dur="5000" advTm="35000">
        <p:zoom/>
      </p:transition>
    </mc:Choice>
    <mc:Fallback xmlns="">
      <p:transition spd="slow" advTm="35000">
        <p:zoom/>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xmlns="" id="{B2E68148-E87F-4DE8-8E64-0A26605290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39952" y="327595"/>
            <a:ext cx="8627124" cy="3319080"/>
          </a:xfrm>
          <a:prstGeom prst="rect">
            <a:avLst/>
          </a:prstGeom>
          <a:ln w="38100" cmpd="dbl">
            <a:solidFill>
              <a:srgbClr val="FEE638"/>
            </a:solidFill>
            <a:miter lim="800000"/>
          </a:ln>
        </p:spPr>
      </p:pic>
      <p:sp>
        <p:nvSpPr>
          <p:cNvPr id="4" name="CaixaDeTexto 3">
            <a:extLst>
              <a:ext uri="{FF2B5EF4-FFF2-40B4-BE49-F238E27FC236}">
                <a16:creationId xmlns:a16="http://schemas.microsoft.com/office/drawing/2014/main" xmlns="" id="{672F0226-3FB7-4D17-A500-F2D5AD815882}"/>
              </a:ext>
            </a:extLst>
          </p:cNvPr>
          <p:cNvSpPr txBox="1"/>
          <p:nvPr/>
        </p:nvSpPr>
        <p:spPr>
          <a:xfrm>
            <a:off x="539552" y="3905994"/>
            <a:ext cx="8064896" cy="938719"/>
          </a:xfrm>
          <a:prstGeom prst="rect">
            <a:avLst/>
          </a:prstGeom>
          <a:noFill/>
        </p:spPr>
        <p:txBody>
          <a:bodyPr wrap="square" rtlCol="0">
            <a:spAutoFit/>
          </a:bodyPr>
          <a:lstStyle/>
          <a:p>
            <a:pPr algn="ctr"/>
            <a:r>
              <a:rPr lang="pt-BR" sz="1100" b="1" i="1" dirty="0">
                <a:solidFill>
                  <a:srgbClr val="FADF3C"/>
                </a:solidFill>
                <a:latin typeface="Times New Roman" panose="02020603050405020304" pitchFamily="18" charset="0"/>
                <a:cs typeface="Times New Roman" panose="02020603050405020304" pitchFamily="18" charset="0"/>
              </a:rPr>
              <a:t>No parque do Ibirapuera se encontra o </a:t>
            </a:r>
            <a:r>
              <a:rPr lang="pt-BR" sz="1100" b="1" i="1" u="sng" dirty="0">
                <a:solidFill>
                  <a:srgbClr val="FADF3C"/>
                </a:solidFill>
                <a:latin typeface="Times New Roman" panose="02020603050405020304" pitchFamily="18" charset="0"/>
                <a:cs typeface="Times New Roman" panose="02020603050405020304" pitchFamily="18" charset="0"/>
              </a:rPr>
              <a:t>Monumento às Bandeiras</a:t>
            </a:r>
            <a:r>
              <a:rPr lang="pt-BR" sz="1100" b="1" i="1" dirty="0">
                <a:solidFill>
                  <a:srgbClr val="FADF3C"/>
                </a:solidFill>
                <a:latin typeface="Times New Roman" panose="02020603050405020304" pitchFamily="18" charset="0"/>
                <a:cs typeface="Times New Roman" panose="02020603050405020304" pitchFamily="18" charset="0"/>
              </a:rPr>
              <a:t> que desbravaram os sertões durante os séculos XVII e XVIII.  </a:t>
            </a:r>
          </a:p>
          <a:p>
            <a:pPr algn="ctr"/>
            <a:r>
              <a:rPr lang="pt-BR" sz="1100" b="1" i="1" dirty="0">
                <a:solidFill>
                  <a:srgbClr val="FADF3C"/>
                </a:solidFill>
                <a:latin typeface="Times New Roman" panose="02020603050405020304" pitchFamily="18" charset="0"/>
                <a:cs typeface="Times New Roman" panose="02020603050405020304" pitchFamily="18" charset="0"/>
              </a:rPr>
              <a:t>De autoria do escultor Victor Brecheret, começou a ser desenhado ainda em 1920, quando o artista tinha apenas 26 anos de idade. Por conta de uma série de questões políticas do país, a obra só foi concretizada às vésperas do IV Centenário da capital paulista que se deu em 1954. </a:t>
            </a:r>
          </a:p>
          <a:p>
            <a:pPr algn="ctr"/>
            <a:r>
              <a:rPr lang="pt-BR" sz="1100" b="1" i="1" dirty="0">
                <a:solidFill>
                  <a:srgbClr val="FADF3C"/>
                </a:solidFill>
                <a:latin typeface="Times New Roman" panose="02020603050405020304" pitchFamily="18" charset="0"/>
                <a:cs typeface="Times New Roman" panose="02020603050405020304" pitchFamily="18" charset="0"/>
              </a:rPr>
              <a:t>O monumento possui cerca de 11 m de altura total, 8,40 m  de largura e 43,80 m de profundidade.</a:t>
            </a:r>
          </a:p>
        </p:txBody>
      </p:sp>
    </p:spTree>
    <p:extLst>
      <p:ext uri="{BB962C8B-B14F-4D97-AF65-F5344CB8AC3E}">
        <p14:creationId xmlns:p14="http://schemas.microsoft.com/office/powerpoint/2010/main" val="1156916063"/>
      </p:ext>
    </p:extLst>
  </p:cSld>
  <p:clrMapOvr>
    <a:masterClrMapping/>
  </p:clrMapOvr>
  <mc:AlternateContent xmlns:mc="http://schemas.openxmlformats.org/markup-compatibility/2006" xmlns:p14="http://schemas.microsoft.com/office/powerpoint/2010/main">
    <mc:Choice Requires="p14">
      <p:transition spd="slow" p14:dur="2000" advTm="40000"/>
    </mc:Choice>
    <mc:Fallback xmlns="">
      <p:transition spd="slow" advTm="4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afterEffect">
                                  <p:stCondLst>
                                    <p:cond delay="0"/>
                                  </p:stCondLst>
                                  <p:childTnLst>
                                    <p:animMotion origin="layout" path="M -0.42118 0.01512 L 0.25521 0.0108 " pathEditMode="relative" rAng="0" ptsTypes="AA">
                                      <p:cBhvr>
                                        <p:cTn id="6" dur="8000" spd="-100000" fill="hold"/>
                                        <p:tgtEl>
                                          <p:spTgt spid="3"/>
                                        </p:tgtEl>
                                        <p:attrNameLst>
                                          <p:attrName>ppt_x</p:attrName>
                                          <p:attrName>ppt_y</p:attrName>
                                        </p:attrNameLst>
                                      </p:cBhvr>
                                      <p:rCtr x="33819" y="-21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a:extLst>
              <a:ext uri="{FF2B5EF4-FFF2-40B4-BE49-F238E27FC236}">
                <a16:creationId xmlns:a16="http://schemas.microsoft.com/office/drawing/2014/main" xmlns="" id="{62501CD9-0BAA-493C-AFE6-E7BAD5AC5044}"/>
              </a:ext>
            </a:extLst>
          </p:cNvPr>
          <p:cNvSpPr txBox="1"/>
          <p:nvPr/>
        </p:nvSpPr>
        <p:spPr>
          <a:xfrm>
            <a:off x="7642860" y="259938"/>
            <a:ext cx="1478280" cy="4832092"/>
          </a:xfrm>
          <a:prstGeom prst="rect">
            <a:avLst/>
          </a:prstGeom>
          <a:noFill/>
        </p:spPr>
        <p:txBody>
          <a:bodyPr wrap="square" rtlCol="0">
            <a:spAutoFit/>
          </a:bodyPr>
          <a:lstStyle/>
          <a:p>
            <a:r>
              <a:rPr lang="pt-BR" sz="1100" b="1" i="1" dirty="0">
                <a:solidFill>
                  <a:srgbClr val="FADF3C"/>
                </a:solidFill>
                <a:latin typeface="Times New Roman" panose="02020603050405020304" pitchFamily="18" charset="0"/>
                <a:cs typeface="Times New Roman" panose="02020603050405020304" pitchFamily="18" charset="0"/>
              </a:rPr>
              <a:t>O </a:t>
            </a:r>
            <a:r>
              <a:rPr lang="pt-BR" sz="1100" b="1" i="1" u="sng" dirty="0" err="1">
                <a:solidFill>
                  <a:srgbClr val="FADF3C"/>
                </a:solidFill>
                <a:latin typeface="Times New Roman" panose="02020603050405020304" pitchFamily="18" charset="0"/>
                <a:cs typeface="Times New Roman" panose="02020603050405020304" pitchFamily="18" charset="0"/>
              </a:rPr>
              <a:t>Copan</a:t>
            </a:r>
            <a:r>
              <a:rPr lang="pt-BR" sz="1100" b="1" i="1" dirty="0">
                <a:solidFill>
                  <a:srgbClr val="FADF3C"/>
                </a:solidFill>
                <a:latin typeface="Times New Roman" panose="02020603050405020304" pitchFamily="18" charset="0"/>
                <a:cs typeface="Times New Roman" panose="02020603050405020304" pitchFamily="18" charset="0"/>
              </a:rPr>
              <a:t> é um dos mais importantes e emblemáticos edifícios da cidade de São Paulo, localizado na Avenida Ipiranga, centro, e foi inaugurado em 1966. É um símbolo da arquitetura moderna brasileira, cujo projeto foi concebido pelo arquiteto </a:t>
            </a:r>
            <a:r>
              <a:rPr lang="pt-BR" sz="1100" b="1" i="1" u="sng" dirty="0">
                <a:solidFill>
                  <a:srgbClr val="FADF3C"/>
                </a:solidFill>
                <a:latin typeface="Times New Roman" panose="02020603050405020304" pitchFamily="18" charset="0"/>
                <a:cs typeface="Times New Roman" panose="02020603050405020304" pitchFamily="18" charset="0"/>
              </a:rPr>
              <a:t>Oscar Niemeyer</a:t>
            </a:r>
            <a:r>
              <a:rPr lang="pt-BR" sz="1100" b="1" i="1" dirty="0">
                <a:solidFill>
                  <a:srgbClr val="FADF3C"/>
                </a:solidFill>
                <a:latin typeface="Times New Roman" panose="02020603050405020304" pitchFamily="18" charset="0"/>
                <a:cs typeface="Times New Roman" panose="02020603050405020304" pitchFamily="18" charset="0"/>
              </a:rPr>
              <a:t>, em 1954, por ocasião do IV Centenário da cidade de São Paulo.</a:t>
            </a:r>
          </a:p>
          <a:p>
            <a:r>
              <a:rPr lang="pt-BR" sz="1100" b="1" i="1" dirty="0">
                <a:solidFill>
                  <a:srgbClr val="FADF3C"/>
                </a:solidFill>
                <a:latin typeface="Times New Roman" panose="02020603050405020304" pitchFamily="18" charset="0"/>
                <a:cs typeface="Times New Roman" panose="02020603050405020304" pitchFamily="18" charset="0"/>
              </a:rPr>
              <a:t>Aproveito a oportunidade para contar que vivi lá de 1970 a 1971, no 26º andar, bem em frente ao Hilton Hotel.</a:t>
            </a:r>
          </a:p>
          <a:p>
            <a:r>
              <a:rPr lang="pt-BR" sz="1100" b="1" i="1" dirty="0">
                <a:solidFill>
                  <a:srgbClr val="FADF3C"/>
                </a:solidFill>
                <a:latin typeface="Times New Roman" panose="02020603050405020304" pitchFamily="18" charset="0"/>
                <a:cs typeface="Times New Roman" panose="02020603050405020304" pitchFamily="18" charset="0"/>
              </a:rPr>
              <a:t>Para quem conheceu, devo dizer, com veemência, que não era no bloco B... </a:t>
            </a:r>
            <a:r>
              <a:rPr lang="pt-BR" sz="1100" b="1" i="1" dirty="0" err="1">
                <a:solidFill>
                  <a:srgbClr val="FADF3C"/>
                </a:solidFill>
                <a:latin typeface="Times New Roman" panose="02020603050405020304" pitchFamily="18" charset="0"/>
                <a:cs typeface="Times New Roman" panose="02020603050405020304" pitchFamily="18" charset="0"/>
              </a:rPr>
              <a:t>rs</a:t>
            </a:r>
            <a:endParaRPr lang="pt-BR" sz="1100" b="1" i="1" dirty="0">
              <a:solidFill>
                <a:srgbClr val="FADF3C"/>
              </a:solidFill>
              <a:latin typeface="Times New Roman" panose="02020603050405020304" pitchFamily="18" charset="0"/>
              <a:cs typeface="Times New Roman" panose="02020603050405020304" pitchFamily="18" charset="0"/>
            </a:endParaRPr>
          </a:p>
        </p:txBody>
      </p:sp>
      <p:pic>
        <p:nvPicPr>
          <p:cNvPr id="4" name="Imagem 3" descr="Uma imagem contendo equipamentos eletrônicos, circuito&#10;&#10;Descrição gerada com muito alta confiança">
            <a:extLst>
              <a:ext uri="{FF2B5EF4-FFF2-40B4-BE49-F238E27FC236}">
                <a16:creationId xmlns:a16="http://schemas.microsoft.com/office/drawing/2014/main" xmlns="" id="{D3F43F7D-1AA6-4DE8-82B3-2C84188EF1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7284" y="426750"/>
            <a:ext cx="7381881" cy="4303006"/>
          </a:xfrm>
          <a:prstGeom prst="rect">
            <a:avLst/>
          </a:prstGeom>
          <a:ln w="38100" cmpd="dbl">
            <a:solidFill>
              <a:srgbClr val="FEE638"/>
            </a:solidFill>
            <a:miter lim="800000"/>
          </a:ln>
        </p:spPr>
      </p:pic>
    </p:spTree>
    <p:extLst>
      <p:ext uri="{BB962C8B-B14F-4D97-AF65-F5344CB8AC3E}">
        <p14:creationId xmlns:p14="http://schemas.microsoft.com/office/powerpoint/2010/main" val="341166693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7000" advTm="50000">
        <p15:prstTrans prst="pageCurlDouble"/>
      </p:transition>
    </mc:Choice>
    <mc:Fallback>
      <p:transition spd="slow" advTm="50000">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descr="Uma imagem contendo cerca, edifício, ao ar livre&#10;&#10;Descrição gerada com muito alta confiança">
            <a:extLst>
              <a:ext uri="{FF2B5EF4-FFF2-40B4-BE49-F238E27FC236}">
                <a16:creationId xmlns:a16="http://schemas.microsoft.com/office/drawing/2014/main" xmlns="" id="{B4A53F66-8795-42EA-B941-755006C030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2606" y="252254"/>
            <a:ext cx="7836954" cy="4617550"/>
          </a:xfrm>
          <a:prstGeom prst="rect">
            <a:avLst/>
          </a:prstGeom>
          <a:ln w="38100" cmpd="dbl">
            <a:solidFill>
              <a:srgbClr val="FEE638"/>
            </a:solidFill>
            <a:miter lim="800000"/>
          </a:ln>
        </p:spPr>
      </p:pic>
      <p:sp>
        <p:nvSpPr>
          <p:cNvPr id="5" name="CaixaDeTexto 4">
            <a:extLst>
              <a:ext uri="{FF2B5EF4-FFF2-40B4-BE49-F238E27FC236}">
                <a16:creationId xmlns:a16="http://schemas.microsoft.com/office/drawing/2014/main" xmlns="" id="{44BE1B40-A43D-4B64-8E97-1374728053EF}"/>
              </a:ext>
            </a:extLst>
          </p:cNvPr>
          <p:cNvSpPr txBox="1"/>
          <p:nvPr/>
        </p:nvSpPr>
        <p:spPr>
          <a:xfrm>
            <a:off x="93686" y="51470"/>
            <a:ext cx="1039625" cy="5001369"/>
          </a:xfrm>
          <a:prstGeom prst="rect">
            <a:avLst/>
          </a:prstGeom>
          <a:noFill/>
        </p:spPr>
        <p:txBody>
          <a:bodyPr wrap="square" rtlCol="0">
            <a:spAutoFit/>
          </a:bodyPr>
          <a:lstStyle/>
          <a:p>
            <a:r>
              <a:rPr lang="pt-BR" sz="1100" b="1" i="1" dirty="0">
                <a:solidFill>
                  <a:srgbClr val="FADF3C"/>
                </a:solidFill>
                <a:latin typeface="Times New Roman" panose="02020603050405020304" pitchFamily="18" charset="0"/>
                <a:cs typeface="Times New Roman" panose="02020603050405020304" pitchFamily="18" charset="0"/>
              </a:rPr>
              <a:t>Não por vã glória, porque é constrangida que exalto o fato de meu Estado – de São Paulo – ser um pouco mais politizado que  os demais do país. Mesmo porque, lamento e muito o fato de que a Política no Brasil deixa muito a desejar quanto a investir em Saúde, Educação, Saneamento, e Segurança, de que tanto necessita todo o povo brasileiro.</a:t>
            </a:r>
          </a:p>
        </p:txBody>
      </p:sp>
    </p:spTree>
    <p:extLst>
      <p:ext uri="{BB962C8B-B14F-4D97-AF65-F5344CB8AC3E}">
        <p14:creationId xmlns:p14="http://schemas.microsoft.com/office/powerpoint/2010/main" val="1414045380"/>
      </p:ext>
    </p:extLst>
  </p:cSld>
  <p:clrMapOvr>
    <a:masterClrMapping/>
  </p:clrMapOvr>
  <mc:AlternateContent xmlns:mc="http://schemas.openxmlformats.org/markup-compatibility/2006" xmlns:p14="http://schemas.microsoft.com/office/powerpoint/2010/main">
    <mc:Choice Requires="p14">
      <p:transition spd="slow" p14:dur="8500" advTm="30000">
        <p:wipe dir="d"/>
      </p:transition>
    </mc:Choice>
    <mc:Fallback xmlns="">
      <p:transition spd="slow" advTm="30000">
        <p:wipe dir="d"/>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a:extLst>
              <a:ext uri="{FF2B5EF4-FFF2-40B4-BE49-F238E27FC236}">
                <a16:creationId xmlns:a16="http://schemas.microsoft.com/office/drawing/2014/main" xmlns="" id="{F8FA8DFA-01B8-4B7B-83F8-88198E0488A8}"/>
              </a:ext>
            </a:extLst>
          </p:cNvPr>
          <p:cNvSpPr txBox="1"/>
          <p:nvPr/>
        </p:nvSpPr>
        <p:spPr>
          <a:xfrm>
            <a:off x="7236296" y="209303"/>
            <a:ext cx="1728192" cy="4832092"/>
          </a:xfrm>
          <a:prstGeom prst="rect">
            <a:avLst/>
          </a:prstGeom>
          <a:noFill/>
        </p:spPr>
        <p:txBody>
          <a:bodyPr wrap="square" rtlCol="0">
            <a:spAutoFit/>
          </a:bodyPr>
          <a:lstStyle/>
          <a:p>
            <a:pPr fontAlgn="base"/>
            <a:r>
              <a:rPr lang="pt-BR" sz="1100" b="1" i="1" dirty="0">
                <a:solidFill>
                  <a:srgbClr val="FADF3C"/>
                </a:solidFill>
                <a:latin typeface="Times New Roman" panose="02020603050405020304" pitchFamily="18" charset="0"/>
                <a:cs typeface="Times New Roman" panose="02020603050405020304" pitchFamily="18" charset="0"/>
              </a:rPr>
              <a:t>No fim do século XVI, o Brasil possuía três cidades: </a:t>
            </a:r>
          </a:p>
          <a:p>
            <a:pPr fontAlgn="base"/>
            <a:r>
              <a:rPr lang="pt-BR" sz="1100" b="1" i="1" dirty="0">
                <a:solidFill>
                  <a:srgbClr val="FADF3C"/>
                </a:solidFill>
                <a:latin typeface="Times New Roman" panose="02020603050405020304" pitchFamily="18" charset="0"/>
                <a:cs typeface="Times New Roman" panose="02020603050405020304" pitchFamily="18" charset="0"/>
              </a:rPr>
              <a:t>– Salvador ;</a:t>
            </a:r>
          </a:p>
          <a:p>
            <a:pPr fontAlgn="base"/>
            <a:r>
              <a:rPr lang="pt-BR" sz="1100" b="1" i="1" dirty="0">
                <a:solidFill>
                  <a:srgbClr val="FADF3C"/>
                </a:solidFill>
                <a:latin typeface="Times New Roman" panose="02020603050405020304" pitchFamily="18" charset="0"/>
                <a:cs typeface="Times New Roman" panose="02020603050405020304" pitchFamily="18" charset="0"/>
              </a:rPr>
              <a:t>– São Sebastião do Rio de Janeiro e</a:t>
            </a:r>
          </a:p>
          <a:p>
            <a:pPr fontAlgn="base"/>
            <a:r>
              <a:rPr lang="pt-BR" sz="1100" b="1" i="1" dirty="0">
                <a:solidFill>
                  <a:srgbClr val="FADF3C"/>
                </a:solidFill>
                <a:latin typeface="Times New Roman" panose="02020603050405020304" pitchFamily="18" charset="0"/>
                <a:cs typeface="Times New Roman" panose="02020603050405020304" pitchFamily="18" charset="0"/>
              </a:rPr>
              <a:t>– esta moderna cidade que, à época, teve o nome de Filipéia de Nossa Senhora das Neves </a:t>
            </a:r>
          </a:p>
          <a:p>
            <a:pPr fontAlgn="base"/>
            <a:r>
              <a:rPr lang="pt-BR" sz="1100" b="1" i="1" dirty="0">
                <a:solidFill>
                  <a:srgbClr val="FADF3C"/>
                </a:solidFill>
                <a:latin typeface="Times New Roman" panose="02020603050405020304" pitchFamily="18" charset="0"/>
                <a:cs typeface="Times New Roman" panose="02020603050405020304" pitchFamily="18" charset="0"/>
              </a:rPr>
              <a:t>A fundação de Filipéia ocorreu durante a União Ibérica. O nome Filipéia foi dado em homenagem ao rei espanhol Filipe II, e foi a terceira cidade fundada no Brasil, com o nome de Filipéia de Nossa Senhora das Neves, mais tarde </a:t>
            </a:r>
            <a:r>
              <a:rPr lang="pt-BR" sz="1100" b="1" i="1" dirty="0" err="1">
                <a:solidFill>
                  <a:srgbClr val="FADF3C"/>
                </a:solidFill>
                <a:latin typeface="Times New Roman" panose="02020603050405020304" pitchFamily="18" charset="0"/>
                <a:cs typeface="Times New Roman" panose="02020603050405020304" pitchFamily="18" charset="0"/>
              </a:rPr>
              <a:t>Parahyba</a:t>
            </a:r>
            <a:r>
              <a:rPr lang="pt-BR" sz="1100" b="1" i="1" dirty="0">
                <a:solidFill>
                  <a:srgbClr val="FADF3C"/>
                </a:solidFill>
                <a:latin typeface="Times New Roman" panose="02020603050405020304" pitchFamily="18" charset="0"/>
                <a:cs typeface="Times New Roman" panose="02020603050405020304" pitchFamily="18" charset="0"/>
              </a:rPr>
              <a:t>, e atualmente </a:t>
            </a:r>
            <a:r>
              <a:rPr lang="pt-BR" sz="1100" b="1" i="1" u="sng" dirty="0">
                <a:solidFill>
                  <a:srgbClr val="FADF3C"/>
                </a:solidFill>
                <a:latin typeface="Times New Roman" panose="02020603050405020304" pitchFamily="18" charset="0"/>
                <a:cs typeface="Times New Roman" panose="02020603050405020304" pitchFamily="18" charset="0"/>
              </a:rPr>
              <a:t>João Pessoa</a:t>
            </a:r>
            <a:r>
              <a:rPr lang="pt-BR" sz="1100" b="1" i="1" dirty="0">
                <a:solidFill>
                  <a:srgbClr val="FADF3C"/>
                </a:solidFill>
                <a:latin typeface="Times New Roman" panose="02020603050405020304" pitchFamily="18" charset="0"/>
                <a:cs typeface="Times New Roman" panose="02020603050405020304" pitchFamily="18" charset="0"/>
              </a:rPr>
              <a:t> – PB.  Seu fundador foi Frutuoso Barbosa, em </a:t>
            </a:r>
            <a:r>
              <a:rPr lang="pt-BR" sz="1100" b="1" i="1" u="sng" dirty="0">
                <a:solidFill>
                  <a:srgbClr val="FADF3C"/>
                </a:solidFill>
                <a:latin typeface="Times New Roman" panose="02020603050405020304" pitchFamily="18" charset="0"/>
                <a:cs typeface="Times New Roman" panose="02020603050405020304" pitchFamily="18" charset="0"/>
              </a:rPr>
              <a:t>1585</a:t>
            </a:r>
            <a:r>
              <a:rPr lang="pt-BR" sz="1100" b="1" i="1" dirty="0">
                <a:solidFill>
                  <a:srgbClr val="FADF3C"/>
                </a:solidFill>
                <a:latin typeface="Times New Roman" panose="02020603050405020304" pitchFamily="18" charset="0"/>
                <a:cs typeface="Times New Roman" panose="02020603050405020304" pitchFamily="18" charset="0"/>
              </a:rPr>
              <a:t>.</a:t>
            </a:r>
          </a:p>
          <a:p>
            <a:pPr fontAlgn="base"/>
            <a:r>
              <a:rPr lang="pt-BR" sz="1100" b="1" i="1" dirty="0">
                <a:solidFill>
                  <a:srgbClr val="FADF3C"/>
                </a:solidFill>
                <a:latin typeface="Times New Roman" panose="02020603050405020304" pitchFamily="18" charset="0"/>
                <a:cs typeface="Times New Roman" panose="02020603050405020304" pitchFamily="18" charset="0"/>
              </a:rPr>
              <a:t>Em primeiro plano, o que foi muito famoso hotel Tambaú, na praia do mesmo nome.</a:t>
            </a:r>
          </a:p>
        </p:txBody>
      </p:sp>
      <p:pic>
        <p:nvPicPr>
          <p:cNvPr id="4" name="Imagem 3" descr="Uma imagem contendo céu, natureza, água, ao ar livre&#10;&#10;Descrição gerada com muito alta confiança">
            <a:extLst>
              <a:ext uri="{FF2B5EF4-FFF2-40B4-BE49-F238E27FC236}">
                <a16:creationId xmlns:a16="http://schemas.microsoft.com/office/drawing/2014/main" xmlns="" id="{CC512B3A-0CE2-4B98-A608-32A84B9ACAD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9336" y="169198"/>
            <a:ext cx="6692944" cy="4775694"/>
          </a:xfrm>
          <a:prstGeom prst="rect">
            <a:avLst/>
          </a:prstGeom>
          <a:ln w="38100" cmpd="dbl">
            <a:solidFill>
              <a:srgbClr val="FEE638"/>
            </a:solidFill>
            <a:miter lim="800000"/>
          </a:ln>
        </p:spPr>
      </p:pic>
    </p:spTree>
    <p:extLst>
      <p:ext uri="{BB962C8B-B14F-4D97-AF65-F5344CB8AC3E}">
        <p14:creationId xmlns:p14="http://schemas.microsoft.com/office/powerpoint/2010/main" val="1114138347"/>
      </p:ext>
    </p:extLst>
  </p:cSld>
  <p:clrMapOvr>
    <a:masterClrMapping/>
  </p:clrMapOvr>
  <mc:AlternateContent xmlns:mc="http://schemas.openxmlformats.org/markup-compatibility/2006" xmlns:p14="http://schemas.microsoft.com/office/powerpoint/2010/main">
    <mc:Choice Requires="p14">
      <p:transition spd="slow" p14:dur="3400" advTm="51000">
        <p14:reveal/>
      </p:transition>
    </mc:Choice>
    <mc:Fallback xmlns="">
      <p:transition spd="slow" advTm="51000">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4000" b="-4000"/>
          </a:stretch>
        </a:blipFill>
        <a:effectLst/>
      </p:bgPr>
    </p:bg>
    <p:spTree>
      <p:nvGrpSpPr>
        <p:cNvPr id="1" name=""/>
        <p:cNvGrpSpPr/>
        <p:nvPr/>
      </p:nvGrpSpPr>
      <p:grpSpPr>
        <a:xfrm>
          <a:off x="0" y="0"/>
          <a:ext cx="0" cy="0"/>
          <a:chOff x="0" y="0"/>
          <a:chExt cx="0" cy="0"/>
        </a:xfrm>
      </p:grpSpPr>
      <p:sp>
        <p:nvSpPr>
          <p:cNvPr id="2" name="CaixaDeTexto 1">
            <a:extLst>
              <a:ext uri="{FF2B5EF4-FFF2-40B4-BE49-F238E27FC236}">
                <a16:creationId xmlns:a16="http://schemas.microsoft.com/office/drawing/2014/main" xmlns="" id="{4ED47BB7-E718-40ED-8D46-D38F6F7DF3F5}"/>
              </a:ext>
            </a:extLst>
          </p:cNvPr>
          <p:cNvSpPr txBox="1"/>
          <p:nvPr/>
        </p:nvSpPr>
        <p:spPr>
          <a:xfrm>
            <a:off x="107504" y="125505"/>
            <a:ext cx="2088232" cy="5170646"/>
          </a:xfrm>
          <a:prstGeom prst="rect">
            <a:avLst/>
          </a:prstGeom>
          <a:noFill/>
        </p:spPr>
        <p:txBody>
          <a:bodyPr wrap="square" rtlCol="0">
            <a:spAutoFit/>
          </a:bodyPr>
          <a:lstStyle/>
          <a:p>
            <a:pPr fontAlgn="base"/>
            <a:r>
              <a:rPr lang="pt-BR" sz="1100" b="1" i="1" u="sng" dirty="0">
                <a:solidFill>
                  <a:srgbClr val="FADF3C"/>
                </a:solidFill>
                <a:latin typeface="Times New Roman" panose="02020603050405020304" pitchFamily="18" charset="0"/>
                <a:cs typeface="Times New Roman" panose="02020603050405020304" pitchFamily="18" charset="0"/>
              </a:rPr>
              <a:t>São Cristóvão – SE</a:t>
            </a:r>
            <a:r>
              <a:rPr lang="pt-BR" sz="1100" b="1" i="1" dirty="0">
                <a:solidFill>
                  <a:srgbClr val="FADF3C"/>
                </a:solidFill>
                <a:latin typeface="Times New Roman" panose="02020603050405020304" pitchFamily="18" charset="0"/>
                <a:cs typeface="Times New Roman" panose="02020603050405020304" pitchFamily="18" charset="0"/>
              </a:rPr>
              <a:t> (1590) – É a quarta cidade mais antiga do país e foi a primeira capital de Sergipe. Foi fundada no dia 1º de janeiro de 1590, época em que Portugal estava sob domínio do Rei Felipe II da Espanha. Tombada pelo patrimônio histórico nacional desde 1939, São Cristóvão desenvolveu-se segundo o modelo urbano português, em dois planos: cidade alta, com sede do poder civil e religioso, e cidade baixa, com o porto, fábricas e população de baixa renda. O casario guarda nas fachadas e nos telhados a divisão social do Brasil colônia, com os telhados representando cada grupo de poder. Os </a:t>
            </a:r>
            <a:r>
              <a:rPr lang="pt-BR" sz="1100" b="1" i="1" dirty="0" err="1">
                <a:solidFill>
                  <a:srgbClr val="FADF3C"/>
                </a:solidFill>
                <a:latin typeface="Times New Roman" panose="02020603050405020304" pitchFamily="18" charset="0"/>
                <a:cs typeface="Times New Roman" panose="02020603050405020304" pitchFamily="18" charset="0"/>
              </a:rPr>
              <a:t>tribeiras</a:t>
            </a:r>
            <a:r>
              <a:rPr lang="pt-BR" sz="1100" b="1" i="1" dirty="0">
                <a:solidFill>
                  <a:srgbClr val="FADF3C"/>
                </a:solidFill>
                <a:latin typeface="Times New Roman" panose="02020603050405020304" pitchFamily="18" charset="0"/>
                <a:cs typeface="Times New Roman" panose="02020603050405020304" pitchFamily="18" charset="0"/>
              </a:rPr>
              <a:t>, os beiras e os eiras indicavam aos passantes quem ali morava. Se era rico ou pobre, poderoso ou não.</a:t>
            </a:r>
          </a:p>
          <a:p>
            <a:pPr fontAlgn="base"/>
            <a:r>
              <a:rPr lang="pt-BR" sz="1100" b="1" i="1" u="sng" dirty="0">
                <a:solidFill>
                  <a:srgbClr val="FADF3C"/>
                </a:solidFill>
                <a:latin typeface="Times New Roman" panose="02020603050405020304" pitchFamily="18" charset="0"/>
                <a:cs typeface="Times New Roman" panose="02020603050405020304" pitchFamily="18" charset="0"/>
              </a:rPr>
              <a:t>Aracaju</a:t>
            </a:r>
            <a:r>
              <a:rPr lang="pt-BR" sz="1100" b="1" i="1" dirty="0">
                <a:solidFill>
                  <a:srgbClr val="FADF3C"/>
                </a:solidFill>
                <a:latin typeface="Times New Roman" panose="02020603050405020304" pitchFamily="18" charset="0"/>
                <a:cs typeface="Times New Roman" panose="02020603050405020304" pitchFamily="18" charset="0"/>
              </a:rPr>
              <a:t>, atual capital de Sergipe, foi fundada em </a:t>
            </a:r>
            <a:r>
              <a:rPr lang="pt-BR" sz="1100" b="1" i="1" u="sng" dirty="0">
                <a:solidFill>
                  <a:srgbClr val="FADF3C"/>
                </a:solidFill>
                <a:latin typeface="Times New Roman" panose="02020603050405020304" pitchFamily="18" charset="0"/>
                <a:cs typeface="Times New Roman" panose="02020603050405020304" pitchFamily="18" charset="0"/>
              </a:rPr>
              <a:t>1855</a:t>
            </a:r>
            <a:r>
              <a:rPr lang="pt-BR" sz="1100" b="1" i="1" dirty="0">
                <a:solidFill>
                  <a:srgbClr val="FADF3C"/>
                </a:solidFill>
                <a:latin typeface="Times New Roman" panose="02020603050405020304" pitchFamily="18" charset="0"/>
                <a:cs typeface="Times New Roman" panose="02020603050405020304" pitchFamily="18" charset="0"/>
              </a:rPr>
              <a:t>, e é a segunda capital planejada de um estado brasileiro.</a:t>
            </a:r>
          </a:p>
          <a:p>
            <a:pPr fontAlgn="base"/>
            <a:r>
              <a:rPr lang="pt-BR" sz="1100" b="1" i="1" dirty="0">
                <a:solidFill>
                  <a:srgbClr val="FADF3C"/>
                </a:solidFill>
                <a:latin typeface="Times New Roman" panose="02020603050405020304" pitchFamily="18" charset="0"/>
                <a:cs typeface="Times New Roman" panose="02020603050405020304" pitchFamily="18" charset="0"/>
              </a:rPr>
              <a:t>                                    (clicar)</a:t>
            </a:r>
          </a:p>
          <a:p>
            <a:pPr fontAlgn="base"/>
            <a:r>
              <a:rPr lang="pt-BR" sz="1100" b="1" i="1" dirty="0">
                <a:solidFill>
                  <a:srgbClr val="FADF3C"/>
                </a:solidFill>
                <a:latin typeface="Times New Roman" panose="02020603050405020304" pitchFamily="18" charset="0"/>
                <a:cs typeface="Times New Roman" panose="02020603050405020304" pitchFamily="18" charset="0"/>
              </a:rPr>
              <a:t> </a:t>
            </a:r>
          </a:p>
        </p:txBody>
      </p:sp>
      <p:pic>
        <p:nvPicPr>
          <p:cNvPr id="4" name="Imagem 3" descr="Uma imagem contendo grama, ao ar livre, árvore, céu&#10;&#10;Descrição gerada com muito alta confiança">
            <a:extLst>
              <a:ext uri="{FF2B5EF4-FFF2-40B4-BE49-F238E27FC236}">
                <a16:creationId xmlns:a16="http://schemas.microsoft.com/office/drawing/2014/main" xmlns="" id="{2DDC0B21-50CE-47AF-B02A-B279AFF48A8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23727" y="324263"/>
            <a:ext cx="6862909" cy="4497726"/>
          </a:xfrm>
          <a:prstGeom prst="rect">
            <a:avLst/>
          </a:prstGeom>
          <a:ln w="38100" cmpd="dbl">
            <a:solidFill>
              <a:srgbClr val="FEE638"/>
            </a:solidFill>
            <a:miter lim="800000"/>
          </a:ln>
        </p:spPr>
      </p:pic>
    </p:spTree>
    <p:extLst>
      <p:ext uri="{BB962C8B-B14F-4D97-AF65-F5344CB8AC3E}">
        <p14:creationId xmlns:p14="http://schemas.microsoft.com/office/powerpoint/2010/main" val="111413834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7000">
        <p:strips dir="ld"/>
      </p:transition>
    </mc:Choice>
    <mc:Fallback xmlns="">
      <p:transition spd="slow">
        <p:strips dir="ld"/>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a:extLst>
              <a:ext uri="{FF2B5EF4-FFF2-40B4-BE49-F238E27FC236}">
                <a16:creationId xmlns:a16="http://schemas.microsoft.com/office/drawing/2014/main" xmlns="" id="{CAB9DDB3-1CC9-4771-A356-A96AEBDBA3F6}"/>
              </a:ext>
            </a:extLst>
          </p:cNvPr>
          <p:cNvSpPr txBox="1"/>
          <p:nvPr/>
        </p:nvSpPr>
        <p:spPr>
          <a:xfrm>
            <a:off x="7740352" y="165006"/>
            <a:ext cx="1213148" cy="4939814"/>
          </a:xfrm>
          <a:prstGeom prst="rect">
            <a:avLst/>
          </a:prstGeom>
          <a:noFill/>
        </p:spPr>
        <p:txBody>
          <a:bodyPr wrap="square" rtlCol="0">
            <a:spAutoFit/>
          </a:bodyPr>
          <a:lstStyle/>
          <a:p>
            <a:r>
              <a:rPr lang="pt-BR" dirty="0"/>
              <a:t> </a:t>
            </a:r>
          </a:p>
          <a:p>
            <a:r>
              <a:rPr lang="pt-BR" sz="1100" b="1" i="1" u="sng" dirty="0">
                <a:solidFill>
                  <a:srgbClr val="FADF3C"/>
                </a:solidFill>
                <a:latin typeface="Times New Roman" panose="02020603050405020304" pitchFamily="18" charset="0"/>
                <a:cs typeface="Times New Roman" panose="02020603050405020304" pitchFamily="18" charset="0"/>
              </a:rPr>
              <a:t>Natal – RN</a:t>
            </a:r>
            <a:r>
              <a:rPr lang="pt-BR" sz="1100" b="1" i="1" dirty="0">
                <a:solidFill>
                  <a:srgbClr val="FADF3C"/>
                </a:solidFill>
                <a:latin typeface="Times New Roman" panose="02020603050405020304" pitchFamily="18" charset="0"/>
                <a:cs typeface="Times New Roman" panose="02020603050405020304" pitchFamily="18" charset="0"/>
              </a:rPr>
              <a:t> – 1599.</a:t>
            </a:r>
          </a:p>
          <a:p>
            <a:r>
              <a:rPr lang="pt-BR" sz="1100" b="1" i="1" dirty="0">
                <a:solidFill>
                  <a:srgbClr val="FADF3C"/>
                </a:solidFill>
                <a:latin typeface="Times New Roman" panose="02020603050405020304" pitchFamily="18" charset="0"/>
                <a:cs typeface="Times New Roman" panose="02020603050405020304" pitchFamily="18" charset="0"/>
              </a:rPr>
              <a:t>A capital do Rio Grande do Norte é uma das cidades mais antigas do Brasil. Seu clima, suas praias e seu patrimônio cultural a tornaram um dos polos turísticos nacionais. </a:t>
            </a:r>
          </a:p>
          <a:p>
            <a:r>
              <a:rPr lang="pt-BR" sz="1100" b="1" i="1" dirty="0">
                <a:solidFill>
                  <a:srgbClr val="FADF3C"/>
                </a:solidFill>
                <a:latin typeface="Times New Roman" panose="02020603050405020304" pitchFamily="18" charset="0"/>
                <a:cs typeface="Times New Roman" panose="02020603050405020304" pitchFamily="18" charset="0"/>
              </a:rPr>
              <a:t>A Fortaleza dos Santos Reis começou a ser construída em 1598. Natal foi fundada no ano seguinte, provavelmente já como cidade.</a:t>
            </a:r>
          </a:p>
          <a:p>
            <a:r>
              <a:rPr lang="pt-BR" sz="1100" b="1" i="1" dirty="0">
                <a:solidFill>
                  <a:srgbClr val="FADF3C"/>
                </a:solidFill>
                <a:latin typeface="Times New Roman" panose="02020603050405020304" pitchFamily="18" charset="0"/>
                <a:cs typeface="Times New Roman" panose="02020603050405020304" pitchFamily="18" charset="0"/>
              </a:rPr>
              <a:t>Na foto, a Ponte Newton Navarro. </a:t>
            </a:r>
          </a:p>
          <a:p>
            <a:endParaRPr lang="pt-BR" sz="1100" b="1" i="1" dirty="0">
              <a:solidFill>
                <a:srgbClr val="FADF3C"/>
              </a:solidFill>
              <a:latin typeface="Times New Roman" panose="02020603050405020304" pitchFamily="18" charset="0"/>
              <a:cs typeface="Times New Roman" panose="02020603050405020304" pitchFamily="18" charset="0"/>
            </a:endParaRPr>
          </a:p>
        </p:txBody>
      </p:sp>
      <p:pic>
        <p:nvPicPr>
          <p:cNvPr id="5" name="Imagem 4">
            <a:extLst>
              <a:ext uri="{FF2B5EF4-FFF2-40B4-BE49-F238E27FC236}">
                <a16:creationId xmlns:a16="http://schemas.microsoft.com/office/drawing/2014/main" xmlns="" id="{A84FC7A5-6A12-4F59-BDEA-5642F7EC82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520012"/>
            <a:ext cx="7410327" cy="4103475"/>
          </a:xfrm>
          <a:prstGeom prst="rect">
            <a:avLst/>
          </a:prstGeom>
          <a:ln w="38100" cmpd="dbl">
            <a:solidFill>
              <a:srgbClr val="FEE638"/>
            </a:solidFill>
            <a:miter lim="800000"/>
          </a:ln>
        </p:spPr>
      </p:pic>
    </p:spTree>
    <p:extLst>
      <p:ext uri="{BB962C8B-B14F-4D97-AF65-F5344CB8AC3E}">
        <p14:creationId xmlns:p14="http://schemas.microsoft.com/office/powerpoint/2010/main" val="1114138347"/>
      </p:ext>
    </p:extLst>
  </p:cSld>
  <p:clrMapOvr>
    <a:masterClrMapping/>
  </p:clrMapOvr>
  <mc:AlternateContent xmlns:mc="http://schemas.openxmlformats.org/markup-compatibility/2006" xmlns:p14="http://schemas.microsoft.com/office/powerpoint/2010/main">
    <mc:Choice Requires="p14">
      <p:transition spd="slow" p14:dur="8000" advTm="28000">
        <p:wipe dir="r"/>
      </p:transition>
    </mc:Choice>
    <mc:Fallback xmlns="">
      <p:transition spd="slow" advTm="28000">
        <p:wipe dir="r"/>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a:extLst>
              <a:ext uri="{FF2B5EF4-FFF2-40B4-BE49-F238E27FC236}">
                <a16:creationId xmlns:a16="http://schemas.microsoft.com/office/drawing/2014/main" xmlns="" id="{45794990-4129-4B1D-8F38-595D7B5AAF44}"/>
              </a:ext>
            </a:extLst>
          </p:cNvPr>
          <p:cNvSpPr txBox="1"/>
          <p:nvPr/>
        </p:nvSpPr>
        <p:spPr>
          <a:xfrm>
            <a:off x="179512" y="259874"/>
            <a:ext cx="1296144" cy="4662815"/>
          </a:xfrm>
          <a:prstGeom prst="rect">
            <a:avLst/>
          </a:prstGeom>
          <a:noFill/>
        </p:spPr>
        <p:txBody>
          <a:bodyPr wrap="square" rtlCol="0">
            <a:spAutoFit/>
          </a:bodyPr>
          <a:lstStyle/>
          <a:p>
            <a:r>
              <a:rPr lang="pt-BR" sz="1100" b="1" i="1" u="sng" dirty="0">
                <a:solidFill>
                  <a:srgbClr val="FADF3C"/>
                </a:solidFill>
                <a:latin typeface="Times New Roman" panose="02020603050405020304" pitchFamily="18" charset="0"/>
                <a:cs typeface="Times New Roman" panose="02020603050405020304" pitchFamily="18" charset="0"/>
              </a:rPr>
              <a:t>Natal</a:t>
            </a:r>
            <a:r>
              <a:rPr lang="pt-BR" sz="1100" b="1" i="1" dirty="0">
                <a:solidFill>
                  <a:srgbClr val="FADF3C"/>
                </a:solidFill>
                <a:latin typeface="Times New Roman" panose="02020603050405020304" pitchFamily="18" charset="0"/>
                <a:cs typeface="Times New Roman" panose="02020603050405020304" pitchFamily="18" charset="0"/>
              </a:rPr>
              <a:t> é conhecida como Cidade do Sol, porque o sol brilha durante o ano todo e só descansa nos períodos de chuva entre março e julho. Além dessas vantagens, esta capital é considerada a cidade que possui o ar mais puro da América do Sul. Além de deliciosas dunas, seu litoral é considerado um dos mais belos do Brasil,  que se estende por mais de 400 Km e um povo extremamente hospitaleiro – como todos os brasileiros o são. </a:t>
            </a:r>
          </a:p>
        </p:txBody>
      </p:sp>
      <p:pic>
        <p:nvPicPr>
          <p:cNvPr id="3" name="Imagem 2">
            <a:extLst>
              <a:ext uri="{FF2B5EF4-FFF2-40B4-BE49-F238E27FC236}">
                <a16:creationId xmlns:a16="http://schemas.microsoft.com/office/drawing/2014/main" xmlns="" id="{3D1483D8-34A0-4054-AA8E-A0DA32C9D3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47664" y="182272"/>
            <a:ext cx="7272808" cy="4748475"/>
          </a:xfrm>
          <a:prstGeom prst="rect">
            <a:avLst/>
          </a:prstGeom>
          <a:ln w="38100" cmpd="dbl">
            <a:solidFill>
              <a:srgbClr val="FEE638"/>
            </a:solidFill>
            <a:miter lim="800000"/>
          </a:ln>
        </p:spPr>
      </p:pic>
    </p:spTree>
    <p:extLst>
      <p:ext uri="{BB962C8B-B14F-4D97-AF65-F5344CB8AC3E}">
        <p14:creationId xmlns:p14="http://schemas.microsoft.com/office/powerpoint/2010/main" val="3270444375"/>
      </p:ext>
    </p:extLst>
  </p:cSld>
  <p:clrMapOvr>
    <a:masterClrMapping/>
  </p:clrMapOvr>
  <mc:AlternateContent xmlns:mc="http://schemas.openxmlformats.org/markup-compatibility/2006" xmlns:p14="http://schemas.microsoft.com/office/powerpoint/2010/main">
    <mc:Choice Requires="p14">
      <p:transition spd="slow" p14:dur="6000" advTm="33000">
        <p14:prism isContent="1"/>
      </p:transition>
    </mc:Choice>
    <mc:Fallback xmlns="">
      <p:transition spd="slow" advTm="33000">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xmlns="" id="{0BF7D503-59C8-46D3-A54D-E4A934C58BBA}"/>
              </a:ext>
            </a:extLst>
          </p:cNvPr>
          <p:cNvSpPr/>
          <p:nvPr/>
        </p:nvSpPr>
        <p:spPr>
          <a:xfrm>
            <a:off x="156652" y="32802"/>
            <a:ext cx="8466768" cy="1846659"/>
          </a:xfrm>
          <a:prstGeom prst="rect">
            <a:avLst/>
          </a:prstGeom>
        </p:spPr>
        <p:txBody>
          <a:bodyPr wrap="square">
            <a:spAutoFit/>
          </a:bodyPr>
          <a:lstStyle/>
          <a:p>
            <a:r>
              <a:rPr lang="en-US" altLang="pt-BR" sz="1600" b="1" i="1" dirty="0">
                <a:solidFill>
                  <a:srgbClr val="FBF74B"/>
                </a:solidFill>
                <a:latin typeface="Times New Roman" panose="02020603050405020304" pitchFamily="18" charset="0"/>
                <a:cs typeface="Times New Roman" panose="02020603050405020304" pitchFamily="18" charset="0"/>
              </a:rPr>
              <a:t>Imagens – </a:t>
            </a:r>
            <a:r>
              <a:rPr lang="en-US" altLang="pt-BR" sz="1600" b="1" i="1" dirty="0" err="1">
                <a:solidFill>
                  <a:srgbClr val="FBF74B"/>
                </a:solidFill>
                <a:latin typeface="Times New Roman" panose="02020603050405020304" pitchFamily="18" charset="0"/>
                <a:cs typeface="Times New Roman" panose="02020603050405020304" pitchFamily="18" charset="0"/>
              </a:rPr>
              <a:t>todas</a:t>
            </a:r>
            <a:r>
              <a:rPr lang="en-US" altLang="pt-BR" sz="1600" b="1" i="1" dirty="0">
                <a:solidFill>
                  <a:srgbClr val="FBF74B"/>
                </a:solidFill>
                <a:latin typeface="Times New Roman" panose="02020603050405020304" pitchFamily="18" charset="0"/>
                <a:cs typeface="Times New Roman" panose="02020603050405020304" pitchFamily="18" charset="0"/>
              </a:rPr>
              <a:t> </a:t>
            </a:r>
            <a:r>
              <a:rPr lang="en-US" altLang="pt-BR" sz="1600" b="1" i="1" dirty="0" err="1">
                <a:solidFill>
                  <a:srgbClr val="FBF74B"/>
                </a:solidFill>
                <a:latin typeface="Times New Roman" panose="02020603050405020304" pitchFamily="18" charset="0"/>
                <a:cs typeface="Times New Roman" panose="02020603050405020304" pitchFamily="18" charset="0"/>
              </a:rPr>
              <a:t>tiradas</a:t>
            </a:r>
            <a:r>
              <a:rPr lang="en-US" altLang="pt-BR" sz="1600" b="1" i="1" dirty="0">
                <a:solidFill>
                  <a:srgbClr val="FBF74B"/>
                </a:solidFill>
                <a:latin typeface="Times New Roman" panose="02020603050405020304" pitchFamily="18" charset="0"/>
                <a:cs typeface="Times New Roman" panose="02020603050405020304" pitchFamily="18" charset="0"/>
              </a:rPr>
              <a:t> da Net           </a:t>
            </a:r>
          </a:p>
          <a:p>
            <a:r>
              <a:rPr lang="en-US" altLang="pt-BR" sz="1600" b="1" i="1" dirty="0">
                <a:solidFill>
                  <a:srgbClr val="FBF74B"/>
                </a:solidFill>
                <a:latin typeface="Times New Roman" panose="02020603050405020304" pitchFamily="18" charset="0"/>
                <a:cs typeface="Times New Roman" panose="02020603050405020304" pitchFamily="18" charset="0"/>
              </a:rPr>
              <a:t>Música : </a:t>
            </a:r>
            <a:r>
              <a:rPr lang="pt-BR" altLang="pt-BR" sz="1600" b="1" i="1" dirty="0">
                <a:solidFill>
                  <a:srgbClr val="FBF74B"/>
                </a:solidFill>
                <a:latin typeface="Times New Roman" panose="02020603050405020304" pitchFamily="18" charset="0"/>
                <a:cs typeface="Times New Roman" panose="02020603050405020304" pitchFamily="18" charset="0"/>
              </a:rPr>
              <a:t>  1 </a:t>
            </a:r>
            <a:r>
              <a:rPr lang="pt-BR" sz="1600" b="1" i="1" dirty="0">
                <a:solidFill>
                  <a:srgbClr val="FBF74B"/>
                </a:solidFill>
                <a:latin typeface="Times New Roman" panose="02020603050405020304" pitchFamily="18" charset="0"/>
                <a:cs typeface="Times New Roman" panose="02020603050405020304" pitchFamily="18" charset="0"/>
              </a:rPr>
              <a:t>–</a:t>
            </a:r>
            <a:r>
              <a:rPr lang="pt-BR" altLang="pt-BR" sz="1600" b="1" i="1" dirty="0">
                <a:solidFill>
                  <a:srgbClr val="FBF74B"/>
                </a:solidFill>
                <a:latin typeface="Times New Roman" panose="02020603050405020304" pitchFamily="18" charset="0"/>
                <a:cs typeface="Times New Roman" panose="02020603050405020304" pitchFamily="18" charset="0"/>
              </a:rPr>
              <a:t> Aquarela do Brasil – Royal </a:t>
            </a:r>
            <a:r>
              <a:rPr lang="pt-BR" altLang="pt-BR" sz="1600" b="1" i="1" dirty="0" err="1">
                <a:solidFill>
                  <a:srgbClr val="FBF74B"/>
                </a:solidFill>
                <a:latin typeface="Times New Roman" panose="02020603050405020304" pitchFamily="18" charset="0"/>
                <a:cs typeface="Times New Roman" panose="02020603050405020304" pitchFamily="18" charset="0"/>
              </a:rPr>
              <a:t>Philharmonic</a:t>
            </a:r>
            <a:r>
              <a:rPr lang="pt-BR" altLang="pt-BR" sz="1600" b="1" i="1" dirty="0">
                <a:solidFill>
                  <a:srgbClr val="FBF74B"/>
                </a:solidFill>
                <a:latin typeface="Times New Roman" panose="02020603050405020304" pitchFamily="18" charset="0"/>
                <a:cs typeface="Times New Roman" panose="02020603050405020304" pitchFamily="18" charset="0"/>
              </a:rPr>
              <a:t> </a:t>
            </a:r>
            <a:r>
              <a:rPr lang="pt-BR" altLang="pt-BR" sz="1600" b="1" i="1" dirty="0" err="1">
                <a:solidFill>
                  <a:srgbClr val="FBF74B"/>
                </a:solidFill>
                <a:latin typeface="Times New Roman" panose="02020603050405020304" pitchFamily="18" charset="0"/>
                <a:cs typeface="Times New Roman" panose="02020603050405020304" pitchFamily="18" charset="0"/>
              </a:rPr>
              <a:t>Orchestra</a:t>
            </a:r>
            <a:endParaRPr lang="pt-BR" altLang="pt-BR" sz="1600" b="1" i="1" dirty="0">
              <a:solidFill>
                <a:srgbClr val="FBF74B"/>
              </a:solidFill>
              <a:latin typeface="Times New Roman" panose="02020603050405020304" pitchFamily="18" charset="0"/>
              <a:cs typeface="Times New Roman" panose="02020603050405020304" pitchFamily="18" charset="0"/>
            </a:endParaRPr>
          </a:p>
          <a:p>
            <a:r>
              <a:rPr lang="pt-BR" sz="1600" b="1" i="1" dirty="0">
                <a:solidFill>
                  <a:srgbClr val="FBF74B"/>
                </a:solidFill>
                <a:latin typeface="Times New Roman" panose="02020603050405020304" pitchFamily="18" charset="0"/>
                <a:cs typeface="Times New Roman" panose="02020603050405020304" pitchFamily="18" charset="0"/>
              </a:rPr>
              <a:t>                 2 – Aquarela do Brasil – Perpetuum </a:t>
            </a:r>
            <a:r>
              <a:rPr lang="pt-BR" sz="1600" b="1" i="1" dirty="0" err="1">
                <a:solidFill>
                  <a:srgbClr val="FBF74B"/>
                </a:solidFill>
                <a:latin typeface="Times New Roman" panose="02020603050405020304" pitchFamily="18" charset="0"/>
                <a:cs typeface="Times New Roman" panose="02020603050405020304" pitchFamily="18" charset="0"/>
              </a:rPr>
              <a:t>Jazzile</a:t>
            </a:r>
            <a:r>
              <a:rPr lang="pt-BR" sz="1600" b="1" i="1" dirty="0">
                <a:solidFill>
                  <a:srgbClr val="FBF74B"/>
                </a:solidFill>
                <a:latin typeface="Times New Roman" panose="02020603050405020304" pitchFamily="18" charset="0"/>
                <a:cs typeface="Times New Roman" panose="02020603050405020304" pitchFamily="18" charset="0"/>
              </a:rPr>
              <a:t> &amp; BR6 – Coral da Eslovênia.</a:t>
            </a:r>
            <a:endParaRPr lang="en-US" sz="1600" b="1" i="1" dirty="0">
              <a:solidFill>
                <a:srgbClr val="FBF74B"/>
              </a:solidFill>
              <a:latin typeface="Times New Roman" panose="02020603050405020304" pitchFamily="18" charset="0"/>
              <a:cs typeface="Times New Roman" panose="02020603050405020304" pitchFamily="18" charset="0"/>
            </a:endParaRPr>
          </a:p>
          <a:p>
            <a:r>
              <a:rPr lang="en-US" b="1" i="1" dirty="0">
                <a:solidFill>
                  <a:srgbClr val="FBF74B"/>
                </a:solidFill>
                <a:highlight>
                  <a:srgbClr val="FADF3C"/>
                </a:highlight>
                <a:latin typeface="Times New Roman" panose="02020603050405020304" pitchFamily="18" charset="0"/>
                <a:cs typeface="Times New Roman" panose="02020603050405020304" pitchFamily="18" charset="0"/>
              </a:rPr>
              <a:t> </a:t>
            </a:r>
          </a:p>
          <a:p>
            <a:endParaRPr lang="es-ES" altLang="pt-BR" sz="1600" b="1" i="1" dirty="0">
              <a:solidFill>
                <a:srgbClr val="F5E3B1"/>
              </a:solidFill>
              <a:latin typeface="Times New Roman" panose="02020603050405020304" pitchFamily="18" charset="0"/>
              <a:cs typeface="Times New Roman" panose="02020603050405020304" pitchFamily="18" charset="0"/>
            </a:endParaRPr>
          </a:p>
          <a:p>
            <a:endParaRPr lang="pt-BR" altLang="pt-BR" sz="1600" b="1" i="1" dirty="0">
              <a:solidFill>
                <a:srgbClr val="F5E3B1"/>
              </a:solidFill>
              <a:latin typeface="Times New Roman" panose="02020603050405020304" pitchFamily="18" charset="0"/>
              <a:cs typeface="Times New Roman" panose="02020603050405020304" pitchFamily="18" charset="0"/>
            </a:endParaRPr>
          </a:p>
          <a:p>
            <a:r>
              <a:rPr lang="pt-BR" altLang="pt-BR" sz="1600" b="1" i="1" dirty="0">
                <a:solidFill>
                  <a:srgbClr val="F5E3B1"/>
                </a:solidFill>
                <a:latin typeface="Times New Roman" panose="02020603050405020304" pitchFamily="18" charset="0"/>
                <a:cs typeface="Times New Roman" panose="02020603050405020304" pitchFamily="18" charset="0"/>
              </a:rPr>
              <a:t> </a:t>
            </a:r>
            <a:endParaRPr lang="pt-BR" dirty="0"/>
          </a:p>
        </p:txBody>
      </p:sp>
      <p:sp>
        <p:nvSpPr>
          <p:cNvPr id="3" name="Retângulo 2">
            <a:extLst>
              <a:ext uri="{FF2B5EF4-FFF2-40B4-BE49-F238E27FC236}">
                <a16:creationId xmlns:a16="http://schemas.microsoft.com/office/drawing/2014/main" xmlns="" id="{D50CAC2E-0CF0-4907-AED9-C8BED4738C01}"/>
              </a:ext>
            </a:extLst>
          </p:cNvPr>
          <p:cNvSpPr/>
          <p:nvPr/>
        </p:nvSpPr>
        <p:spPr>
          <a:xfrm>
            <a:off x="547172" y="4062189"/>
            <a:ext cx="8466768" cy="954107"/>
          </a:xfrm>
          <a:prstGeom prst="rect">
            <a:avLst/>
          </a:prstGeom>
        </p:spPr>
        <p:txBody>
          <a:bodyPr wrap="square">
            <a:spAutoFit/>
          </a:bodyPr>
          <a:lstStyle/>
          <a:p>
            <a:pPr algn="r">
              <a:defRPr/>
            </a:pPr>
            <a:r>
              <a:rPr lang="en-US" altLang="zh-CN" sz="1600" b="1" i="1" dirty="0" err="1">
                <a:solidFill>
                  <a:srgbClr val="FBF74B"/>
                </a:solidFill>
                <a:latin typeface="Times New Roman" panose="02020603050405020304" pitchFamily="18" charset="0"/>
                <a:cs typeface="Times New Roman" panose="02020603050405020304" pitchFamily="18" charset="0"/>
              </a:rPr>
              <a:t>Criação</a:t>
            </a:r>
            <a:r>
              <a:rPr lang="en-US" altLang="zh-CN" sz="1600" b="1" i="1" dirty="0">
                <a:solidFill>
                  <a:srgbClr val="FBF74B"/>
                </a:solidFill>
                <a:latin typeface="Times New Roman" panose="02020603050405020304" pitchFamily="18" charset="0"/>
                <a:cs typeface="Times New Roman" panose="02020603050405020304" pitchFamily="18" charset="0"/>
              </a:rPr>
              <a:t>, </a:t>
            </a:r>
            <a:r>
              <a:rPr lang="en-US" altLang="zh-CN" sz="1600" b="1" i="1" dirty="0" err="1">
                <a:solidFill>
                  <a:srgbClr val="FBF74B"/>
                </a:solidFill>
                <a:latin typeface="Times New Roman" panose="02020603050405020304" pitchFamily="18" charset="0"/>
                <a:cs typeface="Times New Roman" panose="02020603050405020304" pitchFamily="18" charset="0"/>
              </a:rPr>
              <a:t>pesquisa</a:t>
            </a:r>
            <a:r>
              <a:rPr lang="en-US" altLang="zh-CN" sz="1600" b="1" i="1" dirty="0">
                <a:solidFill>
                  <a:srgbClr val="FBF74B"/>
                </a:solidFill>
                <a:latin typeface="Times New Roman" panose="02020603050405020304" pitchFamily="18" charset="0"/>
                <a:cs typeface="Times New Roman" panose="02020603050405020304" pitchFamily="18" charset="0"/>
              </a:rPr>
              <a:t>, </a:t>
            </a:r>
            <a:r>
              <a:rPr lang="en-US" altLang="zh-CN" sz="1600" b="1" i="1" dirty="0" err="1">
                <a:solidFill>
                  <a:srgbClr val="FBF74B"/>
                </a:solidFill>
                <a:latin typeface="Times New Roman" panose="02020603050405020304" pitchFamily="18" charset="0"/>
                <a:cs typeface="Times New Roman" panose="02020603050405020304" pitchFamily="18" charset="0"/>
              </a:rPr>
              <a:t>compilação</a:t>
            </a:r>
            <a:r>
              <a:rPr lang="en-US" altLang="zh-CN" sz="1600" b="1" i="1" dirty="0">
                <a:solidFill>
                  <a:srgbClr val="FBF74B"/>
                </a:solidFill>
                <a:latin typeface="Times New Roman" panose="02020603050405020304" pitchFamily="18" charset="0"/>
                <a:cs typeface="Times New Roman" panose="02020603050405020304" pitchFamily="18" charset="0"/>
              </a:rPr>
              <a:t> e </a:t>
            </a:r>
            <a:r>
              <a:rPr lang="en-US" altLang="zh-CN" sz="1600" b="1" i="1" dirty="0" err="1">
                <a:solidFill>
                  <a:srgbClr val="FBF74B"/>
                </a:solidFill>
                <a:latin typeface="Times New Roman" panose="02020603050405020304" pitchFamily="18" charset="0"/>
                <a:cs typeface="Times New Roman" panose="02020603050405020304" pitchFamily="18" charset="0"/>
              </a:rPr>
              <a:t>formatação</a:t>
            </a:r>
            <a:r>
              <a:rPr lang="en-US" altLang="zh-CN" sz="1600" b="1" i="1" dirty="0">
                <a:solidFill>
                  <a:srgbClr val="FBF74B"/>
                </a:solidFill>
                <a:latin typeface="Times New Roman" panose="02020603050405020304" pitchFamily="18" charset="0"/>
                <a:cs typeface="Times New Roman" panose="02020603050405020304" pitchFamily="18" charset="0"/>
              </a:rPr>
              <a:t>: </a:t>
            </a:r>
            <a:r>
              <a:rPr lang="pt-BR" sz="2100" b="1" i="1" u="sng" dirty="0">
                <a:solidFill>
                  <a:srgbClr val="FBF74B"/>
                </a:solidFill>
                <a:latin typeface="Times New Roman" panose="02020603050405020304" pitchFamily="18" charset="0"/>
                <a:cs typeface="Times New Roman" panose="02020603050405020304" pitchFamily="18" charset="0"/>
              </a:rPr>
              <a:t>Delza Dias Ferreira</a:t>
            </a:r>
          </a:p>
          <a:p>
            <a:pPr algn="r">
              <a:defRPr/>
            </a:pPr>
            <a:r>
              <a:rPr lang="pt-BR" altLang="zh-CN" sz="1600" b="1" i="1" dirty="0">
                <a:solidFill>
                  <a:srgbClr val="FBF74B"/>
                </a:solidFill>
                <a:latin typeface="Times New Roman" panose="02020603050405020304" pitchFamily="18" charset="0"/>
                <a:cs typeface="Times New Roman" panose="02020603050405020304" pitchFamily="18" charset="0"/>
              </a:rPr>
              <a:t>Versão para o Inglês, revisão e publicação</a:t>
            </a:r>
            <a:r>
              <a:rPr lang="pt-BR" altLang="zh-CN" sz="1400" b="1" i="1" dirty="0">
                <a:solidFill>
                  <a:srgbClr val="FBF74B"/>
                </a:solidFill>
                <a:latin typeface="Times New Roman" panose="02020603050405020304" pitchFamily="18" charset="0"/>
                <a:cs typeface="Times New Roman" panose="02020603050405020304" pitchFamily="18" charset="0"/>
              </a:rPr>
              <a:t>: </a:t>
            </a:r>
            <a:r>
              <a:rPr lang="en-US" altLang="pt-BR" sz="1900" b="1" i="1" u="sng" dirty="0">
                <a:solidFill>
                  <a:srgbClr val="FBF74B"/>
                </a:solidFill>
                <a:latin typeface="Times New Roman" panose="02020603050405020304" pitchFamily="18" charset="0"/>
                <a:cs typeface="Times New Roman" panose="02020603050405020304" pitchFamily="18" charset="0"/>
              </a:rPr>
              <a:t>Claudia Ricci</a:t>
            </a:r>
            <a:r>
              <a:rPr lang="pt-BR" sz="1600" b="1" i="1" u="sng" dirty="0">
                <a:solidFill>
                  <a:srgbClr val="FBF74B"/>
                </a:solidFill>
                <a:latin typeface="Times New Roman" panose="02020603050405020304" pitchFamily="18" charset="0"/>
                <a:cs typeface="Times New Roman" panose="02020603050405020304" pitchFamily="18" charset="0"/>
              </a:rPr>
              <a:t> </a:t>
            </a:r>
            <a:r>
              <a:rPr lang="pt-BR" sz="1600" b="1" i="1" dirty="0">
                <a:solidFill>
                  <a:srgbClr val="FBF74B"/>
                </a:solidFill>
                <a:latin typeface="Times New Roman" panose="02020603050405020304" pitchFamily="18" charset="0"/>
                <a:cs typeface="Times New Roman" panose="02020603050405020304" pitchFamily="18" charset="0"/>
              </a:rPr>
              <a:t>                </a:t>
            </a:r>
            <a:endParaRPr lang="pt-BR" sz="1400" b="1" i="1" dirty="0">
              <a:solidFill>
                <a:srgbClr val="FBF74B"/>
              </a:solidFill>
              <a:latin typeface="Times New Roman" panose="02020603050405020304" pitchFamily="18" charset="0"/>
              <a:cs typeface="Times New Roman" panose="02020603050405020304" pitchFamily="18" charset="0"/>
            </a:endParaRPr>
          </a:p>
          <a:p>
            <a:pPr algn="r"/>
            <a:r>
              <a:rPr lang="pt-BR" sz="1600" b="1" i="1" dirty="0">
                <a:solidFill>
                  <a:srgbClr val="FBF74B"/>
                </a:solidFill>
                <a:latin typeface="Times New Roman" panose="02020603050405020304" pitchFamily="18" charset="0"/>
                <a:cs typeface="Times New Roman" panose="02020603050405020304" pitchFamily="18" charset="0"/>
              </a:rPr>
              <a:t>São Paulo, VI de 2018     </a:t>
            </a:r>
          </a:p>
        </p:txBody>
      </p:sp>
    </p:spTree>
    <p:extLst>
      <p:ext uri="{BB962C8B-B14F-4D97-AF65-F5344CB8AC3E}">
        <p14:creationId xmlns:p14="http://schemas.microsoft.com/office/powerpoint/2010/main" val="1114138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0" fill="hold"/>
                                        <p:tgtEl>
                                          <p:spTgt spid="2"/>
                                        </p:tgtEl>
                                        <p:attrNameLst>
                                          <p:attrName>ppt_x</p:attrName>
                                        </p:attrNameLst>
                                      </p:cBhvr>
                                      <p:tavLst>
                                        <p:tav tm="0">
                                          <p:val>
                                            <p:strVal val="#ppt_x"/>
                                          </p:val>
                                        </p:tav>
                                        <p:tav tm="100000">
                                          <p:val>
                                            <p:strVal val="#ppt_x"/>
                                          </p:val>
                                        </p:tav>
                                      </p:tavLst>
                                    </p:anim>
                                    <p:anim calcmode="lin" valueType="num">
                                      <p:cBhvr additive="base">
                                        <p:cTn id="8" dur="50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30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6000" fill="hold"/>
                                        <p:tgtEl>
                                          <p:spTgt spid="3"/>
                                        </p:tgtEl>
                                        <p:attrNameLst>
                                          <p:attrName>ppt_x</p:attrName>
                                        </p:attrNameLst>
                                      </p:cBhvr>
                                      <p:tavLst>
                                        <p:tav tm="0">
                                          <p:val>
                                            <p:strVal val="#ppt_x"/>
                                          </p:val>
                                        </p:tav>
                                        <p:tav tm="100000">
                                          <p:val>
                                            <p:strVal val="#ppt_x"/>
                                          </p:val>
                                        </p:tav>
                                      </p:tavLst>
                                    </p:anim>
                                    <p:anim calcmode="lin" valueType="num">
                                      <p:cBhvr additive="base">
                                        <p:cTn id="12" dur="6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a:extLst>
              <a:ext uri="{FF2B5EF4-FFF2-40B4-BE49-F238E27FC236}">
                <a16:creationId xmlns:a16="http://schemas.microsoft.com/office/drawing/2014/main" xmlns="" id="{02B3A48C-B6AB-4C95-9C8A-FA48BEFF029F}"/>
              </a:ext>
            </a:extLst>
          </p:cNvPr>
          <p:cNvSpPr txBox="1"/>
          <p:nvPr/>
        </p:nvSpPr>
        <p:spPr>
          <a:xfrm flipH="1">
            <a:off x="3604259" y="4155926"/>
            <a:ext cx="1935481" cy="584775"/>
          </a:xfrm>
          <a:prstGeom prst="rect">
            <a:avLst/>
          </a:prstGeom>
          <a:noFill/>
        </p:spPr>
        <p:txBody>
          <a:bodyPr wrap="square" rtlCol="0">
            <a:spAutoFit/>
          </a:bodyPr>
          <a:lstStyle/>
          <a:p>
            <a:pPr algn="ctr"/>
            <a:r>
              <a:rPr lang="pt-BR" sz="3200" b="1" i="1" dirty="0">
                <a:solidFill>
                  <a:srgbClr val="FBF74B"/>
                </a:solidFill>
                <a:latin typeface="Times New Roman" panose="02020603050405020304" pitchFamily="18" charset="0"/>
                <a:cs typeface="Times New Roman" panose="02020603050405020304" pitchFamily="18" charset="0"/>
              </a:rPr>
              <a:t>Fim</a:t>
            </a:r>
          </a:p>
        </p:txBody>
      </p:sp>
    </p:spTree>
    <p:extLst>
      <p:ext uri="{BB962C8B-B14F-4D97-AF65-F5344CB8AC3E}">
        <p14:creationId xmlns:p14="http://schemas.microsoft.com/office/powerpoint/2010/main" val="1114138347"/>
      </p:ext>
    </p:extLst>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xml><?xml version="1.0" encoding="utf-8"?>
<a:themeOverride xmlns:a="http://schemas.openxmlformats.org/drawingml/2006/main">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Slice</Template>
  <TotalTime>5580</TotalTime>
  <Words>3173</Words>
  <Application>Microsoft Office PowerPoint</Application>
  <PresentationFormat>Apresentação na tela (16:9)</PresentationFormat>
  <Paragraphs>183</Paragraphs>
  <Slides>54</Slides>
  <Notes>4</Notes>
  <HiddenSlides>0</HiddenSlides>
  <MMClips>0</MMClips>
  <ScaleCrop>false</ScaleCrop>
  <HeadingPairs>
    <vt:vector size="4" baseType="variant">
      <vt:variant>
        <vt:lpstr>Tema</vt:lpstr>
      </vt:variant>
      <vt:variant>
        <vt:i4>1</vt:i4>
      </vt:variant>
      <vt:variant>
        <vt:lpstr>Títulos de slides</vt:lpstr>
      </vt:variant>
      <vt:variant>
        <vt:i4>54</vt:i4>
      </vt:variant>
    </vt:vector>
  </HeadingPairs>
  <TitlesOfParts>
    <vt:vector size="55" baseType="lpstr">
      <vt:lpstr>Tema do Office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Delza</dc:creator>
  <cp:lastModifiedBy>Claudia</cp:lastModifiedBy>
  <cp:revision>412</cp:revision>
  <dcterms:created xsi:type="dcterms:W3CDTF">2017-03-31T19:05:56Z</dcterms:created>
  <dcterms:modified xsi:type="dcterms:W3CDTF">2018-06-02T18:14:03Z</dcterms:modified>
</cp:coreProperties>
</file>