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sldIdLst>
    <p:sldId id="299" r:id="rId2"/>
    <p:sldId id="277" r:id="rId3"/>
    <p:sldId id="279" r:id="rId4"/>
    <p:sldId id="280" r:id="rId5"/>
    <p:sldId id="281" r:id="rId6"/>
    <p:sldId id="282" r:id="rId7"/>
    <p:sldId id="283" r:id="rId8"/>
    <p:sldId id="284" r:id="rId9"/>
    <p:sldId id="288" r:id="rId10"/>
    <p:sldId id="290" r:id="rId11"/>
    <p:sldId id="295" r:id="rId12"/>
    <p:sldId id="276" r:id="rId13"/>
    <p:sldId id="293" r:id="rId14"/>
    <p:sldId id="278" r:id="rId15"/>
    <p:sldId id="291" r:id="rId16"/>
    <p:sldId id="289" r:id="rId17"/>
    <p:sldId id="285" r:id="rId18"/>
    <p:sldId id="286" r:id="rId19"/>
    <p:sldId id="287" r:id="rId20"/>
    <p:sldId id="294" r:id="rId21"/>
    <p:sldId id="292" r:id="rId22"/>
    <p:sldId id="257" r:id="rId2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5YLpDdA4c2OMhNOA6OUNgg==" hashData="WYoLmgPfdzrGzVdF6wZdqnPlh3tHUYrMPxnkhXETlJThjEfoaiy8RXNVSBmyYH9+hKxPbE7J49B6WV9u2IzSz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B1D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846" autoAdjust="0"/>
    <p:restoredTop sz="94660"/>
  </p:normalViewPr>
  <p:slideViewPr>
    <p:cSldViewPr snapToGrid="0">
      <p:cViewPr varScale="1">
        <p:scale>
          <a:sx n="111" d="100"/>
          <a:sy n="111" d="100"/>
        </p:scale>
        <p:origin x="17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Modifier le style des sous-titres du masque</a:t>
            </a:r>
          </a:p>
        </p:txBody>
      </p:sp>
      <p:sp>
        <p:nvSpPr>
          <p:cNvPr id="4" name="Espace réservé de la date 3"/>
          <p:cNvSpPr>
            <a:spLocks noGrp="1"/>
          </p:cNvSpPr>
          <p:nvPr>
            <p:ph type="dt" sz="half" idx="10"/>
          </p:nvPr>
        </p:nvSpPr>
        <p:spPr/>
        <p:txBody>
          <a:bodyPr/>
          <a:lstStyle/>
          <a:p>
            <a:fld id="{10064199-98AE-4360-A604-096F0AB94965}" type="datetimeFigureOut">
              <a:rPr lang="fr-FR" smtClean="0"/>
              <a:t>17/06/2018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CBF11ED-4ADB-485D-83FB-787EE6E2ACBA}" type="slidenum">
              <a:rPr lang="fr-FR" smtClean="0"/>
              <a:t>‹N°›</a:t>
            </a:fld>
            <a:endParaRPr lang="fr-FR"/>
          </a:p>
        </p:txBody>
      </p:sp>
    </p:spTree>
    <p:extLst>
      <p:ext uri="{BB962C8B-B14F-4D97-AF65-F5344CB8AC3E}">
        <p14:creationId xmlns:p14="http://schemas.microsoft.com/office/powerpoint/2010/main" val="4666764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idx="1"/>
          </p:nvPr>
        </p:nvSpPr>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10064199-98AE-4360-A604-096F0AB94965}" type="datetimeFigureOut">
              <a:rPr lang="fr-FR" smtClean="0"/>
              <a:t>17/06/2018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CBF11ED-4ADB-485D-83FB-787EE6E2ACBA}" type="slidenum">
              <a:rPr lang="fr-FR" smtClean="0"/>
              <a:t>‹N°›</a:t>
            </a:fld>
            <a:endParaRPr lang="fr-FR"/>
          </a:p>
        </p:txBody>
      </p:sp>
    </p:spTree>
    <p:extLst>
      <p:ext uri="{BB962C8B-B14F-4D97-AF65-F5344CB8AC3E}">
        <p14:creationId xmlns:p14="http://schemas.microsoft.com/office/powerpoint/2010/main" val="8467972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les styles du texte du masque</a:t>
            </a:r>
          </a:p>
        </p:txBody>
      </p:sp>
      <p:sp>
        <p:nvSpPr>
          <p:cNvPr id="4" name="Espace réservé de la date 3"/>
          <p:cNvSpPr>
            <a:spLocks noGrp="1"/>
          </p:cNvSpPr>
          <p:nvPr>
            <p:ph type="dt" sz="half" idx="10"/>
          </p:nvPr>
        </p:nvSpPr>
        <p:spPr/>
        <p:txBody>
          <a:bodyPr/>
          <a:lstStyle/>
          <a:p>
            <a:fld id="{10064199-98AE-4360-A604-096F0AB94965}" type="datetimeFigureOut">
              <a:rPr lang="fr-FR" smtClean="0"/>
              <a:t>17/06/2018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CBF11ED-4ADB-485D-83FB-787EE6E2ACBA}" type="slidenum">
              <a:rPr lang="fr-FR" smtClean="0"/>
              <a:t>‹N°›</a:t>
            </a:fld>
            <a:endParaRPr lang="fr-FR"/>
          </a:p>
        </p:txBody>
      </p:sp>
    </p:spTree>
    <p:extLst>
      <p:ext uri="{BB962C8B-B14F-4D97-AF65-F5344CB8AC3E}">
        <p14:creationId xmlns:p14="http://schemas.microsoft.com/office/powerpoint/2010/main" val="12230290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sz="half" idx="1"/>
          </p:nvPr>
        </p:nvSpPr>
        <p:spPr>
          <a:xfrm>
            <a:off x="838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6172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10064199-98AE-4360-A604-096F0AB94965}" type="datetimeFigureOut">
              <a:rPr lang="fr-FR" smtClean="0"/>
              <a:t>17/06/2018</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CBF11ED-4ADB-485D-83FB-787EE6E2ACBA}" type="slidenum">
              <a:rPr lang="fr-FR" smtClean="0"/>
              <a:t>‹N°›</a:t>
            </a:fld>
            <a:endParaRPr lang="fr-FR"/>
          </a:p>
        </p:txBody>
      </p:sp>
    </p:spTree>
    <p:extLst>
      <p:ext uri="{BB962C8B-B14F-4D97-AF65-F5344CB8AC3E}">
        <p14:creationId xmlns:p14="http://schemas.microsoft.com/office/powerpoint/2010/main" val="16161331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10064199-98AE-4360-A604-096F0AB94965}" type="datetimeFigureOut">
              <a:rPr lang="fr-FR" smtClean="0"/>
              <a:t>17/06/2018</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8CBF11ED-4ADB-485D-83FB-787EE6E2ACBA}" type="slidenum">
              <a:rPr lang="fr-FR" smtClean="0"/>
              <a:t>‹N°›</a:t>
            </a:fld>
            <a:endParaRPr lang="fr-FR"/>
          </a:p>
        </p:txBody>
      </p:sp>
    </p:spTree>
    <p:extLst>
      <p:ext uri="{BB962C8B-B14F-4D97-AF65-F5344CB8AC3E}">
        <p14:creationId xmlns:p14="http://schemas.microsoft.com/office/powerpoint/2010/main" val="28918297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e la date 2"/>
          <p:cNvSpPr>
            <a:spLocks noGrp="1"/>
          </p:cNvSpPr>
          <p:nvPr>
            <p:ph type="dt" sz="half" idx="10"/>
          </p:nvPr>
        </p:nvSpPr>
        <p:spPr/>
        <p:txBody>
          <a:bodyPr/>
          <a:lstStyle/>
          <a:p>
            <a:fld id="{10064199-98AE-4360-A604-096F0AB94965}" type="datetimeFigureOut">
              <a:rPr lang="fr-FR" smtClean="0"/>
              <a:t>17/06/2018</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8CBF11ED-4ADB-485D-83FB-787EE6E2ACBA}" type="slidenum">
              <a:rPr lang="fr-FR" smtClean="0"/>
              <a:t>‹N°›</a:t>
            </a:fld>
            <a:endParaRPr lang="fr-FR"/>
          </a:p>
        </p:txBody>
      </p:sp>
    </p:spTree>
    <p:extLst>
      <p:ext uri="{BB962C8B-B14F-4D97-AF65-F5344CB8AC3E}">
        <p14:creationId xmlns:p14="http://schemas.microsoft.com/office/powerpoint/2010/main" val="28806192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0064199-98AE-4360-A604-096F0AB94965}" type="datetimeFigureOut">
              <a:rPr lang="fr-FR" smtClean="0"/>
              <a:t>17/06/2018</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8CBF11ED-4ADB-485D-83FB-787EE6E2ACBA}" type="slidenum">
              <a:rPr lang="fr-FR" smtClean="0"/>
              <a:t>‹N°›</a:t>
            </a:fld>
            <a:endParaRPr lang="fr-FR"/>
          </a:p>
        </p:txBody>
      </p:sp>
    </p:spTree>
    <p:extLst>
      <p:ext uri="{BB962C8B-B14F-4D97-AF65-F5344CB8AC3E}">
        <p14:creationId xmlns:p14="http://schemas.microsoft.com/office/powerpoint/2010/main" val="6527571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p:cNvSpPr>
            <a:spLocks noGrp="1"/>
          </p:cNvSpPr>
          <p:nvPr>
            <p:ph type="dt" sz="half" idx="10"/>
          </p:nvPr>
        </p:nvSpPr>
        <p:spPr/>
        <p:txBody>
          <a:bodyPr/>
          <a:lstStyle/>
          <a:p>
            <a:fld id="{10064199-98AE-4360-A604-096F0AB94965}" type="datetimeFigureOut">
              <a:rPr lang="fr-FR" smtClean="0"/>
              <a:t>17/06/2018</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CBF11ED-4ADB-485D-83FB-787EE6E2ACBA}" type="slidenum">
              <a:rPr lang="fr-FR" smtClean="0"/>
              <a:t>‹N°›</a:t>
            </a:fld>
            <a:endParaRPr lang="fr-FR"/>
          </a:p>
        </p:txBody>
      </p:sp>
    </p:spTree>
    <p:extLst>
      <p:ext uri="{BB962C8B-B14F-4D97-AF65-F5344CB8AC3E}">
        <p14:creationId xmlns:p14="http://schemas.microsoft.com/office/powerpoint/2010/main" val="25706899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p:cNvSpPr>
            <a:spLocks noGrp="1"/>
          </p:cNvSpPr>
          <p:nvPr>
            <p:ph type="dt" sz="half" idx="10"/>
          </p:nvPr>
        </p:nvSpPr>
        <p:spPr/>
        <p:txBody>
          <a:bodyPr/>
          <a:lstStyle/>
          <a:p>
            <a:fld id="{10064199-98AE-4360-A604-096F0AB94965}" type="datetimeFigureOut">
              <a:rPr lang="fr-FR" smtClean="0"/>
              <a:t>17/06/2018</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CBF11ED-4ADB-485D-83FB-787EE6E2ACBA}" type="slidenum">
              <a:rPr lang="fr-FR" smtClean="0"/>
              <a:t>‹N°›</a:t>
            </a:fld>
            <a:endParaRPr lang="fr-FR"/>
          </a:p>
        </p:txBody>
      </p:sp>
    </p:spTree>
    <p:extLst>
      <p:ext uri="{BB962C8B-B14F-4D97-AF65-F5344CB8AC3E}">
        <p14:creationId xmlns:p14="http://schemas.microsoft.com/office/powerpoint/2010/main" val="9113704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texte vertical 2"/>
          <p:cNvSpPr>
            <a:spLocks noGrp="1"/>
          </p:cNvSpPr>
          <p:nvPr>
            <p:ph type="body" orient="vert" idx="1"/>
          </p:nvPr>
        </p:nvSpPr>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10064199-98AE-4360-A604-096F0AB94965}" type="datetimeFigureOut">
              <a:rPr lang="fr-FR" smtClean="0"/>
              <a:t>17/06/2018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CBF11ED-4ADB-485D-83FB-787EE6E2ACBA}" type="slidenum">
              <a:rPr lang="fr-FR" smtClean="0"/>
              <a:t>‹N°›</a:t>
            </a:fld>
            <a:endParaRPr lang="fr-FR"/>
          </a:p>
        </p:txBody>
      </p:sp>
    </p:spTree>
    <p:extLst>
      <p:ext uri="{BB962C8B-B14F-4D97-AF65-F5344CB8AC3E}">
        <p14:creationId xmlns:p14="http://schemas.microsoft.com/office/powerpoint/2010/main" val="24195045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10064199-98AE-4360-A604-096F0AB94965}" type="datetimeFigureOut">
              <a:rPr lang="fr-FR" smtClean="0"/>
              <a:t>17/06/2018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CBF11ED-4ADB-485D-83FB-787EE6E2ACBA}" type="slidenum">
              <a:rPr lang="fr-FR" smtClean="0"/>
              <a:t>‹N°›</a:t>
            </a:fld>
            <a:endParaRPr lang="fr-FR"/>
          </a:p>
        </p:txBody>
      </p:sp>
    </p:spTree>
    <p:extLst>
      <p:ext uri="{BB962C8B-B14F-4D97-AF65-F5344CB8AC3E}">
        <p14:creationId xmlns:p14="http://schemas.microsoft.com/office/powerpoint/2010/main" val="14519066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064199-98AE-4360-A604-096F0AB94965}" type="datetimeFigureOut">
              <a:rPr lang="fr-FR" smtClean="0"/>
              <a:t>17/06/2018</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BF11ED-4ADB-485D-83FB-787EE6E2ACBA}" type="slidenum">
              <a:rPr lang="fr-FR" smtClean="0"/>
              <a:t>‹N°›</a:t>
            </a:fld>
            <a:endParaRPr lang="fr-FR"/>
          </a:p>
        </p:txBody>
      </p:sp>
    </p:spTree>
    <p:extLst>
      <p:ext uri="{BB962C8B-B14F-4D97-AF65-F5344CB8AC3E}">
        <p14:creationId xmlns:p14="http://schemas.microsoft.com/office/powerpoint/2010/main" val="36307502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18.xml"/><Relationship Id="rId13" Type="http://schemas.openxmlformats.org/officeDocument/2006/relationships/slide" Target="slide5.xml"/><Relationship Id="rId18" Type="http://schemas.openxmlformats.org/officeDocument/2006/relationships/slide" Target="slide12.xml"/><Relationship Id="rId3" Type="http://schemas.openxmlformats.org/officeDocument/2006/relationships/image" Target="../media/image1.png"/><Relationship Id="rId21" Type="http://schemas.openxmlformats.org/officeDocument/2006/relationships/image" Target="../media/image6.png"/><Relationship Id="rId7" Type="http://schemas.openxmlformats.org/officeDocument/2006/relationships/slide" Target="slide16.xml"/><Relationship Id="rId12" Type="http://schemas.openxmlformats.org/officeDocument/2006/relationships/slide" Target="slide6.xml"/><Relationship Id="rId17" Type="http://schemas.openxmlformats.org/officeDocument/2006/relationships/slide" Target="slide2.xml"/><Relationship Id="rId2" Type="http://schemas.openxmlformats.org/officeDocument/2006/relationships/audio" Target="../media/audio1.wav"/><Relationship Id="rId16" Type="http://schemas.openxmlformats.org/officeDocument/2006/relationships/slide" Target="slide14.xml"/><Relationship Id="rId20"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slide" Target="slide21.xml"/><Relationship Id="rId11" Type="http://schemas.openxmlformats.org/officeDocument/2006/relationships/slide" Target="slide7.xml"/><Relationship Id="rId24" Type="http://schemas.openxmlformats.org/officeDocument/2006/relationships/audio" Target="../media/audio1.wav"/><Relationship Id="rId5" Type="http://schemas.openxmlformats.org/officeDocument/2006/relationships/image" Target="../media/image3.png"/><Relationship Id="rId15" Type="http://schemas.openxmlformats.org/officeDocument/2006/relationships/slide" Target="slide3.xml"/><Relationship Id="rId23" Type="http://schemas.openxmlformats.org/officeDocument/2006/relationships/image" Target="../media/image8.jpg"/><Relationship Id="rId10" Type="http://schemas.openxmlformats.org/officeDocument/2006/relationships/slide" Target="slide8.xml"/><Relationship Id="rId19" Type="http://schemas.openxmlformats.org/officeDocument/2006/relationships/image" Target="../media/image4.png"/><Relationship Id="rId4" Type="http://schemas.openxmlformats.org/officeDocument/2006/relationships/image" Target="../media/image2.jpg"/><Relationship Id="rId9" Type="http://schemas.openxmlformats.org/officeDocument/2006/relationships/slide" Target="slide17.xml"/><Relationship Id="rId14" Type="http://schemas.openxmlformats.org/officeDocument/2006/relationships/slide" Target="slide4.xml"/><Relationship Id="rId22" Type="http://schemas.openxmlformats.org/officeDocument/2006/relationships/image" Target="../media/image7.jpg"/></Relationships>
</file>

<file path=ppt/slides/_rels/slide2.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9.jp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8.jpg"/></Relationships>
</file>

<file path=ppt/slides/_rels/slide3.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0.jp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8.jp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jpg"/><Relationship Id="rId1" Type="http://schemas.openxmlformats.org/officeDocument/2006/relationships/slideLayout" Target="../slideLayouts/slideLayout2.xml"/><Relationship Id="rId6" Type="http://schemas.openxmlformats.org/officeDocument/2006/relationships/image" Target="../media/image8.jpg"/><Relationship Id="rId5" Type="http://schemas.openxmlformats.org/officeDocument/2006/relationships/slide" Target="slide1.xml"/><Relationship Id="rId4" Type="http://schemas.openxmlformats.org/officeDocument/2006/relationships/image" Target="../media/image7.jpg"/></Relationships>
</file>

<file path=ppt/slides/_rels/slide5.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2.jpg"/><Relationship Id="rId1" Type="http://schemas.openxmlformats.org/officeDocument/2006/relationships/slideLayout" Target="../slideLayouts/slideLayout2.xml"/><Relationship Id="rId4" Type="http://schemas.openxmlformats.org/officeDocument/2006/relationships/image" Target="../media/image8.jpg"/></Relationships>
</file>

<file path=ppt/slides/_rels/slide6.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3.jpg"/><Relationship Id="rId1" Type="http://schemas.openxmlformats.org/officeDocument/2006/relationships/slideLayout" Target="../slideLayouts/slideLayout2.xml"/><Relationship Id="rId4" Type="http://schemas.openxmlformats.org/officeDocument/2006/relationships/image" Target="../media/image8.jpg"/></Relationships>
</file>

<file path=ppt/slides/_rels/slide7.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4.jp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8.jpg"/></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5.jpg"/><Relationship Id="rId1" Type="http://schemas.openxmlformats.org/officeDocument/2006/relationships/slideLayout" Target="../slideLayouts/slideLayout2.xml"/><Relationship Id="rId5" Type="http://schemas.openxmlformats.org/officeDocument/2006/relationships/image" Target="../media/image8.jpg"/><Relationship Id="rId4" Type="http://schemas.openxmlformats.org/officeDocument/2006/relationships/slide" Target="slide1.xml"/></Relationships>
</file>

<file path=ppt/slides/_rels/slide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6.jpg"/><Relationship Id="rId1" Type="http://schemas.openxmlformats.org/officeDocument/2006/relationships/slideLayout" Target="../slideLayouts/slideLayout2.xml"/><Relationship Id="rId5" Type="http://schemas.openxmlformats.org/officeDocument/2006/relationships/image" Target="../media/image8.jpg"/><Relationship Id="rId4" Type="http://schemas.openxmlformats.org/officeDocument/2006/relationships/slide" Target="slide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7.jpg"/><Relationship Id="rId1" Type="http://schemas.openxmlformats.org/officeDocument/2006/relationships/slideLayout" Target="../slideLayouts/slideLayout2.xml"/><Relationship Id="rId6" Type="http://schemas.openxmlformats.org/officeDocument/2006/relationships/image" Target="../media/image8.jpg"/><Relationship Id="rId5" Type="http://schemas.openxmlformats.org/officeDocument/2006/relationships/slide" Target="slide1.xml"/><Relationship Id="rId4" Type="http://schemas.openxmlformats.org/officeDocument/2006/relationships/image" Target="../media/image7.jpg"/></Relationships>
</file>

<file path=ppt/slides/_rels/slide1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8.jpg"/><Relationship Id="rId1" Type="http://schemas.openxmlformats.org/officeDocument/2006/relationships/slideLayout" Target="../slideLayouts/slideLayout2.xml"/><Relationship Id="rId5" Type="http://schemas.openxmlformats.org/officeDocument/2006/relationships/image" Target="../media/image8.jpg"/><Relationship Id="rId4" Type="http://schemas.openxmlformats.org/officeDocument/2006/relationships/slide" Target="slide1.xml"/></Relationships>
</file>

<file path=ppt/slides/_rels/slide12.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9.jpg"/><Relationship Id="rId1" Type="http://schemas.openxmlformats.org/officeDocument/2006/relationships/slideLayout" Target="../slideLayouts/slideLayout2.xml"/><Relationship Id="rId4" Type="http://schemas.openxmlformats.org/officeDocument/2006/relationships/image" Target="../media/image8.jpg"/></Relationships>
</file>

<file path=ppt/slides/_rels/slide13.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0.jpg"/><Relationship Id="rId1" Type="http://schemas.openxmlformats.org/officeDocument/2006/relationships/slideLayout" Target="../slideLayouts/slideLayout2.xml"/><Relationship Id="rId4" Type="http://schemas.openxmlformats.org/officeDocument/2006/relationships/image" Target="../media/image8.jpg"/></Relationships>
</file>

<file path=ppt/slides/_rels/slide14.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1.jpg"/><Relationship Id="rId1" Type="http://schemas.openxmlformats.org/officeDocument/2006/relationships/slideLayout" Target="../slideLayouts/slideLayout2.xml"/><Relationship Id="rId4" Type="http://schemas.openxmlformats.org/officeDocument/2006/relationships/image" Target="../media/image8.jp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2.jpg"/><Relationship Id="rId1" Type="http://schemas.openxmlformats.org/officeDocument/2006/relationships/slideLayout" Target="../slideLayouts/slideLayout2.xml"/><Relationship Id="rId5" Type="http://schemas.openxmlformats.org/officeDocument/2006/relationships/image" Target="../media/image8.jpg"/><Relationship Id="rId4" Type="http://schemas.openxmlformats.org/officeDocument/2006/relationships/slide" Target="slide1.xml"/></Relationships>
</file>

<file path=ppt/slides/_rels/slide1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23.jpg"/><Relationship Id="rId1" Type="http://schemas.openxmlformats.org/officeDocument/2006/relationships/slideLayout" Target="../slideLayouts/slideLayout2.xml"/><Relationship Id="rId5" Type="http://schemas.openxmlformats.org/officeDocument/2006/relationships/image" Target="../media/image8.jpg"/><Relationship Id="rId4" Type="http://schemas.openxmlformats.org/officeDocument/2006/relationships/slide" Target="slide1.xml"/></Relationships>
</file>

<file path=ppt/slides/_rels/slide1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24.jpg"/><Relationship Id="rId1" Type="http://schemas.openxmlformats.org/officeDocument/2006/relationships/slideLayout" Target="../slideLayouts/slideLayout2.xml"/><Relationship Id="rId5" Type="http://schemas.openxmlformats.org/officeDocument/2006/relationships/image" Target="../media/image8.jpg"/><Relationship Id="rId4" Type="http://schemas.openxmlformats.org/officeDocument/2006/relationships/slide" Target="slide1.xml"/></Relationships>
</file>

<file path=ppt/slides/_rels/slide1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25.jpg"/><Relationship Id="rId1" Type="http://schemas.openxmlformats.org/officeDocument/2006/relationships/slideLayout" Target="../slideLayouts/slideLayout2.xml"/><Relationship Id="rId5" Type="http://schemas.openxmlformats.org/officeDocument/2006/relationships/image" Target="../media/image8.jpg"/><Relationship Id="rId4" Type="http://schemas.openxmlformats.org/officeDocument/2006/relationships/slide" Target="slide1.xml"/></Relationships>
</file>

<file path=ppt/slides/_rels/slide19.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6.jpg"/><Relationship Id="rId1" Type="http://schemas.openxmlformats.org/officeDocument/2006/relationships/slideLayout" Target="../slideLayouts/slideLayout2.xml"/><Relationship Id="rId4" Type="http://schemas.openxmlformats.org/officeDocument/2006/relationships/image" Target="../media/image8.jpg"/></Relationships>
</file>

<file path=ppt/slides/_rels/slide2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27.jpg"/><Relationship Id="rId1" Type="http://schemas.openxmlformats.org/officeDocument/2006/relationships/slideLayout" Target="../slideLayouts/slideLayout2.xml"/><Relationship Id="rId5" Type="http://schemas.openxmlformats.org/officeDocument/2006/relationships/image" Target="../media/image8.jpg"/><Relationship Id="rId4" Type="http://schemas.openxmlformats.org/officeDocument/2006/relationships/slide" Target="slide1.xml"/></Relationships>
</file>

<file path=ppt/slides/_rels/slide2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28.jpg"/><Relationship Id="rId1" Type="http://schemas.openxmlformats.org/officeDocument/2006/relationships/slideLayout" Target="../slideLayouts/slideLayout2.xml"/><Relationship Id="rId5" Type="http://schemas.openxmlformats.org/officeDocument/2006/relationships/image" Target="../media/image8.jpg"/><Relationship Id="rId4" Type="http://schemas.openxmlformats.org/officeDocument/2006/relationships/slide" Target="slide1.xml"/></Relationships>
</file>

<file path=ppt/slides/_rels/slide22.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image" Target="../media/image29.jpg"/><Relationship Id="rId1" Type="http://schemas.openxmlformats.org/officeDocument/2006/relationships/slideLayout" Target="../slideLayouts/slideLayout2.xml"/><Relationship Id="rId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85B1D8"/>
        </a:solidFill>
        <a:effectLst/>
      </p:bgPr>
    </p:bg>
    <p:spTree>
      <p:nvGrpSpPr>
        <p:cNvPr id="1" name=""/>
        <p:cNvGrpSpPr/>
        <p:nvPr/>
      </p:nvGrpSpPr>
      <p:grpSpPr>
        <a:xfrm>
          <a:off x="0" y="0"/>
          <a:ext cx="0" cy="0"/>
          <a:chOff x="0" y="0"/>
          <a:chExt cx="0" cy="0"/>
        </a:xfrm>
      </p:grpSpPr>
      <p:pic>
        <p:nvPicPr>
          <p:cNvPr id="41" name="Image 40">
            <a:extLst>
              <a:ext uri="{FF2B5EF4-FFF2-40B4-BE49-F238E27FC236}">
                <a16:creationId xmlns:a16="http://schemas.microsoft.com/office/drawing/2014/main" id="{0BAF1D62-599F-4862-A89D-7103B8ED7F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098" y="1593274"/>
            <a:ext cx="4428000" cy="5016757"/>
          </a:xfrm>
          <a:prstGeom prst="rect">
            <a:avLst/>
          </a:prstGeom>
        </p:spPr>
      </p:pic>
      <p:sp>
        <p:nvSpPr>
          <p:cNvPr id="42" name="Rectangle 41">
            <a:extLst>
              <a:ext uri="{FF2B5EF4-FFF2-40B4-BE49-F238E27FC236}">
                <a16:creationId xmlns:a16="http://schemas.microsoft.com/office/drawing/2014/main" id="{3E73EC3C-9CC2-409B-9AEB-936878B0CEE6}"/>
              </a:ext>
            </a:extLst>
          </p:cNvPr>
          <p:cNvSpPr/>
          <p:nvPr/>
        </p:nvSpPr>
        <p:spPr>
          <a:xfrm>
            <a:off x="23238" y="1693000"/>
            <a:ext cx="4428000" cy="4524315"/>
          </a:xfrm>
          <a:prstGeom prst="rect">
            <a:avLst/>
          </a:prstGeom>
        </p:spPr>
        <p:txBody>
          <a:bodyPr wrap="square">
            <a:spAutoFit/>
          </a:bodyPr>
          <a:lstStyle/>
          <a:p>
            <a:pPr marL="1165225"/>
            <a:r>
              <a:rPr lang="fr-FR" sz="1600" dirty="0"/>
              <a:t>Un clic sur le point rouge,</a:t>
            </a:r>
          </a:p>
          <a:p>
            <a:pPr marL="1165225"/>
            <a:r>
              <a:rPr lang="fr-FR" sz="1600" dirty="0"/>
              <a:t>pour un accès direct,</a:t>
            </a:r>
          </a:p>
          <a:p>
            <a:pPr marL="1165225"/>
            <a:r>
              <a:rPr lang="fr-FR" sz="1600" dirty="0"/>
              <a:t>ou défilement manuel.</a:t>
            </a:r>
          </a:p>
          <a:p>
            <a:pPr marL="1165225"/>
            <a:endParaRPr lang="fr-FR" sz="1600" dirty="0"/>
          </a:p>
          <a:p>
            <a:pPr marL="1165225"/>
            <a:r>
              <a:rPr lang="fr-FR" sz="1600" dirty="0"/>
              <a:t>M. H. - Classée monument historique.</a:t>
            </a:r>
          </a:p>
          <a:p>
            <a:pPr marL="1165225"/>
            <a:endParaRPr lang="fr-FR" sz="1600" dirty="0"/>
          </a:p>
          <a:p>
            <a:pPr marL="1165225"/>
            <a:r>
              <a:rPr lang="fr-FR" sz="1600" dirty="0"/>
              <a:t>P. M. - Patrimoine mondiale de l’UNESCO.</a:t>
            </a:r>
          </a:p>
          <a:p>
            <a:pPr marL="1165225"/>
            <a:endParaRPr lang="fr-FR" sz="1600" dirty="0"/>
          </a:p>
          <a:p>
            <a:pPr marL="1165225"/>
            <a:endParaRPr lang="fr-FR" sz="1600" dirty="0"/>
          </a:p>
          <a:p>
            <a:pPr marL="1165225"/>
            <a:r>
              <a:rPr lang="fr-FR" sz="1600" dirty="0"/>
              <a:t>Village faisant parti de :</a:t>
            </a:r>
          </a:p>
          <a:p>
            <a:pPr marL="1165225"/>
            <a:r>
              <a:rPr lang="fr-FR" sz="1600" dirty="0"/>
              <a:t>« Les plus beaux villages de France. »</a:t>
            </a:r>
          </a:p>
          <a:p>
            <a:pPr marL="1165225"/>
            <a:endParaRPr lang="fr-FR" sz="1600" dirty="0"/>
          </a:p>
          <a:p>
            <a:pPr marL="1165225"/>
            <a:endParaRPr lang="fr-FR" sz="1600" dirty="0"/>
          </a:p>
          <a:p>
            <a:pPr marL="1165225"/>
            <a:endParaRPr lang="fr-FR" sz="1600" dirty="0"/>
          </a:p>
          <a:p>
            <a:pPr marL="1165225"/>
            <a:r>
              <a:rPr lang="fr-FR" sz="1600" dirty="0"/>
              <a:t>Un clic sur le village, pour revenir sur la présente vue.</a:t>
            </a:r>
          </a:p>
        </p:txBody>
      </p:sp>
      <p:pic>
        <p:nvPicPr>
          <p:cNvPr id="5" name="Image 4">
            <a:extLst>
              <a:ext uri="{FF2B5EF4-FFF2-40B4-BE49-F238E27FC236}">
                <a16:creationId xmlns:a16="http://schemas.microsoft.com/office/drawing/2014/main" id="{D5663363-A3B2-49EA-B772-69EB99CA900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39174" y="0"/>
            <a:ext cx="6662396" cy="6858000"/>
          </a:xfrm>
          <a:prstGeom prst="rect">
            <a:avLst/>
          </a:prstGeom>
        </p:spPr>
      </p:pic>
      <p:sp>
        <p:nvSpPr>
          <p:cNvPr id="7" name="Ellipse 6">
            <a:extLst>
              <a:ext uri="{FF2B5EF4-FFF2-40B4-BE49-F238E27FC236}">
                <a16:creationId xmlns:a16="http://schemas.microsoft.com/office/drawing/2014/main" id="{BF57F09C-9EAB-4B47-A1D6-C97A1D76B819}"/>
              </a:ext>
            </a:extLst>
          </p:cNvPr>
          <p:cNvSpPr>
            <a:spLocks noChangeAspect="1"/>
          </p:cNvSpPr>
          <p:nvPr/>
        </p:nvSpPr>
        <p:spPr>
          <a:xfrm>
            <a:off x="498772" y="1849696"/>
            <a:ext cx="360000" cy="36000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9" name="Image 8">
            <a:extLst>
              <a:ext uri="{FF2B5EF4-FFF2-40B4-BE49-F238E27FC236}">
                <a16:creationId xmlns:a16="http://schemas.microsoft.com/office/drawing/2014/main" id="{1EC34D66-0AD3-4CF3-A08A-C819D4EC355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476983" y="5683808"/>
            <a:ext cx="758296" cy="1175359"/>
          </a:xfrm>
          <a:prstGeom prst="rect">
            <a:avLst/>
          </a:prstGeom>
        </p:spPr>
      </p:pic>
      <p:sp>
        <p:nvSpPr>
          <p:cNvPr id="16" name="Ellipse 15">
            <a:hlinkClick r:id="rId6" action="ppaction://hlinksldjump"/>
            <a:extLst>
              <a:ext uri="{FF2B5EF4-FFF2-40B4-BE49-F238E27FC236}">
                <a16:creationId xmlns:a16="http://schemas.microsoft.com/office/drawing/2014/main" id="{D3EAB208-5CF5-4BAC-8830-C57C22A3E1CA}"/>
              </a:ext>
            </a:extLst>
          </p:cNvPr>
          <p:cNvSpPr>
            <a:spLocks noChangeAspect="1"/>
          </p:cNvSpPr>
          <p:nvPr/>
        </p:nvSpPr>
        <p:spPr>
          <a:xfrm>
            <a:off x="10693623" y="5481935"/>
            <a:ext cx="180000" cy="18000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17" name="Ellipse 16">
            <a:hlinkClick r:id="rId7" action="ppaction://hlinksldjump"/>
            <a:extLst>
              <a:ext uri="{FF2B5EF4-FFF2-40B4-BE49-F238E27FC236}">
                <a16:creationId xmlns:a16="http://schemas.microsoft.com/office/drawing/2014/main" id="{5BF47A4E-52DD-48FA-B979-E7E7D962B02D}"/>
              </a:ext>
            </a:extLst>
          </p:cNvPr>
          <p:cNvSpPr>
            <a:spLocks noChangeAspect="1"/>
          </p:cNvSpPr>
          <p:nvPr/>
        </p:nvSpPr>
        <p:spPr>
          <a:xfrm>
            <a:off x="9017854" y="4281066"/>
            <a:ext cx="180000" cy="18000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18" name="Ellipse 17">
            <a:hlinkClick r:id="rId8" action="ppaction://hlinksldjump"/>
            <a:extLst>
              <a:ext uri="{FF2B5EF4-FFF2-40B4-BE49-F238E27FC236}">
                <a16:creationId xmlns:a16="http://schemas.microsoft.com/office/drawing/2014/main" id="{9AEB2D9F-E4A6-4B89-9DAA-3461752A59DF}"/>
              </a:ext>
            </a:extLst>
          </p:cNvPr>
          <p:cNvSpPr>
            <a:spLocks noChangeAspect="1"/>
          </p:cNvSpPr>
          <p:nvPr/>
        </p:nvSpPr>
        <p:spPr>
          <a:xfrm>
            <a:off x="8373799" y="4625746"/>
            <a:ext cx="180000" cy="18000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600" dirty="0"/>
              <a:t>3</a:t>
            </a:r>
          </a:p>
        </p:txBody>
      </p:sp>
      <p:sp>
        <p:nvSpPr>
          <p:cNvPr id="19" name="Ellipse 18">
            <a:hlinkClick r:id="rId9" action="ppaction://hlinksldjump"/>
            <a:extLst>
              <a:ext uri="{FF2B5EF4-FFF2-40B4-BE49-F238E27FC236}">
                <a16:creationId xmlns:a16="http://schemas.microsoft.com/office/drawing/2014/main" id="{A4FECE39-3F62-49D8-817A-13B0B4AF7A7F}"/>
              </a:ext>
            </a:extLst>
          </p:cNvPr>
          <p:cNvSpPr>
            <a:spLocks noChangeAspect="1"/>
          </p:cNvSpPr>
          <p:nvPr/>
        </p:nvSpPr>
        <p:spPr>
          <a:xfrm>
            <a:off x="9568649" y="5911433"/>
            <a:ext cx="180000" cy="18000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20" name="Ellipse 19">
            <a:hlinkClick r:id="rId10" action="ppaction://hlinksldjump"/>
            <a:extLst>
              <a:ext uri="{FF2B5EF4-FFF2-40B4-BE49-F238E27FC236}">
                <a16:creationId xmlns:a16="http://schemas.microsoft.com/office/drawing/2014/main" id="{72AF4047-7CCE-463B-8D87-11B64C347871}"/>
              </a:ext>
            </a:extLst>
          </p:cNvPr>
          <p:cNvSpPr>
            <a:spLocks noChangeAspect="1"/>
          </p:cNvSpPr>
          <p:nvPr/>
        </p:nvSpPr>
        <p:spPr>
          <a:xfrm>
            <a:off x="9400931" y="5450088"/>
            <a:ext cx="180000" cy="18000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600" dirty="0"/>
              <a:t>4</a:t>
            </a:r>
          </a:p>
        </p:txBody>
      </p:sp>
      <p:sp>
        <p:nvSpPr>
          <p:cNvPr id="21" name="Ellipse 20">
            <a:hlinkClick r:id="rId11" action="ppaction://hlinksldjump"/>
            <a:extLst>
              <a:ext uri="{FF2B5EF4-FFF2-40B4-BE49-F238E27FC236}">
                <a16:creationId xmlns:a16="http://schemas.microsoft.com/office/drawing/2014/main" id="{1E4EBCA6-51AC-4613-99F4-FABC3429ABE3}"/>
              </a:ext>
            </a:extLst>
          </p:cNvPr>
          <p:cNvSpPr>
            <a:spLocks noChangeAspect="1"/>
          </p:cNvSpPr>
          <p:nvPr/>
        </p:nvSpPr>
        <p:spPr>
          <a:xfrm>
            <a:off x="7260486" y="1441016"/>
            <a:ext cx="180000" cy="18000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22" name="Ellipse 21">
            <a:hlinkClick r:id="rId12" action="ppaction://hlinksldjump"/>
            <a:extLst>
              <a:ext uri="{FF2B5EF4-FFF2-40B4-BE49-F238E27FC236}">
                <a16:creationId xmlns:a16="http://schemas.microsoft.com/office/drawing/2014/main" id="{2156E2D0-AC5C-4728-91C5-83E81F0F6C3E}"/>
              </a:ext>
            </a:extLst>
          </p:cNvPr>
          <p:cNvSpPr>
            <a:spLocks noChangeAspect="1"/>
          </p:cNvSpPr>
          <p:nvPr/>
        </p:nvSpPr>
        <p:spPr>
          <a:xfrm>
            <a:off x="9234815" y="1441016"/>
            <a:ext cx="180000" cy="18000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23" name="Ellipse 22">
            <a:hlinkClick r:id="rId13" action="ppaction://hlinksldjump"/>
            <a:extLst>
              <a:ext uri="{FF2B5EF4-FFF2-40B4-BE49-F238E27FC236}">
                <a16:creationId xmlns:a16="http://schemas.microsoft.com/office/drawing/2014/main" id="{426F2439-71CC-4ADE-9CED-5D50CAD8FB86}"/>
              </a:ext>
            </a:extLst>
          </p:cNvPr>
          <p:cNvSpPr>
            <a:spLocks noChangeAspect="1"/>
          </p:cNvSpPr>
          <p:nvPr/>
        </p:nvSpPr>
        <p:spPr>
          <a:xfrm>
            <a:off x="8553799" y="5068769"/>
            <a:ext cx="180000" cy="18000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24" name="Ellipse 23">
            <a:hlinkClick r:id="rId14" action="ppaction://hlinksldjump"/>
            <a:extLst>
              <a:ext uri="{FF2B5EF4-FFF2-40B4-BE49-F238E27FC236}">
                <a16:creationId xmlns:a16="http://schemas.microsoft.com/office/drawing/2014/main" id="{86A1AAEC-FF00-4F8E-BB2C-930CDE32BC56}"/>
              </a:ext>
            </a:extLst>
          </p:cNvPr>
          <p:cNvSpPr>
            <a:spLocks noChangeAspect="1"/>
          </p:cNvSpPr>
          <p:nvPr/>
        </p:nvSpPr>
        <p:spPr>
          <a:xfrm>
            <a:off x="9197854" y="6575144"/>
            <a:ext cx="180000" cy="18000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25" name="Ellipse 24">
            <a:hlinkClick r:id="rId15" action="ppaction://hlinksldjump"/>
            <a:extLst>
              <a:ext uri="{FF2B5EF4-FFF2-40B4-BE49-F238E27FC236}">
                <a16:creationId xmlns:a16="http://schemas.microsoft.com/office/drawing/2014/main" id="{79C2D4E0-6D3D-445F-915E-1122C661A901}"/>
              </a:ext>
            </a:extLst>
          </p:cNvPr>
          <p:cNvSpPr>
            <a:spLocks noChangeAspect="1"/>
          </p:cNvSpPr>
          <p:nvPr/>
        </p:nvSpPr>
        <p:spPr>
          <a:xfrm>
            <a:off x="9388649" y="6091487"/>
            <a:ext cx="180000" cy="18000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26" name="Ellipse 25">
            <a:hlinkClick r:id="rId16" action="ppaction://hlinksldjump"/>
            <a:extLst>
              <a:ext uri="{FF2B5EF4-FFF2-40B4-BE49-F238E27FC236}">
                <a16:creationId xmlns:a16="http://schemas.microsoft.com/office/drawing/2014/main" id="{DF9F5601-2E5A-4D55-965F-52A2A5156AA7}"/>
              </a:ext>
            </a:extLst>
          </p:cNvPr>
          <p:cNvSpPr>
            <a:spLocks noChangeAspect="1"/>
          </p:cNvSpPr>
          <p:nvPr/>
        </p:nvSpPr>
        <p:spPr>
          <a:xfrm>
            <a:off x="9017854" y="5712383"/>
            <a:ext cx="180000" cy="18000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600" dirty="0"/>
              <a:t>2</a:t>
            </a:r>
            <a:endParaRPr lang="fr-FR" dirty="0"/>
          </a:p>
        </p:txBody>
      </p:sp>
      <p:sp>
        <p:nvSpPr>
          <p:cNvPr id="27" name="Ellipse 26">
            <a:hlinkClick r:id="rId17" action="ppaction://hlinksldjump"/>
            <a:extLst>
              <a:ext uri="{FF2B5EF4-FFF2-40B4-BE49-F238E27FC236}">
                <a16:creationId xmlns:a16="http://schemas.microsoft.com/office/drawing/2014/main" id="{35BB5B13-D1C7-405B-85FE-139CDFCDB0A1}"/>
              </a:ext>
            </a:extLst>
          </p:cNvPr>
          <p:cNvSpPr>
            <a:spLocks noChangeAspect="1"/>
          </p:cNvSpPr>
          <p:nvPr/>
        </p:nvSpPr>
        <p:spPr>
          <a:xfrm>
            <a:off x="9324815" y="2029696"/>
            <a:ext cx="180000" cy="18000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28" name="Ellipse 27">
            <a:hlinkClick r:id="rId18" action="ppaction://hlinksldjump"/>
            <a:extLst>
              <a:ext uri="{FF2B5EF4-FFF2-40B4-BE49-F238E27FC236}">
                <a16:creationId xmlns:a16="http://schemas.microsoft.com/office/drawing/2014/main" id="{36CF058D-8BED-4ADE-B2C3-709FA164CF01}"/>
              </a:ext>
            </a:extLst>
          </p:cNvPr>
          <p:cNvSpPr>
            <a:spLocks noChangeAspect="1"/>
          </p:cNvSpPr>
          <p:nvPr/>
        </p:nvSpPr>
        <p:spPr>
          <a:xfrm>
            <a:off x="11708067" y="5450088"/>
            <a:ext cx="180000" cy="18000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600" dirty="0"/>
              <a:t>2</a:t>
            </a:r>
            <a:endParaRPr lang="fr-FR" dirty="0"/>
          </a:p>
        </p:txBody>
      </p:sp>
      <p:pic>
        <p:nvPicPr>
          <p:cNvPr id="33" name="Image 32">
            <a:extLst>
              <a:ext uri="{FF2B5EF4-FFF2-40B4-BE49-F238E27FC236}">
                <a16:creationId xmlns:a16="http://schemas.microsoft.com/office/drawing/2014/main" id="{FB41DA58-181E-4CED-BEF6-09EE48C03C08}"/>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29194" y="533825"/>
            <a:ext cx="8165079" cy="761905"/>
          </a:xfrm>
          <a:prstGeom prst="rect">
            <a:avLst/>
          </a:prstGeom>
        </p:spPr>
      </p:pic>
      <p:pic>
        <p:nvPicPr>
          <p:cNvPr id="34" name="Image 33">
            <a:extLst>
              <a:ext uri="{FF2B5EF4-FFF2-40B4-BE49-F238E27FC236}">
                <a16:creationId xmlns:a16="http://schemas.microsoft.com/office/drawing/2014/main" id="{E48F88CA-2F77-4C31-9246-E8E9162F502C}"/>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408772" y="3370260"/>
            <a:ext cx="540000" cy="540000"/>
          </a:xfrm>
          <a:prstGeom prst="rect">
            <a:avLst/>
          </a:prstGeom>
        </p:spPr>
      </p:pic>
      <p:pic>
        <p:nvPicPr>
          <p:cNvPr id="35" name="Image 34">
            <a:extLst>
              <a:ext uri="{FF2B5EF4-FFF2-40B4-BE49-F238E27FC236}">
                <a16:creationId xmlns:a16="http://schemas.microsoft.com/office/drawing/2014/main" id="{1BCC987E-1E96-43EA-9CCF-29828A0EE754}"/>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389464" y="2624179"/>
            <a:ext cx="540000" cy="540000"/>
          </a:xfrm>
          <a:prstGeom prst="rect">
            <a:avLst/>
          </a:prstGeom>
        </p:spPr>
      </p:pic>
      <p:pic>
        <p:nvPicPr>
          <p:cNvPr id="36" name="Image 35">
            <a:extLst>
              <a:ext uri="{FF2B5EF4-FFF2-40B4-BE49-F238E27FC236}">
                <a16:creationId xmlns:a16="http://schemas.microsoft.com/office/drawing/2014/main" id="{9F7C2134-0991-4C26-988A-91500363BA28}"/>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192739" y="4022276"/>
            <a:ext cx="933450" cy="1085850"/>
          </a:xfrm>
          <a:prstGeom prst="rect">
            <a:avLst/>
          </a:prstGeom>
        </p:spPr>
      </p:pic>
      <p:pic>
        <p:nvPicPr>
          <p:cNvPr id="40" name="Image 39">
            <a:extLst>
              <a:ext uri="{FF2B5EF4-FFF2-40B4-BE49-F238E27FC236}">
                <a16:creationId xmlns:a16="http://schemas.microsoft.com/office/drawing/2014/main" id="{37E96E73-0A16-47D3-BDEE-3E89597D900F}"/>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303933" y="5198033"/>
            <a:ext cx="762000" cy="1028700"/>
          </a:xfrm>
          <a:prstGeom prst="rect">
            <a:avLst/>
          </a:prstGeom>
        </p:spPr>
      </p:pic>
    </p:spTree>
    <p:extLst>
      <p:ext uri="{BB962C8B-B14F-4D97-AF65-F5344CB8AC3E}">
        <p14:creationId xmlns:p14="http://schemas.microsoft.com/office/powerpoint/2010/main" val="2268618354"/>
      </p:ext>
    </p:extLst>
  </p:cSld>
  <p:clrMapOvr>
    <a:masterClrMapping/>
  </p:clrMapOvr>
  <mc:AlternateContent xmlns:mc="http://schemas.openxmlformats.org/markup-compatibility/2006" xmlns:p14="http://schemas.microsoft.com/office/powerpoint/2010/main">
    <mc:Choice Requires="p14">
      <p:transition spd="slow" p14:dur="2000">
        <p:sndAc>
          <p:stSnd>
            <p:snd r:embed="rId2" name="Unchained mélody.wav"/>
          </p:stSnd>
        </p:sndAc>
      </p:transition>
    </mc:Choice>
    <mc:Fallback xmlns="">
      <p:transition spd="slow">
        <p:sndAc>
          <p:stSnd>
            <p:snd r:embed="rId24" name="Unchained mélody.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C6D9B9BD-4A9F-4D83-B1FB-82ED642C4F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8" y="-606670"/>
            <a:ext cx="12204000" cy="8034300"/>
          </a:xfrm>
          <a:prstGeom prst="rect">
            <a:avLst/>
          </a:prstGeom>
        </p:spPr>
      </p:pic>
      <p:graphicFrame>
        <p:nvGraphicFramePr>
          <p:cNvPr id="5" name="Tableau 4">
            <a:extLst>
              <a:ext uri="{FF2B5EF4-FFF2-40B4-BE49-F238E27FC236}">
                <a16:creationId xmlns:a16="http://schemas.microsoft.com/office/drawing/2014/main" id="{907942C4-36E2-4BCB-93DA-4D0468FE40EE}"/>
              </a:ext>
            </a:extLst>
          </p:cNvPr>
          <p:cNvGraphicFramePr>
            <a:graphicFrameLocks noGrp="1"/>
          </p:cNvGraphicFramePr>
          <p:nvPr>
            <p:extLst>
              <p:ext uri="{D42A27DB-BD31-4B8C-83A1-F6EECF244321}">
                <p14:modId xmlns:p14="http://schemas.microsoft.com/office/powerpoint/2010/main" val="1113095686"/>
              </p:ext>
            </p:extLst>
          </p:nvPr>
        </p:nvGraphicFramePr>
        <p:xfrm>
          <a:off x="8590028" y="0"/>
          <a:ext cx="3600000" cy="3749040"/>
        </p:xfrm>
        <a:graphic>
          <a:graphicData uri="http://schemas.openxmlformats.org/drawingml/2006/table">
            <a:tbl>
              <a:tblPr firstRow="1" bandRow="1">
                <a:tableStyleId>{5C22544A-7EE6-4342-B048-85BDC9FD1C3A}</a:tableStyleId>
              </a:tblPr>
              <a:tblGrid>
                <a:gridCol w="3600000">
                  <a:extLst>
                    <a:ext uri="{9D8B030D-6E8A-4147-A177-3AD203B41FA5}">
                      <a16:colId xmlns:a16="http://schemas.microsoft.com/office/drawing/2014/main" val="20000"/>
                    </a:ext>
                  </a:extLst>
                </a:gridCol>
              </a:tblGrid>
              <a:tr h="365760">
                <a:tc>
                  <a:txBody>
                    <a:bodyPr/>
                    <a:lstStyle/>
                    <a:p>
                      <a:pPr algn="ctr" fontAlgn="auto">
                        <a:spcBef>
                          <a:spcPts val="0"/>
                        </a:spcBef>
                        <a:spcAft>
                          <a:spcPts val="0"/>
                        </a:spcAft>
                        <a:defRPr/>
                      </a:pPr>
                      <a:r>
                        <a:rPr lang="fr-FR" sz="1800" b="1" i="1" dirty="0">
                          <a:ln>
                            <a:solidFill>
                              <a:srgbClr val="FFC000"/>
                            </a:solidFill>
                          </a:ln>
                          <a:solidFill>
                            <a:srgbClr val="FF0000"/>
                          </a:solidFill>
                          <a:latin typeface="+mn-lt"/>
                          <a:cs typeface="+mn-cs"/>
                        </a:rPr>
                        <a:t>Provins</a:t>
                      </a:r>
                    </a:p>
                  </a:txBody>
                  <a:tcPr anchor="ctr">
                    <a:solidFill>
                      <a:schemeClr val="tx1"/>
                    </a:solidFill>
                  </a:tcPr>
                </a:tc>
                <a:extLst>
                  <a:ext uri="{0D108BD9-81ED-4DB2-BD59-A6C34878D82A}">
                    <a16:rowId xmlns:a16="http://schemas.microsoft.com/office/drawing/2014/main" val="10000"/>
                  </a:ext>
                </a:extLst>
              </a:tr>
              <a:tr h="36576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fr-FR" sz="1800" dirty="0">
                        <a:solidFill>
                          <a:schemeClr val="tx1"/>
                        </a:solidFill>
                        <a:latin typeface="+mn-lt"/>
                      </a:endParaRPr>
                    </a:p>
                  </a:txBody>
                  <a:tcPr anchor="ctr"/>
                </a:tc>
                <a:extLst>
                  <a:ext uri="{0D108BD9-81ED-4DB2-BD59-A6C34878D82A}">
                    <a16:rowId xmlns:a16="http://schemas.microsoft.com/office/drawing/2014/main" val="10001"/>
                  </a:ext>
                </a:extLst>
              </a:tr>
              <a:tr h="633686">
                <a:tc>
                  <a:txBody>
                    <a:bodyPr/>
                    <a:lstStyle/>
                    <a:p>
                      <a:r>
                        <a:rPr lang="fr-FR" sz="1600" b="0" i="0" u="none" strike="noStrike" kern="1200" dirty="0">
                          <a:solidFill>
                            <a:schemeClr val="dk1"/>
                          </a:solidFill>
                          <a:effectLst/>
                          <a:latin typeface="+mn-lt"/>
                          <a:ea typeface="+mn-ea"/>
                          <a:cs typeface="+mn-cs"/>
                        </a:rPr>
                        <a:t>Témoin authentique de l'histoire médiévale, Provins accueille en tout 58 monuments historiques classés ou inscrits. Ses origines remontent à l'époque paléolithique, dans laquelle interviennent Clovis et Charlemagne. Provins a su préserver sa structure urbaine, qui accueille les foires et les fêtes médiévales populaires dans tout le pays. </a:t>
                      </a:r>
                    </a:p>
                    <a:p>
                      <a:pPr marL="0" marR="0" lvl="0" indent="0" algn="l" defTabSz="914400" rtl="0" eaLnBrk="1" fontAlgn="auto" latinLnBrk="0" hangingPunct="1">
                        <a:lnSpc>
                          <a:spcPct val="100000"/>
                        </a:lnSpc>
                        <a:spcBef>
                          <a:spcPts val="0"/>
                        </a:spcBef>
                        <a:spcAft>
                          <a:spcPts val="0"/>
                        </a:spcAft>
                        <a:buClrTx/>
                        <a:buSzTx/>
                        <a:buFontTx/>
                        <a:buNone/>
                        <a:tabLst/>
                        <a:defRPr/>
                      </a:pPr>
                      <a:r>
                        <a:rPr lang="fr-FR" sz="1600" b="0" i="0" u="none" strike="noStrike" kern="1200" dirty="0">
                          <a:solidFill>
                            <a:schemeClr val="dk1"/>
                          </a:solidFill>
                          <a:effectLst/>
                          <a:latin typeface="+mn-lt"/>
                          <a:ea typeface="+mn-ea"/>
                          <a:cs typeface="+mn-cs"/>
                        </a:rPr>
                        <a:t>Inscrit au patrimoine mondiale de l’UNESCO, en 2001.</a:t>
                      </a:r>
                    </a:p>
                  </a:txBody>
                  <a:tcPr>
                    <a:solidFill>
                      <a:schemeClr val="bg1"/>
                    </a:solidFill>
                  </a:tcPr>
                </a:tc>
                <a:extLst>
                  <a:ext uri="{0D108BD9-81ED-4DB2-BD59-A6C34878D82A}">
                    <a16:rowId xmlns:a16="http://schemas.microsoft.com/office/drawing/2014/main" val="10003"/>
                  </a:ext>
                </a:extLst>
              </a:tr>
            </a:tbl>
          </a:graphicData>
        </a:graphic>
      </p:graphicFrame>
      <p:sp>
        <p:nvSpPr>
          <p:cNvPr id="6" name="Titre 1">
            <a:extLst>
              <a:ext uri="{FF2B5EF4-FFF2-40B4-BE49-F238E27FC236}">
                <a16:creationId xmlns:a16="http://schemas.microsoft.com/office/drawing/2014/main" id="{DC4AA0AF-3B20-4821-BF6E-621D34F6205F}"/>
              </a:ext>
            </a:extLst>
          </p:cNvPr>
          <p:cNvSpPr>
            <a:spLocks noGrp="1"/>
          </p:cNvSpPr>
          <p:nvPr>
            <p:ph type="title"/>
          </p:nvPr>
        </p:nvSpPr>
        <p:spPr>
          <a:xfrm>
            <a:off x="8632309" y="372523"/>
            <a:ext cx="3510000" cy="324000"/>
          </a:xfrm>
        </p:spPr>
        <p:txBody>
          <a:bodyPr>
            <a:normAutofit fontScale="90000"/>
          </a:bodyPr>
          <a:lstStyle/>
          <a:p>
            <a:pPr algn="ctr"/>
            <a:r>
              <a:rPr lang="fr-FR" sz="2000" b="1" i="1" dirty="0">
                <a:ln>
                  <a:solidFill>
                    <a:srgbClr val="FFC000"/>
                  </a:solidFill>
                </a:ln>
                <a:latin typeface="+mn-lt"/>
              </a:rPr>
              <a:t>Seine-et-Marne</a:t>
            </a:r>
            <a:endParaRPr lang="fr-FR" sz="1800" dirty="0">
              <a:latin typeface="+mn-lt"/>
            </a:endParaRPr>
          </a:p>
        </p:txBody>
      </p:sp>
      <p:sp>
        <p:nvSpPr>
          <p:cNvPr id="7" name="Rectangle 6">
            <a:extLst>
              <a:ext uri="{FF2B5EF4-FFF2-40B4-BE49-F238E27FC236}">
                <a16:creationId xmlns:a16="http://schemas.microsoft.com/office/drawing/2014/main" id="{D49EED0B-497E-47B1-BB37-9DF62D64142E}"/>
              </a:ext>
            </a:extLst>
          </p:cNvPr>
          <p:cNvSpPr/>
          <p:nvPr/>
        </p:nvSpPr>
        <p:spPr>
          <a:xfrm>
            <a:off x="9847148" y="6422963"/>
            <a:ext cx="1433790" cy="307777"/>
          </a:xfrm>
          <a:prstGeom prst="rect">
            <a:avLst/>
          </a:prstGeom>
        </p:spPr>
        <p:txBody>
          <a:bodyPr wrap="none">
            <a:spAutoFit/>
          </a:bodyPr>
          <a:lstStyle/>
          <a:p>
            <a:r>
              <a:rPr lang="fr-FR" sz="1400" dirty="0">
                <a:solidFill>
                  <a:schemeClr val="bg1"/>
                </a:solidFill>
              </a:rPr>
              <a:t>kordus.poznan.pl</a:t>
            </a:r>
            <a:endParaRPr lang="fr-FR" sz="1400" dirty="0">
              <a:solidFill>
                <a:schemeClr val="bg1"/>
              </a:solidFill>
              <a:latin typeface="Calibri" panose="020F0502020204030204" pitchFamily="34" charset="0"/>
            </a:endParaRPr>
          </a:p>
        </p:txBody>
      </p:sp>
      <p:pic>
        <p:nvPicPr>
          <p:cNvPr id="8" name="Image 7">
            <a:hlinkClick r:id="rId3" action="ppaction://hlinksldjump"/>
            <a:extLst>
              <a:ext uri="{FF2B5EF4-FFF2-40B4-BE49-F238E27FC236}">
                <a16:creationId xmlns:a16="http://schemas.microsoft.com/office/drawing/2014/main" id="{CF24F11B-068E-4910-8847-B32273D502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37066" y="0"/>
            <a:ext cx="762000" cy="1028700"/>
          </a:xfrm>
          <a:prstGeom prst="rect">
            <a:avLst/>
          </a:prstGeom>
        </p:spPr>
      </p:pic>
      <p:pic>
        <p:nvPicPr>
          <p:cNvPr id="9" name="Image 8">
            <a:extLst>
              <a:ext uri="{FF2B5EF4-FFF2-40B4-BE49-F238E27FC236}">
                <a16:creationId xmlns:a16="http://schemas.microsoft.com/office/drawing/2014/main" id="{2980B378-5E5B-4FE9-9902-B7D623E595C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602309" y="3159000"/>
            <a:ext cx="540000" cy="540000"/>
          </a:xfrm>
          <a:prstGeom prst="rect">
            <a:avLst/>
          </a:prstGeom>
        </p:spPr>
      </p:pic>
    </p:spTree>
    <p:extLst>
      <p:ext uri="{BB962C8B-B14F-4D97-AF65-F5344CB8AC3E}">
        <p14:creationId xmlns:p14="http://schemas.microsoft.com/office/powerpoint/2010/main" val="22275702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53949444-15C8-464C-8638-6A7B75672C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46" y="-646982"/>
            <a:ext cx="12204000" cy="8136000"/>
          </a:xfrm>
          <a:prstGeom prst="rect">
            <a:avLst/>
          </a:prstGeom>
        </p:spPr>
      </p:pic>
      <p:graphicFrame>
        <p:nvGraphicFramePr>
          <p:cNvPr id="5" name="Tableau 4">
            <a:extLst>
              <a:ext uri="{FF2B5EF4-FFF2-40B4-BE49-F238E27FC236}">
                <a16:creationId xmlns:a16="http://schemas.microsoft.com/office/drawing/2014/main" id="{907942C4-36E2-4BCB-93DA-4D0468FE40EE}"/>
              </a:ext>
            </a:extLst>
          </p:cNvPr>
          <p:cNvGraphicFramePr>
            <a:graphicFrameLocks noGrp="1"/>
          </p:cNvGraphicFramePr>
          <p:nvPr>
            <p:extLst>
              <p:ext uri="{D42A27DB-BD31-4B8C-83A1-F6EECF244321}">
                <p14:modId xmlns:p14="http://schemas.microsoft.com/office/powerpoint/2010/main" val="2280959806"/>
              </p:ext>
            </p:extLst>
          </p:nvPr>
        </p:nvGraphicFramePr>
        <p:xfrm>
          <a:off x="8590028" y="0"/>
          <a:ext cx="3600000" cy="3261360"/>
        </p:xfrm>
        <a:graphic>
          <a:graphicData uri="http://schemas.openxmlformats.org/drawingml/2006/table">
            <a:tbl>
              <a:tblPr firstRow="1" bandRow="1">
                <a:tableStyleId>{5C22544A-7EE6-4342-B048-85BDC9FD1C3A}</a:tableStyleId>
              </a:tblPr>
              <a:tblGrid>
                <a:gridCol w="3600000">
                  <a:extLst>
                    <a:ext uri="{9D8B030D-6E8A-4147-A177-3AD203B41FA5}">
                      <a16:colId xmlns:a16="http://schemas.microsoft.com/office/drawing/2014/main" val="20000"/>
                    </a:ext>
                  </a:extLst>
                </a:gridCol>
              </a:tblGrid>
              <a:tr h="365760">
                <a:tc>
                  <a:txBody>
                    <a:bodyPr/>
                    <a:lstStyle/>
                    <a:p>
                      <a:pPr algn="ctr" fontAlgn="auto">
                        <a:spcBef>
                          <a:spcPts val="0"/>
                        </a:spcBef>
                        <a:spcAft>
                          <a:spcPts val="0"/>
                        </a:spcAft>
                        <a:defRPr/>
                      </a:pPr>
                      <a:r>
                        <a:rPr lang="fr-FR" sz="1800" b="1" i="1" dirty="0">
                          <a:ln>
                            <a:solidFill>
                              <a:srgbClr val="FFC000"/>
                            </a:solidFill>
                          </a:ln>
                          <a:solidFill>
                            <a:srgbClr val="FF0000"/>
                          </a:solidFill>
                          <a:latin typeface="+mn-lt"/>
                          <a:cs typeface="+mn-cs"/>
                        </a:rPr>
                        <a:t>Carcassonne</a:t>
                      </a:r>
                    </a:p>
                  </a:txBody>
                  <a:tcPr anchor="ctr">
                    <a:solidFill>
                      <a:schemeClr val="tx1"/>
                    </a:solidFill>
                  </a:tcPr>
                </a:tc>
                <a:extLst>
                  <a:ext uri="{0D108BD9-81ED-4DB2-BD59-A6C34878D82A}">
                    <a16:rowId xmlns:a16="http://schemas.microsoft.com/office/drawing/2014/main" val="10000"/>
                  </a:ext>
                </a:extLst>
              </a:tr>
              <a:tr h="36576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fr-FR" sz="1800" dirty="0">
                        <a:solidFill>
                          <a:schemeClr val="tx1"/>
                        </a:solidFill>
                        <a:latin typeface="+mn-lt"/>
                      </a:endParaRPr>
                    </a:p>
                  </a:txBody>
                  <a:tcPr anchor="ctr"/>
                </a:tc>
                <a:extLst>
                  <a:ext uri="{0D108BD9-81ED-4DB2-BD59-A6C34878D82A}">
                    <a16:rowId xmlns:a16="http://schemas.microsoft.com/office/drawing/2014/main" val="10001"/>
                  </a:ext>
                </a:extLst>
              </a:tr>
              <a:tr h="633686">
                <a:tc>
                  <a:txBody>
                    <a:bodyPr/>
                    <a:lstStyle/>
                    <a:p>
                      <a:r>
                        <a:rPr lang="fr-FR" sz="1600" b="0" i="0" u="none" strike="noStrike" kern="1200" dirty="0">
                          <a:solidFill>
                            <a:schemeClr val="dk1"/>
                          </a:solidFill>
                          <a:effectLst/>
                          <a:latin typeface="+mn-lt"/>
                          <a:ea typeface="+mn-ea"/>
                          <a:cs typeface="+mn-cs"/>
                        </a:rPr>
                        <a:t>Ce lieu de villégiature, connu grâce à sa splendide Cité Médiévale, est également composé de la ville basse, appelée la bastide Saint-Louis. Cette Cité attire chaque année des milliers de visiteurs, dont les puissants remparts de 52 tours surplombent la vallée. </a:t>
                      </a:r>
                    </a:p>
                    <a:p>
                      <a:r>
                        <a:rPr lang="fr-FR" sz="1600" b="0" i="0" u="none" strike="noStrike" kern="1200" dirty="0">
                          <a:solidFill>
                            <a:schemeClr val="dk1"/>
                          </a:solidFill>
                          <a:effectLst/>
                          <a:latin typeface="+mn-lt"/>
                          <a:ea typeface="+mn-ea"/>
                          <a:cs typeface="+mn-cs"/>
                        </a:rPr>
                        <a:t>Inscrit au patrimoine mondiale de l’UNESCO, le 7 décembre 1997.</a:t>
                      </a:r>
                    </a:p>
                    <a:p>
                      <a:endParaRPr lang="fr-FR" sz="1600" b="0" i="0" u="none" strike="noStrike" kern="1200" dirty="0">
                        <a:solidFill>
                          <a:schemeClr val="dk1"/>
                        </a:solidFill>
                        <a:effectLst/>
                        <a:latin typeface="+mn-lt"/>
                        <a:ea typeface="+mn-ea"/>
                        <a:cs typeface="+mn-cs"/>
                      </a:endParaRPr>
                    </a:p>
                  </a:txBody>
                  <a:tcPr>
                    <a:solidFill>
                      <a:schemeClr val="bg1"/>
                    </a:solidFill>
                  </a:tcPr>
                </a:tc>
                <a:extLst>
                  <a:ext uri="{0D108BD9-81ED-4DB2-BD59-A6C34878D82A}">
                    <a16:rowId xmlns:a16="http://schemas.microsoft.com/office/drawing/2014/main" val="10003"/>
                  </a:ext>
                </a:extLst>
              </a:tr>
            </a:tbl>
          </a:graphicData>
        </a:graphic>
      </p:graphicFrame>
      <p:sp>
        <p:nvSpPr>
          <p:cNvPr id="6" name="Titre 1">
            <a:extLst>
              <a:ext uri="{FF2B5EF4-FFF2-40B4-BE49-F238E27FC236}">
                <a16:creationId xmlns:a16="http://schemas.microsoft.com/office/drawing/2014/main" id="{DC4AA0AF-3B20-4821-BF6E-621D34F6205F}"/>
              </a:ext>
            </a:extLst>
          </p:cNvPr>
          <p:cNvSpPr>
            <a:spLocks noGrp="1"/>
          </p:cNvSpPr>
          <p:nvPr>
            <p:ph type="title"/>
          </p:nvPr>
        </p:nvSpPr>
        <p:spPr>
          <a:xfrm>
            <a:off x="8632309" y="372523"/>
            <a:ext cx="3510000" cy="324000"/>
          </a:xfrm>
        </p:spPr>
        <p:txBody>
          <a:bodyPr>
            <a:normAutofit fontScale="90000"/>
          </a:bodyPr>
          <a:lstStyle/>
          <a:p>
            <a:pPr algn="ctr"/>
            <a:r>
              <a:rPr lang="fr-FR" sz="2000" b="1" i="1" dirty="0">
                <a:ln>
                  <a:solidFill>
                    <a:srgbClr val="FFC000"/>
                  </a:solidFill>
                </a:ln>
                <a:latin typeface="+mn-lt"/>
              </a:rPr>
              <a:t>Aude</a:t>
            </a:r>
            <a:endParaRPr lang="fr-FR" sz="1800" dirty="0">
              <a:latin typeface="+mn-lt"/>
            </a:endParaRPr>
          </a:p>
        </p:txBody>
      </p:sp>
      <p:sp>
        <p:nvSpPr>
          <p:cNvPr id="7" name="Rectangle 6">
            <a:extLst>
              <a:ext uri="{FF2B5EF4-FFF2-40B4-BE49-F238E27FC236}">
                <a16:creationId xmlns:a16="http://schemas.microsoft.com/office/drawing/2014/main" id="{D49EED0B-497E-47B1-BB37-9DF62D64142E}"/>
              </a:ext>
            </a:extLst>
          </p:cNvPr>
          <p:cNvSpPr/>
          <p:nvPr/>
        </p:nvSpPr>
        <p:spPr>
          <a:xfrm>
            <a:off x="10664832" y="6422963"/>
            <a:ext cx="991553" cy="338554"/>
          </a:xfrm>
          <a:prstGeom prst="rect">
            <a:avLst/>
          </a:prstGeom>
        </p:spPr>
        <p:txBody>
          <a:bodyPr wrap="none">
            <a:spAutoFit/>
          </a:bodyPr>
          <a:lstStyle/>
          <a:p>
            <a:r>
              <a:rPr lang="fr-FR" sz="1600" dirty="0" err="1">
                <a:solidFill>
                  <a:schemeClr val="dk1"/>
                </a:solidFill>
              </a:rPr>
              <a:t>nicktynan</a:t>
            </a:r>
            <a:endParaRPr lang="fr-FR" sz="1600" dirty="0">
              <a:latin typeface="Calibri" panose="020F0502020204030204" pitchFamily="34" charset="0"/>
            </a:endParaRPr>
          </a:p>
        </p:txBody>
      </p:sp>
      <p:pic>
        <p:nvPicPr>
          <p:cNvPr id="8" name="Image 7">
            <a:hlinkClick r:id="rId3" action="ppaction://hlinksldjump"/>
            <a:extLst>
              <a:ext uri="{FF2B5EF4-FFF2-40B4-BE49-F238E27FC236}">
                <a16:creationId xmlns:a16="http://schemas.microsoft.com/office/drawing/2014/main" id="{658AD3F0-4621-47FB-8B4A-CBF853C855E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37066" y="0"/>
            <a:ext cx="762000" cy="1028700"/>
          </a:xfrm>
          <a:prstGeom prst="rect">
            <a:avLst/>
          </a:prstGeom>
        </p:spPr>
      </p:pic>
      <p:pic>
        <p:nvPicPr>
          <p:cNvPr id="9" name="Image 8">
            <a:extLst>
              <a:ext uri="{FF2B5EF4-FFF2-40B4-BE49-F238E27FC236}">
                <a16:creationId xmlns:a16="http://schemas.microsoft.com/office/drawing/2014/main" id="{B3CE6919-CC9D-4071-B002-C61ECC48CDF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425307" y="2624286"/>
            <a:ext cx="540000" cy="540000"/>
          </a:xfrm>
          <a:prstGeom prst="rect">
            <a:avLst/>
          </a:prstGeom>
        </p:spPr>
      </p:pic>
    </p:spTree>
    <p:extLst>
      <p:ext uri="{BB962C8B-B14F-4D97-AF65-F5344CB8AC3E}">
        <p14:creationId xmlns:p14="http://schemas.microsoft.com/office/powerpoint/2010/main" val="12174690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A4C17AC-105F-46BC-B963-EC1BD173E0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78" y="-629728"/>
            <a:ext cx="12204000" cy="8110575"/>
          </a:xfrm>
          <a:prstGeom prst="rect">
            <a:avLst/>
          </a:prstGeom>
        </p:spPr>
      </p:pic>
      <p:graphicFrame>
        <p:nvGraphicFramePr>
          <p:cNvPr id="5" name="Tableau 4">
            <a:extLst>
              <a:ext uri="{FF2B5EF4-FFF2-40B4-BE49-F238E27FC236}">
                <a16:creationId xmlns:a16="http://schemas.microsoft.com/office/drawing/2014/main" id="{907942C4-36E2-4BCB-93DA-4D0468FE40EE}"/>
              </a:ext>
            </a:extLst>
          </p:cNvPr>
          <p:cNvGraphicFramePr>
            <a:graphicFrameLocks noGrp="1"/>
          </p:cNvGraphicFramePr>
          <p:nvPr>
            <p:extLst>
              <p:ext uri="{D42A27DB-BD31-4B8C-83A1-F6EECF244321}">
                <p14:modId xmlns:p14="http://schemas.microsoft.com/office/powerpoint/2010/main" val="1029511021"/>
              </p:ext>
            </p:extLst>
          </p:nvPr>
        </p:nvGraphicFramePr>
        <p:xfrm>
          <a:off x="8590028" y="0"/>
          <a:ext cx="3600000" cy="2773680"/>
        </p:xfrm>
        <a:graphic>
          <a:graphicData uri="http://schemas.openxmlformats.org/drawingml/2006/table">
            <a:tbl>
              <a:tblPr firstRow="1" bandRow="1">
                <a:tableStyleId>{5C22544A-7EE6-4342-B048-85BDC9FD1C3A}</a:tableStyleId>
              </a:tblPr>
              <a:tblGrid>
                <a:gridCol w="3600000">
                  <a:extLst>
                    <a:ext uri="{9D8B030D-6E8A-4147-A177-3AD203B41FA5}">
                      <a16:colId xmlns:a16="http://schemas.microsoft.com/office/drawing/2014/main" val="20000"/>
                    </a:ext>
                  </a:extLst>
                </a:gridCol>
              </a:tblGrid>
              <a:tr h="365760">
                <a:tc>
                  <a:txBody>
                    <a:bodyPr/>
                    <a:lstStyle/>
                    <a:p>
                      <a:pPr algn="ctr" fontAlgn="auto">
                        <a:spcBef>
                          <a:spcPts val="0"/>
                        </a:spcBef>
                        <a:spcAft>
                          <a:spcPts val="0"/>
                        </a:spcAft>
                        <a:defRPr/>
                      </a:pPr>
                      <a:r>
                        <a:rPr lang="fr-FR" sz="1800" b="1" i="1" dirty="0">
                          <a:ln>
                            <a:solidFill>
                              <a:srgbClr val="FFC000"/>
                            </a:solidFill>
                          </a:ln>
                          <a:solidFill>
                            <a:srgbClr val="FF0000"/>
                          </a:solidFill>
                          <a:latin typeface="+mn-lt"/>
                          <a:cs typeface="+mn-cs"/>
                        </a:rPr>
                        <a:t>Villefranche-de-Conflent</a:t>
                      </a:r>
                    </a:p>
                  </a:txBody>
                  <a:tcPr anchor="ctr">
                    <a:solidFill>
                      <a:schemeClr val="tx1"/>
                    </a:solidFill>
                  </a:tcPr>
                </a:tc>
                <a:extLst>
                  <a:ext uri="{0D108BD9-81ED-4DB2-BD59-A6C34878D82A}">
                    <a16:rowId xmlns:a16="http://schemas.microsoft.com/office/drawing/2014/main" val="10000"/>
                  </a:ext>
                </a:extLst>
              </a:tr>
              <a:tr h="36576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fr-FR" sz="1800" dirty="0">
                        <a:solidFill>
                          <a:schemeClr val="tx1"/>
                        </a:solidFill>
                        <a:latin typeface="+mn-lt"/>
                      </a:endParaRPr>
                    </a:p>
                  </a:txBody>
                  <a:tcPr anchor="ctr"/>
                </a:tc>
                <a:extLst>
                  <a:ext uri="{0D108BD9-81ED-4DB2-BD59-A6C34878D82A}">
                    <a16:rowId xmlns:a16="http://schemas.microsoft.com/office/drawing/2014/main" val="10001"/>
                  </a:ext>
                </a:extLst>
              </a:tr>
              <a:tr h="633686">
                <a:tc>
                  <a:txBody>
                    <a:bodyPr/>
                    <a:lstStyle/>
                    <a:p>
                      <a:r>
                        <a:rPr lang="fr-FR" sz="1600" b="0" i="0" u="none" strike="noStrike" kern="1200" dirty="0">
                          <a:solidFill>
                            <a:schemeClr val="dk1"/>
                          </a:solidFill>
                          <a:effectLst/>
                          <a:latin typeface="+mn-lt"/>
                          <a:ea typeface="+mn-ea"/>
                          <a:cs typeface="+mn-cs"/>
                        </a:rPr>
                        <a:t>Ancienne cité médiévale du XI</a:t>
                      </a:r>
                      <a:r>
                        <a:rPr lang="fr-FR" sz="1600" b="0" i="0" u="none" strike="noStrike" kern="1200" baseline="30000" dirty="0">
                          <a:solidFill>
                            <a:schemeClr val="dk1"/>
                          </a:solidFill>
                          <a:effectLst/>
                          <a:latin typeface="+mn-lt"/>
                          <a:ea typeface="+mn-ea"/>
                          <a:cs typeface="+mn-cs"/>
                        </a:rPr>
                        <a:t>ème</a:t>
                      </a:r>
                      <a:r>
                        <a:rPr lang="fr-FR" sz="1600" b="0" i="0" u="none" strike="noStrike" kern="1200" dirty="0">
                          <a:solidFill>
                            <a:schemeClr val="dk1"/>
                          </a:solidFill>
                          <a:effectLst/>
                          <a:latin typeface="+mn-lt"/>
                          <a:ea typeface="+mn-ea"/>
                          <a:cs typeface="+mn-cs"/>
                        </a:rPr>
                        <a:t> siècle, fortifiée par Vauban au XVII</a:t>
                      </a:r>
                      <a:r>
                        <a:rPr lang="fr-FR" sz="1600" b="0" i="0" u="none" strike="noStrike" kern="1200" baseline="30000" dirty="0">
                          <a:solidFill>
                            <a:schemeClr val="dk1"/>
                          </a:solidFill>
                          <a:effectLst/>
                          <a:latin typeface="+mn-lt"/>
                          <a:ea typeface="+mn-ea"/>
                          <a:cs typeface="+mn-cs"/>
                        </a:rPr>
                        <a:t>ème</a:t>
                      </a:r>
                      <a:r>
                        <a:rPr lang="fr-FR" sz="1600" b="0" i="0" u="none" strike="noStrike" kern="1200" dirty="0">
                          <a:solidFill>
                            <a:schemeClr val="dk1"/>
                          </a:solidFill>
                          <a:effectLst/>
                          <a:latin typeface="+mn-lt"/>
                          <a:ea typeface="+mn-ea"/>
                          <a:cs typeface="+mn-cs"/>
                        </a:rPr>
                        <a:t> siècle, la Villefranche-de-Conflent figure parmi les plus beaux villages de France. Elle est également classée au patrimoine mondial de l’Humanité, par l'UNESCO, le 7 juillet 2008.</a:t>
                      </a:r>
                    </a:p>
                    <a:p>
                      <a:endParaRPr lang="fr-FR" sz="1600" b="0" i="0" u="none" strike="noStrike" kern="1200" dirty="0">
                        <a:solidFill>
                          <a:schemeClr val="dk1"/>
                        </a:solidFill>
                        <a:effectLst/>
                        <a:latin typeface="+mn-lt"/>
                        <a:ea typeface="+mn-ea"/>
                        <a:cs typeface="+mn-cs"/>
                      </a:endParaRPr>
                    </a:p>
                  </a:txBody>
                  <a:tcPr>
                    <a:solidFill>
                      <a:schemeClr val="bg1"/>
                    </a:solidFill>
                  </a:tcPr>
                </a:tc>
                <a:extLst>
                  <a:ext uri="{0D108BD9-81ED-4DB2-BD59-A6C34878D82A}">
                    <a16:rowId xmlns:a16="http://schemas.microsoft.com/office/drawing/2014/main" val="10003"/>
                  </a:ext>
                </a:extLst>
              </a:tr>
            </a:tbl>
          </a:graphicData>
        </a:graphic>
      </p:graphicFrame>
      <p:sp>
        <p:nvSpPr>
          <p:cNvPr id="6" name="Titre 1">
            <a:extLst>
              <a:ext uri="{FF2B5EF4-FFF2-40B4-BE49-F238E27FC236}">
                <a16:creationId xmlns:a16="http://schemas.microsoft.com/office/drawing/2014/main" id="{DC4AA0AF-3B20-4821-BF6E-621D34F6205F}"/>
              </a:ext>
            </a:extLst>
          </p:cNvPr>
          <p:cNvSpPr>
            <a:spLocks noGrp="1"/>
          </p:cNvSpPr>
          <p:nvPr>
            <p:ph type="title"/>
          </p:nvPr>
        </p:nvSpPr>
        <p:spPr>
          <a:xfrm>
            <a:off x="8632309" y="372523"/>
            <a:ext cx="3510000" cy="324000"/>
          </a:xfrm>
        </p:spPr>
        <p:txBody>
          <a:bodyPr>
            <a:normAutofit fontScale="90000"/>
          </a:bodyPr>
          <a:lstStyle/>
          <a:p>
            <a:pPr algn="ctr"/>
            <a:r>
              <a:rPr lang="fr-FR" sz="2000" b="1" i="1" dirty="0">
                <a:ln>
                  <a:solidFill>
                    <a:srgbClr val="FFC000"/>
                  </a:solidFill>
                </a:ln>
                <a:latin typeface="+mn-lt"/>
              </a:rPr>
              <a:t>Pyrénées-Orientales</a:t>
            </a:r>
            <a:endParaRPr lang="fr-FR" sz="1800" dirty="0">
              <a:latin typeface="+mn-lt"/>
            </a:endParaRPr>
          </a:p>
        </p:txBody>
      </p:sp>
      <p:sp>
        <p:nvSpPr>
          <p:cNvPr id="7" name="Rectangle 6">
            <a:extLst>
              <a:ext uri="{FF2B5EF4-FFF2-40B4-BE49-F238E27FC236}">
                <a16:creationId xmlns:a16="http://schemas.microsoft.com/office/drawing/2014/main" id="{D49EED0B-497E-47B1-BB37-9DF62D64142E}"/>
              </a:ext>
            </a:extLst>
          </p:cNvPr>
          <p:cNvSpPr/>
          <p:nvPr/>
        </p:nvSpPr>
        <p:spPr>
          <a:xfrm>
            <a:off x="10406042" y="6422963"/>
            <a:ext cx="1624034" cy="338554"/>
          </a:xfrm>
          <a:prstGeom prst="rect">
            <a:avLst/>
          </a:prstGeom>
        </p:spPr>
        <p:txBody>
          <a:bodyPr wrap="none">
            <a:spAutoFit/>
          </a:bodyPr>
          <a:lstStyle/>
          <a:p>
            <a:r>
              <a:rPr lang="fr-FR" sz="1600" dirty="0">
                <a:solidFill>
                  <a:schemeClr val="bg1">
                    <a:lumMod val="85000"/>
                  </a:schemeClr>
                </a:solidFill>
              </a:rPr>
              <a:t>Alexandre </a:t>
            </a:r>
            <a:r>
              <a:rPr lang="fr-FR" sz="1600" dirty="0" err="1">
                <a:solidFill>
                  <a:schemeClr val="bg1">
                    <a:lumMod val="85000"/>
                  </a:schemeClr>
                </a:solidFill>
              </a:rPr>
              <a:t>Arocas</a:t>
            </a:r>
            <a:endParaRPr lang="fr-FR" sz="1600" dirty="0">
              <a:solidFill>
                <a:schemeClr val="bg1">
                  <a:lumMod val="85000"/>
                </a:schemeClr>
              </a:solidFill>
              <a:latin typeface="Calibri" panose="020F0502020204030204" pitchFamily="34" charset="0"/>
            </a:endParaRPr>
          </a:p>
        </p:txBody>
      </p:sp>
      <p:pic>
        <p:nvPicPr>
          <p:cNvPr id="8" name="Image 7">
            <a:extLst>
              <a:ext uri="{FF2B5EF4-FFF2-40B4-BE49-F238E27FC236}">
                <a16:creationId xmlns:a16="http://schemas.microsoft.com/office/drawing/2014/main" id="{8940F7C6-CB74-48FF-A9EC-27617BBEC0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18059" y="2179621"/>
            <a:ext cx="540000" cy="540000"/>
          </a:xfrm>
          <a:prstGeom prst="rect">
            <a:avLst/>
          </a:prstGeom>
        </p:spPr>
      </p:pic>
      <p:pic>
        <p:nvPicPr>
          <p:cNvPr id="9" name="Image 8">
            <a:extLst>
              <a:ext uri="{FF2B5EF4-FFF2-40B4-BE49-F238E27FC236}">
                <a16:creationId xmlns:a16="http://schemas.microsoft.com/office/drawing/2014/main" id="{0581EF49-F4E0-4541-B0ED-1FE8220CF90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56578" y="0"/>
            <a:ext cx="933450" cy="1085850"/>
          </a:xfrm>
          <a:prstGeom prst="rect">
            <a:avLst/>
          </a:prstGeom>
        </p:spPr>
      </p:pic>
      <p:pic>
        <p:nvPicPr>
          <p:cNvPr id="10" name="Image 9">
            <a:hlinkClick r:id="rId5" action="ppaction://hlinksldjump"/>
            <a:extLst>
              <a:ext uri="{FF2B5EF4-FFF2-40B4-BE49-F238E27FC236}">
                <a16:creationId xmlns:a16="http://schemas.microsoft.com/office/drawing/2014/main" id="{867E13DB-F2F3-4029-8F6C-11D152FB4DE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737066" y="0"/>
            <a:ext cx="762000" cy="1028700"/>
          </a:xfrm>
          <a:prstGeom prst="rect">
            <a:avLst/>
          </a:prstGeom>
        </p:spPr>
      </p:pic>
    </p:spTree>
    <p:extLst>
      <p:ext uri="{BB962C8B-B14F-4D97-AF65-F5344CB8AC3E}">
        <p14:creationId xmlns:p14="http://schemas.microsoft.com/office/powerpoint/2010/main" val="23007752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873D8205-F833-4327-B846-3E2B381A91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44" y="-629728"/>
            <a:ext cx="12204000" cy="8136000"/>
          </a:xfrm>
          <a:prstGeom prst="rect">
            <a:avLst/>
          </a:prstGeom>
        </p:spPr>
      </p:pic>
      <p:graphicFrame>
        <p:nvGraphicFramePr>
          <p:cNvPr id="5" name="Tableau 4">
            <a:extLst>
              <a:ext uri="{FF2B5EF4-FFF2-40B4-BE49-F238E27FC236}">
                <a16:creationId xmlns:a16="http://schemas.microsoft.com/office/drawing/2014/main" id="{907942C4-36E2-4BCB-93DA-4D0468FE40EE}"/>
              </a:ext>
            </a:extLst>
          </p:cNvPr>
          <p:cNvGraphicFramePr>
            <a:graphicFrameLocks noGrp="1"/>
          </p:cNvGraphicFramePr>
          <p:nvPr>
            <p:extLst>
              <p:ext uri="{D42A27DB-BD31-4B8C-83A1-F6EECF244321}">
                <p14:modId xmlns:p14="http://schemas.microsoft.com/office/powerpoint/2010/main" val="143044265"/>
              </p:ext>
            </p:extLst>
          </p:nvPr>
        </p:nvGraphicFramePr>
        <p:xfrm>
          <a:off x="8590028" y="0"/>
          <a:ext cx="3600000" cy="2529840"/>
        </p:xfrm>
        <a:graphic>
          <a:graphicData uri="http://schemas.openxmlformats.org/drawingml/2006/table">
            <a:tbl>
              <a:tblPr firstRow="1" bandRow="1">
                <a:tableStyleId>{5C22544A-7EE6-4342-B048-85BDC9FD1C3A}</a:tableStyleId>
              </a:tblPr>
              <a:tblGrid>
                <a:gridCol w="3600000">
                  <a:extLst>
                    <a:ext uri="{9D8B030D-6E8A-4147-A177-3AD203B41FA5}">
                      <a16:colId xmlns:a16="http://schemas.microsoft.com/office/drawing/2014/main" val="20000"/>
                    </a:ext>
                  </a:extLst>
                </a:gridCol>
              </a:tblGrid>
              <a:tr h="365760">
                <a:tc>
                  <a:txBody>
                    <a:bodyPr/>
                    <a:lstStyle/>
                    <a:p>
                      <a:pPr algn="ctr" fontAlgn="auto">
                        <a:spcBef>
                          <a:spcPts val="0"/>
                        </a:spcBef>
                        <a:spcAft>
                          <a:spcPts val="0"/>
                        </a:spcAft>
                        <a:defRPr/>
                      </a:pPr>
                      <a:r>
                        <a:rPr lang="fr-FR" sz="1800" b="1" i="1" dirty="0">
                          <a:ln>
                            <a:solidFill>
                              <a:srgbClr val="FFC000"/>
                            </a:solidFill>
                          </a:ln>
                          <a:solidFill>
                            <a:srgbClr val="FF0000"/>
                          </a:solidFill>
                          <a:latin typeface="+mn-lt"/>
                          <a:cs typeface="+mn-cs"/>
                        </a:rPr>
                        <a:t>Rocamadour</a:t>
                      </a:r>
                    </a:p>
                  </a:txBody>
                  <a:tcPr anchor="ctr">
                    <a:solidFill>
                      <a:schemeClr val="tx1"/>
                    </a:solidFill>
                  </a:tcPr>
                </a:tc>
                <a:extLst>
                  <a:ext uri="{0D108BD9-81ED-4DB2-BD59-A6C34878D82A}">
                    <a16:rowId xmlns:a16="http://schemas.microsoft.com/office/drawing/2014/main" val="10000"/>
                  </a:ext>
                </a:extLst>
              </a:tr>
              <a:tr h="36576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fr-FR" sz="1800" dirty="0">
                        <a:solidFill>
                          <a:schemeClr val="tx1"/>
                        </a:solidFill>
                        <a:latin typeface="+mn-lt"/>
                      </a:endParaRPr>
                    </a:p>
                  </a:txBody>
                  <a:tcPr anchor="ctr"/>
                </a:tc>
                <a:extLst>
                  <a:ext uri="{0D108BD9-81ED-4DB2-BD59-A6C34878D82A}">
                    <a16:rowId xmlns:a16="http://schemas.microsoft.com/office/drawing/2014/main" val="10001"/>
                  </a:ext>
                </a:extLst>
              </a:tr>
              <a:tr h="633686">
                <a:tc>
                  <a:txBody>
                    <a:bodyPr/>
                    <a:lstStyle/>
                    <a:p>
                      <a:r>
                        <a:rPr lang="fr-FR" sz="1600" b="0" i="0" u="none" strike="noStrike" kern="1200" dirty="0">
                          <a:solidFill>
                            <a:schemeClr val="dk1"/>
                          </a:solidFill>
                          <a:effectLst/>
                          <a:latin typeface="+mn-lt"/>
                          <a:ea typeface="+mn-ea"/>
                          <a:cs typeface="+mn-cs"/>
                        </a:rPr>
                        <a:t>S'il y a bien un endroit emblématique de l'époque médiévale, c'est bien Rocamadour. Agrippée à son pan rocheux, les origines de la commune remontent à la préhistoire grâce à ses grottes, ses rues escarpées, et ses charmantes échoppes. </a:t>
                      </a:r>
                    </a:p>
                  </a:txBody>
                  <a:tcPr>
                    <a:solidFill>
                      <a:schemeClr val="bg1"/>
                    </a:solidFill>
                  </a:tcPr>
                </a:tc>
                <a:extLst>
                  <a:ext uri="{0D108BD9-81ED-4DB2-BD59-A6C34878D82A}">
                    <a16:rowId xmlns:a16="http://schemas.microsoft.com/office/drawing/2014/main" val="10003"/>
                  </a:ext>
                </a:extLst>
              </a:tr>
            </a:tbl>
          </a:graphicData>
        </a:graphic>
      </p:graphicFrame>
      <p:sp>
        <p:nvSpPr>
          <p:cNvPr id="6" name="Titre 1">
            <a:extLst>
              <a:ext uri="{FF2B5EF4-FFF2-40B4-BE49-F238E27FC236}">
                <a16:creationId xmlns:a16="http://schemas.microsoft.com/office/drawing/2014/main" id="{DC4AA0AF-3B20-4821-BF6E-621D34F6205F}"/>
              </a:ext>
            </a:extLst>
          </p:cNvPr>
          <p:cNvSpPr>
            <a:spLocks noGrp="1"/>
          </p:cNvSpPr>
          <p:nvPr>
            <p:ph type="title"/>
          </p:nvPr>
        </p:nvSpPr>
        <p:spPr>
          <a:xfrm>
            <a:off x="8632309" y="372523"/>
            <a:ext cx="3510000" cy="324000"/>
          </a:xfrm>
        </p:spPr>
        <p:txBody>
          <a:bodyPr>
            <a:normAutofit fontScale="90000"/>
          </a:bodyPr>
          <a:lstStyle/>
          <a:p>
            <a:pPr algn="ctr"/>
            <a:r>
              <a:rPr lang="fr-FR" sz="2000" b="1" i="1" dirty="0">
                <a:ln>
                  <a:solidFill>
                    <a:srgbClr val="FFC000"/>
                  </a:solidFill>
                </a:ln>
                <a:latin typeface="+mn-lt"/>
              </a:rPr>
              <a:t>Lot</a:t>
            </a:r>
            <a:endParaRPr lang="fr-FR" sz="1800" dirty="0">
              <a:latin typeface="+mn-lt"/>
            </a:endParaRPr>
          </a:p>
        </p:txBody>
      </p:sp>
      <p:sp>
        <p:nvSpPr>
          <p:cNvPr id="7" name="Rectangle 6">
            <a:extLst>
              <a:ext uri="{FF2B5EF4-FFF2-40B4-BE49-F238E27FC236}">
                <a16:creationId xmlns:a16="http://schemas.microsoft.com/office/drawing/2014/main" id="{D49EED0B-497E-47B1-BB37-9DF62D64142E}"/>
              </a:ext>
            </a:extLst>
          </p:cNvPr>
          <p:cNvSpPr/>
          <p:nvPr/>
        </p:nvSpPr>
        <p:spPr>
          <a:xfrm>
            <a:off x="10664832" y="6422963"/>
            <a:ext cx="1217000" cy="338554"/>
          </a:xfrm>
          <a:prstGeom prst="rect">
            <a:avLst/>
          </a:prstGeom>
        </p:spPr>
        <p:txBody>
          <a:bodyPr wrap="none">
            <a:spAutoFit/>
          </a:bodyPr>
          <a:lstStyle/>
          <a:p>
            <a:r>
              <a:rPr lang="fr-FR" sz="1600" dirty="0">
                <a:solidFill>
                  <a:schemeClr val="bg1"/>
                </a:solidFill>
              </a:rPr>
              <a:t>martinm303</a:t>
            </a:r>
            <a:endParaRPr lang="fr-FR" sz="1600" dirty="0">
              <a:solidFill>
                <a:schemeClr val="bg1"/>
              </a:solidFill>
              <a:latin typeface="Calibri" panose="020F0502020204030204" pitchFamily="34" charset="0"/>
            </a:endParaRPr>
          </a:p>
        </p:txBody>
      </p:sp>
      <p:pic>
        <p:nvPicPr>
          <p:cNvPr id="8" name="Image 7">
            <a:hlinkClick r:id="rId3" action="ppaction://hlinksldjump"/>
            <a:extLst>
              <a:ext uri="{FF2B5EF4-FFF2-40B4-BE49-F238E27FC236}">
                <a16:creationId xmlns:a16="http://schemas.microsoft.com/office/drawing/2014/main" id="{4D8A7E8B-E7D5-4E41-8356-2C3BEC5305E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37066" y="0"/>
            <a:ext cx="762000" cy="1028700"/>
          </a:xfrm>
          <a:prstGeom prst="rect">
            <a:avLst/>
          </a:prstGeom>
        </p:spPr>
      </p:pic>
    </p:spTree>
    <p:extLst>
      <p:ext uri="{BB962C8B-B14F-4D97-AF65-F5344CB8AC3E}">
        <p14:creationId xmlns:p14="http://schemas.microsoft.com/office/powerpoint/2010/main" val="3069339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2CDD2D89-4EA3-4847-A7E3-896DD5DD2CD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34" y="-638356"/>
            <a:ext cx="12204000" cy="8136000"/>
          </a:xfrm>
          <a:prstGeom prst="rect">
            <a:avLst/>
          </a:prstGeom>
        </p:spPr>
      </p:pic>
      <p:graphicFrame>
        <p:nvGraphicFramePr>
          <p:cNvPr id="5" name="Tableau 4">
            <a:extLst>
              <a:ext uri="{FF2B5EF4-FFF2-40B4-BE49-F238E27FC236}">
                <a16:creationId xmlns:a16="http://schemas.microsoft.com/office/drawing/2014/main" id="{907942C4-36E2-4BCB-93DA-4D0468FE40EE}"/>
              </a:ext>
            </a:extLst>
          </p:cNvPr>
          <p:cNvGraphicFramePr>
            <a:graphicFrameLocks noGrp="1"/>
          </p:cNvGraphicFramePr>
          <p:nvPr>
            <p:extLst>
              <p:ext uri="{D42A27DB-BD31-4B8C-83A1-F6EECF244321}">
                <p14:modId xmlns:p14="http://schemas.microsoft.com/office/powerpoint/2010/main" val="1903812252"/>
              </p:ext>
            </p:extLst>
          </p:nvPr>
        </p:nvGraphicFramePr>
        <p:xfrm>
          <a:off x="8590028" y="0"/>
          <a:ext cx="3600000" cy="3017520"/>
        </p:xfrm>
        <a:graphic>
          <a:graphicData uri="http://schemas.openxmlformats.org/drawingml/2006/table">
            <a:tbl>
              <a:tblPr firstRow="1" bandRow="1">
                <a:tableStyleId>{5C22544A-7EE6-4342-B048-85BDC9FD1C3A}</a:tableStyleId>
              </a:tblPr>
              <a:tblGrid>
                <a:gridCol w="3600000">
                  <a:extLst>
                    <a:ext uri="{9D8B030D-6E8A-4147-A177-3AD203B41FA5}">
                      <a16:colId xmlns:a16="http://schemas.microsoft.com/office/drawing/2014/main" val="20000"/>
                    </a:ext>
                  </a:extLst>
                </a:gridCol>
              </a:tblGrid>
              <a:tr h="365760">
                <a:tc>
                  <a:txBody>
                    <a:bodyPr/>
                    <a:lstStyle/>
                    <a:p>
                      <a:pPr algn="ctr" fontAlgn="auto">
                        <a:spcBef>
                          <a:spcPts val="0"/>
                        </a:spcBef>
                        <a:spcAft>
                          <a:spcPts val="0"/>
                        </a:spcAft>
                        <a:defRPr/>
                      </a:pPr>
                      <a:r>
                        <a:rPr lang="fr-FR" sz="1800" b="1" i="1" dirty="0">
                          <a:ln>
                            <a:solidFill>
                              <a:srgbClr val="FFC000"/>
                            </a:solidFill>
                          </a:ln>
                          <a:solidFill>
                            <a:srgbClr val="FF0000"/>
                          </a:solidFill>
                          <a:latin typeface="+mn-lt"/>
                          <a:cs typeface="+mn-cs"/>
                        </a:rPr>
                        <a:t>Pierrefonds</a:t>
                      </a:r>
                    </a:p>
                  </a:txBody>
                  <a:tcPr anchor="ctr">
                    <a:solidFill>
                      <a:schemeClr val="tx1"/>
                    </a:solidFill>
                  </a:tcPr>
                </a:tc>
                <a:extLst>
                  <a:ext uri="{0D108BD9-81ED-4DB2-BD59-A6C34878D82A}">
                    <a16:rowId xmlns:a16="http://schemas.microsoft.com/office/drawing/2014/main" val="10000"/>
                  </a:ext>
                </a:extLst>
              </a:tr>
              <a:tr h="36576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fr-FR" sz="1800" dirty="0">
                        <a:solidFill>
                          <a:schemeClr val="tx1"/>
                        </a:solidFill>
                        <a:latin typeface="+mn-lt"/>
                      </a:endParaRPr>
                    </a:p>
                  </a:txBody>
                  <a:tcPr anchor="ctr"/>
                </a:tc>
                <a:extLst>
                  <a:ext uri="{0D108BD9-81ED-4DB2-BD59-A6C34878D82A}">
                    <a16:rowId xmlns:a16="http://schemas.microsoft.com/office/drawing/2014/main" val="10001"/>
                  </a:ext>
                </a:extLst>
              </a:tr>
              <a:tr h="633686">
                <a:tc>
                  <a:txBody>
                    <a:bodyPr/>
                    <a:lstStyle/>
                    <a:p>
                      <a:r>
                        <a:rPr lang="fr-FR" sz="1600" b="0" i="0" u="none" strike="noStrike" kern="1200" dirty="0">
                          <a:solidFill>
                            <a:schemeClr val="dk1"/>
                          </a:solidFill>
                          <a:effectLst/>
                          <a:latin typeface="+mn-lt"/>
                          <a:ea typeface="+mn-ea"/>
                          <a:cs typeface="+mn-cs"/>
                        </a:rPr>
                        <a:t>Niché dans l'Oise, à une heure de Paris, près de la forêt de Compiègne, le château de Pierrefonds est un véritable trésor dans la catégorie des châteaux français. Il trône sur les hauteurs rappelant ainsi sa vocation défensive. Chaque année la ville organise un événement sur le thème de la vie médiévale. </a:t>
                      </a:r>
                    </a:p>
                  </a:txBody>
                  <a:tcPr>
                    <a:solidFill>
                      <a:schemeClr val="bg1"/>
                    </a:solidFill>
                  </a:tcPr>
                </a:tc>
                <a:extLst>
                  <a:ext uri="{0D108BD9-81ED-4DB2-BD59-A6C34878D82A}">
                    <a16:rowId xmlns:a16="http://schemas.microsoft.com/office/drawing/2014/main" val="10003"/>
                  </a:ext>
                </a:extLst>
              </a:tr>
            </a:tbl>
          </a:graphicData>
        </a:graphic>
      </p:graphicFrame>
      <p:sp>
        <p:nvSpPr>
          <p:cNvPr id="6" name="Titre 1">
            <a:extLst>
              <a:ext uri="{FF2B5EF4-FFF2-40B4-BE49-F238E27FC236}">
                <a16:creationId xmlns:a16="http://schemas.microsoft.com/office/drawing/2014/main" id="{DC4AA0AF-3B20-4821-BF6E-621D34F6205F}"/>
              </a:ext>
            </a:extLst>
          </p:cNvPr>
          <p:cNvSpPr>
            <a:spLocks noGrp="1"/>
          </p:cNvSpPr>
          <p:nvPr>
            <p:ph type="title"/>
          </p:nvPr>
        </p:nvSpPr>
        <p:spPr>
          <a:xfrm>
            <a:off x="8632309" y="372523"/>
            <a:ext cx="3510000" cy="324000"/>
          </a:xfrm>
        </p:spPr>
        <p:txBody>
          <a:bodyPr>
            <a:normAutofit fontScale="90000"/>
          </a:bodyPr>
          <a:lstStyle/>
          <a:p>
            <a:pPr algn="ctr"/>
            <a:r>
              <a:rPr lang="fr-FR" sz="2000" b="1" i="1" dirty="0">
                <a:ln>
                  <a:solidFill>
                    <a:srgbClr val="FFC000"/>
                  </a:solidFill>
                </a:ln>
                <a:latin typeface="+mn-lt"/>
              </a:rPr>
              <a:t>Oise</a:t>
            </a:r>
            <a:endParaRPr lang="fr-FR" sz="1800" dirty="0">
              <a:latin typeface="+mn-lt"/>
            </a:endParaRPr>
          </a:p>
        </p:txBody>
      </p:sp>
      <p:sp>
        <p:nvSpPr>
          <p:cNvPr id="7" name="Rectangle 6">
            <a:extLst>
              <a:ext uri="{FF2B5EF4-FFF2-40B4-BE49-F238E27FC236}">
                <a16:creationId xmlns:a16="http://schemas.microsoft.com/office/drawing/2014/main" id="{D49EED0B-497E-47B1-BB37-9DF62D64142E}"/>
              </a:ext>
            </a:extLst>
          </p:cNvPr>
          <p:cNvSpPr/>
          <p:nvPr/>
        </p:nvSpPr>
        <p:spPr>
          <a:xfrm>
            <a:off x="10664832" y="6422963"/>
            <a:ext cx="1193468" cy="338554"/>
          </a:xfrm>
          <a:prstGeom prst="rect">
            <a:avLst/>
          </a:prstGeom>
        </p:spPr>
        <p:txBody>
          <a:bodyPr wrap="none">
            <a:spAutoFit/>
          </a:bodyPr>
          <a:lstStyle/>
          <a:p>
            <a:r>
              <a:rPr lang="fr-FR" sz="1600" dirty="0" err="1">
                <a:solidFill>
                  <a:schemeClr val="bg1">
                    <a:lumMod val="50000"/>
                  </a:schemeClr>
                </a:solidFill>
              </a:rPr>
              <a:t>stefanphoto</a:t>
            </a:r>
            <a:endParaRPr lang="fr-FR" sz="1600" dirty="0">
              <a:solidFill>
                <a:schemeClr val="bg1">
                  <a:lumMod val="50000"/>
                </a:schemeClr>
              </a:solidFill>
              <a:latin typeface="Calibri" panose="020F0502020204030204" pitchFamily="34" charset="0"/>
            </a:endParaRPr>
          </a:p>
        </p:txBody>
      </p:sp>
      <p:pic>
        <p:nvPicPr>
          <p:cNvPr id="8" name="Image 7">
            <a:hlinkClick r:id="rId3" action="ppaction://hlinksldjump"/>
            <a:extLst>
              <a:ext uri="{FF2B5EF4-FFF2-40B4-BE49-F238E27FC236}">
                <a16:creationId xmlns:a16="http://schemas.microsoft.com/office/drawing/2014/main" id="{9D2F19BA-4B6E-4656-AD04-E706C1917B2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37066" y="0"/>
            <a:ext cx="762000" cy="1028700"/>
          </a:xfrm>
          <a:prstGeom prst="rect">
            <a:avLst/>
          </a:prstGeom>
        </p:spPr>
      </p:pic>
    </p:spTree>
    <p:extLst>
      <p:ext uri="{BB962C8B-B14F-4D97-AF65-F5344CB8AC3E}">
        <p14:creationId xmlns:p14="http://schemas.microsoft.com/office/powerpoint/2010/main" val="21777332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E52DACE7-3898-4278-ACE4-3DED73FDB3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30" y="-633046"/>
            <a:ext cx="12204000" cy="8136000"/>
          </a:xfrm>
          <a:prstGeom prst="rect">
            <a:avLst/>
          </a:prstGeom>
        </p:spPr>
      </p:pic>
      <p:graphicFrame>
        <p:nvGraphicFramePr>
          <p:cNvPr id="5" name="Tableau 4">
            <a:extLst>
              <a:ext uri="{FF2B5EF4-FFF2-40B4-BE49-F238E27FC236}">
                <a16:creationId xmlns:a16="http://schemas.microsoft.com/office/drawing/2014/main" id="{907942C4-36E2-4BCB-93DA-4D0468FE40EE}"/>
              </a:ext>
            </a:extLst>
          </p:cNvPr>
          <p:cNvGraphicFramePr>
            <a:graphicFrameLocks noGrp="1"/>
          </p:cNvGraphicFramePr>
          <p:nvPr>
            <p:extLst>
              <p:ext uri="{D42A27DB-BD31-4B8C-83A1-F6EECF244321}">
                <p14:modId xmlns:p14="http://schemas.microsoft.com/office/powerpoint/2010/main" val="314811332"/>
              </p:ext>
            </p:extLst>
          </p:nvPr>
        </p:nvGraphicFramePr>
        <p:xfrm>
          <a:off x="8590028" y="0"/>
          <a:ext cx="3600000" cy="3017520"/>
        </p:xfrm>
        <a:graphic>
          <a:graphicData uri="http://schemas.openxmlformats.org/drawingml/2006/table">
            <a:tbl>
              <a:tblPr firstRow="1" bandRow="1">
                <a:tableStyleId>{5C22544A-7EE6-4342-B048-85BDC9FD1C3A}</a:tableStyleId>
              </a:tblPr>
              <a:tblGrid>
                <a:gridCol w="3600000">
                  <a:extLst>
                    <a:ext uri="{9D8B030D-6E8A-4147-A177-3AD203B41FA5}">
                      <a16:colId xmlns:a16="http://schemas.microsoft.com/office/drawing/2014/main" val="20000"/>
                    </a:ext>
                  </a:extLst>
                </a:gridCol>
              </a:tblGrid>
              <a:tr h="365760">
                <a:tc>
                  <a:txBody>
                    <a:bodyPr/>
                    <a:lstStyle/>
                    <a:p>
                      <a:pPr algn="ctr" fontAlgn="auto">
                        <a:spcBef>
                          <a:spcPts val="0"/>
                        </a:spcBef>
                        <a:spcAft>
                          <a:spcPts val="0"/>
                        </a:spcAft>
                        <a:defRPr/>
                      </a:pPr>
                      <a:r>
                        <a:rPr lang="fr-FR" sz="1800" b="1" i="1" dirty="0">
                          <a:ln>
                            <a:solidFill>
                              <a:srgbClr val="FFC000"/>
                            </a:solidFill>
                          </a:ln>
                          <a:solidFill>
                            <a:srgbClr val="FF0000"/>
                          </a:solidFill>
                          <a:latin typeface="+mn-lt"/>
                          <a:cs typeface="+mn-cs"/>
                        </a:rPr>
                        <a:t>Le Mont Saint-Michel</a:t>
                      </a:r>
                    </a:p>
                  </a:txBody>
                  <a:tcPr anchor="ctr">
                    <a:solidFill>
                      <a:schemeClr val="tx1"/>
                    </a:solidFill>
                  </a:tcPr>
                </a:tc>
                <a:extLst>
                  <a:ext uri="{0D108BD9-81ED-4DB2-BD59-A6C34878D82A}">
                    <a16:rowId xmlns:a16="http://schemas.microsoft.com/office/drawing/2014/main" val="10000"/>
                  </a:ext>
                </a:extLst>
              </a:tr>
              <a:tr h="36576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fr-FR" sz="1800" dirty="0">
                        <a:solidFill>
                          <a:schemeClr val="tx1"/>
                        </a:solidFill>
                        <a:latin typeface="+mn-lt"/>
                      </a:endParaRPr>
                    </a:p>
                  </a:txBody>
                  <a:tcPr anchor="ctr"/>
                </a:tc>
                <a:extLst>
                  <a:ext uri="{0D108BD9-81ED-4DB2-BD59-A6C34878D82A}">
                    <a16:rowId xmlns:a16="http://schemas.microsoft.com/office/drawing/2014/main" val="10001"/>
                  </a:ext>
                </a:extLst>
              </a:tr>
              <a:tr h="633686">
                <a:tc>
                  <a:txBody>
                    <a:bodyPr/>
                    <a:lstStyle/>
                    <a:p>
                      <a:r>
                        <a:rPr lang="fr-FR" sz="1600" b="0" i="0" u="none" strike="noStrike" kern="1200" dirty="0">
                          <a:solidFill>
                            <a:schemeClr val="dk1"/>
                          </a:solidFill>
                          <a:effectLst/>
                          <a:latin typeface="+mn-lt"/>
                          <a:ea typeface="+mn-ea"/>
                          <a:cs typeface="+mn-cs"/>
                        </a:rPr>
                        <a:t>Implanté sur le mont en 709, le Mont Saint Michel est un véritable joyau médiéval. Visité chaque année par des milliers de touristes, il est aussi l'un des sites moyenâgeux les mieux conservés du Monde, et assurément l'un des plus spectaculaires. </a:t>
                      </a:r>
                    </a:p>
                    <a:p>
                      <a:r>
                        <a:rPr lang="fr-FR" sz="1600" b="0" i="0" u="none" strike="noStrike" kern="1200" dirty="0">
                          <a:solidFill>
                            <a:schemeClr val="dk1"/>
                          </a:solidFill>
                          <a:effectLst/>
                          <a:latin typeface="+mn-lt"/>
                          <a:ea typeface="+mn-ea"/>
                          <a:cs typeface="+mn-cs"/>
                        </a:rPr>
                        <a:t>Inscrit au patrimoine mondial de l’UNESCO, en 1979.</a:t>
                      </a:r>
                    </a:p>
                  </a:txBody>
                  <a:tcPr>
                    <a:solidFill>
                      <a:schemeClr val="bg1"/>
                    </a:solidFill>
                  </a:tcPr>
                </a:tc>
                <a:extLst>
                  <a:ext uri="{0D108BD9-81ED-4DB2-BD59-A6C34878D82A}">
                    <a16:rowId xmlns:a16="http://schemas.microsoft.com/office/drawing/2014/main" val="10003"/>
                  </a:ext>
                </a:extLst>
              </a:tr>
            </a:tbl>
          </a:graphicData>
        </a:graphic>
      </p:graphicFrame>
      <p:sp>
        <p:nvSpPr>
          <p:cNvPr id="6" name="Titre 1">
            <a:extLst>
              <a:ext uri="{FF2B5EF4-FFF2-40B4-BE49-F238E27FC236}">
                <a16:creationId xmlns:a16="http://schemas.microsoft.com/office/drawing/2014/main" id="{DC4AA0AF-3B20-4821-BF6E-621D34F6205F}"/>
              </a:ext>
            </a:extLst>
          </p:cNvPr>
          <p:cNvSpPr>
            <a:spLocks noGrp="1"/>
          </p:cNvSpPr>
          <p:nvPr>
            <p:ph type="title"/>
          </p:nvPr>
        </p:nvSpPr>
        <p:spPr>
          <a:xfrm>
            <a:off x="8632309" y="372523"/>
            <a:ext cx="3510000" cy="324000"/>
          </a:xfrm>
        </p:spPr>
        <p:txBody>
          <a:bodyPr>
            <a:normAutofit fontScale="90000"/>
          </a:bodyPr>
          <a:lstStyle/>
          <a:p>
            <a:pPr algn="ctr"/>
            <a:r>
              <a:rPr lang="fr-FR" sz="2000" b="1" i="1" dirty="0">
                <a:ln>
                  <a:solidFill>
                    <a:srgbClr val="FFC000"/>
                  </a:solidFill>
                </a:ln>
                <a:latin typeface="+mn-lt"/>
              </a:rPr>
              <a:t>Manche</a:t>
            </a:r>
            <a:endParaRPr lang="fr-FR" sz="1800" dirty="0">
              <a:latin typeface="+mn-lt"/>
            </a:endParaRPr>
          </a:p>
        </p:txBody>
      </p:sp>
      <p:sp>
        <p:nvSpPr>
          <p:cNvPr id="7" name="Rectangle 6">
            <a:extLst>
              <a:ext uri="{FF2B5EF4-FFF2-40B4-BE49-F238E27FC236}">
                <a16:creationId xmlns:a16="http://schemas.microsoft.com/office/drawing/2014/main" id="{D49EED0B-497E-47B1-BB37-9DF62D64142E}"/>
              </a:ext>
            </a:extLst>
          </p:cNvPr>
          <p:cNvSpPr/>
          <p:nvPr/>
        </p:nvSpPr>
        <p:spPr>
          <a:xfrm>
            <a:off x="9917485" y="6422963"/>
            <a:ext cx="2110899" cy="338554"/>
          </a:xfrm>
          <a:prstGeom prst="rect">
            <a:avLst/>
          </a:prstGeom>
        </p:spPr>
        <p:txBody>
          <a:bodyPr wrap="none">
            <a:spAutoFit/>
          </a:bodyPr>
          <a:lstStyle/>
          <a:p>
            <a:r>
              <a:rPr lang="fr-FR" sz="1600" dirty="0">
                <a:solidFill>
                  <a:schemeClr val="dk1"/>
                </a:solidFill>
              </a:rPr>
              <a:t>Ed Scott AGE </a:t>
            </a:r>
            <a:r>
              <a:rPr lang="fr-FR" sz="1600" dirty="0" err="1">
                <a:solidFill>
                  <a:schemeClr val="dk1"/>
                </a:solidFill>
              </a:rPr>
              <a:t>Fotostock</a:t>
            </a:r>
            <a:endParaRPr lang="fr-FR" sz="1600" dirty="0">
              <a:latin typeface="Calibri" panose="020F0502020204030204" pitchFamily="34" charset="0"/>
            </a:endParaRPr>
          </a:p>
        </p:txBody>
      </p:sp>
      <p:pic>
        <p:nvPicPr>
          <p:cNvPr id="8" name="Image 7">
            <a:hlinkClick r:id="rId3" action="ppaction://hlinksldjump"/>
            <a:extLst>
              <a:ext uri="{FF2B5EF4-FFF2-40B4-BE49-F238E27FC236}">
                <a16:creationId xmlns:a16="http://schemas.microsoft.com/office/drawing/2014/main" id="{0A9F30D0-DF01-458A-9E1C-EDDAE06B332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37396" y="0"/>
            <a:ext cx="762000" cy="1028700"/>
          </a:xfrm>
          <a:prstGeom prst="rect">
            <a:avLst/>
          </a:prstGeom>
        </p:spPr>
      </p:pic>
      <p:pic>
        <p:nvPicPr>
          <p:cNvPr id="9" name="Image 8">
            <a:extLst>
              <a:ext uri="{FF2B5EF4-FFF2-40B4-BE49-F238E27FC236}">
                <a16:creationId xmlns:a16="http://schemas.microsoft.com/office/drawing/2014/main" id="{A385DDBB-6AEB-42A7-B4FD-EB13B5B50B3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509975" y="2429551"/>
            <a:ext cx="540000" cy="540000"/>
          </a:xfrm>
          <a:prstGeom prst="rect">
            <a:avLst/>
          </a:prstGeom>
        </p:spPr>
      </p:pic>
    </p:spTree>
    <p:extLst>
      <p:ext uri="{BB962C8B-B14F-4D97-AF65-F5344CB8AC3E}">
        <p14:creationId xmlns:p14="http://schemas.microsoft.com/office/powerpoint/2010/main" val="26904874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77FDC5AC-06E2-4269-939E-79724E600DE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34" y="-638356"/>
            <a:ext cx="12204000" cy="8136000"/>
          </a:xfrm>
          <a:prstGeom prst="rect">
            <a:avLst/>
          </a:prstGeom>
        </p:spPr>
      </p:pic>
      <p:graphicFrame>
        <p:nvGraphicFramePr>
          <p:cNvPr id="5" name="Tableau 4">
            <a:extLst>
              <a:ext uri="{FF2B5EF4-FFF2-40B4-BE49-F238E27FC236}">
                <a16:creationId xmlns:a16="http://schemas.microsoft.com/office/drawing/2014/main" id="{907942C4-36E2-4BCB-93DA-4D0468FE40EE}"/>
              </a:ext>
            </a:extLst>
          </p:cNvPr>
          <p:cNvGraphicFramePr>
            <a:graphicFrameLocks noGrp="1"/>
          </p:cNvGraphicFramePr>
          <p:nvPr>
            <p:extLst>
              <p:ext uri="{D42A27DB-BD31-4B8C-83A1-F6EECF244321}">
                <p14:modId xmlns:p14="http://schemas.microsoft.com/office/powerpoint/2010/main" val="2248478222"/>
              </p:ext>
            </p:extLst>
          </p:nvPr>
        </p:nvGraphicFramePr>
        <p:xfrm>
          <a:off x="8590028" y="0"/>
          <a:ext cx="3600000" cy="2529840"/>
        </p:xfrm>
        <a:graphic>
          <a:graphicData uri="http://schemas.openxmlformats.org/drawingml/2006/table">
            <a:tbl>
              <a:tblPr firstRow="1" bandRow="1">
                <a:tableStyleId>{5C22544A-7EE6-4342-B048-85BDC9FD1C3A}</a:tableStyleId>
              </a:tblPr>
              <a:tblGrid>
                <a:gridCol w="3600000">
                  <a:extLst>
                    <a:ext uri="{9D8B030D-6E8A-4147-A177-3AD203B41FA5}">
                      <a16:colId xmlns:a16="http://schemas.microsoft.com/office/drawing/2014/main" val="20000"/>
                    </a:ext>
                  </a:extLst>
                </a:gridCol>
              </a:tblGrid>
              <a:tr h="365760">
                <a:tc>
                  <a:txBody>
                    <a:bodyPr/>
                    <a:lstStyle/>
                    <a:p>
                      <a:pPr algn="ctr" fontAlgn="auto">
                        <a:spcBef>
                          <a:spcPts val="0"/>
                        </a:spcBef>
                        <a:spcAft>
                          <a:spcPts val="0"/>
                        </a:spcAft>
                        <a:defRPr/>
                      </a:pPr>
                      <a:r>
                        <a:rPr lang="fr-FR" sz="1800" b="1" i="1" dirty="0">
                          <a:ln>
                            <a:solidFill>
                              <a:srgbClr val="FFC000"/>
                            </a:solidFill>
                          </a:ln>
                          <a:solidFill>
                            <a:srgbClr val="FF0000"/>
                          </a:solidFill>
                          <a:latin typeface="+mn-lt"/>
                          <a:cs typeface="+mn-cs"/>
                        </a:rPr>
                        <a:t>Belcastel</a:t>
                      </a:r>
                    </a:p>
                  </a:txBody>
                  <a:tcPr anchor="ctr">
                    <a:solidFill>
                      <a:schemeClr val="tx1"/>
                    </a:solidFill>
                  </a:tcPr>
                </a:tc>
                <a:extLst>
                  <a:ext uri="{0D108BD9-81ED-4DB2-BD59-A6C34878D82A}">
                    <a16:rowId xmlns:a16="http://schemas.microsoft.com/office/drawing/2014/main" val="10000"/>
                  </a:ext>
                </a:extLst>
              </a:tr>
              <a:tr h="36576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fr-FR" sz="1800" dirty="0">
                        <a:solidFill>
                          <a:schemeClr val="tx1"/>
                        </a:solidFill>
                        <a:latin typeface="+mn-lt"/>
                      </a:endParaRPr>
                    </a:p>
                  </a:txBody>
                  <a:tcPr anchor="ctr"/>
                </a:tc>
                <a:extLst>
                  <a:ext uri="{0D108BD9-81ED-4DB2-BD59-A6C34878D82A}">
                    <a16:rowId xmlns:a16="http://schemas.microsoft.com/office/drawing/2014/main" val="10001"/>
                  </a:ext>
                </a:extLst>
              </a:tr>
              <a:tr h="633686">
                <a:tc>
                  <a:txBody>
                    <a:bodyPr/>
                    <a:lstStyle/>
                    <a:p>
                      <a:r>
                        <a:rPr lang="fr-FR" sz="1600" b="0" i="0" u="none" strike="noStrike" kern="1200" dirty="0">
                          <a:solidFill>
                            <a:schemeClr val="dk1"/>
                          </a:solidFill>
                          <a:effectLst/>
                          <a:latin typeface="+mn-lt"/>
                          <a:ea typeface="+mn-ea"/>
                          <a:cs typeface="+mn-cs"/>
                        </a:rPr>
                        <a:t>Le village de Belcastel est l'un des joyaux de l'Aveyron, dont les fondations remontent au IX</a:t>
                      </a:r>
                      <a:r>
                        <a:rPr lang="fr-FR" sz="1600" b="0" i="0" u="none" strike="noStrike" kern="1200" baseline="30000" dirty="0">
                          <a:solidFill>
                            <a:schemeClr val="dk1"/>
                          </a:solidFill>
                          <a:effectLst/>
                          <a:latin typeface="+mn-lt"/>
                          <a:ea typeface="+mn-ea"/>
                          <a:cs typeface="+mn-cs"/>
                        </a:rPr>
                        <a:t>ème</a:t>
                      </a:r>
                      <a:r>
                        <a:rPr lang="fr-FR" sz="1600" b="0" i="0" u="none" strike="noStrike" kern="1200" dirty="0">
                          <a:solidFill>
                            <a:schemeClr val="dk1"/>
                          </a:solidFill>
                          <a:effectLst/>
                          <a:latin typeface="+mn-lt"/>
                          <a:ea typeface="+mn-ea"/>
                          <a:cs typeface="+mn-cs"/>
                        </a:rPr>
                        <a:t> siècle. Actuellement, le château est la propriété de deux galeristes new-yorkais qui exposent des originaux de Tim Burton, et des objets du Moyen-Age. </a:t>
                      </a:r>
                    </a:p>
                  </a:txBody>
                  <a:tcPr>
                    <a:solidFill>
                      <a:schemeClr val="bg1"/>
                    </a:solidFill>
                  </a:tcPr>
                </a:tc>
                <a:extLst>
                  <a:ext uri="{0D108BD9-81ED-4DB2-BD59-A6C34878D82A}">
                    <a16:rowId xmlns:a16="http://schemas.microsoft.com/office/drawing/2014/main" val="10003"/>
                  </a:ext>
                </a:extLst>
              </a:tr>
            </a:tbl>
          </a:graphicData>
        </a:graphic>
      </p:graphicFrame>
      <p:sp>
        <p:nvSpPr>
          <p:cNvPr id="6" name="Titre 1">
            <a:extLst>
              <a:ext uri="{FF2B5EF4-FFF2-40B4-BE49-F238E27FC236}">
                <a16:creationId xmlns:a16="http://schemas.microsoft.com/office/drawing/2014/main" id="{DC4AA0AF-3B20-4821-BF6E-621D34F6205F}"/>
              </a:ext>
            </a:extLst>
          </p:cNvPr>
          <p:cNvSpPr>
            <a:spLocks noGrp="1"/>
          </p:cNvSpPr>
          <p:nvPr>
            <p:ph type="title"/>
          </p:nvPr>
        </p:nvSpPr>
        <p:spPr>
          <a:xfrm>
            <a:off x="8632309" y="372523"/>
            <a:ext cx="3510000" cy="324000"/>
          </a:xfrm>
        </p:spPr>
        <p:txBody>
          <a:bodyPr>
            <a:normAutofit fontScale="90000"/>
          </a:bodyPr>
          <a:lstStyle/>
          <a:p>
            <a:pPr algn="ctr"/>
            <a:r>
              <a:rPr lang="fr-FR" sz="2000" b="1" i="1" dirty="0">
                <a:ln>
                  <a:solidFill>
                    <a:srgbClr val="FFC000"/>
                  </a:solidFill>
                </a:ln>
                <a:latin typeface="+mn-lt"/>
              </a:rPr>
              <a:t>Aveyron</a:t>
            </a:r>
            <a:endParaRPr lang="fr-FR" sz="1800" dirty="0">
              <a:latin typeface="+mn-lt"/>
            </a:endParaRPr>
          </a:p>
        </p:txBody>
      </p:sp>
      <p:sp>
        <p:nvSpPr>
          <p:cNvPr id="7" name="Rectangle 6">
            <a:extLst>
              <a:ext uri="{FF2B5EF4-FFF2-40B4-BE49-F238E27FC236}">
                <a16:creationId xmlns:a16="http://schemas.microsoft.com/office/drawing/2014/main" id="{D49EED0B-497E-47B1-BB37-9DF62D64142E}"/>
              </a:ext>
            </a:extLst>
          </p:cNvPr>
          <p:cNvSpPr/>
          <p:nvPr/>
        </p:nvSpPr>
        <p:spPr>
          <a:xfrm>
            <a:off x="10664832" y="6422963"/>
            <a:ext cx="985976" cy="338554"/>
          </a:xfrm>
          <a:prstGeom prst="rect">
            <a:avLst/>
          </a:prstGeom>
        </p:spPr>
        <p:txBody>
          <a:bodyPr wrap="none">
            <a:spAutoFit/>
          </a:bodyPr>
          <a:lstStyle/>
          <a:p>
            <a:r>
              <a:rPr lang="fr-FR" sz="1600" dirty="0" err="1">
                <a:solidFill>
                  <a:schemeClr val="bg1"/>
                </a:solidFill>
              </a:rPr>
              <a:t>Freeartist</a:t>
            </a:r>
            <a:endParaRPr lang="fr-FR" sz="1600" dirty="0">
              <a:solidFill>
                <a:schemeClr val="bg1"/>
              </a:solidFill>
              <a:latin typeface="Calibri" panose="020F0502020204030204" pitchFamily="34" charset="0"/>
            </a:endParaRPr>
          </a:p>
        </p:txBody>
      </p:sp>
      <p:pic>
        <p:nvPicPr>
          <p:cNvPr id="9" name="Image 8">
            <a:extLst>
              <a:ext uri="{FF2B5EF4-FFF2-40B4-BE49-F238E27FC236}">
                <a16:creationId xmlns:a16="http://schemas.microsoft.com/office/drawing/2014/main" id="{121F4C0E-D1E7-4FC0-83F1-ACD9A20FC3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56578" y="0"/>
            <a:ext cx="933450" cy="1085850"/>
          </a:xfrm>
          <a:prstGeom prst="rect">
            <a:avLst/>
          </a:prstGeom>
        </p:spPr>
      </p:pic>
      <p:sp>
        <p:nvSpPr>
          <p:cNvPr id="8" name="Légende : flèche vers le bas 7">
            <a:hlinkClick r:id="" action="ppaction://noaction"/>
            <a:extLst>
              <a:ext uri="{FF2B5EF4-FFF2-40B4-BE49-F238E27FC236}">
                <a16:creationId xmlns:a16="http://schemas.microsoft.com/office/drawing/2014/main" id="{83AE718D-BE4D-4696-9E92-C503805121AF}"/>
              </a:ext>
            </a:extLst>
          </p:cNvPr>
          <p:cNvSpPr/>
          <p:nvPr/>
        </p:nvSpPr>
        <p:spPr>
          <a:xfrm>
            <a:off x="5231476" y="6143897"/>
            <a:ext cx="1773180" cy="714103"/>
          </a:xfrm>
          <a:prstGeom prst="downArrowCallou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t>Aveyron </a:t>
            </a:r>
            <a:r>
              <a:rPr lang="fr-FR" sz="1400" dirty="0"/>
              <a:t>(Suite)</a:t>
            </a:r>
            <a:endParaRPr lang="fr-FR" dirty="0"/>
          </a:p>
        </p:txBody>
      </p:sp>
      <p:pic>
        <p:nvPicPr>
          <p:cNvPr id="10" name="Image 9">
            <a:hlinkClick r:id="rId4" action="ppaction://hlinksldjump"/>
            <a:extLst>
              <a:ext uri="{FF2B5EF4-FFF2-40B4-BE49-F238E27FC236}">
                <a16:creationId xmlns:a16="http://schemas.microsoft.com/office/drawing/2014/main" id="{E3A5F32D-781B-4B67-AB78-E7EBE8338C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7066" y="0"/>
            <a:ext cx="762000" cy="1028700"/>
          </a:xfrm>
          <a:prstGeom prst="rect">
            <a:avLst/>
          </a:prstGeom>
        </p:spPr>
      </p:pic>
    </p:spTree>
    <p:extLst>
      <p:ext uri="{BB962C8B-B14F-4D97-AF65-F5344CB8AC3E}">
        <p14:creationId xmlns:p14="http://schemas.microsoft.com/office/powerpoint/2010/main" val="26170837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29F2D7B-F526-4D89-A882-632FCFF989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5" y="-672860"/>
            <a:ext cx="12204000" cy="8212275"/>
          </a:xfrm>
          <a:prstGeom prst="rect">
            <a:avLst/>
          </a:prstGeom>
        </p:spPr>
      </p:pic>
      <p:graphicFrame>
        <p:nvGraphicFramePr>
          <p:cNvPr id="5" name="Tableau 4">
            <a:extLst>
              <a:ext uri="{FF2B5EF4-FFF2-40B4-BE49-F238E27FC236}">
                <a16:creationId xmlns:a16="http://schemas.microsoft.com/office/drawing/2014/main" id="{907942C4-36E2-4BCB-93DA-4D0468FE40EE}"/>
              </a:ext>
            </a:extLst>
          </p:cNvPr>
          <p:cNvGraphicFramePr>
            <a:graphicFrameLocks noGrp="1"/>
          </p:cNvGraphicFramePr>
          <p:nvPr>
            <p:extLst>
              <p:ext uri="{D42A27DB-BD31-4B8C-83A1-F6EECF244321}">
                <p14:modId xmlns:p14="http://schemas.microsoft.com/office/powerpoint/2010/main" val="1426727666"/>
              </p:ext>
            </p:extLst>
          </p:nvPr>
        </p:nvGraphicFramePr>
        <p:xfrm>
          <a:off x="8590028" y="0"/>
          <a:ext cx="3600000" cy="2773680"/>
        </p:xfrm>
        <a:graphic>
          <a:graphicData uri="http://schemas.openxmlformats.org/drawingml/2006/table">
            <a:tbl>
              <a:tblPr firstRow="1" bandRow="1">
                <a:tableStyleId>{5C22544A-7EE6-4342-B048-85BDC9FD1C3A}</a:tableStyleId>
              </a:tblPr>
              <a:tblGrid>
                <a:gridCol w="3600000">
                  <a:extLst>
                    <a:ext uri="{9D8B030D-6E8A-4147-A177-3AD203B41FA5}">
                      <a16:colId xmlns:a16="http://schemas.microsoft.com/office/drawing/2014/main" val="20000"/>
                    </a:ext>
                  </a:extLst>
                </a:gridCol>
              </a:tblGrid>
              <a:tr h="365760">
                <a:tc>
                  <a:txBody>
                    <a:bodyPr/>
                    <a:lstStyle/>
                    <a:p>
                      <a:pPr algn="ctr" fontAlgn="auto">
                        <a:spcBef>
                          <a:spcPts val="0"/>
                        </a:spcBef>
                        <a:spcAft>
                          <a:spcPts val="0"/>
                        </a:spcAft>
                        <a:defRPr/>
                      </a:pPr>
                      <a:r>
                        <a:rPr lang="fr-FR" sz="1800" b="1" i="1" dirty="0">
                          <a:ln>
                            <a:solidFill>
                              <a:srgbClr val="FFC000"/>
                            </a:solidFill>
                          </a:ln>
                          <a:solidFill>
                            <a:srgbClr val="FF0000"/>
                          </a:solidFill>
                          <a:latin typeface="+mn-lt"/>
                          <a:cs typeface="+mn-cs"/>
                        </a:rPr>
                        <a:t>Najac</a:t>
                      </a:r>
                    </a:p>
                  </a:txBody>
                  <a:tcPr anchor="ctr">
                    <a:solidFill>
                      <a:schemeClr val="tx1"/>
                    </a:solidFill>
                  </a:tcPr>
                </a:tc>
                <a:extLst>
                  <a:ext uri="{0D108BD9-81ED-4DB2-BD59-A6C34878D82A}">
                    <a16:rowId xmlns:a16="http://schemas.microsoft.com/office/drawing/2014/main" val="10000"/>
                  </a:ext>
                </a:extLst>
              </a:tr>
              <a:tr h="36576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fr-FR" sz="1800" dirty="0">
                        <a:solidFill>
                          <a:schemeClr val="tx1"/>
                        </a:solidFill>
                        <a:latin typeface="+mn-lt"/>
                      </a:endParaRPr>
                    </a:p>
                  </a:txBody>
                  <a:tcPr anchor="ctr"/>
                </a:tc>
                <a:extLst>
                  <a:ext uri="{0D108BD9-81ED-4DB2-BD59-A6C34878D82A}">
                    <a16:rowId xmlns:a16="http://schemas.microsoft.com/office/drawing/2014/main" val="10001"/>
                  </a:ext>
                </a:extLst>
              </a:tr>
              <a:tr h="633686">
                <a:tc>
                  <a:txBody>
                    <a:bodyPr/>
                    <a:lstStyle/>
                    <a:p>
                      <a:r>
                        <a:rPr lang="fr-FR" sz="1600" b="0" i="0" u="none" strike="noStrike" kern="1200" dirty="0">
                          <a:solidFill>
                            <a:schemeClr val="dk1"/>
                          </a:solidFill>
                          <a:effectLst/>
                          <a:latin typeface="+mn-lt"/>
                          <a:ea typeface="+mn-ea"/>
                          <a:cs typeface="+mn-cs"/>
                        </a:rPr>
                        <a:t>Toujours convoité, mais jamais pris ! Le château de Najac est invincible. Sur les hauteurs de l'Aveyron, il domine la région et offre un panorama magnifique sur les alentours et la forêt verdoyante qui s'étale à ses pieds. Le village est très charmant mais est souvent envahi de touriste en été. </a:t>
                      </a:r>
                    </a:p>
                  </a:txBody>
                  <a:tcPr>
                    <a:solidFill>
                      <a:schemeClr val="bg1"/>
                    </a:solidFill>
                  </a:tcPr>
                </a:tc>
                <a:extLst>
                  <a:ext uri="{0D108BD9-81ED-4DB2-BD59-A6C34878D82A}">
                    <a16:rowId xmlns:a16="http://schemas.microsoft.com/office/drawing/2014/main" val="10003"/>
                  </a:ext>
                </a:extLst>
              </a:tr>
            </a:tbl>
          </a:graphicData>
        </a:graphic>
      </p:graphicFrame>
      <p:sp>
        <p:nvSpPr>
          <p:cNvPr id="6" name="Titre 1">
            <a:extLst>
              <a:ext uri="{FF2B5EF4-FFF2-40B4-BE49-F238E27FC236}">
                <a16:creationId xmlns:a16="http://schemas.microsoft.com/office/drawing/2014/main" id="{DC4AA0AF-3B20-4821-BF6E-621D34F6205F}"/>
              </a:ext>
            </a:extLst>
          </p:cNvPr>
          <p:cNvSpPr>
            <a:spLocks noGrp="1"/>
          </p:cNvSpPr>
          <p:nvPr>
            <p:ph type="title"/>
          </p:nvPr>
        </p:nvSpPr>
        <p:spPr>
          <a:xfrm>
            <a:off x="8632309" y="372523"/>
            <a:ext cx="3510000" cy="324000"/>
          </a:xfrm>
        </p:spPr>
        <p:txBody>
          <a:bodyPr>
            <a:normAutofit fontScale="90000"/>
          </a:bodyPr>
          <a:lstStyle/>
          <a:p>
            <a:pPr algn="ctr"/>
            <a:r>
              <a:rPr lang="fr-FR" sz="2000" b="1" i="1" dirty="0">
                <a:ln>
                  <a:solidFill>
                    <a:srgbClr val="FFC000"/>
                  </a:solidFill>
                </a:ln>
                <a:latin typeface="+mn-lt"/>
              </a:rPr>
              <a:t>Aveyron</a:t>
            </a:r>
            <a:endParaRPr lang="fr-FR" sz="1800" dirty="0">
              <a:latin typeface="+mn-lt"/>
            </a:endParaRPr>
          </a:p>
        </p:txBody>
      </p:sp>
      <p:sp>
        <p:nvSpPr>
          <p:cNvPr id="7" name="Rectangle 6">
            <a:extLst>
              <a:ext uri="{FF2B5EF4-FFF2-40B4-BE49-F238E27FC236}">
                <a16:creationId xmlns:a16="http://schemas.microsoft.com/office/drawing/2014/main" id="{D49EED0B-497E-47B1-BB37-9DF62D64142E}"/>
              </a:ext>
            </a:extLst>
          </p:cNvPr>
          <p:cNvSpPr/>
          <p:nvPr/>
        </p:nvSpPr>
        <p:spPr>
          <a:xfrm>
            <a:off x="10664832" y="6422963"/>
            <a:ext cx="495649" cy="338554"/>
          </a:xfrm>
          <a:prstGeom prst="rect">
            <a:avLst/>
          </a:prstGeom>
        </p:spPr>
        <p:txBody>
          <a:bodyPr wrap="none">
            <a:spAutoFit/>
          </a:bodyPr>
          <a:lstStyle/>
          <a:p>
            <a:r>
              <a:rPr lang="fr-FR" sz="1600" dirty="0" err="1">
                <a:solidFill>
                  <a:schemeClr val="bg1"/>
                </a:solidFill>
              </a:rPr>
              <a:t>bjul</a:t>
            </a:r>
            <a:endParaRPr lang="fr-FR" sz="1600" dirty="0">
              <a:solidFill>
                <a:schemeClr val="bg1"/>
              </a:solidFill>
              <a:latin typeface="Calibri" panose="020F0502020204030204" pitchFamily="34" charset="0"/>
            </a:endParaRPr>
          </a:p>
        </p:txBody>
      </p:sp>
      <p:pic>
        <p:nvPicPr>
          <p:cNvPr id="8" name="Image 7">
            <a:extLst>
              <a:ext uri="{FF2B5EF4-FFF2-40B4-BE49-F238E27FC236}">
                <a16:creationId xmlns:a16="http://schemas.microsoft.com/office/drawing/2014/main" id="{1D564F6A-670B-4C33-BF77-5B33888A46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56578" y="0"/>
            <a:ext cx="933450" cy="1085850"/>
          </a:xfrm>
          <a:prstGeom prst="rect">
            <a:avLst/>
          </a:prstGeom>
        </p:spPr>
      </p:pic>
      <p:sp>
        <p:nvSpPr>
          <p:cNvPr id="9" name="Légende : flèche vers le bas 8">
            <a:hlinkClick r:id="" action="ppaction://noaction"/>
            <a:extLst>
              <a:ext uri="{FF2B5EF4-FFF2-40B4-BE49-F238E27FC236}">
                <a16:creationId xmlns:a16="http://schemas.microsoft.com/office/drawing/2014/main" id="{77A19A84-F782-4E6B-974B-5091BE7F0050}"/>
              </a:ext>
            </a:extLst>
          </p:cNvPr>
          <p:cNvSpPr/>
          <p:nvPr/>
        </p:nvSpPr>
        <p:spPr>
          <a:xfrm>
            <a:off x="5231476" y="6143897"/>
            <a:ext cx="1773180" cy="714103"/>
          </a:xfrm>
          <a:prstGeom prst="downArrowCallou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t>Aveyron </a:t>
            </a:r>
            <a:r>
              <a:rPr lang="fr-FR" sz="1400" dirty="0"/>
              <a:t>(Suite)</a:t>
            </a:r>
            <a:endParaRPr lang="fr-FR" dirty="0"/>
          </a:p>
        </p:txBody>
      </p:sp>
      <p:pic>
        <p:nvPicPr>
          <p:cNvPr id="10" name="Image 9">
            <a:hlinkClick r:id="rId4" action="ppaction://hlinksldjump"/>
            <a:extLst>
              <a:ext uri="{FF2B5EF4-FFF2-40B4-BE49-F238E27FC236}">
                <a16:creationId xmlns:a16="http://schemas.microsoft.com/office/drawing/2014/main" id="{D3493C75-125B-418F-B8EA-24B514BBDC4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7066" y="0"/>
            <a:ext cx="762000" cy="1028700"/>
          </a:xfrm>
          <a:prstGeom prst="rect">
            <a:avLst/>
          </a:prstGeom>
        </p:spPr>
      </p:pic>
    </p:spTree>
    <p:extLst>
      <p:ext uri="{BB962C8B-B14F-4D97-AF65-F5344CB8AC3E}">
        <p14:creationId xmlns:p14="http://schemas.microsoft.com/office/powerpoint/2010/main" val="6995935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55325987-A511-4B18-801A-84252B856D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34" y="-638356"/>
            <a:ext cx="12204000" cy="8136000"/>
          </a:xfrm>
          <a:prstGeom prst="rect">
            <a:avLst/>
          </a:prstGeom>
        </p:spPr>
      </p:pic>
      <p:graphicFrame>
        <p:nvGraphicFramePr>
          <p:cNvPr id="5" name="Tableau 4">
            <a:extLst>
              <a:ext uri="{FF2B5EF4-FFF2-40B4-BE49-F238E27FC236}">
                <a16:creationId xmlns:a16="http://schemas.microsoft.com/office/drawing/2014/main" id="{907942C4-36E2-4BCB-93DA-4D0468FE40EE}"/>
              </a:ext>
            </a:extLst>
          </p:cNvPr>
          <p:cNvGraphicFramePr>
            <a:graphicFrameLocks noGrp="1"/>
          </p:cNvGraphicFramePr>
          <p:nvPr>
            <p:extLst>
              <p:ext uri="{D42A27DB-BD31-4B8C-83A1-F6EECF244321}">
                <p14:modId xmlns:p14="http://schemas.microsoft.com/office/powerpoint/2010/main" val="1339226095"/>
              </p:ext>
            </p:extLst>
          </p:nvPr>
        </p:nvGraphicFramePr>
        <p:xfrm>
          <a:off x="8590028" y="0"/>
          <a:ext cx="3600000" cy="2773680"/>
        </p:xfrm>
        <a:graphic>
          <a:graphicData uri="http://schemas.openxmlformats.org/drawingml/2006/table">
            <a:tbl>
              <a:tblPr firstRow="1" bandRow="1">
                <a:tableStyleId>{5C22544A-7EE6-4342-B048-85BDC9FD1C3A}</a:tableStyleId>
              </a:tblPr>
              <a:tblGrid>
                <a:gridCol w="3600000">
                  <a:extLst>
                    <a:ext uri="{9D8B030D-6E8A-4147-A177-3AD203B41FA5}">
                      <a16:colId xmlns:a16="http://schemas.microsoft.com/office/drawing/2014/main" val="20000"/>
                    </a:ext>
                  </a:extLst>
                </a:gridCol>
              </a:tblGrid>
              <a:tr h="365760">
                <a:tc>
                  <a:txBody>
                    <a:bodyPr/>
                    <a:lstStyle/>
                    <a:p>
                      <a:pPr algn="ctr" fontAlgn="auto">
                        <a:spcBef>
                          <a:spcPts val="0"/>
                        </a:spcBef>
                        <a:spcAft>
                          <a:spcPts val="0"/>
                        </a:spcAft>
                        <a:defRPr/>
                      </a:pPr>
                      <a:r>
                        <a:rPr lang="fr-FR" sz="1800" b="1" i="1" dirty="0">
                          <a:ln>
                            <a:solidFill>
                              <a:srgbClr val="FFC000"/>
                            </a:solidFill>
                          </a:ln>
                          <a:solidFill>
                            <a:srgbClr val="FF0000"/>
                          </a:solidFill>
                          <a:latin typeface="+mn-lt"/>
                          <a:cs typeface="+mn-cs"/>
                        </a:rPr>
                        <a:t>Estaing</a:t>
                      </a:r>
                    </a:p>
                  </a:txBody>
                  <a:tcPr anchor="ctr">
                    <a:solidFill>
                      <a:schemeClr val="tx1"/>
                    </a:solidFill>
                  </a:tcPr>
                </a:tc>
                <a:extLst>
                  <a:ext uri="{0D108BD9-81ED-4DB2-BD59-A6C34878D82A}">
                    <a16:rowId xmlns:a16="http://schemas.microsoft.com/office/drawing/2014/main" val="10000"/>
                  </a:ext>
                </a:extLst>
              </a:tr>
              <a:tr h="36576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fr-FR" sz="1800" dirty="0">
                        <a:solidFill>
                          <a:schemeClr val="tx1"/>
                        </a:solidFill>
                        <a:latin typeface="+mn-lt"/>
                      </a:endParaRPr>
                    </a:p>
                  </a:txBody>
                  <a:tcPr anchor="ctr"/>
                </a:tc>
                <a:extLst>
                  <a:ext uri="{0D108BD9-81ED-4DB2-BD59-A6C34878D82A}">
                    <a16:rowId xmlns:a16="http://schemas.microsoft.com/office/drawing/2014/main" val="10001"/>
                  </a:ext>
                </a:extLst>
              </a:tr>
              <a:tr h="633686">
                <a:tc>
                  <a:txBody>
                    <a:bodyPr/>
                    <a:lstStyle/>
                    <a:p>
                      <a:r>
                        <a:rPr lang="fr-FR" sz="1600" b="0" i="0" u="none" strike="noStrike" kern="1200" dirty="0">
                          <a:solidFill>
                            <a:schemeClr val="dk1"/>
                          </a:solidFill>
                          <a:effectLst/>
                          <a:latin typeface="+mn-lt"/>
                          <a:ea typeface="+mn-ea"/>
                          <a:cs typeface="+mn-cs"/>
                        </a:rPr>
                        <a:t>Encore une qui fait partie de l'association « Les Plus Beaux Villages de France » Son château, situé dans les hauteurs de la ville, est classé monument historique. entre rivière et vallée verdoyante, ce village médiéval est incroyablement charmant.	</a:t>
                      </a:r>
                    </a:p>
                    <a:p>
                      <a:pPr>
                        <a:tabLst>
                          <a:tab pos="1612900" algn="l"/>
                        </a:tabLst>
                      </a:pPr>
                      <a:r>
                        <a:rPr lang="fr-FR" sz="1600" b="0" i="0" u="none" strike="noStrike" kern="1200" dirty="0">
                          <a:solidFill>
                            <a:schemeClr val="dk1"/>
                          </a:solidFill>
                          <a:effectLst/>
                          <a:latin typeface="+mn-lt"/>
                          <a:ea typeface="+mn-ea"/>
                          <a:cs typeface="+mn-cs"/>
                        </a:rPr>
                        <a:t>	M.H. en 1945.</a:t>
                      </a:r>
                    </a:p>
                  </a:txBody>
                  <a:tcPr>
                    <a:solidFill>
                      <a:schemeClr val="bg1"/>
                    </a:solidFill>
                  </a:tcPr>
                </a:tc>
                <a:extLst>
                  <a:ext uri="{0D108BD9-81ED-4DB2-BD59-A6C34878D82A}">
                    <a16:rowId xmlns:a16="http://schemas.microsoft.com/office/drawing/2014/main" val="10003"/>
                  </a:ext>
                </a:extLst>
              </a:tr>
            </a:tbl>
          </a:graphicData>
        </a:graphic>
      </p:graphicFrame>
      <p:sp>
        <p:nvSpPr>
          <p:cNvPr id="6" name="Titre 1">
            <a:extLst>
              <a:ext uri="{FF2B5EF4-FFF2-40B4-BE49-F238E27FC236}">
                <a16:creationId xmlns:a16="http://schemas.microsoft.com/office/drawing/2014/main" id="{DC4AA0AF-3B20-4821-BF6E-621D34F6205F}"/>
              </a:ext>
            </a:extLst>
          </p:cNvPr>
          <p:cNvSpPr>
            <a:spLocks noGrp="1"/>
          </p:cNvSpPr>
          <p:nvPr>
            <p:ph type="title"/>
          </p:nvPr>
        </p:nvSpPr>
        <p:spPr>
          <a:xfrm>
            <a:off x="8632309" y="372523"/>
            <a:ext cx="3510000" cy="324000"/>
          </a:xfrm>
        </p:spPr>
        <p:txBody>
          <a:bodyPr>
            <a:normAutofit fontScale="90000"/>
          </a:bodyPr>
          <a:lstStyle/>
          <a:p>
            <a:pPr algn="ctr"/>
            <a:r>
              <a:rPr lang="fr-FR" sz="2000" b="1" i="1" dirty="0">
                <a:ln>
                  <a:solidFill>
                    <a:srgbClr val="FFC000"/>
                  </a:solidFill>
                </a:ln>
                <a:latin typeface="+mn-lt"/>
              </a:rPr>
              <a:t>Aveyron</a:t>
            </a:r>
            <a:endParaRPr lang="fr-FR" sz="1800" dirty="0">
              <a:latin typeface="+mn-lt"/>
            </a:endParaRPr>
          </a:p>
        </p:txBody>
      </p:sp>
      <p:sp>
        <p:nvSpPr>
          <p:cNvPr id="7" name="Rectangle 6">
            <a:extLst>
              <a:ext uri="{FF2B5EF4-FFF2-40B4-BE49-F238E27FC236}">
                <a16:creationId xmlns:a16="http://schemas.microsoft.com/office/drawing/2014/main" id="{D49EED0B-497E-47B1-BB37-9DF62D64142E}"/>
              </a:ext>
            </a:extLst>
          </p:cNvPr>
          <p:cNvSpPr/>
          <p:nvPr/>
        </p:nvSpPr>
        <p:spPr>
          <a:xfrm>
            <a:off x="10664832" y="6422963"/>
            <a:ext cx="953915" cy="338554"/>
          </a:xfrm>
          <a:prstGeom prst="rect">
            <a:avLst/>
          </a:prstGeom>
        </p:spPr>
        <p:txBody>
          <a:bodyPr wrap="none">
            <a:spAutoFit/>
          </a:bodyPr>
          <a:lstStyle/>
          <a:p>
            <a:r>
              <a:rPr lang="fr-FR" sz="1600" dirty="0" err="1">
                <a:solidFill>
                  <a:schemeClr val="bg1"/>
                </a:solidFill>
              </a:rPr>
              <a:t>freeartist</a:t>
            </a:r>
            <a:endParaRPr lang="fr-FR" sz="1600" dirty="0">
              <a:solidFill>
                <a:schemeClr val="bg1"/>
              </a:solidFill>
              <a:latin typeface="Calibri" panose="020F0502020204030204" pitchFamily="34" charset="0"/>
            </a:endParaRPr>
          </a:p>
        </p:txBody>
      </p:sp>
      <p:pic>
        <p:nvPicPr>
          <p:cNvPr id="8" name="Image 7">
            <a:extLst>
              <a:ext uri="{FF2B5EF4-FFF2-40B4-BE49-F238E27FC236}">
                <a16:creationId xmlns:a16="http://schemas.microsoft.com/office/drawing/2014/main" id="{EDC03FA1-788B-4C52-8DEF-1B4058E669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76262" y="2199458"/>
            <a:ext cx="540000" cy="540000"/>
          </a:xfrm>
          <a:prstGeom prst="rect">
            <a:avLst/>
          </a:prstGeom>
        </p:spPr>
      </p:pic>
      <p:pic>
        <p:nvPicPr>
          <p:cNvPr id="9" name="Image 8">
            <a:extLst>
              <a:ext uri="{FF2B5EF4-FFF2-40B4-BE49-F238E27FC236}">
                <a16:creationId xmlns:a16="http://schemas.microsoft.com/office/drawing/2014/main" id="{91102E8C-84F9-4633-93A5-EC6282FFC2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56578" y="0"/>
            <a:ext cx="933450" cy="1085850"/>
          </a:xfrm>
          <a:prstGeom prst="rect">
            <a:avLst/>
          </a:prstGeom>
        </p:spPr>
      </p:pic>
      <p:sp>
        <p:nvSpPr>
          <p:cNvPr id="10" name="Légende : flèche vers le bas 9">
            <a:hlinkClick r:id="" action="ppaction://noaction"/>
            <a:extLst>
              <a:ext uri="{FF2B5EF4-FFF2-40B4-BE49-F238E27FC236}">
                <a16:creationId xmlns:a16="http://schemas.microsoft.com/office/drawing/2014/main" id="{988CA4DD-7BBF-4D00-9FF3-EE977E82DF86}"/>
              </a:ext>
            </a:extLst>
          </p:cNvPr>
          <p:cNvSpPr/>
          <p:nvPr/>
        </p:nvSpPr>
        <p:spPr>
          <a:xfrm>
            <a:off x="5231476" y="6143897"/>
            <a:ext cx="1773180" cy="714103"/>
          </a:xfrm>
          <a:prstGeom prst="downArrowCallou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t>Aveyron </a:t>
            </a:r>
            <a:r>
              <a:rPr lang="fr-FR" sz="1400" dirty="0"/>
              <a:t>(Suite)</a:t>
            </a:r>
            <a:endParaRPr lang="fr-FR" dirty="0"/>
          </a:p>
        </p:txBody>
      </p:sp>
      <p:pic>
        <p:nvPicPr>
          <p:cNvPr id="11" name="Image 10">
            <a:hlinkClick r:id="rId5" action="ppaction://hlinksldjump"/>
            <a:extLst>
              <a:ext uri="{FF2B5EF4-FFF2-40B4-BE49-F238E27FC236}">
                <a16:creationId xmlns:a16="http://schemas.microsoft.com/office/drawing/2014/main" id="{CF0FDB94-FEE3-4C3C-86B5-5D3CB74BC9F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737066" y="0"/>
            <a:ext cx="762000" cy="1028700"/>
          </a:xfrm>
          <a:prstGeom prst="rect">
            <a:avLst/>
          </a:prstGeom>
        </p:spPr>
      </p:pic>
    </p:spTree>
    <p:extLst>
      <p:ext uri="{BB962C8B-B14F-4D97-AF65-F5344CB8AC3E}">
        <p14:creationId xmlns:p14="http://schemas.microsoft.com/office/powerpoint/2010/main" val="22596710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24F7F171-AC78-427E-A78A-89EEA36CB79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41" y="-612476"/>
            <a:ext cx="12204000" cy="8085150"/>
          </a:xfrm>
          <a:prstGeom prst="rect">
            <a:avLst/>
          </a:prstGeom>
        </p:spPr>
      </p:pic>
      <p:graphicFrame>
        <p:nvGraphicFramePr>
          <p:cNvPr id="5" name="Tableau 4">
            <a:extLst>
              <a:ext uri="{FF2B5EF4-FFF2-40B4-BE49-F238E27FC236}">
                <a16:creationId xmlns:a16="http://schemas.microsoft.com/office/drawing/2014/main" id="{907942C4-36E2-4BCB-93DA-4D0468FE40EE}"/>
              </a:ext>
            </a:extLst>
          </p:cNvPr>
          <p:cNvGraphicFramePr>
            <a:graphicFrameLocks noGrp="1"/>
          </p:cNvGraphicFramePr>
          <p:nvPr>
            <p:extLst>
              <p:ext uri="{D42A27DB-BD31-4B8C-83A1-F6EECF244321}">
                <p14:modId xmlns:p14="http://schemas.microsoft.com/office/powerpoint/2010/main" val="1791062245"/>
              </p:ext>
            </p:extLst>
          </p:nvPr>
        </p:nvGraphicFramePr>
        <p:xfrm>
          <a:off x="8590028" y="0"/>
          <a:ext cx="3600000" cy="3017520"/>
        </p:xfrm>
        <a:graphic>
          <a:graphicData uri="http://schemas.openxmlformats.org/drawingml/2006/table">
            <a:tbl>
              <a:tblPr firstRow="1" bandRow="1">
                <a:tableStyleId>{5C22544A-7EE6-4342-B048-85BDC9FD1C3A}</a:tableStyleId>
              </a:tblPr>
              <a:tblGrid>
                <a:gridCol w="3600000">
                  <a:extLst>
                    <a:ext uri="{9D8B030D-6E8A-4147-A177-3AD203B41FA5}">
                      <a16:colId xmlns:a16="http://schemas.microsoft.com/office/drawing/2014/main" val="20000"/>
                    </a:ext>
                  </a:extLst>
                </a:gridCol>
              </a:tblGrid>
              <a:tr h="365760">
                <a:tc>
                  <a:txBody>
                    <a:bodyPr/>
                    <a:lstStyle/>
                    <a:p>
                      <a:pPr algn="ctr" fontAlgn="auto">
                        <a:spcBef>
                          <a:spcPts val="0"/>
                        </a:spcBef>
                        <a:spcAft>
                          <a:spcPts val="0"/>
                        </a:spcAft>
                        <a:defRPr/>
                      </a:pPr>
                      <a:r>
                        <a:rPr lang="fr-FR" sz="1800" b="1" i="1" dirty="0">
                          <a:ln>
                            <a:solidFill>
                              <a:srgbClr val="FFC000"/>
                            </a:solidFill>
                          </a:ln>
                          <a:solidFill>
                            <a:srgbClr val="FF0000"/>
                          </a:solidFill>
                          <a:latin typeface="+mn-lt"/>
                          <a:cs typeface="+mn-cs"/>
                        </a:rPr>
                        <a:t>Conques</a:t>
                      </a:r>
                    </a:p>
                  </a:txBody>
                  <a:tcPr anchor="ctr">
                    <a:solidFill>
                      <a:schemeClr val="tx1"/>
                    </a:solidFill>
                  </a:tcPr>
                </a:tc>
                <a:extLst>
                  <a:ext uri="{0D108BD9-81ED-4DB2-BD59-A6C34878D82A}">
                    <a16:rowId xmlns:a16="http://schemas.microsoft.com/office/drawing/2014/main" val="10000"/>
                  </a:ext>
                </a:extLst>
              </a:tr>
              <a:tr h="36576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fr-FR" sz="1800" dirty="0">
                        <a:solidFill>
                          <a:schemeClr val="tx1"/>
                        </a:solidFill>
                        <a:latin typeface="+mn-lt"/>
                      </a:endParaRPr>
                    </a:p>
                  </a:txBody>
                  <a:tcPr anchor="ctr"/>
                </a:tc>
                <a:extLst>
                  <a:ext uri="{0D108BD9-81ED-4DB2-BD59-A6C34878D82A}">
                    <a16:rowId xmlns:a16="http://schemas.microsoft.com/office/drawing/2014/main" val="10001"/>
                  </a:ext>
                </a:extLst>
              </a:tr>
              <a:tr h="633686">
                <a:tc>
                  <a:txBody>
                    <a:bodyPr/>
                    <a:lstStyle/>
                    <a:p>
                      <a:r>
                        <a:rPr lang="fr-FR" sz="1600" b="0" i="0" u="none" strike="noStrike" kern="1200" dirty="0">
                          <a:solidFill>
                            <a:schemeClr val="dk1"/>
                          </a:solidFill>
                          <a:effectLst/>
                          <a:latin typeface="+mn-lt"/>
                          <a:ea typeface="+mn-ea"/>
                          <a:cs typeface="+mn-cs"/>
                        </a:rPr>
                        <a:t>Sur la route du pèlerinage de Saint-Jacques-de-Compostelle se trouve un village charmant rempli d'Histoire : Conques. Caché au cœur d'un écrin de verdure, n'hésitez pas à y faire une halte pour découvrir l'abbatiale, le pont sur le Dourdou, ou encore les vitraux de Pierre SOULAGE, sublimés par les rayons du soleil. </a:t>
                      </a:r>
                    </a:p>
                  </a:txBody>
                  <a:tcPr>
                    <a:solidFill>
                      <a:schemeClr val="bg1"/>
                    </a:solidFill>
                  </a:tcPr>
                </a:tc>
                <a:extLst>
                  <a:ext uri="{0D108BD9-81ED-4DB2-BD59-A6C34878D82A}">
                    <a16:rowId xmlns:a16="http://schemas.microsoft.com/office/drawing/2014/main" val="10003"/>
                  </a:ext>
                </a:extLst>
              </a:tr>
            </a:tbl>
          </a:graphicData>
        </a:graphic>
      </p:graphicFrame>
      <p:sp>
        <p:nvSpPr>
          <p:cNvPr id="6" name="Titre 1">
            <a:extLst>
              <a:ext uri="{FF2B5EF4-FFF2-40B4-BE49-F238E27FC236}">
                <a16:creationId xmlns:a16="http://schemas.microsoft.com/office/drawing/2014/main" id="{DC4AA0AF-3B20-4821-BF6E-621D34F6205F}"/>
              </a:ext>
            </a:extLst>
          </p:cNvPr>
          <p:cNvSpPr>
            <a:spLocks noGrp="1"/>
          </p:cNvSpPr>
          <p:nvPr>
            <p:ph type="title"/>
          </p:nvPr>
        </p:nvSpPr>
        <p:spPr>
          <a:xfrm>
            <a:off x="8632309" y="372523"/>
            <a:ext cx="3510000" cy="324000"/>
          </a:xfrm>
        </p:spPr>
        <p:txBody>
          <a:bodyPr>
            <a:normAutofit fontScale="90000"/>
          </a:bodyPr>
          <a:lstStyle/>
          <a:p>
            <a:pPr algn="ctr"/>
            <a:r>
              <a:rPr lang="fr-FR" sz="2000" b="1" i="1" dirty="0">
                <a:ln>
                  <a:solidFill>
                    <a:srgbClr val="FFC000"/>
                  </a:solidFill>
                </a:ln>
                <a:latin typeface="+mn-lt"/>
              </a:rPr>
              <a:t>Aveyron</a:t>
            </a:r>
            <a:endParaRPr lang="fr-FR" sz="1800" dirty="0">
              <a:latin typeface="+mn-lt"/>
            </a:endParaRPr>
          </a:p>
        </p:txBody>
      </p:sp>
      <p:sp>
        <p:nvSpPr>
          <p:cNvPr id="7" name="Rectangle 6">
            <a:extLst>
              <a:ext uri="{FF2B5EF4-FFF2-40B4-BE49-F238E27FC236}">
                <a16:creationId xmlns:a16="http://schemas.microsoft.com/office/drawing/2014/main" id="{D49EED0B-497E-47B1-BB37-9DF62D64142E}"/>
              </a:ext>
            </a:extLst>
          </p:cNvPr>
          <p:cNvSpPr/>
          <p:nvPr/>
        </p:nvSpPr>
        <p:spPr>
          <a:xfrm>
            <a:off x="10664832" y="6422963"/>
            <a:ext cx="984693" cy="338554"/>
          </a:xfrm>
          <a:prstGeom prst="rect">
            <a:avLst/>
          </a:prstGeom>
        </p:spPr>
        <p:txBody>
          <a:bodyPr wrap="none">
            <a:spAutoFit/>
          </a:bodyPr>
          <a:lstStyle/>
          <a:p>
            <a:r>
              <a:rPr lang="fr-FR" sz="1600" dirty="0" err="1">
                <a:solidFill>
                  <a:schemeClr val="bg1"/>
                </a:solidFill>
              </a:rPr>
              <a:t>maekfoto</a:t>
            </a:r>
            <a:endParaRPr lang="fr-FR" sz="1600" dirty="0">
              <a:solidFill>
                <a:schemeClr val="bg1"/>
              </a:solidFill>
              <a:latin typeface="Calibri" panose="020F0502020204030204" pitchFamily="34" charset="0"/>
            </a:endParaRPr>
          </a:p>
        </p:txBody>
      </p:sp>
      <p:pic>
        <p:nvPicPr>
          <p:cNvPr id="8" name="Image 7">
            <a:extLst>
              <a:ext uri="{FF2B5EF4-FFF2-40B4-BE49-F238E27FC236}">
                <a16:creationId xmlns:a16="http://schemas.microsoft.com/office/drawing/2014/main" id="{24DCC5E5-210B-41B0-9FB9-B71F4EACA1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56578" y="0"/>
            <a:ext cx="933450" cy="1085850"/>
          </a:xfrm>
          <a:prstGeom prst="rect">
            <a:avLst/>
          </a:prstGeom>
        </p:spPr>
      </p:pic>
      <p:pic>
        <p:nvPicPr>
          <p:cNvPr id="9" name="Image 8">
            <a:hlinkClick r:id="rId4" action="ppaction://hlinksldjump"/>
            <a:extLst>
              <a:ext uri="{FF2B5EF4-FFF2-40B4-BE49-F238E27FC236}">
                <a16:creationId xmlns:a16="http://schemas.microsoft.com/office/drawing/2014/main" id="{200319A6-4E48-41AF-A124-B20907B2CEB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7066" y="0"/>
            <a:ext cx="762000" cy="1028700"/>
          </a:xfrm>
          <a:prstGeom prst="rect">
            <a:avLst/>
          </a:prstGeom>
        </p:spPr>
      </p:pic>
    </p:spTree>
    <p:extLst>
      <p:ext uri="{BB962C8B-B14F-4D97-AF65-F5344CB8AC3E}">
        <p14:creationId xmlns:p14="http://schemas.microsoft.com/office/powerpoint/2010/main" val="41234897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52BEC6E4-68CA-4DAE-8352-40D52574B5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6832" y="0"/>
            <a:ext cx="14565664" cy="6858000"/>
          </a:xfrm>
          <a:prstGeom prst="rect">
            <a:avLst/>
          </a:prstGeom>
        </p:spPr>
      </p:pic>
      <p:graphicFrame>
        <p:nvGraphicFramePr>
          <p:cNvPr id="5" name="Tableau 4">
            <a:extLst>
              <a:ext uri="{FF2B5EF4-FFF2-40B4-BE49-F238E27FC236}">
                <a16:creationId xmlns:a16="http://schemas.microsoft.com/office/drawing/2014/main" id="{907942C4-36E2-4BCB-93DA-4D0468FE40EE}"/>
              </a:ext>
            </a:extLst>
          </p:cNvPr>
          <p:cNvGraphicFramePr>
            <a:graphicFrameLocks noGrp="1"/>
          </p:cNvGraphicFramePr>
          <p:nvPr>
            <p:extLst>
              <p:ext uri="{D42A27DB-BD31-4B8C-83A1-F6EECF244321}">
                <p14:modId xmlns:p14="http://schemas.microsoft.com/office/powerpoint/2010/main" val="1723937815"/>
              </p:ext>
            </p:extLst>
          </p:nvPr>
        </p:nvGraphicFramePr>
        <p:xfrm>
          <a:off x="8590028" y="0"/>
          <a:ext cx="3600000" cy="2286000"/>
        </p:xfrm>
        <a:graphic>
          <a:graphicData uri="http://schemas.openxmlformats.org/drawingml/2006/table">
            <a:tbl>
              <a:tblPr firstRow="1" bandRow="1">
                <a:tableStyleId>{5C22544A-7EE6-4342-B048-85BDC9FD1C3A}</a:tableStyleId>
              </a:tblPr>
              <a:tblGrid>
                <a:gridCol w="3600000">
                  <a:extLst>
                    <a:ext uri="{9D8B030D-6E8A-4147-A177-3AD203B41FA5}">
                      <a16:colId xmlns:a16="http://schemas.microsoft.com/office/drawing/2014/main" val="20000"/>
                    </a:ext>
                  </a:extLst>
                </a:gridCol>
              </a:tblGrid>
              <a:tr h="365760">
                <a:tc>
                  <a:txBody>
                    <a:bodyPr/>
                    <a:lstStyle/>
                    <a:p>
                      <a:pPr algn="ctr" fontAlgn="auto">
                        <a:spcBef>
                          <a:spcPts val="0"/>
                        </a:spcBef>
                        <a:spcAft>
                          <a:spcPts val="0"/>
                        </a:spcAft>
                        <a:defRPr/>
                      </a:pPr>
                      <a:r>
                        <a:rPr lang="fr-FR" sz="1800" b="1" i="1" dirty="0">
                          <a:ln>
                            <a:solidFill>
                              <a:srgbClr val="FFC000"/>
                            </a:solidFill>
                          </a:ln>
                          <a:solidFill>
                            <a:srgbClr val="FF0000"/>
                          </a:solidFill>
                          <a:latin typeface="+mn-lt"/>
                          <a:cs typeface="+mn-cs"/>
                        </a:rPr>
                        <a:t>Saorge</a:t>
                      </a:r>
                    </a:p>
                  </a:txBody>
                  <a:tcPr anchor="ctr">
                    <a:solidFill>
                      <a:schemeClr val="tx1"/>
                    </a:solidFill>
                  </a:tcPr>
                </a:tc>
                <a:extLst>
                  <a:ext uri="{0D108BD9-81ED-4DB2-BD59-A6C34878D82A}">
                    <a16:rowId xmlns:a16="http://schemas.microsoft.com/office/drawing/2014/main" val="10000"/>
                  </a:ext>
                </a:extLst>
              </a:tr>
              <a:tr h="36576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fr-FR" sz="1800" dirty="0">
                        <a:solidFill>
                          <a:schemeClr val="tx1"/>
                        </a:solidFill>
                        <a:latin typeface="+mn-lt"/>
                      </a:endParaRPr>
                    </a:p>
                  </a:txBody>
                  <a:tcPr anchor="ctr"/>
                </a:tc>
                <a:extLst>
                  <a:ext uri="{0D108BD9-81ED-4DB2-BD59-A6C34878D82A}">
                    <a16:rowId xmlns:a16="http://schemas.microsoft.com/office/drawing/2014/main" val="10001"/>
                  </a:ext>
                </a:extLst>
              </a:tr>
              <a:tr h="633686">
                <a:tc>
                  <a:txBody>
                    <a:bodyPr/>
                    <a:lstStyle/>
                    <a:p>
                      <a:r>
                        <a:rPr lang="fr-FR" sz="1600" b="0" i="0" u="none" strike="noStrike" kern="1200" dirty="0">
                          <a:solidFill>
                            <a:schemeClr val="dk1"/>
                          </a:solidFill>
                          <a:effectLst/>
                          <a:latin typeface="+mn-lt"/>
                          <a:ea typeface="+mn-ea"/>
                          <a:cs typeface="+mn-cs"/>
                        </a:rPr>
                        <a:t>Village perché, Saorge surplombe les gorges du fleuve de la </a:t>
                      </a:r>
                      <a:r>
                        <a:rPr lang="fr-FR" sz="1600" b="0" i="0" u="none" strike="noStrike" kern="1200" dirty="0" err="1">
                          <a:solidFill>
                            <a:schemeClr val="dk1"/>
                          </a:solidFill>
                          <a:effectLst/>
                          <a:latin typeface="+mn-lt"/>
                          <a:ea typeface="+mn-ea"/>
                          <a:cs typeface="+mn-cs"/>
                        </a:rPr>
                        <a:t>Roya</a:t>
                      </a:r>
                      <a:r>
                        <a:rPr lang="fr-FR" sz="1600" b="0" i="0" u="none" strike="noStrike" kern="1200" dirty="0">
                          <a:solidFill>
                            <a:schemeClr val="dk1"/>
                          </a:solidFill>
                          <a:effectLst/>
                          <a:latin typeface="+mn-lt"/>
                          <a:ea typeface="+mn-ea"/>
                          <a:cs typeface="+mn-cs"/>
                        </a:rPr>
                        <a:t>. On y contemple des ruelles en dédale, presque toujours en escalier et souvent voûtées. Son architecture médiévale est particulièrement intacte. </a:t>
                      </a:r>
                    </a:p>
                  </a:txBody>
                  <a:tcPr>
                    <a:solidFill>
                      <a:schemeClr val="bg1"/>
                    </a:solidFill>
                  </a:tcPr>
                </a:tc>
                <a:extLst>
                  <a:ext uri="{0D108BD9-81ED-4DB2-BD59-A6C34878D82A}">
                    <a16:rowId xmlns:a16="http://schemas.microsoft.com/office/drawing/2014/main" val="10003"/>
                  </a:ext>
                </a:extLst>
              </a:tr>
            </a:tbl>
          </a:graphicData>
        </a:graphic>
      </p:graphicFrame>
      <p:sp>
        <p:nvSpPr>
          <p:cNvPr id="6" name="Titre 1">
            <a:extLst>
              <a:ext uri="{FF2B5EF4-FFF2-40B4-BE49-F238E27FC236}">
                <a16:creationId xmlns:a16="http://schemas.microsoft.com/office/drawing/2014/main" id="{DC4AA0AF-3B20-4821-BF6E-621D34F6205F}"/>
              </a:ext>
            </a:extLst>
          </p:cNvPr>
          <p:cNvSpPr>
            <a:spLocks noGrp="1"/>
          </p:cNvSpPr>
          <p:nvPr>
            <p:ph type="title"/>
          </p:nvPr>
        </p:nvSpPr>
        <p:spPr>
          <a:xfrm>
            <a:off x="8632309" y="372523"/>
            <a:ext cx="3510000" cy="324000"/>
          </a:xfrm>
        </p:spPr>
        <p:txBody>
          <a:bodyPr>
            <a:normAutofit fontScale="90000"/>
          </a:bodyPr>
          <a:lstStyle/>
          <a:p>
            <a:pPr algn="ctr"/>
            <a:r>
              <a:rPr lang="fr-FR" sz="2000" b="1" i="1" dirty="0">
                <a:ln>
                  <a:solidFill>
                    <a:srgbClr val="FFC000"/>
                  </a:solidFill>
                </a:ln>
                <a:latin typeface="+mn-lt"/>
              </a:rPr>
              <a:t>Alpes-Maritimes</a:t>
            </a:r>
            <a:endParaRPr lang="fr-FR" sz="1800" dirty="0">
              <a:latin typeface="+mn-lt"/>
            </a:endParaRPr>
          </a:p>
        </p:txBody>
      </p:sp>
      <p:sp>
        <p:nvSpPr>
          <p:cNvPr id="7" name="Rectangle 6">
            <a:extLst>
              <a:ext uri="{FF2B5EF4-FFF2-40B4-BE49-F238E27FC236}">
                <a16:creationId xmlns:a16="http://schemas.microsoft.com/office/drawing/2014/main" id="{D49EED0B-497E-47B1-BB37-9DF62D64142E}"/>
              </a:ext>
            </a:extLst>
          </p:cNvPr>
          <p:cNvSpPr/>
          <p:nvPr/>
        </p:nvSpPr>
        <p:spPr>
          <a:xfrm>
            <a:off x="10664832" y="6422963"/>
            <a:ext cx="887231" cy="307777"/>
          </a:xfrm>
          <a:prstGeom prst="rect">
            <a:avLst/>
          </a:prstGeom>
        </p:spPr>
        <p:txBody>
          <a:bodyPr wrap="none">
            <a:spAutoFit/>
          </a:bodyPr>
          <a:lstStyle/>
          <a:p>
            <a:r>
              <a:rPr lang="fr-FR" sz="1400" dirty="0" err="1">
                <a:solidFill>
                  <a:schemeClr val="dk1"/>
                </a:solidFill>
              </a:rPr>
              <a:t>Freeartist</a:t>
            </a:r>
            <a:endParaRPr lang="fr-FR" sz="1400" dirty="0">
              <a:latin typeface="Calibri" panose="020F0502020204030204" pitchFamily="34" charset="0"/>
            </a:endParaRPr>
          </a:p>
        </p:txBody>
      </p:sp>
      <p:sp>
        <p:nvSpPr>
          <p:cNvPr id="9" name="Légende : flèche vers le bas 8">
            <a:hlinkClick r:id="" action="ppaction://noaction"/>
            <a:extLst>
              <a:ext uri="{FF2B5EF4-FFF2-40B4-BE49-F238E27FC236}">
                <a16:creationId xmlns:a16="http://schemas.microsoft.com/office/drawing/2014/main" id="{FDE1C8FF-CD0D-4F53-881E-1EA3A37B0D2F}"/>
              </a:ext>
            </a:extLst>
          </p:cNvPr>
          <p:cNvSpPr/>
          <p:nvPr/>
        </p:nvSpPr>
        <p:spPr>
          <a:xfrm>
            <a:off x="5231476" y="6143897"/>
            <a:ext cx="1773180" cy="714103"/>
          </a:xfrm>
          <a:prstGeom prst="downArrowCallou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t>Alpes-Maritimes </a:t>
            </a:r>
            <a:r>
              <a:rPr lang="fr-FR" sz="1400" dirty="0"/>
              <a:t>(Suite)</a:t>
            </a:r>
            <a:endParaRPr lang="fr-FR" dirty="0"/>
          </a:p>
        </p:txBody>
      </p:sp>
      <p:pic>
        <p:nvPicPr>
          <p:cNvPr id="10" name="Image 9">
            <a:hlinkClick r:id="rId3" action="ppaction://hlinksldjump"/>
            <a:extLst>
              <a:ext uri="{FF2B5EF4-FFF2-40B4-BE49-F238E27FC236}">
                <a16:creationId xmlns:a16="http://schemas.microsoft.com/office/drawing/2014/main" id="{5BE2ACD4-539E-43B1-A2A9-F09E355F44D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37066" y="0"/>
            <a:ext cx="762000" cy="1028700"/>
          </a:xfrm>
          <a:prstGeom prst="rect">
            <a:avLst/>
          </a:prstGeom>
        </p:spPr>
      </p:pic>
    </p:spTree>
    <p:extLst>
      <p:ext uri="{BB962C8B-B14F-4D97-AF65-F5344CB8AC3E}">
        <p14:creationId xmlns:p14="http://schemas.microsoft.com/office/powerpoint/2010/main" val="37399518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7F12B56F-E162-4163-B15F-619EEEC2BB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34" y="-646982"/>
            <a:ext cx="12204000" cy="8148712"/>
          </a:xfrm>
          <a:prstGeom prst="rect">
            <a:avLst/>
          </a:prstGeom>
        </p:spPr>
      </p:pic>
      <p:graphicFrame>
        <p:nvGraphicFramePr>
          <p:cNvPr id="5" name="Tableau 4">
            <a:extLst>
              <a:ext uri="{FF2B5EF4-FFF2-40B4-BE49-F238E27FC236}">
                <a16:creationId xmlns:a16="http://schemas.microsoft.com/office/drawing/2014/main" id="{907942C4-36E2-4BCB-93DA-4D0468FE40EE}"/>
              </a:ext>
            </a:extLst>
          </p:cNvPr>
          <p:cNvGraphicFramePr>
            <a:graphicFrameLocks noGrp="1"/>
          </p:cNvGraphicFramePr>
          <p:nvPr>
            <p:extLst>
              <p:ext uri="{D42A27DB-BD31-4B8C-83A1-F6EECF244321}">
                <p14:modId xmlns:p14="http://schemas.microsoft.com/office/powerpoint/2010/main" val="2311134667"/>
              </p:ext>
            </p:extLst>
          </p:nvPr>
        </p:nvGraphicFramePr>
        <p:xfrm>
          <a:off x="8590028" y="0"/>
          <a:ext cx="3600000" cy="2529840"/>
        </p:xfrm>
        <a:graphic>
          <a:graphicData uri="http://schemas.openxmlformats.org/drawingml/2006/table">
            <a:tbl>
              <a:tblPr firstRow="1" bandRow="1">
                <a:tableStyleId>{5C22544A-7EE6-4342-B048-85BDC9FD1C3A}</a:tableStyleId>
              </a:tblPr>
              <a:tblGrid>
                <a:gridCol w="3600000">
                  <a:extLst>
                    <a:ext uri="{9D8B030D-6E8A-4147-A177-3AD203B41FA5}">
                      <a16:colId xmlns:a16="http://schemas.microsoft.com/office/drawing/2014/main" val="20000"/>
                    </a:ext>
                  </a:extLst>
                </a:gridCol>
              </a:tblGrid>
              <a:tr h="365760">
                <a:tc>
                  <a:txBody>
                    <a:bodyPr/>
                    <a:lstStyle/>
                    <a:p>
                      <a:pPr algn="ctr" fontAlgn="auto">
                        <a:spcBef>
                          <a:spcPts val="0"/>
                        </a:spcBef>
                        <a:spcAft>
                          <a:spcPts val="0"/>
                        </a:spcAft>
                        <a:defRPr/>
                      </a:pPr>
                      <a:r>
                        <a:rPr lang="fr-FR" sz="1800" b="1" i="1" dirty="0">
                          <a:ln>
                            <a:solidFill>
                              <a:srgbClr val="FFC000"/>
                            </a:solidFill>
                          </a:ln>
                          <a:solidFill>
                            <a:srgbClr val="FF0000"/>
                          </a:solidFill>
                          <a:latin typeface="+mn-lt"/>
                          <a:cs typeface="+mn-cs"/>
                        </a:rPr>
                        <a:t>Eze</a:t>
                      </a:r>
                    </a:p>
                  </a:txBody>
                  <a:tcPr anchor="ctr">
                    <a:solidFill>
                      <a:schemeClr val="tx1"/>
                    </a:solidFill>
                  </a:tcPr>
                </a:tc>
                <a:extLst>
                  <a:ext uri="{0D108BD9-81ED-4DB2-BD59-A6C34878D82A}">
                    <a16:rowId xmlns:a16="http://schemas.microsoft.com/office/drawing/2014/main" val="10000"/>
                  </a:ext>
                </a:extLst>
              </a:tr>
              <a:tr h="36576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fr-FR" sz="1800" dirty="0">
                        <a:solidFill>
                          <a:schemeClr val="tx1"/>
                        </a:solidFill>
                        <a:latin typeface="+mn-lt"/>
                      </a:endParaRPr>
                    </a:p>
                  </a:txBody>
                  <a:tcPr anchor="ctr"/>
                </a:tc>
                <a:extLst>
                  <a:ext uri="{0D108BD9-81ED-4DB2-BD59-A6C34878D82A}">
                    <a16:rowId xmlns:a16="http://schemas.microsoft.com/office/drawing/2014/main" val="10001"/>
                  </a:ext>
                </a:extLst>
              </a:tr>
              <a:tr h="633686">
                <a:tc>
                  <a:txBody>
                    <a:bodyPr/>
                    <a:lstStyle/>
                    <a:p>
                      <a:r>
                        <a:rPr lang="fr-FR" sz="1600" b="0" i="0" u="none" strike="noStrike" kern="1200" dirty="0">
                          <a:solidFill>
                            <a:schemeClr val="dk1"/>
                          </a:solidFill>
                          <a:effectLst/>
                          <a:latin typeface="+mn-lt"/>
                          <a:ea typeface="+mn-ea"/>
                          <a:cs typeface="+mn-cs"/>
                        </a:rPr>
                        <a:t>Continuons notre voyage dans le sud de la France. Tout près de Nice se trouve un village paisible plein de charme, j'ai nommé Eze ! Perché sur une falaise, depuis son sommet, on aperçoit la Méditerranée, si bleue, si paisible. On a presque envie d'y plonger une tête. </a:t>
                      </a:r>
                    </a:p>
                  </a:txBody>
                  <a:tcPr>
                    <a:solidFill>
                      <a:schemeClr val="bg1"/>
                    </a:solidFill>
                  </a:tcPr>
                </a:tc>
                <a:extLst>
                  <a:ext uri="{0D108BD9-81ED-4DB2-BD59-A6C34878D82A}">
                    <a16:rowId xmlns:a16="http://schemas.microsoft.com/office/drawing/2014/main" val="10003"/>
                  </a:ext>
                </a:extLst>
              </a:tr>
            </a:tbl>
          </a:graphicData>
        </a:graphic>
      </p:graphicFrame>
      <p:sp>
        <p:nvSpPr>
          <p:cNvPr id="6" name="Titre 1">
            <a:extLst>
              <a:ext uri="{FF2B5EF4-FFF2-40B4-BE49-F238E27FC236}">
                <a16:creationId xmlns:a16="http://schemas.microsoft.com/office/drawing/2014/main" id="{DC4AA0AF-3B20-4821-BF6E-621D34F6205F}"/>
              </a:ext>
            </a:extLst>
          </p:cNvPr>
          <p:cNvSpPr>
            <a:spLocks noGrp="1"/>
          </p:cNvSpPr>
          <p:nvPr>
            <p:ph type="title"/>
          </p:nvPr>
        </p:nvSpPr>
        <p:spPr>
          <a:xfrm>
            <a:off x="8632309" y="372523"/>
            <a:ext cx="3510000" cy="324000"/>
          </a:xfrm>
        </p:spPr>
        <p:txBody>
          <a:bodyPr>
            <a:normAutofit fontScale="90000"/>
          </a:bodyPr>
          <a:lstStyle/>
          <a:p>
            <a:pPr algn="ctr"/>
            <a:r>
              <a:rPr lang="fr-FR" sz="2000" b="1" i="1" dirty="0">
                <a:ln>
                  <a:solidFill>
                    <a:srgbClr val="FFC000"/>
                  </a:solidFill>
                </a:ln>
                <a:latin typeface="+mn-lt"/>
              </a:rPr>
              <a:t>Alpes-Maritimes</a:t>
            </a:r>
            <a:endParaRPr lang="fr-FR" sz="1800" dirty="0">
              <a:latin typeface="+mn-lt"/>
            </a:endParaRPr>
          </a:p>
        </p:txBody>
      </p:sp>
      <p:sp>
        <p:nvSpPr>
          <p:cNvPr id="7" name="Rectangle 6">
            <a:extLst>
              <a:ext uri="{FF2B5EF4-FFF2-40B4-BE49-F238E27FC236}">
                <a16:creationId xmlns:a16="http://schemas.microsoft.com/office/drawing/2014/main" id="{D49EED0B-497E-47B1-BB37-9DF62D64142E}"/>
              </a:ext>
            </a:extLst>
          </p:cNvPr>
          <p:cNvSpPr/>
          <p:nvPr/>
        </p:nvSpPr>
        <p:spPr>
          <a:xfrm>
            <a:off x="10664832" y="6422963"/>
            <a:ext cx="1344599" cy="338554"/>
          </a:xfrm>
          <a:prstGeom prst="rect">
            <a:avLst/>
          </a:prstGeom>
        </p:spPr>
        <p:txBody>
          <a:bodyPr wrap="none">
            <a:spAutoFit/>
          </a:bodyPr>
          <a:lstStyle/>
          <a:p>
            <a:r>
              <a:rPr lang="fr-FR" sz="1600" dirty="0">
                <a:solidFill>
                  <a:schemeClr val="bg1"/>
                </a:solidFill>
              </a:rPr>
              <a:t>Boris </a:t>
            </a:r>
            <a:r>
              <a:rPr lang="fr-FR" sz="1600" dirty="0" err="1">
                <a:solidFill>
                  <a:schemeClr val="bg1"/>
                </a:solidFill>
              </a:rPr>
              <a:t>Stroujko</a:t>
            </a:r>
            <a:endParaRPr lang="fr-FR" sz="1600" dirty="0">
              <a:solidFill>
                <a:schemeClr val="bg1"/>
              </a:solidFill>
              <a:latin typeface="Calibri" panose="020F0502020204030204" pitchFamily="34" charset="0"/>
            </a:endParaRPr>
          </a:p>
        </p:txBody>
      </p:sp>
      <p:pic>
        <p:nvPicPr>
          <p:cNvPr id="8" name="Image 7">
            <a:hlinkClick r:id="rId3" action="ppaction://hlinksldjump"/>
            <a:extLst>
              <a:ext uri="{FF2B5EF4-FFF2-40B4-BE49-F238E27FC236}">
                <a16:creationId xmlns:a16="http://schemas.microsoft.com/office/drawing/2014/main" id="{34458533-8A35-438E-90AB-CD03CD8E38A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37066" y="0"/>
            <a:ext cx="762000" cy="1028700"/>
          </a:xfrm>
          <a:prstGeom prst="rect">
            <a:avLst/>
          </a:prstGeom>
        </p:spPr>
      </p:pic>
    </p:spTree>
    <p:extLst>
      <p:ext uri="{BB962C8B-B14F-4D97-AF65-F5344CB8AC3E}">
        <p14:creationId xmlns:p14="http://schemas.microsoft.com/office/powerpoint/2010/main" val="41150197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80EB903B-A828-4243-9043-CAB2CC746F3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72" y="-612471"/>
            <a:ext cx="12204000" cy="8110575"/>
          </a:xfrm>
          <a:prstGeom prst="rect">
            <a:avLst/>
          </a:prstGeom>
        </p:spPr>
      </p:pic>
      <p:graphicFrame>
        <p:nvGraphicFramePr>
          <p:cNvPr id="5" name="Tableau 4">
            <a:extLst>
              <a:ext uri="{FF2B5EF4-FFF2-40B4-BE49-F238E27FC236}">
                <a16:creationId xmlns:a16="http://schemas.microsoft.com/office/drawing/2014/main" id="{907942C4-36E2-4BCB-93DA-4D0468FE40EE}"/>
              </a:ext>
            </a:extLst>
          </p:cNvPr>
          <p:cNvGraphicFramePr>
            <a:graphicFrameLocks noGrp="1"/>
          </p:cNvGraphicFramePr>
          <p:nvPr>
            <p:extLst/>
          </p:nvPr>
        </p:nvGraphicFramePr>
        <p:xfrm>
          <a:off x="8590028" y="0"/>
          <a:ext cx="3600000" cy="2529840"/>
        </p:xfrm>
        <a:graphic>
          <a:graphicData uri="http://schemas.openxmlformats.org/drawingml/2006/table">
            <a:tbl>
              <a:tblPr firstRow="1" bandRow="1">
                <a:tableStyleId>{5C22544A-7EE6-4342-B048-85BDC9FD1C3A}</a:tableStyleId>
              </a:tblPr>
              <a:tblGrid>
                <a:gridCol w="3600000">
                  <a:extLst>
                    <a:ext uri="{9D8B030D-6E8A-4147-A177-3AD203B41FA5}">
                      <a16:colId xmlns:a16="http://schemas.microsoft.com/office/drawing/2014/main" val="20000"/>
                    </a:ext>
                  </a:extLst>
                </a:gridCol>
              </a:tblGrid>
              <a:tr h="365760">
                <a:tc>
                  <a:txBody>
                    <a:bodyPr/>
                    <a:lstStyle/>
                    <a:p>
                      <a:pPr algn="ctr" fontAlgn="auto">
                        <a:spcBef>
                          <a:spcPts val="0"/>
                        </a:spcBef>
                        <a:spcAft>
                          <a:spcPts val="0"/>
                        </a:spcAft>
                        <a:defRPr/>
                      </a:pPr>
                      <a:r>
                        <a:rPr lang="fr-FR" sz="1800" b="1" i="1" dirty="0">
                          <a:ln>
                            <a:solidFill>
                              <a:srgbClr val="FFC000"/>
                            </a:solidFill>
                          </a:ln>
                          <a:solidFill>
                            <a:srgbClr val="FF0000"/>
                          </a:solidFill>
                          <a:latin typeface="+mn-lt"/>
                          <a:cs typeface="+mn-cs"/>
                        </a:rPr>
                        <a:t>Cordes-sur-Ciel</a:t>
                      </a:r>
                    </a:p>
                  </a:txBody>
                  <a:tcPr anchor="ctr">
                    <a:solidFill>
                      <a:schemeClr val="tx1"/>
                    </a:solidFill>
                  </a:tcPr>
                </a:tc>
                <a:extLst>
                  <a:ext uri="{0D108BD9-81ED-4DB2-BD59-A6C34878D82A}">
                    <a16:rowId xmlns:a16="http://schemas.microsoft.com/office/drawing/2014/main" val="10000"/>
                  </a:ext>
                </a:extLst>
              </a:tr>
              <a:tr h="36576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fr-FR" sz="1800" dirty="0">
                        <a:solidFill>
                          <a:schemeClr val="tx1"/>
                        </a:solidFill>
                        <a:latin typeface="+mn-lt"/>
                      </a:endParaRPr>
                    </a:p>
                  </a:txBody>
                  <a:tcPr anchor="ctr"/>
                </a:tc>
                <a:extLst>
                  <a:ext uri="{0D108BD9-81ED-4DB2-BD59-A6C34878D82A}">
                    <a16:rowId xmlns:a16="http://schemas.microsoft.com/office/drawing/2014/main" val="10001"/>
                  </a:ext>
                </a:extLst>
              </a:tr>
              <a:tr h="633686">
                <a:tc>
                  <a:txBody>
                    <a:bodyPr/>
                    <a:lstStyle/>
                    <a:p>
                      <a:r>
                        <a:rPr lang="fr-FR" sz="1600" b="0" i="0" u="none" strike="noStrike" kern="1200" dirty="0">
                          <a:solidFill>
                            <a:schemeClr val="dk1"/>
                          </a:solidFill>
                          <a:effectLst/>
                          <a:latin typeface="+mn-lt"/>
                          <a:ea typeface="+mn-ea"/>
                          <a:cs typeface="+mn-cs"/>
                        </a:rPr>
                        <a:t>Perché sur sa colline, le village de Cordes-sur-ciel porte bien son nom. Construite en 1222, cette bastide attire un nombre impressionnant de visiteurs et tous les 14 juillet, le village remonte le temps en proposant une grande célébration moyenâgeuse fastueuse. </a:t>
                      </a:r>
                    </a:p>
                  </a:txBody>
                  <a:tcPr>
                    <a:solidFill>
                      <a:schemeClr val="bg1"/>
                    </a:solidFill>
                  </a:tcPr>
                </a:tc>
                <a:extLst>
                  <a:ext uri="{0D108BD9-81ED-4DB2-BD59-A6C34878D82A}">
                    <a16:rowId xmlns:a16="http://schemas.microsoft.com/office/drawing/2014/main" val="10003"/>
                  </a:ext>
                </a:extLst>
              </a:tr>
            </a:tbl>
          </a:graphicData>
        </a:graphic>
      </p:graphicFrame>
      <p:sp>
        <p:nvSpPr>
          <p:cNvPr id="6" name="Titre 1">
            <a:extLst>
              <a:ext uri="{FF2B5EF4-FFF2-40B4-BE49-F238E27FC236}">
                <a16:creationId xmlns:a16="http://schemas.microsoft.com/office/drawing/2014/main" id="{DC4AA0AF-3B20-4821-BF6E-621D34F6205F}"/>
              </a:ext>
            </a:extLst>
          </p:cNvPr>
          <p:cNvSpPr>
            <a:spLocks noGrp="1"/>
          </p:cNvSpPr>
          <p:nvPr>
            <p:ph type="title"/>
          </p:nvPr>
        </p:nvSpPr>
        <p:spPr>
          <a:xfrm>
            <a:off x="8632309" y="372523"/>
            <a:ext cx="3510000" cy="324000"/>
          </a:xfrm>
        </p:spPr>
        <p:txBody>
          <a:bodyPr>
            <a:normAutofit fontScale="90000"/>
          </a:bodyPr>
          <a:lstStyle/>
          <a:p>
            <a:pPr algn="ctr"/>
            <a:r>
              <a:rPr lang="fr-FR" sz="2000" b="1" i="1" dirty="0">
                <a:ln>
                  <a:solidFill>
                    <a:srgbClr val="FFC000"/>
                  </a:solidFill>
                </a:ln>
                <a:latin typeface="+mn-lt"/>
              </a:rPr>
              <a:t>Tarn</a:t>
            </a:r>
            <a:endParaRPr lang="fr-FR" sz="1800" dirty="0">
              <a:latin typeface="+mn-lt"/>
            </a:endParaRPr>
          </a:p>
        </p:txBody>
      </p:sp>
      <p:sp>
        <p:nvSpPr>
          <p:cNvPr id="7" name="Rectangle 6">
            <a:extLst>
              <a:ext uri="{FF2B5EF4-FFF2-40B4-BE49-F238E27FC236}">
                <a16:creationId xmlns:a16="http://schemas.microsoft.com/office/drawing/2014/main" id="{D49EED0B-497E-47B1-BB37-9DF62D64142E}"/>
              </a:ext>
            </a:extLst>
          </p:cNvPr>
          <p:cNvSpPr/>
          <p:nvPr/>
        </p:nvSpPr>
        <p:spPr>
          <a:xfrm>
            <a:off x="10664832" y="6422963"/>
            <a:ext cx="1114408" cy="307777"/>
          </a:xfrm>
          <a:prstGeom prst="rect">
            <a:avLst/>
          </a:prstGeom>
        </p:spPr>
        <p:txBody>
          <a:bodyPr wrap="none">
            <a:spAutoFit/>
          </a:bodyPr>
          <a:lstStyle/>
          <a:p>
            <a:r>
              <a:rPr lang="fr-FR" sz="1400" dirty="0">
                <a:solidFill>
                  <a:schemeClr val="bg1"/>
                </a:solidFill>
              </a:rPr>
              <a:t>Alberto </a:t>
            </a:r>
            <a:r>
              <a:rPr lang="fr-FR" sz="1400" dirty="0" err="1">
                <a:solidFill>
                  <a:schemeClr val="bg1"/>
                </a:solidFill>
              </a:rPr>
              <a:t>Loyo</a:t>
            </a:r>
            <a:endParaRPr lang="fr-FR" sz="1400" dirty="0">
              <a:solidFill>
                <a:schemeClr val="bg1"/>
              </a:solidFill>
              <a:latin typeface="Calibri" panose="020F0502020204030204" pitchFamily="34" charset="0"/>
            </a:endParaRPr>
          </a:p>
        </p:txBody>
      </p:sp>
      <p:sp>
        <p:nvSpPr>
          <p:cNvPr id="8" name="Légende : flèche vers le bas 7">
            <a:hlinkClick r:id="" action="ppaction://noaction"/>
            <a:extLst>
              <a:ext uri="{FF2B5EF4-FFF2-40B4-BE49-F238E27FC236}">
                <a16:creationId xmlns:a16="http://schemas.microsoft.com/office/drawing/2014/main" id="{36D59BF8-87E0-4A0F-B50F-D180474A5C3F}"/>
              </a:ext>
            </a:extLst>
          </p:cNvPr>
          <p:cNvSpPr/>
          <p:nvPr/>
        </p:nvSpPr>
        <p:spPr>
          <a:xfrm>
            <a:off x="5231476" y="6143897"/>
            <a:ext cx="1773180" cy="714103"/>
          </a:xfrm>
          <a:prstGeom prst="downArrowCallou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t>Tarn </a:t>
            </a:r>
            <a:r>
              <a:rPr lang="fr-FR" sz="1400" dirty="0"/>
              <a:t>(Suite)</a:t>
            </a:r>
            <a:endParaRPr lang="fr-FR" dirty="0"/>
          </a:p>
        </p:txBody>
      </p:sp>
      <p:pic>
        <p:nvPicPr>
          <p:cNvPr id="9" name="Image 8">
            <a:hlinkClick r:id="rId3" action="ppaction://hlinksldjump"/>
            <a:extLst>
              <a:ext uri="{FF2B5EF4-FFF2-40B4-BE49-F238E27FC236}">
                <a16:creationId xmlns:a16="http://schemas.microsoft.com/office/drawing/2014/main" id="{FBBA0CCB-D7A9-48BD-A808-D60309E70E7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37066" y="0"/>
            <a:ext cx="762000" cy="1028700"/>
          </a:xfrm>
          <a:prstGeom prst="rect">
            <a:avLst/>
          </a:prstGeom>
        </p:spPr>
      </p:pic>
    </p:spTree>
    <p:extLst>
      <p:ext uri="{BB962C8B-B14F-4D97-AF65-F5344CB8AC3E}">
        <p14:creationId xmlns:p14="http://schemas.microsoft.com/office/powerpoint/2010/main" val="33534848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020A576C-28A4-472D-A826-168586BE0C4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0" y="-646982"/>
            <a:ext cx="12204000" cy="8136000"/>
          </a:xfrm>
          <a:prstGeom prst="rect">
            <a:avLst/>
          </a:prstGeom>
        </p:spPr>
      </p:pic>
      <p:graphicFrame>
        <p:nvGraphicFramePr>
          <p:cNvPr id="5" name="Tableau 4">
            <a:extLst>
              <a:ext uri="{FF2B5EF4-FFF2-40B4-BE49-F238E27FC236}">
                <a16:creationId xmlns:a16="http://schemas.microsoft.com/office/drawing/2014/main" id="{907942C4-36E2-4BCB-93DA-4D0468FE40EE}"/>
              </a:ext>
            </a:extLst>
          </p:cNvPr>
          <p:cNvGraphicFramePr>
            <a:graphicFrameLocks noGrp="1"/>
          </p:cNvGraphicFramePr>
          <p:nvPr>
            <p:extLst/>
          </p:nvPr>
        </p:nvGraphicFramePr>
        <p:xfrm>
          <a:off x="8590028" y="0"/>
          <a:ext cx="3600000" cy="3505200"/>
        </p:xfrm>
        <a:graphic>
          <a:graphicData uri="http://schemas.openxmlformats.org/drawingml/2006/table">
            <a:tbl>
              <a:tblPr firstRow="1" bandRow="1">
                <a:tableStyleId>{5C22544A-7EE6-4342-B048-85BDC9FD1C3A}</a:tableStyleId>
              </a:tblPr>
              <a:tblGrid>
                <a:gridCol w="3600000">
                  <a:extLst>
                    <a:ext uri="{9D8B030D-6E8A-4147-A177-3AD203B41FA5}">
                      <a16:colId xmlns:a16="http://schemas.microsoft.com/office/drawing/2014/main" val="20000"/>
                    </a:ext>
                  </a:extLst>
                </a:gridCol>
              </a:tblGrid>
              <a:tr h="365760">
                <a:tc>
                  <a:txBody>
                    <a:bodyPr/>
                    <a:lstStyle/>
                    <a:p>
                      <a:pPr algn="ctr" fontAlgn="auto">
                        <a:spcBef>
                          <a:spcPts val="0"/>
                        </a:spcBef>
                        <a:spcAft>
                          <a:spcPts val="0"/>
                        </a:spcAft>
                        <a:defRPr/>
                      </a:pPr>
                      <a:r>
                        <a:rPr lang="fr-FR" sz="1800" b="1" i="1" dirty="0">
                          <a:ln>
                            <a:solidFill>
                              <a:srgbClr val="FFC000"/>
                            </a:solidFill>
                          </a:ln>
                          <a:solidFill>
                            <a:srgbClr val="FF0000"/>
                          </a:solidFill>
                          <a:latin typeface="+mn-lt"/>
                          <a:cs typeface="+mn-cs"/>
                        </a:rPr>
                        <a:t>Albi</a:t>
                      </a:r>
                    </a:p>
                  </a:txBody>
                  <a:tcPr anchor="ctr">
                    <a:solidFill>
                      <a:schemeClr val="tx1"/>
                    </a:solidFill>
                  </a:tcPr>
                </a:tc>
                <a:extLst>
                  <a:ext uri="{0D108BD9-81ED-4DB2-BD59-A6C34878D82A}">
                    <a16:rowId xmlns:a16="http://schemas.microsoft.com/office/drawing/2014/main" val="10000"/>
                  </a:ext>
                </a:extLst>
              </a:tr>
              <a:tr h="36576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fr-FR" sz="1800" dirty="0">
                        <a:solidFill>
                          <a:schemeClr val="tx1"/>
                        </a:solidFill>
                        <a:latin typeface="+mn-lt"/>
                      </a:endParaRPr>
                    </a:p>
                  </a:txBody>
                  <a:tcPr anchor="ctr"/>
                </a:tc>
                <a:extLst>
                  <a:ext uri="{0D108BD9-81ED-4DB2-BD59-A6C34878D82A}">
                    <a16:rowId xmlns:a16="http://schemas.microsoft.com/office/drawing/2014/main" val="10001"/>
                  </a:ext>
                </a:extLst>
              </a:tr>
              <a:tr h="633686">
                <a:tc>
                  <a:txBody>
                    <a:bodyPr/>
                    <a:lstStyle/>
                    <a:p>
                      <a:r>
                        <a:rPr lang="fr-FR" sz="1600" b="0" i="0" u="none" strike="noStrike" kern="1200" dirty="0">
                          <a:solidFill>
                            <a:schemeClr val="dk1"/>
                          </a:solidFill>
                          <a:effectLst/>
                          <a:latin typeface="+mn-lt"/>
                          <a:ea typeface="+mn-ea"/>
                          <a:cs typeface="+mn-cs"/>
                        </a:rPr>
                        <a:t>Surnommée la ville rouge pour la couleur de ses briques, Albi est classée depuis 2010 parmi les hauts lieux du patrimoine culturel de l'Humanité par l'UNESCO.</a:t>
                      </a:r>
                    </a:p>
                    <a:p>
                      <a:r>
                        <a:rPr lang="fr-FR" sz="1600" b="0" i="0" u="none" strike="noStrike" kern="1200" dirty="0">
                          <a:solidFill>
                            <a:schemeClr val="dk1"/>
                          </a:solidFill>
                          <a:effectLst/>
                          <a:latin typeface="+mn-lt"/>
                          <a:ea typeface="+mn-ea"/>
                          <a:cs typeface="+mn-cs"/>
                        </a:rPr>
                        <a:t>La ville compte 4 quartiers d'origine médiévale avec chacun leur propre caractère. De nombreux monuments sont à visiter, comme la Cité épiscopale d'Albi composée du Palais de la </a:t>
                      </a:r>
                      <a:r>
                        <a:rPr lang="fr-FR" sz="1600" b="0" i="0" u="none" strike="noStrike" kern="1200" dirty="0" err="1">
                          <a:solidFill>
                            <a:schemeClr val="dk1"/>
                          </a:solidFill>
                          <a:effectLst/>
                          <a:latin typeface="+mn-lt"/>
                          <a:ea typeface="+mn-ea"/>
                          <a:cs typeface="+mn-cs"/>
                        </a:rPr>
                        <a:t>Berbie</a:t>
                      </a:r>
                      <a:r>
                        <a:rPr lang="fr-FR" sz="1600" b="0" i="0" u="none" strike="noStrike" kern="1200" dirty="0">
                          <a:solidFill>
                            <a:schemeClr val="dk1"/>
                          </a:solidFill>
                          <a:effectLst/>
                          <a:latin typeface="+mn-lt"/>
                          <a:ea typeface="+mn-ea"/>
                          <a:cs typeface="+mn-cs"/>
                        </a:rPr>
                        <a:t> et de la cathédrale Sainte-Cécile.</a:t>
                      </a:r>
                    </a:p>
                    <a:p>
                      <a:endParaRPr lang="fr-FR" sz="1600" b="0" i="0" u="none" strike="noStrike" kern="1200" dirty="0">
                        <a:solidFill>
                          <a:schemeClr val="dk1"/>
                        </a:solidFill>
                        <a:effectLst/>
                        <a:latin typeface="+mn-lt"/>
                        <a:ea typeface="+mn-ea"/>
                        <a:cs typeface="+mn-cs"/>
                      </a:endParaRPr>
                    </a:p>
                  </a:txBody>
                  <a:tcPr>
                    <a:solidFill>
                      <a:schemeClr val="bg1"/>
                    </a:solidFill>
                  </a:tcPr>
                </a:tc>
                <a:extLst>
                  <a:ext uri="{0D108BD9-81ED-4DB2-BD59-A6C34878D82A}">
                    <a16:rowId xmlns:a16="http://schemas.microsoft.com/office/drawing/2014/main" val="10003"/>
                  </a:ext>
                </a:extLst>
              </a:tr>
            </a:tbl>
          </a:graphicData>
        </a:graphic>
      </p:graphicFrame>
      <p:sp>
        <p:nvSpPr>
          <p:cNvPr id="6" name="Titre 1">
            <a:extLst>
              <a:ext uri="{FF2B5EF4-FFF2-40B4-BE49-F238E27FC236}">
                <a16:creationId xmlns:a16="http://schemas.microsoft.com/office/drawing/2014/main" id="{DC4AA0AF-3B20-4821-BF6E-621D34F6205F}"/>
              </a:ext>
            </a:extLst>
          </p:cNvPr>
          <p:cNvSpPr>
            <a:spLocks noGrp="1"/>
          </p:cNvSpPr>
          <p:nvPr>
            <p:ph type="title"/>
          </p:nvPr>
        </p:nvSpPr>
        <p:spPr>
          <a:xfrm>
            <a:off x="8632309" y="372523"/>
            <a:ext cx="3510000" cy="324000"/>
          </a:xfrm>
        </p:spPr>
        <p:txBody>
          <a:bodyPr>
            <a:normAutofit fontScale="90000"/>
          </a:bodyPr>
          <a:lstStyle/>
          <a:p>
            <a:pPr algn="ctr"/>
            <a:r>
              <a:rPr lang="fr-FR" sz="2000" b="1" i="1" dirty="0">
                <a:ln>
                  <a:solidFill>
                    <a:srgbClr val="FFC000"/>
                  </a:solidFill>
                </a:ln>
                <a:latin typeface="+mn-lt"/>
              </a:rPr>
              <a:t>Tarn</a:t>
            </a:r>
            <a:endParaRPr lang="fr-FR" sz="1800" dirty="0">
              <a:latin typeface="+mn-lt"/>
            </a:endParaRPr>
          </a:p>
        </p:txBody>
      </p:sp>
      <p:sp>
        <p:nvSpPr>
          <p:cNvPr id="7" name="Rectangle 6">
            <a:extLst>
              <a:ext uri="{FF2B5EF4-FFF2-40B4-BE49-F238E27FC236}">
                <a16:creationId xmlns:a16="http://schemas.microsoft.com/office/drawing/2014/main" id="{D49EED0B-497E-47B1-BB37-9DF62D64142E}"/>
              </a:ext>
            </a:extLst>
          </p:cNvPr>
          <p:cNvSpPr/>
          <p:nvPr/>
        </p:nvSpPr>
        <p:spPr>
          <a:xfrm>
            <a:off x="10664832" y="6422963"/>
            <a:ext cx="827086" cy="338554"/>
          </a:xfrm>
          <a:prstGeom prst="rect">
            <a:avLst/>
          </a:prstGeom>
        </p:spPr>
        <p:txBody>
          <a:bodyPr wrap="none">
            <a:spAutoFit/>
          </a:bodyPr>
          <a:lstStyle/>
          <a:p>
            <a:r>
              <a:rPr lang="fr-FR" sz="1600" dirty="0">
                <a:solidFill>
                  <a:schemeClr val="bg1"/>
                </a:solidFill>
              </a:rPr>
              <a:t>nito500</a:t>
            </a:r>
            <a:endParaRPr lang="fr-FR" sz="1600" dirty="0">
              <a:solidFill>
                <a:schemeClr val="bg1"/>
              </a:solidFill>
              <a:latin typeface="Calibri" panose="020F0502020204030204" pitchFamily="34" charset="0"/>
            </a:endParaRPr>
          </a:p>
        </p:txBody>
      </p:sp>
      <p:pic>
        <p:nvPicPr>
          <p:cNvPr id="8" name="Image 7">
            <a:extLst>
              <a:ext uri="{FF2B5EF4-FFF2-40B4-BE49-F238E27FC236}">
                <a16:creationId xmlns:a16="http://schemas.microsoft.com/office/drawing/2014/main" id="{95CF92A6-C893-4DB1-948B-CF12933EC9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99906" y="2962953"/>
            <a:ext cx="540000" cy="540000"/>
          </a:xfrm>
          <a:prstGeom prst="rect">
            <a:avLst/>
          </a:prstGeom>
        </p:spPr>
      </p:pic>
      <p:pic>
        <p:nvPicPr>
          <p:cNvPr id="9" name="Image 8">
            <a:hlinkClick r:id="rId4" action="ppaction://hlinksldjump"/>
            <a:extLst>
              <a:ext uri="{FF2B5EF4-FFF2-40B4-BE49-F238E27FC236}">
                <a16:creationId xmlns:a16="http://schemas.microsoft.com/office/drawing/2014/main" id="{646DCA88-1EAE-45F8-8DD6-F34743DDEA7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7066" y="0"/>
            <a:ext cx="762000" cy="1028700"/>
          </a:xfrm>
          <a:prstGeom prst="rect">
            <a:avLst/>
          </a:prstGeom>
        </p:spPr>
      </p:pic>
    </p:spTree>
    <p:extLst>
      <p:ext uri="{BB962C8B-B14F-4D97-AF65-F5344CB8AC3E}">
        <p14:creationId xmlns:p14="http://schemas.microsoft.com/office/powerpoint/2010/main" val="3507743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0C25F9F0-5043-49BC-8201-2E5FF57927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08" y="-629728"/>
            <a:ext cx="12204000" cy="8136000"/>
          </a:xfrm>
          <a:prstGeom prst="rect">
            <a:avLst/>
          </a:prstGeom>
        </p:spPr>
      </p:pic>
      <p:graphicFrame>
        <p:nvGraphicFramePr>
          <p:cNvPr id="5" name="Tableau 4">
            <a:extLst>
              <a:ext uri="{FF2B5EF4-FFF2-40B4-BE49-F238E27FC236}">
                <a16:creationId xmlns:a16="http://schemas.microsoft.com/office/drawing/2014/main" id="{907942C4-36E2-4BCB-93DA-4D0468FE40EE}"/>
              </a:ext>
            </a:extLst>
          </p:cNvPr>
          <p:cNvGraphicFramePr>
            <a:graphicFrameLocks noGrp="1"/>
          </p:cNvGraphicFramePr>
          <p:nvPr>
            <p:extLst>
              <p:ext uri="{D42A27DB-BD31-4B8C-83A1-F6EECF244321}">
                <p14:modId xmlns:p14="http://schemas.microsoft.com/office/powerpoint/2010/main" val="3693030346"/>
              </p:ext>
            </p:extLst>
          </p:nvPr>
        </p:nvGraphicFramePr>
        <p:xfrm>
          <a:off x="8590028" y="0"/>
          <a:ext cx="3600000" cy="2773680"/>
        </p:xfrm>
        <a:graphic>
          <a:graphicData uri="http://schemas.openxmlformats.org/drawingml/2006/table">
            <a:tbl>
              <a:tblPr firstRow="1" bandRow="1">
                <a:tableStyleId>{5C22544A-7EE6-4342-B048-85BDC9FD1C3A}</a:tableStyleId>
              </a:tblPr>
              <a:tblGrid>
                <a:gridCol w="3600000">
                  <a:extLst>
                    <a:ext uri="{9D8B030D-6E8A-4147-A177-3AD203B41FA5}">
                      <a16:colId xmlns:a16="http://schemas.microsoft.com/office/drawing/2014/main" val="20000"/>
                    </a:ext>
                  </a:extLst>
                </a:gridCol>
              </a:tblGrid>
              <a:tr h="365760">
                <a:tc>
                  <a:txBody>
                    <a:bodyPr/>
                    <a:lstStyle/>
                    <a:p>
                      <a:pPr algn="ctr" fontAlgn="auto">
                        <a:spcBef>
                          <a:spcPts val="0"/>
                        </a:spcBef>
                        <a:spcAft>
                          <a:spcPts val="0"/>
                        </a:spcAft>
                        <a:defRPr/>
                      </a:pPr>
                      <a:r>
                        <a:rPr lang="fr-FR" sz="1800" b="1" i="1" dirty="0">
                          <a:ln>
                            <a:solidFill>
                              <a:srgbClr val="FFC000"/>
                            </a:solidFill>
                          </a:ln>
                          <a:solidFill>
                            <a:srgbClr val="FF0000"/>
                          </a:solidFill>
                          <a:latin typeface="+mn-lt"/>
                          <a:cs typeface="+mn-cs"/>
                        </a:rPr>
                        <a:t>Turenne</a:t>
                      </a:r>
                    </a:p>
                  </a:txBody>
                  <a:tcPr anchor="ctr">
                    <a:solidFill>
                      <a:schemeClr val="tx1"/>
                    </a:solidFill>
                  </a:tcPr>
                </a:tc>
                <a:extLst>
                  <a:ext uri="{0D108BD9-81ED-4DB2-BD59-A6C34878D82A}">
                    <a16:rowId xmlns:a16="http://schemas.microsoft.com/office/drawing/2014/main" val="10000"/>
                  </a:ext>
                </a:extLst>
              </a:tr>
              <a:tr h="36576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fr-FR" sz="1800" dirty="0">
                        <a:solidFill>
                          <a:schemeClr val="tx1"/>
                        </a:solidFill>
                        <a:latin typeface="+mn-lt"/>
                      </a:endParaRPr>
                    </a:p>
                  </a:txBody>
                  <a:tcPr anchor="ctr"/>
                </a:tc>
                <a:extLst>
                  <a:ext uri="{0D108BD9-81ED-4DB2-BD59-A6C34878D82A}">
                    <a16:rowId xmlns:a16="http://schemas.microsoft.com/office/drawing/2014/main" val="10001"/>
                  </a:ext>
                </a:extLst>
              </a:tr>
              <a:tr h="633686">
                <a:tc>
                  <a:txBody>
                    <a:bodyPr/>
                    <a:lstStyle/>
                    <a:p>
                      <a:r>
                        <a:rPr lang="fr-FR" sz="1600" b="0" i="0" u="none" strike="noStrike" kern="1200" dirty="0">
                          <a:solidFill>
                            <a:schemeClr val="dk1"/>
                          </a:solidFill>
                          <a:effectLst/>
                          <a:latin typeface="+mn-lt"/>
                          <a:ea typeface="+mn-ea"/>
                          <a:cs typeface="+mn-cs"/>
                        </a:rPr>
                        <a:t>À seulement quelques kilomètres de la Dordogne, le village de Turenne est un véritable livre d'Histoire à ciel ouvert. Ce village tient son nom de la vicomté de Turenne qui fut au Moyen Âge un État féodal complètement autonome. Aujourd'hui, la commune fait partie des « Plus Beaux Villages de France » </a:t>
                      </a:r>
                    </a:p>
                  </a:txBody>
                  <a:tcPr>
                    <a:solidFill>
                      <a:schemeClr val="bg1"/>
                    </a:solidFill>
                  </a:tcPr>
                </a:tc>
                <a:extLst>
                  <a:ext uri="{0D108BD9-81ED-4DB2-BD59-A6C34878D82A}">
                    <a16:rowId xmlns:a16="http://schemas.microsoft.com/office/drawing/2014/main" val="10003"/>
                  </a:ext>
                </a:extLst>
              </a:tr>
            </a:tbl>
          </a:graphicData>
        </a:graphic>
      </p:graphicFrame>
      <p:sp>
        <p:nvSpPr>
          <p:cNvPr id="6" name="Titre 1">
            <a:extLst>
              <a:ext uri="{FF2B5EF4-FFF2-40B4-BE49-F238E27FC236}">
                <a16:creationId xmlns:a16="http://schemas.microsoft.com/office/drawing/2014/main" id="{DC4AA0AF-3B20-4821-BF6E-621D34F6205F}"/>
              </a:ext>
            </a:extLst>
          </p:cNvPr>
          <p:cNvSpPr>
            <a:spLocks noGrp="1"/>
          </p:cNvSpPr>
          <p:nvPr>
            <p:ph type="title"/>
          </p:nvPr>
        </p:nvSpPr>
        <p:spPr>
          <a:xfrm>
            <a:off x="8632309" y="372523"/>
            <a:ext cx="3510000" cy="324000"/>
          </a:xfrm>
        </p:spPr>
        <p:txBody>
          <a:bodyPr>
            <a:normAutofit fontScale="90000"/>
          </a:bodyPr>
          <a:lstStyle/>
          <a:p>
            <a:pPr algn="ctr"/>
            <a:r>
              <a:rPr lang="fr-FR" sz="2000" b="1" i="1" dirty="0">
                <a:ln>
                  <a:solidFill>
                    <a:srgbClr val="FFC000"/>
                  </a:solidFill>
                </a:ln>
                <a:latin typeface="+mn-lt"/>
              </a:rPr>
              <a:t>Corrèze</a:t>
            </a:r>
            <a:endParaRPr lang="fr-FR" sz="1800" dirty="0">
              <a:latin typeface="+mn-lt"/>
            </a:endParaRPr>
          </a:p>
        </p:txBody>
      </p:sp>
      <p:sp>
        <p:nvSpPr>
          <p:cNvPr id="7" name="Rectangle 6">
            <a:extLst>
              <a:ext uri="{FF2B5EF4-FFF2-40B4-BE49-F238E27FC236}">
                <a16:creationId xmlns:a16="http://schemas.microsoft.com/office/drawing/2014/main" id="{D49EED0B-497E-47B1-BB37-9DF62D64142E}"/>
              </a:ext>
            </a:extLst>
          </p:cNvPr>
          <p:cNvSpPr/>
          <p:nvPr/>
        </p:nvSpPr>
        <p:spPr>
          <a:xfrm>
            <a:off x="10664832" y="6422963"/>
            <a:ext cx="953915" cy="338554"/>
          </a:xfrm>
          <a:prstGeom prst="rect">
            <a:avLst/>
          </a:prstGeom>
        </p:spPr>
        <p:txBody>
          <a:bodyPr wrap="none">
            <a:spAutoFit/>
          </a:bodyPr>
          <a:lstStyle/>
          <a:p>
            <a:r>
              <a:rPr lang="fr-FR" sz="1600" dirty="0" err="1">
                <a:solidFill>
                  <a:schemeClr val="dk1"/>
                </a:solidFill>
              </a:rPr>
              <a:t>freeartist</a:t>
            </a:r>
            <a:endParaRPr lang="fr-FR" sz="1600" dirty="0">
              <a:latin typeface="Calibri" panose="020F0502020204030204" pitchFamily="34" charset="0"/>
            </a:endParaRPr>
          </a:p>
        </p:txBody>
      </p:sp>
      <p:pic>
        <p:nvPicPr>
          <p:cNvPr id="8" name="Image 7">
            <a:extLst>
              <a:ext uri="{FF2B5EF4-FFF2-40B4-BE49-F238E27FC236}">
                <a16:creationId xmlns:a16="http://schemas.microsoft.com/office/drawing/2014/main" id="{B6E0C6F2-C6F9-4513-8174-01BD59A7BC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56578" y="0"/>
            <a:ext cx="933450" cy="1085850"/>
          </a:xfrm>
          <a:prstGeom prst="rect">
            <a:avLst/>
          </a:prstGeom>
        </p:spPr>
      </p:pic>
      <p:pic>
        <p:nvPicPr>
          <p:cNvPr id="9" name="Image 8">
            <a:hlinkClick r:id="rId4" action="ppaction://hlinksldjump"/>
            <a:extLst>
              <a:ext uri="{FF2B5EF4-FFF2-40B4-BE49-F238E27FC236}">
                <a16:creationId xmlns:a16="http://schemas.microsoft.com/office/drawing/2014/main" id="{EFBFEF6C-B838-4D4F-8D51-D7A051CB7A5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7066" y="0"/>
            <a:ext cx="762000" cy="1028700"/>
          </a:xfrm>
          <a:prstGeom prst="rect">
            <a:avLst/>
          </a:prstGeom>
        </p:spPr>
      </p:pic>
    </p:spTree>
    <p:extLst>
      <p:ext uri="{BB962C8B-B14F-4D97-AF65-F5344CB8AC3E}">
        <p14:creationId xmlns:p14="http://schemas.microsoft.com/office/powerpoint/2010/main" val="2176529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30444EDA-079B-4066-9338-72AD6D0E070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021207"/>
            <a:ext cx="12204000" cy="10911143"/>
          </a:xfrm>
          <a:prstGeom prst="rect">
            <a:avLst/>
          </a:prstGeom>
        </p:spPr>
      </p:pic>
      <p:graphicFrame>
        <p:nvGraphicFramePr>
          <p:cNvPr id="5" name="Tableau 4">
            <a:extLst>
              <a:ext uri="{FF2B5EF4-FFF2-40B4-BE49-F238E27FC236}">
                <a16:creationId xmlns:a16="http://schemas.microsoft.com/office/drawing/2014/main" id="{907942C4-36E2-4BCB-93DA-4D0468FE40EE}"/>
              </a:ext>
            </a:extLst>
          </p:cNvPr>
          <p:cNvGraphicFramePr>
            <a:graphicFrameLocks noGrp="1"/>
          </p:cNvGraphicFramePr>
          <p:nvPr>
            <p:extLst>
              <p:ext uri="{D42A27DB-BD31-4B8C-83A1-F6EECF244321}">
                <p14:modId xmlns:p14="http://schemas.microsoft.com/office/powerpoint/2010/main" val="2306794320"/>
              </p:ext>
            </p:extLst>
          </p:nvPr>
        </p:nvGraphicFramePr>
        <p:xfrm>
          <a:off x="8590028" y="0"/>
          <a:ext cx="3600000" cy="2286000"/>
        </p:xfrm>
        <a:graphic>
          <a:graphicData uri="http://schemas.openxmlformats.org/drawingml/2006/table">
            <a:tbl>
              <a:tblPr firstRow="1" bandRow="1">
                <a:tableStyleId>{5C22544A-7EE6-4342-B048-85BDC9FD1C3A}</a:tableStyleId>
              </a:tblPr>
              <a:tblGrid>
                <a:gridCol w="3600000">
                  <a:extLst>
                    <a:ext uri="{9D8B030D-6E8A-4147-A177-3AD203B41FA5}">
                      <a16:colId xmlns:a16="http://schemas.microsoft.com/office/drawing/2014/main" val="20000"/>
                    </a:ext>
                  </a:extLst>
                </a:gridCol>
              </a:tblGrid>
              <a:tr h="365760">
                <a:tc>
                  <a:txBody>
                    <a:bodyPr/>
                    <a:lstStyle/>
                    <a:p>
                      <a:pPr algn="ctr" fontAlgn="auto">
                        <a:spcBef>
                          <a:spcPts val="0"/>
                        </a:spcBef>
                        <a:spcAft>
                          <a:spcPts val="0"/>
                        </a:spcAft>
                        <a:defRPr/>
                      </a:pPr>
                      <a:r>
                        <a:rPr lang="fr-FR" sz="1800" b="1" i="1" dirty="0">
                          <a:ln>
                            <a:solidFill>
                              <a:srgbClr val="FFC000"/>
                            </a:solidFill>
                          </a:ln>
                          <a:solidFill>
                            <a:srgbClr val="FF0000"/>
                          </a:solidFill>
                          <a:latin typeface="+mn-lt"/>
                          <a:cs typeface="+mn-cs"/>
                        </a:rPr>
                        <a:t>Saint-Guilhem-le-désert</a:t>
                      </a:r>
                    </a:p>
                  </a:txBody>
                  <a:tcPr anchor="ctr">
                    <a:solidFill>
                      <a:schemeClr val="tx1"/>
                    </a:solidFill>
                  </a:tcPr>
                </a:tc>
                <a:extLst>
                  <a:ext uri="{0D108BD9-81ED-4DB2-BD59-A6C34878D82A}">
                    <a16:rowId xmlns:a16="http://schemas.microsoft.com/office/drawing/2014/main" val="10000"/>
                  </a:ext>
                </a:extLst>
              </a:tr>
              <a:tr h="36576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fr-FR" sz="1800" dirty="0">
                        <a:solidFill>
                          <a:schemeClr val="tx1"/>
                        </a:solidFill>
                        <a:latin typeface="+mn-lt"/>
                      </a:endParaRPr>
                    </a:p>
                  </a:txBody>
                  <a:tcPr anchor="ctr"/>
                </a:tc>
                <a:extLst>
                  <a:ext uri="{0D108BD9-81ED-4DB2-BD59-A6C34878D82A}">
                    <a16:rowId xmlns:a16="http://schemas.microsoft.com/office/drawing/2014/main" val="10001"/>
                  </a:ext>
                </a:extLst>
              </a:tr>
              <a:tr h="633686">
                <a:tc>
                  <a:txBody>
                    <a:bodyPr/>
                    <a:lstStyle/>
                    <a:p>
                      <a:r>
                        <a:rPr lang="fr-FR" sz="1600" b="0" i="0" u="none" strike="noStrike" kern="1200" dirty="0">
                          <a:solidFill>
                            <a:schemeClr val="dk1"/>
                          </a:solidFill>
                          <a:effectLst/>
                          <a:latin typeface="+mn-lt"/>
                          <a:ea typeface="+mn-ea"/>
                          <a:cs typeface="+mn-cs"/>
                        </a:rPr>
                        <a:t>Les fondations de Saint-Guilhem-le-désert ont été bâties en 804, dans un lieu reculé de la vallée de l'Hérault. La ville remonte le temps tous les ans, au mois de juin, au cours de fêtes médiévales très appréciées par la population. </a:t>
                      </a:r>
                    </a:p>
                  </a:txBody>
                  <a:tcPr>
                    <a:solidFill>
                      <a:schemeClr val="bg1"/>
                    </a:solidFill>
                  </a:tcPr>
                </a:tc>
                <a:extLst>
                  <a:ext uri="{0D108BD9-81ED-4DB2-BD59-A6C34878D82A}">
                    <a16:rowId xmlns:a16="http://schemas.microsoft.com/office/drawing/2014/main" val="10003"/>
                  </a:ext>
                </a:extLst>
              </a:tr>
            </a:tbl>
          </a:graphicData>
        </a:graphic>
      </p:graphicFrame>
      <p:sp>
        <p:nvSpPr>
          <p:cNvPr id="6" name="Titre 1">
            <a:extLst>
              <a:ext uri="{FF2B5EF4-FFF2-40B4-BE49-F238E27FC236}">
                <a16:creationId xmlns:a16="http://schemas.microsoft.com/office/drawing/2014/main" id="{DC4AA0AF-3B20-4821-BF6E-621D34F6205F}"/>
              </a:ext>
            </a:extLst>
          </p:cNvPr>
          <p:cNvSpPr>
            <a:spLocks noGrp="1"/>
          </p:cNvSpPr>
          <p:nvPr>
            <p:ph type="title"/>
          </p:nvPr>
        </p:nvSpPr>
        <p:spPr>
          <a:xfrm>
            <a:off x="8632309" y="372523"/>
            <a:ext cx="3510000" cy="324000"/>
          </a:xfrm>
        </p:spPr>
        <p:txBody>
          <a:bodyPr>
            <a:normAutofit fontScale="90000"/>
          </a:bodyPr>
          <a:lstStyle/>
          <a:p>
            <a:pPr algn="ctr"/>
            <a:r>
              <a:rPr lang="fr-FR" sz="2000" b="1" i="1" dirty="0">
                <a:ln>
                  <a:solidFill>
                    <a:srgbClr val="FFC000"/>
                  </a:solidFill>
                </a:ln>
                <a:latin typeface="+mn-lt"/>
              </a:rPr>
              <a:t>Hérault</a:t>
            </a:r>
            <a:endParaRPr lang="fr-FR" sz="1800" dirty="0">
              <a:latin typeface="+mn-lt"/>
            </a:endParaRPr>
          </a:p>
        </p:txBody>
      </p:sp>
      <p:sp>
        <p:nvSpPr>
          <p:cNvPr id="7" name="Rectangle 6">
            <a:extLst>
              <a:ext uri="{FF2B5EF4-FFF2-40B4-BE49-F238E27FC236}">
                <a16:creationId xmlns:a16="http://schemas.microsoft.com/office/drawing/2014/main" id="{D49EED0B-497E-47B1-BB37-9DF62D64142E}"/>
              </a:ext>
            </a:extLst>
          </p:cNvPr>
          <p:cNvSpPr/>
          <p:nvPr/>
        </p:nvSpPr>
        <p:spPr>
          <a:xfrm>
            <a:off x="10664832" y="6422963"/>
            <a:ext cx="1389355" cy="338554"/>
          </a:xfrm>
          <a:prstGeom prst="rect">
            <a:avLst/>
          </a:prstGeom>
        </p:spPr>
        <p:txBody>
          <a:bodyPr wrap="none">
            <a:spAutoFit/>
          </a:bodyPr>
          <a:lstStyle/>
          <a:p>
            <a:r>
              <a:rPr lang="fr-FR" sz="1600" dirty="0">
                <a:solidFill>
                  <a:schemeClr val="dk1"/>
                </a:solidFill>
              </a:rPr>
              <a:t>2xsamara.com</a:t>
            </a:r>
            <a:endParaRPr lang="fr-FR" sz="1600" dirty="0">
              <a:latin typeface="Calibri" panose="020F0502020204030204" pitchFamily="34" charset="0"/>
            </a:endParaRPr>
          </a:p>
        </p:txBody>
      </p:sp>
      <p:pic>
        <p:nvPicPr>
          <p:cNvPr id="8" name="Image 7">
            <a:extLst>
              <a:ext uri="{FF2B5EF4-FFF2-40B4-BE49-F238E27FC236}">
                <a16:creationId xmlns:a16="http://schemas.microsoft.com/office/drawing/2014/main" id="{14A66598-ACD7-439C-B6C7-BA473F3685B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56578" y="0"/>
            <a:ext cx="933450" cy="1085850"/>
          </a:xfrm>
          <a:prstGeom prst="rect">
            <a:avLst/>
          </a:prstGeom>
        </p:spPr>
      </p:pic>
      <p:pic>
        <p:nvPicPr>
          <p:cNvPr id="9" name="Image 8">
            <a:hlinkClick r:id="rId4" action="ppaction://hlinksldjump"/>
            <a:extLst>
              <a:ext uri="{FF2B5EF4-FFF2-40B4-BE49-F238E27FC236}">
                <a16:creationId xmlns:a16="http://schemas.microsoft.com/office/drawing/2014/main" id="{8520F02E-5710-4087-8E8B-373D6FBCB3A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7066" y="0"/>
            <a:ext cx="762000" cy="1028700"/>
          </a:xfrm>
          <a:prstGeom prst="rect">
            <a:avLst/>
          </a:prstGeom>
        </p:spPr>
      </p:pic>
    </p:spTree>
    <p:extLst>
      <p:ext uri="{BB962C8B-B14F-4D97-AF65-F5344CB8AC3E}">
        <p14:creationId xmlns:p14="http://schemas.microsoft.com/office/powerpoint/2010/main" val="37843330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B52175FA-19C3-44CF-9430-1B619872DE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22300"/>
            <a:ext cx="12204000" cy="8110575"/>
          </a:xfrm>
          <a:prstGeom prst="rect">
            <a:avLst/>
          </a:prstGeom>
        </p:spPr>
      </p:pic>
      <p:graphicFrame>
        <p:nvGraphicFramePr>
          <p:cNvPr id="5" name="Tableau 4">
            <a:extLst>
              <a:ext uri="{FF2B5EF4-FFF2-40B4-BE49-F238E27FC236}">
                <a16:creationId xmlns:a16="http://schemas.microsoft.com/office/drawing/2014/main" id="{907942C4-36E2-4BCB-93DA-4D0468FE40EE}"/>
              </a:ext>
            </a:extLst>
          </p:cNvPr>
          <p:cNvGraphicFramePr>
            <a:graphicFrameLocks noGrp="1"/>
          </p:cNvGraphicFramePr>
          <p:nvPr>
            <p:extLst>
              <p:ext uri="{D42A27DB-BD31-4B8C-83A1-F6EECF244321}">
                <p14:modId xmlns:p14="http://schemas.microsoft.com/office/powerpoint/2010/main" val="958197357"/>
              </p:ext>
            </p:extLst>
          </p:nvPr>
        </p:nvGraphicFramePr>
        <p:xfrm>
          <a:off x="8590028" y="0"/>
          <a:ext cx="3600000" cy="3505200"/>
        </p:xfrm>
        <a:graphic>
          <a:graphicData uri="http://schemas.openxmlformats.org/drawingml/2006/table">
            <a:tbl>
              <a:tblPr firstRow="1" bandRow="1">
                <a:tableStyleId>{5C22544A-7EE6-4342-B048-85BDC9FD1C3A}</a:tableStyleId>
              </a:tblPr>
              <a:tblGrid>
                <a:gridCol w="3600000">
                  <a:extLst>
                    <a:ext uri="{9D8B030D-6E8A-4147-A177-3AD203B41FA5}">
                      <a16:colId xmlns:a16="http://schemas.microsoft.com/office/drawing/2014/main" val="20000"/>
                    </a:ext>
                  </a:extLst>
                </a:gridCol>
              </a:tblGrid>
              <a:tr h="365760">
                <a:tc>
                  <a:txBody>
                    <a:bodyPr/>
                    <a:lstStyle/>
                    <a:p>
                      <a:pPr algn="ctr" fontAlgn="auto">
                        <a:spcBef>
                          <a:spcPts val="0"/>
                        </a:spcBef>
                        <a:spcAft>
                          <a:spcPts val="0"/>
                        </a:spcAft>
                        <a:defRPr/>
                      </a:pPr>
                      <a:r>
                        <a:rPr lang="fr-FR" sz="1800" b="1" i="1" dirty="0">
                          <a:ln>
                            <a:solidFill>
                              <a:srgbClr val="FFC000"/>
                            </a:solidFill>
                          </a:ln>
                          <a:solidFill>
                            <a:srgbClr val="FF0000"/>
                          </a:solidFill>
                          <a:latin typeface="+mn-lt"/>
                          <a:cs typeface="+mn-cs"/>
                        </a:rPr>
                        <a:t>Collonges-la-Rouge</a:t>
                      </a:r>
                    </a:p>
                  </a:txBody>
                  <a:tcPr anchor="ctr">
                    <a:solidFill>
                      <a:schemeClr val="tx1"/>
                    </a:solidFill>
                  </a:tcPr>
                </a:tc>
                <a:extLst>
                  <a:ext uri="{0D108BD9-81ED-4DB2-BD59-A6C34878D82A}">
                    <a16:rowId xmlns:a16="http://schemas.microsoft.com/office/drawing/2014/main" val="10000"/>
                  </a:ext>
                </a:extLst>
              </a:tr>
              <a:tr h="36576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fr-FR" sz="1800" dirty="0">
                        <a:solidFill>
                          <a:schemeClr val="tx1"/>
                        </a:solidFill>
                        <a:latin typeface="+mn-lt"/>
                      </a:endParaRPr>
                    </a:p>
                  </a:txBody>
                  <a:tcPr anchor="ctr"/>
                </a:tc>
                <a:extLst>
                  <a:ext uri="{0D108BD9-81ED-4DB2-BD59-A6C34878D82A}">
                    <a16:rowId xmlns:a16="http://schemas.microsoft.com/office/drawing/2014/main" val="10001"/>
                  </a:ext>
                </a:extLst>
              </a:tr>
              <a:tr h="633686">
                <a:tc>
                  <a:txBody>
                    <a:bodyPr/>
                    <a:lstStyle/>
                    <a:p>
                      <a:r>
                        <a:rPr lang="fr-FR" sz="1600" b="0" i="0" u="none" strike="noStrike" kern="1200" dirty="0">
                          <a:solidFill>
                            <a:schemeClr val="dk1"/>
                          </a:solidFill>
                          <a:effectLst/>
                          <a:latin typeface="+mn-lt"/>
                          <a:ea typeface="+mn-ea"/>
                          <a:cs typeface="+mn-cs"/>
                        </a:rPr>
                        <a:t>Ce village médiéval ne passe pas inaperçu avec ses briques rouges. Mais comment ce village peut-il rester de cette couleur, des siècles après sa construction ? C'est tout simplement grâce à la composition de la pierre qui est utilisée. Cette dernière possède 2% de fer. En outre, le village abrite le siège de l'association « Les plus beaux villages de France » ; le cadre parfait pour une telle association. </a:t>
                      </a:r>
                    </a:p>
                  </a:txBody>
                  <a:tcPr>
                    <a:solidFill>
                      <a:schemeClr val="bg1"/>
                    </a:solidFill>
                  </a:tcPr>
                </a:tc>
                <a:extLst>
                  <a:ext uri="{0D108BD9-81ED-4DB2-BD59-A6C34878D82A}">
                    <a16:rowId xmlns:a16="http://schemas.microsoft.com/office/drawing/2014/main" val="10003"/>
                  </a:ext>
                </a:extLst>
              </a:tr>
            </a:tbl>
          </a:graphicData>
        </a:graphic>
      </p:graphicFrame>
      <p:sp>
        <p:nvSpPr>
          <p:cNvPr id="6" name="Titre 1">
            <a:extLst>
              <a:ext uri="{FF2B5EF4-FFF2-40B4-BE49-F238E27FC236}">
                <a16:creationId xmlns:a16="http://schemas.microsoft.com/office/drawing/2014/main" id="{DC4AA0AF-3B20-4821-BF6E-621D34F6205F}"/>
              </a:ext>
            </a:extLst>
          </p:cNvPr>
          <p:cNvSpPr>
            <a:spLocks noGrp="1"/>
          </p:cNvSpPr>
          <p:nvPr>
            <p:ph type="title"/>
          </p:nvPr>
        </p:nvSpPr>
        <p:spPr>
          <a:xfrm>
            <a:off x="8632309" y="372523"/>
            <a:ext cx="3510000" cy="324000"/>
          </a:xfrm>
        </p:spPr>
        <p:txBody>
          <a:bodyPr>
            <a:normAutofit fontScale="90000"/>
          </a:bodyPr>
          <a:lstStyle/>
          <a:p>
            <a:pPr algn="ctr"/>
            <a:r>
              <a:rPr lang="fr-FR" sz="2000" b="1" i="1" dirty="0">
                <a:ln>
                  <a:solidFill>
                    <a:srgbClr val="FFC000"/>
                  </a:solidFill>
                </a:ln>
                <a:latin typeface="+mn-lt"/>
              </a:rPr>
              <a:t>Dordogne</a:t>
            </a:r>
            <a:endParaRPr lang="fr-FR" sz="1800" dirty="0">
              <a:latin typeface="+mn-lt"/>
            </a:endParaRPr>
          </a:p>
        </p:txBody>
      </p:sp>
      <p:sp>
        <p:nvSpPr>
          <p:cNvPr id="7" name="Rectangle 6">
            <a:extLst>
              <a:ext uri="{FF2B5EF4-FFF2-40B4-BE49-F238E27FC236}">
                <a16:creationId xmlns:a16="http://schemas.microsoft.com/office/drawing/2014/main" id="{D49EED0B-497E-47B1-BB37-9DF62D64142E}"/>
              </a:ext>
            </a:extLst>
          </p:cNvPr>
          <p:cNvSpPr/>
          <p:nvPr/>
        </p:nvSpPr>
        <p:spPr>
          <a:xfrm>
            <a:off x="10664832" y="6422963"/>
            <a:ext cx="1322798" cy="338554"/>
          </a:xfrm>
          <a:prstGeom prst="rect">
            <a:avLst/>
          </a:prstGeom>
        </p:spPr>
        <p:txBody>
          <a:bodyPr wrap="none">
            <a:spAutoFit/>
          </a:bodyPr>
          <a:lstStyle/>
          <a:p>
            <a:r>
              <a:rPr lang="fr-FR" sz="1600" dirty="0">
                <a:solidFill>
                  <a:schemeClr val="dk1"/>
                </a:solidFill>
              </a:rPr>
              <a:t>Philippe Halle</a:t>
            </a:r>
            <a:endParaRPr lang="fr-FR" sz="1600" dirty="0">
              <a:latin typeface="Calibri" panose="020F0502020204030204" pitchFamily="34" charset="0"/>
            </a:endParaRPr>
          </a:p>
        </p:txBody>
      </p:sp>
      <p:pic>
        <p:nvPicPr>
          <p:cNvPr id="8" name="Image 7">
            <a:extLst>
              <a:ext uri="{FF2B5EF4-FFF2-40B4-BE49-F238E27FC236}">
                <a16:creationId xmlns:a16="http://schemas.microsoft.com/office/drawing/2014/main" id="{59311D16-24DA-4B5C-BB11-484EFBAC53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56578" y="0"/>
            <a:ext cx="933450" cy="1085850"/>
          </a:xfrm>
          <a:prstGeom prst="rect">
            <a:avLst/>
          </a:prstGeom>
        </p:spPr>
      </p:pic>
      <p:sp>
        <p:nvSpPr>
          <p:cNvPr id="9" name="Légende : flèche vers le bas 8">
            <a:hlinkClick r:id="" action="ppaction://noaction"/>
            <a:extLst>
              <a:ext uri="{FF2B5EF4-FFF2-40B4-BE49-F238E27FC236}">
                <a16:creationId xmlns:a16="http://schemas.microsoft.com/office/drawing/2014/main" id="{B741C99E-1BE2-4C21-88E0-234DBAA321F6}"/>
              </a:ext>
            </a:extLst>
          </p:cNvPr>
          <p:cNvSpPr/>
          <p:nvPr/>
        </p:nvSpPr>
        <p:spPr>
          <a:xfrm>
            <a:off x="5231476" y="6143897"/>
            <a:ext cx="1773180" cy="714103"/>
          </a:xfrm>
          <a:prstGeom prst="downArrowCallou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t>Dordogne </a:t>
            </a:r>
            <a:r>
              <a:rPr lang="fr-FR" sz="1400" dirty="0"/>
              <a:t>(Suite)</a:t>
            </a:r>
            <a:endParaRPr lang="fr-FR" dirty="0"/>
          </a:p>
        </p:txBody>
      </p:sp>
      <p:pic>
        <p:nvPicPr>
          <p:cNvPr id="10" name="Image 9">
            <a:hlinkClick r:id="rId4" action="ppaction://hlinksldjump"/>
            <a:extLst>
              <a:ext uri="{FF2B5EF4-FFF2-40B4-BE49-F238E27FC236}">
                <a16:creationId xmlns:a16="http://schemas.microsoft.com/office/drawing/2014/main" id="{77CAA992-3CF0-47F3-8A6A-15CFB5F21A1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7066" y="0"/>
            <a:ext cx="762000" cy="1028700"/>
          </a:xfrm>
          <a:prstGeom prst="rect">
            <a:avLst/>
          </a:prstGeom>
        </p:spPr>
      </p:pic>
    </p:spTree>
    <p:extLst>
      <p:ext uri="{BB962C8B-B14F-4D97-AF65-F5344CB8AC3E}">
        <p14:creationId xmlns:p14="http://schemas.microsoft.com/office/powerpoint/2010/main" val="2028562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9CD06261-ABE3-46BC-8B3A-9264BAB674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2" y="-621102"/>
            <a:ext cx="12204000" cy="8110574"/>
          </a:xfrm>
          <a:prstGeom prst="rect">
            <a:avLst/>
          </a:prstGeom>
        </p:spPr>
      </p:pic>
      <p:graphicFrame>
        <p:nvGraphicFramePr>
          <p:cNvPr id="5" name="Tableau 4">
            <a:extLst>
              <a:ext uri="{FF2B5EF4-FFF2-40B4-BE49-F238E27FC236}">
                <a16:creationId xmlns:a16="http://schemas.microsoft.com/office/drawing/2014/main" id="{907942C4-36E2-4BCB-93DA-4D0468FE40EE}"/>
              </a:ext>
            </a:extLst>
          </p:cNvPr>
          <p:cNvGraphicFramePr>
            <a:graphicFrameLocks noGrp="1"/>
          </p:cNvGraphicFramePr>
          <p:nvPr>
            <p:extLst>
              <p:ext uri="{D42A27DB-BD31-4B8C-83A1-F6EECF244321}">
                <p14:modId xmlns:p14="http://schemas.microsoft.com/office/powerpoint/2010/main" val="2370382677"/>
              </p:ext>
            </p:extLst>
          </p:nvPr>
        </p:nvGraphicFramePr>
        <p:xfrm>
          <a:off x="8590028" y="0"/>
          <a:ext cx="3600000" cy="3261360"/>
        </p:xfrm>
        <a:graphic>
          <a:graphicData uri="http://schemas.openxmlformats.org/drawingml/2006/table">
            <a:tbl>
              <a:tblPr firstRow="1" bandRow="1">
                <a:tableStyleId>{5C22544A-7EE6-4342-B048-85BDC9FD1C3A}</a:tableStyleId>
              </a:tblPr>
              <a:tblGrid>
                <a:gridCol w="3600000">
                  <a:extLst>
                    <a:ext uri="{9D8B030D-6E8A-4147-A177-3AD203B41FA5}">
                      <a16:colId xmlns:a16="http://schemas.microsoft.com/office/drawing/2014/main" val="20000"/>
                    </a:ext>
                  </a:extLst>
                </a:gridCol>
              </a:tblGrid>
              <a:tr h="365760">
                <a:tc>
                  <a:txBody>
                    <a:bodyPr/>
                    <a:lstStyle/>
                    <a:p>
                      <a:pPr algn="ctr" fontAlgn="auto">
                        <a:spcBef>
                          <a:spcPts val="0"/>
                        </a:spcBef>
                        <a:spcAft>
                          <a:spcPts val="0"/>
                        </a:spcAft>
                        <a:defRPr/>
                      </a:pPr>
                      <a:r>
                        <a:rPr lang="fr-FR" sz="1800" b="1" i="1" dirty="0">
                          <a:ln>
                            <a:solidFill>
                              <a:srgbClr val="FFC000"/>
                            </a:solidFill>
                          </a:ln>
                          <a:solidFill>
                            <a:srgbClr val="FF0000"/>
                          </a:solidFill>
                          <a:latin typeface="+mn-lt"/>
                          <a:cs typeface="+mn-cs"/>
                        </a:rPr>
                        <a:t>Sarlat-la-Canéda</a:t>
                      </a:r>
                    </a:p>
                  </a:txBody>
                  <a:tcPr anchor="ctr">
                    <a:solidFill>
                      <a:schemeClr val="tx1"/>
                    </a:solidFill>
                  </a:tcPr>
                </a:tc>
                <a:extLst>
                  <a:ext uri="{0D108BD9-81ED-4DB2-BD59-A6C34878D82A}">
                    <a16:rowId xmlns:a16="http://schemas.microsoft.com/office/drawing/2014/main" val="10000"/>
                  </a:ext>
                </a:extLst>
              </a:tr>
              <a:tr h="36576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fr-FR" sz="1800" dirty="0">
                        <a:solidFill>
                          <a:schemeClr val="tx1"/>
                        </a:solidFill>
                        <a:latin typeface="+mn-lt"/>
                      </a:endParaRPr>
                    </a:p>
                  </a:txBody>
                  <a:tcPr anchor="ctr"/>
                </a:tc>
                <a:extLst>
                  <a:ext uri="{0D108BD9-81ED-4DB2-BD59-A6C34878D82A}">
                    <a16:rowId xmlns:a16="http://schemas.microsoft.com/office/drawing/2014/main" val="10001"/>
                  </a:ext>
                </a:extLst>
              </a:tr>
              <a:tr h="633686">
                <a:tc>
                  <a:txBody>
                    <a:bodyPr/>
                    <a:lstStyle/>
                    <a:p>
                      <a:r>
                        <a:rPr lang="fr-FR" sz="1600" b="0" i="0" u="none" strike="noStrike" kern="1200" dirty="0">
                          <a:solidFill>
                            <a:schemeClr val="dk1"/>
                          </a:solidFill>
                          <a:effectLst/>
                          <a:latin typeface="+mn-lt"/>
                          <a:ea typeface="+mn-ea"/>
                          <a:cs typeface="+mn-cs"/>
                        </a:rPr>
                        <a:t>Le marché de Sarlat est à faire absolument pour découvrir toute la richesse gastronomique de la région. Le canard est sur tous les étals et on ne va pas s'en plaindre. Dans les ruelles pavées de la ville, en plus d'y faire des emplettes, la promenade permet de visiter la ville : la cathédrale, les maisons en pierre, l'abbaye… un régal pour les yeux. </a:t>
                      </a:r>
                    </a:p>
                  </a:txBody>
                  <a:tcPr>
                    <a:solidFill>
                      <a:schemeClr val="bg1"/>
                    </a:solidFill>
                  </a:tcPr>
                </a:tc>
                <a:extLst>
                  <a:ext uri="{0D108BD9-81ED-4DB2-BD59-A6C34878D82A}">
                    <a16:rowId xmlns:a16="http://schemas.microsoft.com/office/drawing/2014/main" val="10003"/>
                  </a:ext>
                </a:extLst>
              </a:tr>
            </a:tbl>
          </a:graphicData>
        </a:graphic>
      </p:graphicFrame>
      <p:sp>
        <p:nvSpPr>
          <p:cNvPr id="6" name="Titre 1">
            <a:extLst>
              <a:ext uri="{FF2B5EF4-FFF2-40B4-BE49-F238E27FC236}">
                <a16:creationId xmlns:a16="http://schemas.microsoft.com/office/drawing/2014/main" id="{DC4AA0AF-3B20-4821-BF6E-621D34F6205F}"/>
              </a:ext>
            </a:extLst>
          </p:cNvPr>
          <p:cNvSpPr>
            <a:spLocks noGrp="1"/>
          </p:cNvSpPr>
          <p:nvPr>
            <p:ph type="title"/>
          </p:nvPr>
        </p:nvSpPr>
        <p:spPr>
          <a:xfrm>
            <a:off x="8632309" y="372523"/>
            <a:ext cx="3510000" cy="324000"/>
          </a:xfrm>
        </p:spPr>
        <p:txBody>
          <a:bodyPr>
            <a:normAutofit fontScale="90000"/>
          </a:bodyPr>
          <a:lstStyle/>
          <a:p>
            <a:pPr algn="ctr"/>
            <a:r>
              <a:rPr lang="fr-FR" sz="2000" b="1" i="1" dirty="0">
                <a:ln>
                  <a:solidFill>
                    <a:srgbClr val="FFC000"/>
                  </a:solidFill>
                </a:ln>
                <a:latin typeface="+mn-lt"/>
              </a:rPr>
              <a:t>Périgord Noir - Dordogne</a:t>
            </a:r>
            <a:endParaRPr lang="fr-FR" sz="1800" dirty="0">
              <a:latin typeface="+mn-lt"/>
            </a:endParaRPr>
          </a:p>
        </p:txBody>
      </p:sp>
      <p:sp>
        <p:nvSpPr>
          <p:cNvPr id="7" name="Rectangle 6">
            <a:extLst>
              <a:ext uri="{FF2B5EF4-FFF2-40B4-BE49-F238E27FC236}">
                <a16:creationId xmlns:a16="http://schemas.microsoft.com/office/drawing/2014/main" id="{D49EED0B-497E-47B1-BB37-9DF62D64142E}"/>
              </a:ext>
            </a:extLst>
          </p:cNvPr>
          <p:cNvSpPr/>
          <p:nvPr/>
        </p:nvSpPr>
        <p:spPr>
          <a:xfrm>
            <a:off x="10664832" y="6422963"/>
            <a:ext cx="1322798" cy="338554"/>
          </a:xfrm>
          <a:prstGeom prst="rect">
            <a:avLst/>
          </a:prstGeom>
        </p:spPr>
        <p:txBody>
          <a:bodyPr wrap="none">
            <a:spAutoFit/>
          </a:bodyPr>
          <a:lstStyle/>
          <a:p>
            <a:r>
              <a:rPr lang="fr-FR" sz="1600" dirty="0">
                <a:solidFill>
                  <a:schemeClr val="dk1"/>
                </a:solidFill>
              </a:rPr>
              <a:t>Philippe Halle</a:t>
            </a:r>
            <a:endParaRPr lang="fr-FR" sz="1600" dirty="0">
              <a:latin typeface="Calibri" panose="020F0502020204030204" pitchFamily="34" charset="0"/>
            </a:endParaRPr>
          </a:p>
        </p:txBody>
      </p:sp>
      <p:sp>
        <p:nvSpPr>
          <p:cNvPr id="8" name="Légende : flèche vers le bas 7">
            <a:hlinkClick r:id="" action="ppaction://noaction"/>
            <a:extLst>
              <a:ext uri="{FF2B5EF4-FFF2-40B4-BE49-F238E27FC236}">
                <a16:creationId xmlns:a16="http://schemas.microsoft.com/office/drawing/2014/main" id="{FF5CC090-51D8-4BC5-B7BE-8F8720D2ABB4}"/>
              </a:ext>
            </a:extLst>
          </p:cNvPr>
          <p:cNvSpPr/>
          <p:nvPr/>
        </p:nvSpPr>
        <p:spPr>
          <a:xfrm>
            <a:off x="5231476" y="6143897"/>
            <a:ext cx="1773180" cy="714103"/>
          </a:xfrm>
          <a:prstGeom prst="downArrowCallou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t>Dordogne </a:t>
            </a:r>
            <a:r>
              <a:rPr lang="fr-FR" sz="1400" dirty="0"/>
              <a:t>(Suite)</a:t>
            </a:r>
            <a:endParaRPr lang="fr-FR" dirty="0"/>
          </a:p>
        </p:txBody>
      </p:sp>
      <p:pic>
        <p:nvPicPr>
          <p:cNvPr id="9" name="Image 8">
            <a:hlinkClick r:id="rId3" action="ppaction://hlinksldjump"/>
            <a:extLst>
              <a:ext uri="{FF2B5EF4-FFF2-40B4-BE49-F238E27FC236}">
                <a16:creationId xmlns:a16="http://schemas.microsoft.com/office/drawing/2014/main" id="{8E1D1519-A2CF-4C03-B19D-FEDA72A74C5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37066" y="0"/>
            <a:ext cx="762000" cy="1028700"/>
          </a:xfrm>
          <a:prstGeom prst="rect">
            <a:avLst/>
          </a:prstGeom>
        </p:spPr>
      </p:pic>
    </p:spTree>
    <p:extLst>
      <p:ext uri="{BB962C8B-B14F-4D97-AF65-F5344CB8AC3E}">
        <p14:creationId xmlns:p14="http://schemas.microsoft.com/office/powerpoint/2010/main" val="38326823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CC865838-EF5D-49F4-9075-ECEB60B259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34" y="-638356"/>
            <a:ext cx="12204000" cy="8136000"/>
          </a:xfrm>
          <a:prstGeom prst="rect">
            <a:avLst/>
          </a:prstGeom>
        </p:spPr>
      </p:pic>
      <p:graphicFrame>
        <p:nvGraphicFramePr>
          <p:cNvPr id="5" name="Tableau 4">
            <a:extLst>
              <a:ext uri="{FF2B5EF4-FFF2-40B4-BE49-F238E27FC236}">
                <a16:creationId xmlns:a16="http://schemas.microsoft.com/office/drawing/2014/main" id="{907942C4-36E2-4BCB-93DA-4D0468FE40EE}"/>
              </a:ext>
            </a:extLst>
          </p:cNvPr>
          <p:cNvGraphicFramePr>
            <a:graphicFrameLocks noGrp="1"/>
          </p:cNvGraphicFramePr>
          <p:nvPr>
            <p:extLst>
              <p:ext uri="{D42A27DB-BD31-4B8C-83A1-F6EECF244321}">
                <p14:modId xmlns:p14="http://schemas.microsoft.com/office/powerpoint/2010/main" val="2289577823"/>
              </p:ext>
            </p:extLst>
          </p:nvPr>
        </p:nvGraphicFramePr>
        <p:xfrm>
          <a:off x="8590028" y="0"/>
          <a:ext cx="3600000" cy="2773680"/>
        </p:xfrm>
        <a:graphic>
          <a:graphicData uri="http://schemas.openxmlformats.org/drawingml/2006/table">
            <a:tbl>
              <a:tblPr firstRow="1" bandRow="1">
                <a:tableStyleId>{5C22544A-7EE6-4342-B048-85BDC9FD1C3A}</a:tableStyleId>
              </a:tblPr>
              <a:tblGrid>
                <a:gridCol w="3600000">
                  <a:extLst>
                    <a:ext uri="{9D8B030D-6E8A-4147-A177-3AD203B41FA5}">
                      <a16:colId xmlns:a16="http://schemas.microsoft.com/office/drawing/2014/main" val="20000"/>
                    </a:ext>
                  </a:extLst>
                </a:gridCol>
              </a:tblGrid>
              <a:tr h="365760">
                <a:tc>
                  <a:txBody>
                    <a:bodyPr/>
                    <a:lstStyle/>
                    <a:p>
                      <a:pPr algn="ctr" fontAlgn="auto">
                        <a:spcBef>
                          <a:spcPts val="0"/>
                        </a:spcBef>
                        <a:spcAft>
                          <a:spcPts val="0"/>
                        </a:spcAft>
                        <a:defRPr/>
                      </a:pPr>
                      <a:r>
                        <a:rPr lang="fr-FR" sz="1800" b="1" i="1" dirty="0">
                          <a:ln>
                            <a:solidFill>
                              <a:srgbClr val="FFC000"/>
                            </a:solidFill>
                          </a:ln>
                          <a:solidFill>
                            <a:srgbClr val="FF0000"/>
                          </a:solidFill>
                          <a:latin typeface="+mn-lt"/>
                          <a:cs typeface="+mn-cs"/>
                        </a:rPr>
                        <a:t>Domme</a:t>
                      </a:r>
                    </a:p>
                  </a:txBody>
                  <a:tcPr anchor="ctr">
                    <a:solidFill>
                      <a:schemeClr val="tx1"/>
                    </a:solidFill>
                  </a:tcPr>
                </a:tc>
                <a:extLst>
                  <a:ext uri="{0D108BD9-81ED-4DB2-BD59-A6C34878D82A}">
                    <a16:rowId xmlns:a16="http://schemas.microsoft.com/office/drawing/2014/main" val="10000"/>
                  </a:ext>
                </a:extLst>
              </a:tr>
              <a:tr h="36576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fr-FR" sz="1800" dirty="0">
                        <a:solidFill>
                          <a:schemeClr val="tx1"/>
                        </a:solidFill>
                        <a:latin typeface="+mn-lt"/>
                      </a:endParaRPr>
                    </a:p>
                  </a:txBody>
                  <a:tcPr anchor="ctr"/>
                </a:tc>
                <a:extLst>
                  <a:ext uri="{0D108BD9-81ED-4DB2-BD59-A6C34878D82A}">
                    <a16:rowId xmlns:a16="http://schemas.microsoft.com/office/drawing/2014/main" val="10001"/>
                  </a:ext>
                </a:extLst>
              </a:tr>
              <a:tr h="633686">
                <a:tc>
                  <a:txBody>
                    <a:bodyPr/>
                    <a:lstStyle/>
                    <a:p>
                      <a:r>
                        <a:rPr lang="fr-FR" sz="1600" b="0" i="0" u="none" strike="noStrike" kern="1200" dirty="0">
                          <a:solidFill>
                            <a:schemeClr val="dk1"/>
                          </a:solidFill>
                          <a:effectLst/>
                          <a:latin typeface="+mn-lt"/>
                          <a:ea typeface="+mn-ea"/>
                          <a:cs typeface="+mn-cs"/>
                        </a:rPr>
                        <a:t>Les amoureux de la pierre seront ravis de se rendre en Dordogne. Domme se rajoute à la longue liste des villages médiévaux qu'on trouve dans la région. Ceinte de remparts, la Bastide a longtemps été convoitée. Aujourd'hui les portes de Domme sont ouvertes et vous invite à découvrir ce village. </a:t>
                      </a:r>
                    </a:p>
                  </a:txBody>
                  <a:tcPr>
                    <a:solidFill>
                      <a:schemeClr val="bg1"/>
                    </a:solidFill>
                  </a:tcPr>
                </a:tc>
                <a:extLst>
                  <a:ext uri="{0D108BD9-81ED-4DB2-BD59-A6C34878D82A}">
                    <a16:rowId xmlns:a16="http://schemas.microsoft.com/office/drawing/2014/main" val="10003"/>
                  </a:ext>
                </a:extLst>
              </a:tr>
            </a:tbl>
          </a:graphicData>
        </a:graphic>
      </p:graphicFrame>
      <p:sp>
        <p:nvSpPr>
          <p:cNvPr id="6" name="Titre 1">
            <a:extLst>
              <a:ext uri="{FF2B5EF4-FFF2-40B4-BE49-F238E27FC236}">
                <a16:creationId xmlns:a16="http://schemas.microsoft.com/office/drawing/2014/main" id="{DC4AA0AF-3B20-4821-BF6E-621D34F6205F}"/>
              </a:ext>
            </a:extLst>
          </p:cNvPr>
          <p:cNvSpPr>
            <a:spLocks noGrp="1"/>
          </p:cNvSpPr>
          <p:nvPr>
            <p:ph type="title"/>
          </p:nvPr>
        </p:nvSpPr>
        <p:spPr>
          <a:xfrm>
            <a:off x="8632309" y="372523"/>
            <a:ext cx="3510000" cy="324000"/>
          </a:xfrm>
        </p:spPr>
        <p:txBody>
          <a:bodyPr>
            <a:normAutofit fontScale="90000"/>
          </a:bodyPr>
          <a:lstStyle/>
          <a:p>
            <a:pPr algn="ctr"/>
            <a:r>
              <a:rPr lang="fr-FR" sz="2000" b="1" i="1" dirty="0">
                <a:ln>
                  <a:solidFill>
                    <a:srgbClr val="FFC000"/>
                  </a:solidFill>
                </a:ln>
                <a:latin typeface="+mn-lt"/>
              </a:rPr>
              <a:t>Dordogne</a:t>
            </a:r>
            <a:endParaRPr lang="fr-FR" sz="1800" dirty="0">
              <a:latin typeface="+mn-lt"/>
            </a:endParaRPr>
          </a:p>
        </p:txBody>
      </p:sp>
      <p:sp>
        <p:nvSpPr>
          <p:cNvPr id="7" name="Rectangle 6">
            <a:extLst>
              <a:ext uri="{FF2B5EF4-FFF2-40B4-BE49-F238E27FC236}">
                <a16:creationId xmlns:a16="http://schemas.microsoft.com/office/drawing/2014/main" id="{D49EED0B-497E-47B1-BB37-9DF62D64142E}"/>
              </a:ext>
            </a:extLst>
          </p:cNvPr>
          <p:cNvSpPr/>
          <p:nvPr/>
        </p:nvSpPr>
        <p:spPr>
          <a:xfrm>
            <a:off x="10664832" y="6422963"/>
            <a:ext cx="1193725" cy="338554"/>
          </a:xfrm>
          <a:prstGeom prst="rect">
            <a:avLst/>
          </a:prstGeom>
        </p:spPr>
        <p:txBody>
          <a:bodyPr wrap="none">
            <a:spAutoFit/>
          </a:bodyPr>
          <a:lstStyle/>
          <a:p>
            <a:r>
              <a:rPr lang="fr-FR" sz="1600" dirty="0">
                <a:solidFill>
                  <a:schemeClr val="dk1"/>
                </a:solidFill>
              </a:rPr>
              <a:t>Guy Ozenne</a:t>
            </a:r>
            <a:endParaRPr lang="fr-FR" sz="1600" dirty="0">
              <a:latin typeface="Calibri" panose="020F0502020204030204" pitchFamily="34" charset="0"/>
            </a:endParaRPr>
          </a:p>
        </p:txBody>
      </p:sp>
      <p:pic>
        <p:nvPicPr>
          <p:cNvPr id="8" name="Image 7">
            <a:extLst>
              <a:ext uri="{FF2B5EF4-FFF2-40B4-BE49-F238E27FC236}">
                <a16:creationId xmlns:a16="http://schemas.microsoft.com/office/drawing/2014/main" id="{5A3AB733-5C0A-4820-A4F0-6CA183D33A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56578" y="0"/>
            <a:ext cx="933450" cy="1085850"/>
          </a:xfrm>
          <a:prstGeom prst="rect">
            <a:avLst/>
          </a:prstGeom>
        </p:spPr>
      </p:pic>
      <p:pic>
        <p:nvPicPr>
          <p:cNvPr id="9" name="Image 8">
            <a:hlinkClick r:id="rId4" action="ppaction://hlinksldjump"/>
            <a:extLst>
              <a:ext uri="{FF2B5EF4-FFF2-40B4-BE49-F238E27FC236}">
                <a16:creationId xmlns:a16="http://schemas.microsoft.com/office/drawing/2014/main" id="{66CAE579-1A3C-4CBD-AB91-947BBEBE953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45034" y="0"/>
            <a:ext cx="762000" cy="1028700"/>
          </a:xfrm>
          <a:prstGeom prst="rect">
            <a:avLst/>
          </a:prstGeom>
        </p:spPr>
      </p:pic>
    </p:spTree>
    <p:extLst>
      <p:ext uri="{BB962C8B-B14F-4D97-AF65-F5344CB8AC3E}">
        <p14:creationId xmlns:p14="http://schemas.microsoft.com/office/powerpoint/2010/main" val="41266010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C43A988-FEC0-4B32-AE56-1EB2941520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085850"/>
            <a:ext cx="12204000" cy="9038588"/>
          </a:xfrm>
          <a:prstGeom prst="rect">
            <a:avLst/>
          </a:prstGeom>
        </p:spPr>
      </p:pic>
      <p:graphicFrame>
        <p:nvGraphicFramePr>
          <p:cNvPr id="5" name="Tableau 4">
            <a:extLst>
              <a:ext uri="{FF2B5EF4-FFF2-40B4-BE49-F238E27FC236}">
                <a16:creationId xmlns:a16="http://schemas.microsoft.com/office/drawing/2014/main" id="{907942C4-36E2-4BCB-93DA-4D0468FE40EE}"/>
              </a:ext>
            </a:extLst>
          </p:cNvPr>
          <p:cNvGraphicFramePr>
            <a:graphicFrameLocks noGrp="1"/>
          </p:cNvGraphicFramePr>
          <p:nvPr>
            <p:extLst>
              <p:ext uri="{D42A27DB-BD31-4B8C-83A1-F6EECF244321}">
                <p14:modId xmlns:p14="http://schemas.microsoft.com/office/powerpoint/2010/main" val="3531608000"/>
              </p:ext>
            </p:extLst>
          </p:nvPr>
        </p:nvGraphicFramePr>
        <p:xfrm>
          <a:off x="8590028" y="0"/>
          <a:ext cx="3600000" cy="2286000"/>
        </p:xfrm>
        <a:graphic>
          <a:graphicData uri="http://schemas.openxmlformats.org/drawingml/2006/table">
            <a:tbl>
              <a:tblPr firstRow="1" bandRow="1">
                <a:tableStyleId>{5C22544A-7EE6-4342-B048-85BDC9FD1C3A}</a:tableStyleId>
              </a:tblPr>
              <a:tblGrid>
                <a:gridCol w="3600000">
                  <a:extLst>
                    <a:ext uri="{9D8B030D-6E8A-4147-A177-3AD203B41FA5}">
                      <a16:colId xmlns:a16="http://schemas.microsoft.com/office/drawing/2014/main" val="20000"/>
                    </a:ext>
                  </a:extLst>
                </a:gridCol>
              </a:tblGrid>
              <a:tr h="365760">
                <a:tc>
                  <a:txBody>
                    <a:bodyPr/>
                    <a:lstStyle/>
                    <a:p>
                      <a:pPr algn="ctr" fontAlgn="auto">
                        <a:spcBef>
                          <a:spcPts val="0"/>
                        </a:spcBef>
                        <a:spcAft>
                          <a:spcPts val="0"/>
                        </a:spcAft>
                        <a:defRPr/>
                      </a:pPr>
                      <a:r>
                        <a:rPr lang="fr-FR" sz="1800" b="1" i="1" dirty="0">
                          <a:ln>
                            <a:solidFill>
                              <a:srgbClr val="FFC000"/>
                            </a:solidFill>
                          </a:ln>
                          <a:solidFill>
                            <a:srgbClr val="FF0000"/>
                          </a:solidFill>
                          <a:latin typeface="+mn-lt"/>
                          <a:cs typeface="+mn-cs"/>
                        </a:rPr>
                        <a:t>Lourmarin</a:t>
                      </a:r>
                    </a:p>
                  </a:txBody>
                  <a:tcPr anchor="ctr">
                    <a:solidFill>
                      <a:schemeClr val="tx1"/>
                    </a:solidFill>
                  </a:tcPr>
                </a:tc>
                <a:extLst>
                  <a:ext uri="{0D108BD9-81ED-4DB2-BD59-A6C34878D82A}">
                    <a16:rowId xmlns:a16="http://schemas.microsoft.com/office/drawing/2014/main" val="10000"/>
                  </a:ext>
                </a:extLst>
              </a:tr>
              <a:tr h="36576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fr-FR" sz="1800" dirty="0">
                        <a:solidFill>
                          <a:schemeClr val="tx1"/>
                        </a:solidFill>
                        <a:latin typeface="+mn-lt"/>
                      </a:endParaRPr>
                    </a:p>
                  </a:txBody>
                  <a:tcPr anchor="ctr"/>
                </a:tc>
                <a:extLst>
                  <a:ext uri="{0D108BD9-81ED-4DB2-BD59-A6C34878D82A}">
                    <a16:rowId xmlns:a16="http://schemas.microsoft.com/office/drawing/2014/main" val="10001"/>
                  </a:ext>
                </a:extLst>
              </a:tr>
              <a:tr h="633686">
                <a:tc>
                  <a:txBody>
                    <a:bodyPr/>
                    <a:lstStyle/>
                    <a:p>
                      <a:r>
                        <a:rPr lang="fr-FR" sz="1600" b="0" i="0" u="none" strike="noStrike" kern="1200" dirty="0">
                          <a:solidFill>
                            <a:schemeClr val="dk1"/>
                          </a:solidFill>
                          <a:effectLst/>
                          <a:latin typeface="+mn-lt"/>
                          <a:ea typeface="+mn-ea"/>
                          <a:cs typeface="+mn-cs"/>
                        </a:rPr>
                        <a:t>Ce petit village provençal se trouve au cœur du Lubéron. Les murs de Lourmarin sont cachés par les plantes grimpantes, tandis que dans les ruelles pavées apportent une délicieuse odeur de lavande. </a:t>
                      </a:r>
                    </a:p>
                  </a:txBody>
                  <a:tcPr>
                    <a:solidFill>
                      <a:schemeClr val="bg1"/>
                    </a:solidFill>
                  </a:tcPr>
                </a:tc>
                <a:extLst>
                  <a:ext uri="{0D108BD9-81ED-4DB2-BD59-A6C34878D82A}">
                    <a16:rowId xmlns:a16="http://schemas.microsoft.com/office/drawing/2014/main" val="10003"/>
                  </a:ext>
                </a:extLst>
              </a:tr>
            </a:tbl>
          </a:graphicData>
        </a:graphic>
      </p:graphicFrame>
      <p:sp>
        <p:nvSpPr>
          <p:cNvPr id="6" name="Titre 1">
            <a:extLst>
              <a:ext uri="{FF2B5EF4-FFF2-40B4-BE49-F238E27FC236}">
                <a16:creationId xmlns:a16="http://schemas.microsoft.com/office/drawing/2014/main" id="{DC4AA0AF-3B20-4821-BF6E-621D34F6205F}"/>
              </a:ext>
            </a:extLst>
          </p:cNvPr>
          <p:cNvSpPr>
            <a:spLocks noGrp="1"/>
          </p:cNvSpPr>
          <p:nvPr>
            <p:ph type="title"/>
          </p:nvPr>
        </p:nvSpPr>
        <p:spPr>
          <a:xfrm>
            <a:off x="8632309" y="372523"/>
            <a:ext cx="3510000" cy="324000"/>
          </a:xfrm>
        </p:spPr>
        <p:txBody>
          <a:bodyPr>
            <a:normAutofit fontScale="90000"/>
          </a:bodyPr>
          <a:lstStyle/>
          <a:p>
            <a:pPr algn="ctr"/>
            <a:r>
              <a:rPr lang="fr-FR" sz="2000" b="1" i="1" dirty="0">
                <a:ln>
                  <a:solidFill>
                    <a:srgbClr val="FFC000"/>
                  </a:solidFill>
                </a:ln>
                <a:latin typeface="+mn-lt"/>
              </a:rPr>
              <a:t>Vaucluse</a:t>
            </a:r>
            <a:endParaRPr lang="fr-FR" sz="1800" dirty="0">
              <a:latin typeface="+mn-lt"/>
            </a:endParaRPr>
          </a:p>
        </p:txBody>
      </p:sp>
      <p:sp>
        <p:nvSpPr>
          <p:cNvPr id="7" name="Rectangle 6">
            <a:extLst>
              <a:ext uri="{FF2B5EF4-FFF2-40B4-BE49-F238E27FC236}">
                <a16:creationId xmlns:a16="http://schemas.microsoft.com/office/drawing/2014/main" id="{D49EED0B-497E-47B1-BB37-9DF62D64142E}"/>
              </a:ext>
            </a:extLst>
          </p:cNvPr>
          <p:cNvSpPr/>
          <p:nvPr/>
        </p:nvSpPr>
        <p:spPr>
          <a:xfrm>
            <a:off x="10664832" y="6422963"/>
            <a:ext cx="1157496" cy="338554"/>
          </a:xfrm>
          <a:prstGeom prst="rect">
            <a:avLst/>
          </a:prstGeom>
        </p:spPr>
        <p:txBody>
          <a:bodyPr wrap="none">
            <a:spAutoFit/>
          </a:bodyPr>
          <a:lstStyle/>
          <a:p>
            <a:r>
              <a:rPr lang="fr-FR" sz="1600" dirty="0" err="1">
                <a:solidFill>
                  <a:schemeClr val="bg1">
                    <a:lumMod val="85000"/>
                  </a:schemeClr>
                </a:solidFill>
              </a:rPr>
              <a:t>alextihonov</a:t>
            </a:r>
            <a:endParaRPr lang="fr-FR" sz="1600" dirty="0">
              <a:solidFill>
                <a:schemeClr val="bg1">
                  <a:lumMod val="85000"/>
                </a:schemeClr>
              </a:solidFill>
              <a:latin typeface="Calibri" panose="020F0502020204030204" pitchFamily="34" charset="0"/>
            </a:endParaRPr>
          </a:p>
        </p:txBody>
      </p:sp>
      <p:pic>
        <p:nvPicPr>
          <p:cNvPr id="8" name="Image 7">
            <a:extLst>
              <a:ext uri="{FF2B5EF4-FFF2-40B4-BE49-F238E27FC236}">
                <a16:creationId xmlns:a16="http://schemas.microsoft.com/office/drawing/2014/main" id="{9E7F1DB6-1EDC-4A42-AF8E-2D772BE121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56578" y="0"/>
            <a:ext cx="933450" cy="1085850"/>
          </a:xfrm>
          <a:prstGeom prst="rect">
            <a:avLst/>
          </a:prstGeom>
        </p:spPr>
      </p:pic>
      <p:pic>
        <p:nvPicPr>
          <p:cNvPr id="9" name="Image 8">
            <a:hlinkClick r:id="rId4" action="ppaction://hlinksldjump"/>
            <a:extLst>
              <a:ext uri="{FF2B5EF4-FFF2-40B4-BE49-F238E27FC236}">
                <a16:creationId xmlns:a16="http://schemas.microsoft.com/office/drawing/2014/main" id="{961A3791-E599-4A85-89CF-C497BF8A2AF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7066" y="0"/>
            <a:ext cx="762000" cy="1028700"/>
          </a:xfrm>
          <a:prstGeom prst="rect">
            <a:avLst/>
          </a:prstGeom>
        </p:spPr>
      </p:pic>
    </p:spTree>
    <p:extLst>
      <p:ext uri="{BB962C8B-B14F-4D97-AF65-F5344CB8AC3E}">
        <p14:creationId xmlns:p14="http://schemas.microsoft.com/office/powerpoint/2010/main" val="19291767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sp>
        <p:nvSpPr>
          <p:cNvPr id="2" name="ZoneTexte 5"/>
          <p:cNvSpPr txBox="1">
            <a:spLocks noChangeArrowheads="1"/>
          </p:cNvSpPr>
          <p:nvPr/>
        </p:nvSpPr>
        <p:spPr bwMode="auto">
          <a:xfrm>
            <a:off x="3166624" y="6261308"/>
            <a:ext cx="594638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fr-FR" altLang="fr-FR" sz="1400" dirty="0">
                <a:latin typeface="+mn-lt"/>
                <a:cs typeface="Times New Roman" panose="02020603050405020304" pitchFamily="18" charset="0"/>
              </a:rPr>
              <a:t>Documents du Web, son et images – Juin 2018</a:t>
            </a:r>
          </a:p>
          <a:p>
            <a:pPr algn="ctr" eaLnBrk="1" hangingPunct="1"/>
            <a:r>
              <a:rPr lang="fr-FR" altLang="fr-FR" sz="1600" dirty="0">
                <a:latin typeface="+mn-lt"/>
                <a:cs typeface="Times New Roman" panose="02020603050405020304" pitchFamily="18" charset="0"/>
              </a:rPr>
              <a:t>Musique : « </a:t>
            </a:r>
            <a:r>
              <a:rPr lang="fr-FR" sz="1600" dirty="0" err="1">
                <a:latin typeface="+mn-lt"/>
              </a:rPr>
              <a:t>Unchained</a:t>
            </a:r>
            <a:r>
              <a:rPr lang="fr-FR" sz="1600" dirty="0">
                <a:latin typeface="+mn-lt"/>
              </a:rPr>
              <a:t> Melody » (1955)</a:t>
            </a:r>
            <a:endParaRPr lang="fr-FR" altLang="fr-FR" sz="1600" dirty="0">
              <a:latin typeface="+mn-lt"/>
              <a:cs typeface="Times New Roman" panose="02020603050405020304" pitchFamily="18" charset="0"/>
            </a:endParaRPr>
          </a:p>
        </p:txBody>
      </p:sp>
      <p:sp>
        <p:nvSpPr>
          <p:cNvPr id="3" name="ZoneTexte 2"/>
          <p:cNvSpPr txBox="1"/>
          <p:nvPr/>
        </p:nvSpPr>
        <p:spPr>
          <a:xfrm>
            <a:off x="1084242" y="3169771"/>
            <a:ext cx="2181472" cy="722960"/>
          </a:xfrm>
          <a:prstGeom prst="rect">
            <a:avLst/>
          </a:prstGeom>
          <a:noFill/>
        </p:spPr>
        <p:txBody>
          <a:bodyPr lIns="109716" tIns="54858" rIns="109716" bIns="54858" numCol="1">
            <a:prstTxWarp prst="textPlain">
              <a:avLst>
                <a:gd name="adj" fmla="val 51165"/>
              </a:avLst>
            </a:prstTxWarp>
            <a:spAutoFit/>
            <a:scene3d>
              <a:camera prst="isometricOffAxis1Right"/>
              <a:lightRig rig="threePt" dir="t"/>
            </a:scene3d>
            <a:sp3d extrusionH="57150">
              <a:bevelT w="38100" h="38100" prst="convex"/>
            </a:sp3d>
          </a:bodyPr>
          <a:lstStyle/>
          <a:p>
            <a:pPr>
              <a:defRPr/>
            </a:pPr>
            <a:r>
              <a:rPr lang="fr-FR" sz="3360" b="1" i="1" dirty="0" err="1">
                <a:ln>
                  <a:solidFill>
                    <a:srgbClr val="FFC000"/>
                  </a:solidFill>
                </a:ln>
                <a:solidFill>
                  <a:schemeClr val="bg1"/>
                </a:solidFill>
                <a:latin typeface="Monotype Corsiva" panose="03010101010201010101" pitchFamily="66" charset="0"/>
                <a:cs typeface="Mongolian Baiti" panose="03000500000000000000" pitchFamily="66" charset="0"/>
              </a:rPr>
              <a:t>Phil_V</a:t>
            </a:r>
            <a:endParaRPr lang="fr-FR" sz="3360" b="1" i="1" dirty="0">
              <a:ln>
                <a:solidFill>
                  <a:srgbClr val="FFC000"/>
                </a:solidFill>
              </a:ln>
              <a:solidFill>
                <a:schemeClr val="bg1"/>
              </a:solidFill>
              <a:latin typeface="Monotype Corsiva" panose="03010101010201010101" pitchFamily="66" charset="0"/>
              <a:cs typeface="Mongolian Baiti" panose="03000500000000000000" pitchFamily="66" charset="0"/>
            </a:endParaRPr>
          </a:p>
        </p:txBody>
      </p:sp>
      <p:pic>
        <p:nvPicPr>
          <p:cNvPr id="4" name="Image 6" descr="globe.g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800600" y="2305051"/>
            <a:ext cx="2497456" cy="249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6" descr="C:\Users\Philippe\Pictures\Fin.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36180" y="2045971"/>
            <a:ext cx="4175760" cy="2289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9944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par>
                          <p:cTn id="8" fill="hold">
                            <p:stCondLst>
                              <p:cond delay="2000"/>
                            </p:stCondLst>
                            <p:childTnLst>
                              <p:par>
                                <p:cTn id="9" presetID="56" presetClass="entr" presetSubtype="0" fill="hold" nodeType="afterEffect">
                                  <p:stCondLst>
                                    <p:cond delay="0"/>
                                  </p:stCondLst>
                                  <p:iterate type="lt">
                                    <p:tmPct val="10000"/>
                                  </p:iterate>
                                  <p:childTnLst>
                                    <p:set>
                                      <p:cBhvr>
                                        <p:cTn id="10" dur="1" fill="hold">
                                          <p:stCondLst>
                                            <p:cond delay="0"/>
                                          </p:stCondLst>
                                        </p:cTn>
                                        <p:tgtEl>
                                          <p:spTgt spid="3"/>
                                        </p:tgtEl>
                                        <p:attrNameLst>
                                          <p:attrName>style.visibility</p:attrName>
                                        </p:attrNameLst>
                                      </p:cBhvr>
                                      <p:to>
                                        <p:strVal val="visible"/>
                                      </p:to>
                                    </p:set>
                                    <p:anim by="(-#ppt_w*2)" calcmode="lin" valueType="num">
                                      <p:cBhvr rctx="PPT">
                                        <p:cTn id="11" dur="1000" autoRev="1" fill="hold">
                                          <p:stCondLst>
                                            <p:cond delay="0"/>
                                          </p:stCondLst>
                                        </p:cTn>
                                        <p:tgtEl>
                                          <p:spTgt spid="3"/>
                                        </p:tgtEl>
                                        <p:attrNameLst>
                                          <p:attrName>ppt_w</p:attrName>
                                        </p:attrNameLst>
                                      </p:cBhvr>
                                    </p:anim>
                                    <p:anim by="(#ppt_w*0.50)" calcmode="lin" valueType="num">
                                      <p:cBhvr>
                                        <p:cTn id="12" dur="1000" decel="50000" autoRev="1" fill="hold">
                                          <p:stCondLst>
                                            <p:cond delay="0"/>
                                          </p:stCondLst>
                                        </p:cTn>
                                        <p:tgtEl>
                                          <p:spTgt spid="3"/>
                                        </p:tgtEl>
                                        <p:attrNameLst>
                                          <p:attrName>ppt_x</p:attrName>
                                        </p:attrNameLst>
                                      </p:cBhvr>
                                    </p:anim>
                                    <p:anim from="(-#ppt_h/2)" to="(#ppt_y)" calcmode="lin" valueType="num">
                                      <p:cBhvr>
                                        <p:cTn id="13" dur="2000" fill="hold">
                                          <p:stCondLst>
                                            <p:cond delay="0"/>
                                          </p:stCondLst>
                                        </p:cTn>
                                        <p:tgtEl>
                                          <p:spTgt spid="3"/>
                                        </p:tgtEl>
                                        <p:attrNameLst>
                                          <p:attrName>ppt_y</p:attrName>
                                        </p:attrNameLst>
                                      </p:cBhvr>
                                    </p:anim>
                                    <p:animRot by="21600000">
                                      <p:cBhvr>
                                        <p:cTn id="14" dur="2000" fill="hold">
                                          <p:stCondLst>
                                            <p:cond delay="0"/>
                                          </p:stCondLst>
                                        </p:cTn>
                                        <p:tgtEl>
                                          <p:spTgt spid="3"/>
                                        </p:tgtEl>
                                        <p:attrNameLst>
                                          <p:attrName>r</p:attrName>
                                        </p:attrNameLst>
                                      </p:cBhvr>
                                    </p:animRot>
                                  </p:childTnLst>
                                </p:cTn>
                              </p:par>
                              <p:par>
                                <p:cTn id="15" presetID="7" presetClass="entr" presetSubtype="1"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1177</Words>
  <Application>Microsoft Office PowerPoint</Application>
  <PresentationFormat>Grand écran</PresentationFormat>
  <Paragraphs>114</Paragraphs>
  <Slides>22</Slides>
  <Notes>0</Notes>
  <HiddenSlides>0</HiddenSlides>
  <MMClips>0</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22</vt:i4>
      </vt:variant>
    </vt:vector>
  </HeadingPairs>
  <TitlesOfParts>
    <vt:vector size="29" baseType="lpstr">
      <vt:lpstr>Arial</vt:lpstr>
      <vt:lpstr>Calibri</vt:lpstr>
      <vt:lpstr>Calibri Light</vt:lpstr>
      <vt:lpstr>Mongolian Baiti</vt:lpstr>
      <vt:lpstr>Monotype Corsiva</vt:lpstr>
      <vt:lpstr>Times New Roman</vt:lpstr>
      <vt:lpstr>Thème Office</vt:lpstr>
      <vt:lpstr>Présentation PowerPoint</vt:lpstr>
      <vt:lpstr>Seine-et-Marne</vt:lpstr>
      <vt:lpstr>Aude</vt:lpstr>
      <vt:lpstr>Pyrénées-Orientales</vt:lpstr>
      <vt:lpstr>Lot</vt:lpstr>
      <vt:lpstr>Oise</vt:lpstr>
      <vt:lpstr>Manche</vt:lpstr>
      <vt:lpstr>Aveyron</vt:lpstr>
      <vt:lpstr>Aveyron</vt:lpstr>
      <vt:lpstr>Aveyron</vt:lpstr>
      <vt:lpstr>Aveyron</vt:lpstr>
      <vt:lpstr>Alpes-Maritimes</vt:lpstr>
      <vt:lpstr>Alpes-Maritimes</vt:lpstr>
      <vt:lpstr>Tarn</vt:lpstr>
      <vt:lpstr>Tarn</vt:lpstr>
      <vt:lpstr>Corrèze</vt:lpstr>
      <vt:lpstr>Hérault</vt:lpstr>
      <vt:lpstr>Dordogne</vt:lpstr>
      <vt:lpstr>Périgord Noir - Dordogne</vt:lpstr>
      <vt:lpstr>Dordogne</vt:lpstr>
      <vt:lpstr>Vaucluse</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
  <cp:lastModifiedBy/>
  <cp:revision>38</cp:revision>
  <dcterms:created xsi:type="dcterms:W3CDTF">2017-08-06T13:07:20Z</dcterms:created>
  <dcterms:modified xsi:type="dcterms:W3CDTF">2018-06-17T05:19:06Z</dcterms:modified>
</cp:coreProperties>
</file>