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5" r:id="rId8"/>
    <p:sldId id="263" r:id="rId9"/>
    <p:sldId id="264" r:id="rId10"/>
    <p:sldId id="262" r:id="rId11"/>
    <p:sldId id="266" r:id="rId12"/>
    <p:sldId id="268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03B1"/>
    <a:srgbClr val="8303BD"/>
    <a:srgbClr val="FF3300"/>
    <a:srgbClr val="FF6600"/>
    <a:srgbClr val="33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90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98324A7-EA95-4D6E-9069-A71D248A3A7A}" type="datetimeFigureOut">
              <a:rPr lang="fr-FR" smtClean="0"/>
              <a:pPr/>
              <a:t>09/12/2019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cteur droit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cteur droit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C699EEF-86C0-403C-B33A-9545499775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98324A7-EA95-4D6E-9069-A71D248A3A7A}" type="datetimeFigureOut">
              <a:rPr lang="fr-FR" smtClean="0"/>
              <a:pPr/>
              <a:t>09/12/2019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C699EEF-86C0-403C-B33A-95454997754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98324A7-EA95-4D6E-9069-A71D248A3A7A}" type="datetimeFigureOut">
              <a:rPr lang="fr-FR" smtClean="0"/>
              <a:pPr/>
              <a:t>09/12/2019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cteur droit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cteur droit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cteur droit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C699EEF-86C0-403C-B33A-9545499775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4A7-EA95-4D6E-9069-A71D248A3A7A}" type="datetimeFigureOut">
              <a:rPr lang="fr-FR" smtClean="0"/>
              <a:pPr/>
              <a:t>09/12/2019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9EEF-86C0-403C-B33A-95454997754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4A7-EA95-4D6E-9069-A71D248A3A7A}" type="datetimeFigureOut">
              <a:rPr lang="fr-FR" smtClean="0"/>
              <a:pPr/>
              <a:t>09/12/2019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9EEF-86C0-403C-B33A-95454997754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98324A7-EA95-4D6E-9069-A71D248A3A7A}" type="datetimeFigureOut">
              <a:rPr lang="fr-FR" smtClean="0"/>
              <a:pPr/>
              <a:t>09/12/2019</a:t>
            </a:fld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C699EEF-86C0-403C-B33A-95454997754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4A7-EA95-4D6E-9069-A71D248A3A7A}" type="datetimeFigureOut">
              <a:rPr lang="fr-FR" smtClean="0"/>
              <a:pPr/>
              <a:t>09/12/2019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9EEF-86C0-403C-B33A-9545499775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98324A7-EA95-4D6E-9069-A71D248A3A7A}" type="datetimeFigureOut">
              <a:rPr lang="fr-FR" smtClean="0"/>
              <a:pPr/>
              <a:t>09/12/2019</a:t>
            </a:fld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C699EEF-86C0-403C-B33A-95454997754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3" name="Espace réservé du pied de page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cteur droit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98324A7-EA95-4D6E-9069-A71D248A3A7A}" type="datetimeFigureOut">
              <a:rPr lang="fr-FR" smtClean="0"/>
              <a:pPr/>
              <a:t>09/12/2019</a:t>
            </a:fld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C699EEF-86C0-403C-B33A-95454997754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4A7-EA95-4D6E-9069-A71D248A3A7A}" type="datetimeFigureOut">
              <a:rPr lang="fr-FR" smtClean="0"/>
              <a:pPr/>
              <a:t>09/12/2019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9EEF-86C0-403C-B33A-9545499775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24A7-EA95-4D6E-9069-A71D248A3A7A}" type="datetimeFigureOut">
              <a:rPr lang="fr-FR" smtClean="0"/>
              <a:pPr/>
              <a:t>09/12/2019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9EEF-86C0-403C-B33A-9545499775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98324A7-EA95-4D6E-9069-A71D248A3A7A}" type="datetimeFigureOut">
              <a:rPr lang="fr-FR" smtClean="0"/>
              <a:pPr/>
              <a:t>09/12/2019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C699EEF-86C0-403C-B33A-9545499775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blog.lagendaduvin.com/ladvcont/uploads/2015/09/vigne_alsace_balc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8903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rte de France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8640"/>
            <a:ext cx="4680520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2">
                <a:lumMod val="20000"/>
                <a:lumOff val="80000"/>
              </a:schemeClr>
            </a:solidFill>
          </a:ln>
          <a:effectLst/>
        </p:spPr>
      </p:pic>
      <p:pic>
        <p:nvPicPr>
          <p:cNvPr id="5" name="Picture 2" descr="http://www.vins-web.fr/IMG/rubon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124744"/>
            <a:ext cx="1870989" cy="3717032"/>
          </a:xfrm>
          <a:prstGeom prst="rect">
            <a:avLst/>
          </a:prstGeom>
          <a:noFill/>
        </p:spPr>
      </p:pic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4" cstate="print"/>
          <a:srcRect l="34866" t="38390" r="18092" b="50782"/>
          <a:stretch>
            <a:fillRect/>
          </a:stretch>
        </p:blipFill>
        <p:spPr bwMode="auto">
          <a:xfrm>
            <a:off x="179512" y="5301208"/>
            <a:ext cx="792088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1907704" y="5229200"/>
            <a:ext cx="6408712" cy="495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Lorraine – Jura – Champagne Ardenne  / Pays : Allemagne</a:t>
            </a:r>
            <a:endParaRPr lang="fr-FR" sz="2000" b="1" dirty="0">
              <a:latin typeface="Arial Narrow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195736" y="5733256"/>
            <a:ext cx="6408712" cy="495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Rhin</a:t>
            </a:r>
            <a:endParaRPr lang="fr-FR" sz="2000" b="1" dirty="0">
              <a:latin typeface="Arial Narrow" pitchFamily="34" charset="0"/>
            </a:endParaRPr>
          </a:p>
        </p:txBody>
      </p:sp>
      <p:pic>
        <p:nvPicPr>
          <p:cNvPr id="11267" name="Picture 3" descr="Afficher l'image d'origine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0072" y="0"/>
            <a:ext cx="3626675" cy="128120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 descr="Afficher l'image d'origine"/>
          <p:cNvPicPr>
            <a:picLocks noChangeAspect="1" noChangeArrowheads="1"/>
          </p:cNvPicPr>
          <p:nvPr/>
        </p:nvPicPr>
        <p:blipFill>
          <a:blip r:embed="rId2" cstate="print"/>
          <a:srcRect t="4266" b="24591"/>
          <a:stretch>
            <a:fillRect/>
          </a:stretch>
        </p:blipFill>
        <p:spPr bwMode="auto">
          <a:xfrm>
            <a:off x="2267744" y="4941168"/>
            <a:ext cx="4320480" cy="2305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53" name="Picture 13" descr="Afficher l'image d'origine"/>
          <p:cNvPicPr>
            <a:picLocks noChangeAspect="1" noChangeArrowheads="1"/>
          </p:cNvPicPr>
          <p:nvPr/>
        </p:nvPicPr>
        <p:blipFill>
          <a:blip r:embed="rId3" cstate="print"/>
          <a:srcRect l="20081" t="17654" r="12006"/>
          <a:stretch>
            <a:fillRect/>
          </a:stretch>
        </p:blipFill>
        <p:spPr bwMode="auto">
          <a:xfrm>
            <a:off x="6156176" y="2996952"/>
            <a:ext cx="2664296" cy="2160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7" name="Picture 7" descr="Afficher l'image d'origi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132856" cy="2132856"/>
          </a:xfrm>
          <a:prstGeom prst="rect">
            <a:avLst/>
          </a:prstGeom>
          <a:noFill/>
        </p:spPr>
      </p:pic>
      <p:sp>
        <p:nvSpPr>
          <p:cNvPr id="10241" name="AutoShape 1"/>
          <p:cNvSpPr>
            <a:spLocks noChangeArrowheads="1"/>
          </p:cNvSpPr>
          <p:nvPr/>
        </p:nvSpPr>
        <p:spPr bwMode="auto">
          <a:xfrm>
            <a:off x="1907703" y="476672"/>
            <a:ext cx="5328593" cy="5184576"/>
          </a:xfrm>
          <a:prstGeom prst="roundRect">
            <a:avLst>
              <a:gd name="adj" fmla="val 5602"/>
            </a:avLst>
          </a:prstGeom>
          <a:ln w="38100">
            <a:headEnd/>
            <a:tailE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2800" i="0" u="sng" strike="noStrike" cap="none" normalizeH="0" baseline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latin typeface="Bernard MT Condensed" pitchFamily="18" charset="0"/>
                <a:cs typeface="Arial" pitchFamily="34" charset="0"/>
              </a:rPr>
              <a:t>Produits carnés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1" i="0" u="sng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1" i="0" u="sng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1" i="0" u="sng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1" i="0" u="sng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1" i="0" u="sng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1" i="0" u="sng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1" i="0" u="sng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1" i="0" u="sng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1" i="0" u="sng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2800" i="0" u="sng" strike="noStrike" cap="none" normalizeH="0" baseline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latin typeface="Bernard MT Condensed" pitchFamily="18" charset="0"/>
                <a:cs typeface="Arial" pitchFamily="34" charset="0"/>
              </a:rPr>
              <a:t>Poissons/</a:t>
            </a:r>
            <a:r>
              <a:rPr kumimoji="0" lang="fr-FR" sz="2800" i="0" u="sng" strike="noStrike" cap="none" normalizeH="0" baseline="0" dirty="0" smtClean="0">
                <a:ln>
                  <a:noFill/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Bernard MT Condensed" pitchFamily="18" charset="0"/>
                <a:cs typeface="Arial" pitchFamily="34" charset="0"/>
              </a:rPr>
              <a:t>fruits de mer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il_fi" descr="Afficher l'image d'origine"/>
          <p:cNvPicPr/>
          <p:nvPr/>
        </p:nvPicPr>
        <p:blipFill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b="76939"/>
          <a:stretch>
            <a:fillRect/>
          </a:stretch>
        </p:blipFill>
        <p:spPr bwMode="auto">
          <a:xfrm>
            <a:off x="5796136" y="692696"/>
            <a:ext cx="158417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l_fi" descr="Afficher l'image d'origine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3573016"/>
            <a:ext cx="936104" cy="833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1979712" y="1052736"/>
            <a:ext cx="5544616" cy="49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Oie 	</a:t>
            </a:r>
            <a:r>
              <a:rPr lang="fr-FR" sz="2000" i="1" dirty="0" smtClean="0">
                <a:latin typeface="Arial Narrow" pitchFamily="34" charset="0"/>
              </a:rPr>
              <a:t>Foie gras – Magret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1979712" y="2104400"/>
            <a:ext cx="55446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89013" indent="-989013" algn="just"/>
            <a:r>
              <a:rPr lang="fr-FR" sz="2000" b="1" dirty="0" smtClean="0">
                <a:latin typeface="Arial Narrow" pitchFamily="34" charset="0"/>
              </a:rPr>
              <a:t>Porc 	</a:t>
            </a:r>
            <a:r>
              <a:rPr lang="fr-FR" sz="2000" i="1" dirty="0" smtClean="0">
                <a:latin typeface="Arial Narrow" pitchFamily="34" charset="0"/>
              </a:rPr>
              <a:t>Lard (fumé) </a:t>
            </a:r>
          </a:p>
          <a:p>
            <a:pPr marL="989013" algn="just"/>
            <a:r>
              <a:rPr lang="fr-FR" sz="2000" i="1" dirty="0" smtClean="0">
                <a:latin typeface="Arial Narrow" pitchFamily="34" charset="0"/>
              </a:rPr>
              <a:t>Saucisse de Strasbourg« </a:t>
            </a:r>
            <a:r>
              <a:rPr lang="fr-FR" sz="2000" i="1" dirty="0" err="1" smtClean="0">
                <a:latin typeface="Arial Narrow" pitchFamily="34" charset="0"/>
              </a:rPr>
              <a:t>knack</a:t>
            </a:r>
            <a:r>
              <a:rPr lang="fr-FR" sz="2400" i="1" dirty="0" smtClean="0">
                <a:latin typeface="Arial Narrow" pitchFamily="34" charset="0"/>
              </a:rPr>
              <a:t> »</a:t>
            </a:r>
          </a:p>
        </p:txBody>
      </p:sp>
      <p:pic>
        <p:nvPicPr>
          <p:cNvPr id="10243" name="Picture 3" descr="Lard fumé paysan"/>
          <p:cNvPicPr>
            <a:picLocks noChangeAspect="1" noChangeArrowheads="1"/>
          </p:cNvPicPr>
          <p:nvPr/>
        </p:nvPicPr>
        <p:blipFill>
          <a:blip r:embed="rId7" cstate="print"/>
          <a:srcRect t="11454" b="14092"/>
          <a:stretch>
            <a:fillRect/>
          </a:stretch>
        </p:blipFill>
        <p:spPr bwMode="auto">
          <a:xfrm>
            <a:off x="6444208" y="1340768"/>
            <a:ext cx="2177153" cy="16209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45" name="Picture 5" descr="Afficher l'image d'origine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24544" y="2348880"/>
            <a:ext cx="3672409" cy="2448272"/>
          </a:xfrm>
          <a:prstGeom prst="rect">
            <a:avLst/>
          </a:prstGeom>
          <a:noFill/>
        </p:spPr>
      </p:pic>
      <p:sp>
        <p:nvSpPr>
          <p:cNvPr id="10" name="ZoneTexte 9"/>
          <p:cNvSpPr txBox="1"/>
          <p:nvPr/>
        </p:nvSpPr>
        <p:spPr>
          <a:xfrm>
            <a:off x="2051720" y="4005064"/>
            <a:ext cx="55446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Sandre</a:t>
            </a:r>
          </a:p>
          <a:p>
            <a:pPr algn="just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Brochet</a:t>
            </a:r>
          </a:p>
          <a:p>
            <a:pPr algn="just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Truite</a:t>
            </a:r>
            <a:endParaRPr lang="fr-FR" sz="2000" dirty="0" smtClean="0">
              <a:latin typeface="Arial Narrow" pitchFamily="34" charset="0"/>
            </a:endParaRPr>
          </a:p>
        </p:txBody>
      </p:sp>
      <p:sp>
        <p:nvSpPr>
          <p:cNvPr id="11" name="Accolade ouvrante 10"/>
          <p:cNvSpPr/>
          <p:nvPr/>
        </p:nvSpPr>
        <p:spPr>
          <a:xfrm flipH="1">
            <a:off x="2987824" y="4149080"/>
            <a:ext cx="432048" cy="1296144"/>
          </a:xfrm>
          <a:prstGeom prst="leftBrace">
            <a:avLst>
              <a:gd name="adj1" fmla="val 63264"/>
              <a:gd name="adj2" fmla="val 50000"/>
            </a:avLst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/>
          <p:cNvSpPr txBox="1"/>
          <p:nvPr/>
        </p:nvSpPr>
        <p:spPr>
          <a:xfrm>
            <a:off x="3419872" y="4437112"/>
            <a:ext cx="30243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000" b="1" i="1" dirty="0" smtClean="0">
                <a:solidFill>
                  <a:schemeClr val="accent5">
                    <a:lumMod val="75000"/>
                  </a:schemeClr>
                </a:solidFill>
                <a:latin typeface="Arial Narrow" pitchFamily="34" charset="0"/>
              </a:rPr>
              <a:t>Poissons de Rivière</a:t>
            </a:r>
            <a:endParaRPr lang="fr-FR" sz="2000" i="1" dirty="0" smtClean="0">
              <a:solidFill>
                <a:schemeClr val="accent5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79712" y="1548402"/>
            <a:ext cx="55446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Volaille d’Alsace IGP 	</a:t>
            </a:r>
            <a:endParaRPr lang="fr-FR" sz="2400" i="1" dirty="0" smtClean="0">
              <a:latin typeface="Arial Narrow" pitchFamily="34" charset="0"/>
            </a:endParaRPr>
          </a:p>
        </p:txBody>
      </p:sp>
      <p:pic>
        <p:nvPicPr>
          <p:cNvPr id="10251" name="Picture 11" descr="Afficher l'image d'origine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4008" y="1196752"/>
            <a:ext cx="1498962" cy="1196752"/>
          </a:xfrm>
          <a:prstGeom prst="rect">
            <a:avLst/>
          </a:prstGeom>
          <a:noFill/>
        </p:spPr>
      </p:pic>
      <p:sp>
        <p:nvSpPr>
          <p:cNvPr id="16" name="ZoneTexte 15"/>
          <p:cNvSpPr txBox="1"/>
          <p:nvPr/>
        </p:nvSpPr>
        <p:spPr>
          <a:xfrm>
            <a:off x="3131840" y="2996952"/>
            <a:ext cx="424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89013" indent="-989013" algn="just"/>
            <a:r>
              <a:rPr lang="fr-FR" sz="2000" b="1" dirty="0" smtClean="0">
                <a:latin typeface="Arial Narrow" pitchFamily="34" charset="0"/>
              </a:rPr>
              <a:t>Gibier 	</a:t>
            </a:r>
            <a:r>
              <a:rPr lang="fr-FR" sz="2000" i="1" dirty="0" smtClean="0">
                <a:latin typeface="Arial Narrow" pitchFamily="34" charset="0"/>
              </a:rPr>
              <a:t>Sanglier – Chevreuil - lièvre	</a:t>
            </a:r>
            <a:endParaRPr lang="fr-FR" sz="2400" i="1" dirty="0" smtClean="0">
              <a:latin typeface="Arial Narrow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 build="p" advAuto="1000"/>
      <p:bldP spid="11" grpId="0" animBg="1"/>
      <p:bldP spid="12" grpId="0"/>
      <p:bldP spid="14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9" name="Picture 11" descr="Afficher l'image d'orig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46400" y="2852936"/>
            <a:ext cx="1984221" cy="3456384"/>
          </a:xfrm>
          <a:prstGeom prst="rect">
            <a:avLst/>
          </a:prstGeom>
          <a:noFill/>
        </p:spPr>
      </p:pic>
      <p:pic>
        <p:nvPicPr>
          <p:cNvPr id="17417" name="Picture 9" descr="Afficher l'image d'origi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5805264"/>
            <a:ext cx="2730274" cy="1527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12" descr="http://www.myrtille-bio.com/wp-content/uploads/2012/05/myrtille-jus-fruit-bio-superfruit-antioxydant-naturel-phytotherapie-yeux-cancer-radicaux-libres-cataracte-12-300x2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0"/>
            <a:ext cx="3384376" cy="2459312"/>
          </a:xfrm>
          <a:prstGeom prst="rect">
            <a:avLst/>
          </a:prstGeom>
          <a:noFill/>
        </p:spPr>
      </p:pic>
      <p:pic>
        <p:nvPicPr>
          <p:cNvPr id="17415" name="Picture 7" descr="Afficher l'image d'orig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301208"/>
            <a:ext cx="3609975" cy="2381250"/>
          </a:xfrm>
          <a:prstGeom prst="rect">
            <a:avLst/>
          </a:prstGeom>
          <a:noFill/>
        </p:spPr>
      </p:pic>
      <p:pic>
        <p:nvPicPr>
          <p:cNvPr id="17413" name="Picture 5" descr="Afficher l'image d'origin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84169" y="5369835"/>
            <a:ext cx="2232248" cy="1488165"/>
          </a:xfrm>
          <a:prstGeom prst="rect">
            <a:avLst/>
          </a:prstGeom>
          <a:noFill/>
        </p:spPr>
      </p:pic>
      <p:pic>
        <p:nvPicPr>
          <p:cNvPr id="17411" name="Picture 3" descr="Afficher l'image d'orig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852936"/>
            <a:ext cx="2188977" cy="27297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409" name="AutoShape 1"/>
          <p:cNvSpPr>
            <a:spLocks noChangeArrowheads="1"/>
          </p:cNvSpPr>
          <p:nvPr/>
        </p:nvSpPr>
        <p:spPr bwMode="auto">
          <a:xfrm>
            <a:off x="2051720" y="692696"/>
            <a:ext cx="4968552" cy="511256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28575">
            <a:solidFill>
              <a:srgbClr val="00B050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fr-FR" sz="2800" u="sng" dirty="0">
                <a:solidFill>
                  <a:schemeClr val="accent1">
                    <a:lumMod val="75000"/>
                  </a:schemeClr>
                </a:solidFill>
                <a:latin typeface="Bernard MT Condensed" pitchFamily="18" charset="0"/>
                <a:cs typeface="Arial" pitchFamily="34" charset="0"/>
              </a:rPr>
              <a:t>Fruits </a:t>
            </a: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endParaRPr lang="fr-FR" sz="2800" u="sng" dirty="0">
              <a:solidFill>
                <a:schemeClr val="accent2">
                  <a:lumMod val="75000"/>
                </a:schemeClr>
              </a:solidFill>
              <a:latin typeface="Bernard MT Condensed" pitchFamily="18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endParaRPr lang="fr-FR" sz="2800" u="sng" dirty="0">
              <a:solidFill>
                <a:schemeClr val="accent2">
                  <a:lumMod val="75000"/>
                </a:schemeClr>
              </a:solidFill>
              <a:latin typeface="Bernard MT Condensed" pitchFamily="18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endParaRPr lang="fr-FR" sz="2800" u="sng" dirty="0">
              <a:solidFill>
                <a:schemeClr val="accent2">
                  <a:lumMod val="75000"/>
                </a:schemeClr>
              </a:solidFill>
              <a:latin typeface="Bernard MT Condensed" pitchFamily="18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endParaRPr lang="fr-FR" sz="800" u="sng" dirty="0" smtClean="0">
              <a:solidFill>
                <a:srgbClr val="336600"/>
              </a:solidFill>
              <a:latin typeface="Bernard MT Condensed" pitchFamily="18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fr-FR" sz="2800" u="sng" dirty="0" smtClean="0">
                <a:solidFill>
                  <a:srgbClr val="336600"/>
                </a:solidFill>
                <a:latin typeface="Bernard MT Condensed" pitchFamily="18" charset="0"/>
                <a:cs typeface="Arial" pitchFamily="34" charset="0"/>
              </a:rPr>
              <a:t>Légumes</a:t>
            </a:r>
            <a:endParaRPr lang="fr-FR" sz="2800" u="sng" dirty="0">
              <a:solidFill>
                <a:srgbClr val="336600"/>
              </a:solidFill>
              <a:latin typeface="Bernard MT Condensed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123728" y="1052736"/>
            <a:ext cx="55446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Quetsche</a:t>
            </a:r>
          </a:p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Myrtilles</a:t>
            </a:r>
          </a:p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Rhubarbe</a:t>
            </a:r>
          </a:p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Airelles</a:t>
            </a:r>
            <a:endParaRPr lang="fr-FR" sz="2000" dirty="0" smtClean="0">
              <a:latin typeface="Arial Narrow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123728" y="3722256"/>
            <a:ext cx="47525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Chou (Quintal) - Chou rouge </a:t>
            </a:r>
          </a:p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Champignons (Girolle, morille, trompette de la mort)</a:t>
            </a:r>
          </a:p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Asperge</a:t>
            </a:r>
            <a:endParaRPr lang="fr-FR" sz="2000" dirty="0" smtClean="0">
              <a:latin typeface="Arial Narrow" pitchFamily="34" charset="0"/>
            </a:endParaRPr>
          </a:p>
        </p:txBody>
      </p:sp>
      <p:pic>
        <p:nvPicPr>
          <p:cNvPr id="6" name="Picture 8" descr="http://www.sicoly.fr/data/classes/produit/prod_186_visuel3_produit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19872" y="980728"/>
            <a:ext cx="2570484" cy="2304256"/>
          </a:xfrm>
          <a:prstGeom prst="rect">
            <a:avLst/>
          </a:prstGeom>
          <a:noFill/>
        </p:spPr>
      </p:pic>
      <p:pic>
        <p:nvPicPr>
          <p:cNvPr id="17421" name="Picture 13" descr="Afficher l'image d'origine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88294" y="0"/>
            <a:ext cx="3040090" cy="1700808"/>
          </a:xfrm>
          <a:prstGeom prst="rect">
            <a:avLst/>
          </a:prstGeom>
          <a:noFill/>
        </p:spPr>
      </p:pic>
      <p:pic>
        <p:nvPicPr>
          <p:cNvPr id="17423" name="Picture 15" descr="Afficher l'image d'origine"/>
          <p:cNvPicPr>
            <a:picLocks noChangeAspect="1" noChangeArrowheads="1"/>
          </p:cNvPicPr>
          <p:nvPr/>
        </p:nvPicPr>
        <p:blipFill>
          <a:blip r:embed="rId10" cstate="print"/>
          <a:srcRect r="16926"/>
          <a:stretch>
            <a:fillRect/>
          </a:stretch>
        </p:blipFill>
        <p:spPr bwMode="auto">
          <a:xfrm>
            <a:off x="6588224" y="1124744"/>
            <a:ext cx="2150690" cy="1946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  <p:bldP spid="4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AutoShape 1"/>
          <p:cNvSpPr>
            <a:spLocks noChangeArrowheads="1"/>
          </p:cNvSpPr>
          <p:nvPr/>
        </p:nvSpPr>
        <p:spPr bwMode="auto">
          <a:xfrm>
            <a:off x="755576" y="476672"/>
            <a:ext cx="7560840" cy="4157018"/>
          </a:xfrm>
          <a:prstGeom prst="roundRect">
            <a:avLst>
              <a:gd name="adj" fmla="val 7269"/>
            </a:avLst>
          </a:prstGeom>
          <a:solidFill>
            <a:srgbClr val="FFFFFF"/>
          </a:solidFill>
          <a:ln w="28575">
            <a:solidFill>
              <a:srgbClr val="FF3300"/>
            </a:solidFill>
            <a:round/>
            <a:headEnd/>
            <a:tailEnd/>
          </a:ln>
          <a:effectLst>
            <a:outerShdw dist="107763" dir="8100000" algn="ctr" rotWithShape="0">
              <a:srgbClr val="80808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indent="0" algn="ctr" fontAlgn="base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fr-FR" sz="2800" u="sng" dirty="0">
                <a:solidFill>
                  <a:srgbClr val="FF6600"/>
                </a:solidFill>
                <a:latin typeface="Bernard MT Condensed" pitchFamily="18" charset="0"/>
                <a:cs typeface="Arial" pitchFamily="34" charset="0"/>
              </a:rPr>
              <a:t>Fromages et/ou Produits laitiers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 Light" pitchFamily="34" charset="0"/>
                <a:cs typeface="Arial" pitchFamily="34" charset="0"/>
              </a:rPr>
              <a:t>	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				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				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				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				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				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leau 2"/>
          <p:cNvGraphicFramePr>
            <a:graphicFrameLocks noGrp="1"/>
          </p:cNvGraphicFramePr>
          <p:nvPr/>
        </p:nvGraphicFramePr>
        <p:xfrm>
          <a:off x="1115616" y="1268760"/>
          <a:ext cx="6624737" cy="2560845"/>
        </p:xfrm>
        <a:graphic>
          <a:graphicData uri="http://schemas.openxmlformats.org/drawingml/2006/table">
            <a:tbl>
              <a:tblPr/>
              <a:tblGrid>
                <a:gridCol w="3539991"/>
                <a:gridCol w="686457"/>
                <a:gridCol w="1426049"/>
                <a:gridCol w="972240"/>
              </a:tblGrid>
              <a:tr h="3600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rgbClr val="000000"/>
                          </a:solidFill>
                          <a:latin typeface="Segoe UI Light"/>
                          <a:ea typeface="Calibri"/>
                          <a:cs typeface="Times New Roman"/>
                        </a:rPr>
                        <a:t>Appellation</a:t>
                      </a:r>
                      <a:endParaRPr lang="fr-FR" sz="2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rgbClr val="000000"/>
                          </a:solidFill>
                          <a:latin typeface="Segoe UI Light"/>
                          <a:ea typeface="Calibri"/>
                          <a:cs typeface="Times New Roman"/>
                        </a:rPr>
                        <a:t>Lait</a:t>
                      </a:r>
                      <a:endParaRPr lang="fr-FR" sz="2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rgbClr val="000000"/>
                          </a:solidFill>
                          <a:latin typeface="Segoe UI Light"/>
                          <a:ea typeface="Calibri"/>
                          <a:cs typeface="Times New Roman"/>
                        </a:rPr>
                        <a:t>Famille</a:t>
                      </a:r>
                      <a:endParaRPr lang="fr-FR" sz="2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rgbClr val="000000"/>
                          </a:solidFill>
                          <a:latin typeface="Segoe UI Light"/>
                          <a:ea typeface="Calibri"/>
                          <a:cs typeface="Times New Roman"/>
                        </a:rPr>
                        <a:t>Label</a:t>
                      </a:r>
                      <a:endParaRPr lang="fr-FR" sz="2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1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1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1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1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1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1115616" y="1556792"/>
            <a:ext cx="34563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Munster	</a:t>
            </a:r>
            <a:endParaRPr lang="fr-FR" sz="2400" i="1" dirty="0" smtClean="0">
              <a:latin typeface="Arial Narrow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644008" y="1556792"/>
            <a:ext cx="7200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V</a:t>
            </a:r>
            <a:endParaRPr lang="fr-FR" sz="2400" i="1" dirty="0" smtClean="0">
              <a:latin typeface="Arial Narrow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364088" y="1556792"/>
            <a:ext cx="1368152" cy="49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PMCL</a:t>
            </a:r>
            <a:endParaRPr lang="fr-FR" sz="2400" i="1" dirty="0" smtClean="0">
              <a:latin typeface="Arial Narrow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732240" y="1556792"/>
            <a:ext cx="1080120" cy="455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b="1" dirty="0" smtClean="0">
                <a:latin typeface="Arial Narrow" pitchFamily="34" charset="0"/>
              </a:rPr>
              <a:t>AOC/AOP</a:t>
            </a:r>
            <a:endParaRPr lang="fr-FR" i="1" dirty="0" smtClean="0">
              <a:latin typeface="Arial Narrow" pitchFamily="34" charset="0"/>
            </a:endParaRPr>
          </a:p>
        </p:txBody>
      </p:sp>
      <p:pic>
        <p:nvPicPr>
          <p:cNvPr id="8" name="Picture 16" descr="http://www.fureurdesvivres.com/images/fdv_9_ol_munster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4077072"/>
            <a:ext cx="2736304" cy="2293100"/>
          </a:xfrm>
          <a:prstGeom prst="rect">
            <a:avLst/>
          </a:prstGeom>
          <a:noFill/>
        </p:spPr>
      </p:pic>
      <p:pic>
        <p:nvPicPr>
          <p:cNvPr id="16387" name="Picture 3" descr="Afficher l'image d'orig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CFCFA"/>
              </a:clrFrom>
              <a:clrTo>
                <a:srgbClr val="FCFC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0032" y="3861048"/>
            <a:ext cx="2667000" cy="2667000"/>
          </a:xfrm>
          <a:prstGeom prst="rect">
            <a:avLst/>
          </a:prstGeom>
          <a:noFill/>
        </p:spPr>
      </p:pic>
      <p:sp>
        <p:nvSpPr>
          <p:cNvPr id="10" name="ZoneTexte 9"/>
          <p:cNvSpPr txBox="1"/>
          <p:nvPr/>
        </p:nvSpPr>
        <p:spPr>
          <a:xfrm>
            <a:off x="1115616" y="2420888"/>
            <a:ext cx="3456384" cy="49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000" b="1" dirty="0" err="1" smtClean="0">
                <a:latin typeface="Arial Narrow" pitchFamily="34" charset="0"/>
              </a:rPr>
              <a:t>Bibeleskaes</a:t>
            </a:r>
            <a:endParaRPr lang="fr-FR" sz="2400" i="1" dirty="0" smtClean="0">
              <a:latin typeface="Arial Narrow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644008" y="2442954"/>
            <a:ext cx="7200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V</a:t>
            </a:r>
            <a:endParaRPr lang="fr-FR" sz="2400" i="1" dirty="0" smtClean="0">
              <a:latin typeface="Arial Narrow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292080" y="2492896"/>
            <a:ext cx="1512168" cy="455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b="1" dirty="0" smtClean="0">
                <a:latin typeface="Arial Narrow" pitchFamily="34" charset="0"/>
              </a:rPr>
              <a:t>Fromage Frais</a:t>
            </a:r>
            <a:endParaRPr lang="fr-FR" i="1" dirty="0" smtClean="0">
              <a:latin typeface="Arial Narrow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732240" y="2492896"/>
            <a:ext cx="1080120" cy="455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b="1" dirty="0" smtClean="0">
                <a:latin typeface="Arial Narrow" pitchFamily="34" charset="0"/>
              </a:rPr>
              <a:t>Aucun</a:t>
            </a:r>
            <a:endParaRPr lang="fr-FR" i="1" dirty="0" smtClean="0">
              <a:latin typeface="Arial Narrow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732240" y="2060848"/>
            <a:ext cx="1080120" cy="455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b="1" dirty="0" smtClean="0">
                <a:latin typeface="Arial Narrow" pitchFamily="34" charset="0"/>
              </a:rPr>
              <a:t>AOC/AOP</a:t>
            </a:r>
            <a:endParaRPr lang="fr-FR" i="1" dirty="0" smtClean="0">
              <a:latin typeface="Arial Narrow" pitchFamily="34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5364088" y="2060848"/>
            <a:ext cx="1368152" cy="49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PMCL</a:t>
            </a:r>
            <a:endParaRPr lang="fr-FR" sz="2400" i="1" dirty="0" smtClean="0">
              <a:latin typeface="Arial Narrow" pitchFamily="34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4644008" y="1988840"/>
            <a:ext cx="7200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V</a:t>
            </a:r>
            <a:endParaRPr lang="fr-FR" sz="2400" i="1" dirty="0" smtClean="0">
              <a:latin typeface="Arial Narrow" pitchFamily="34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1115616" y="1988840"/>
            <a:ext cx="3456384" cy="49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Munster	</a:t>
            </a:r>
            <a:r>
              <a:rPr lang="fr-FR" sz="2000" b="1" dirty="0" smtClean="0">
                <a:latin typeface="Arial Narrow" pitchFamily="34" charset="0"/>
              </a:rPr>
              <a:t> Géromé</a:t>
            </a:r>
            <a:endParaRPr lang="fr-FR" sz="2400" i="1" dirty="0" smtClean="0">
              <a:latin typeface="Arial Narrow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1" name="Picture 9" descr="Afficher l'image d'orig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0"/>
            <a:ext cx="2520280" cy="2169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9" name="Picture 7" descr="Afficher l'image d'origi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933056"/>
            <a:ext cx="5781675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7" name="Picture 5" descr="Afficher l'image d'origi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852936"/>
            <a:ext cx="3762943" cy="49602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5" name="Picture 3" descr="Afficher l'image d'orig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-387423"/>
            <a:ext cx="5443804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http://www.expressottawa.ca/media/photos/unis/photo_532598_resize.jpg"/>
          <p:cNvPicPr>
            <a:picLocks noChangeAspect="1" noChangeArrowheads="1"/>
          </p:cNvPicPr>
          <p:nvPr/>
        </p:nvPicPr>
        <p:blipFill>
          <a:blip r:embed="rId6" cstate="print"/>
          <a:srcRect l="11405" r="12018" b="8672"/>
          <a:stretch>
            <a:fillRect/>
          </a:stretch>
        </p:blipFill>
        <p:spPr bwMode="auto">
          <a:xfrm>
            <a:off x="5940152" y="2060848"/>
            <a:ext cx="2914324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433" name="AutoShape 1"/>
          <p:cNvSpPr>
            <a:spLocks noChangeArrowheads="1"/>
          </p:cNvSpPr>
          <p:nvPr/>
        </p:nvSpPr>
        <p:spPr bwMode="auto">
          <a:xfrm>
            <a:off x="251520" y="1628800"/>
            <a:ext cx="6120680" cy="3024336"/>
          </a:xfrm>
          <a:prstGeom prst="roundRect">
            <a:avLst>
              <a:gd name="adj" fmla="val 6606"/>
            </a:avLst>
          </a:prstGeom>
          <a:solidFill>
            <a:srgbClr val="FFFFFF"/>
          </a:solidFill>
          <a:ln w="28575">
            <a:solidFill>
              <a:schemeClr val="accent2">
                <a:lumMod val="60000"/>
                <a:lumOff val="40000"/>
              </a:schemeClr>
            </a:solidFill>
            <a:round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fr-FR" sz="2800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Bernard MT Condensed" pitchFamily="18" charset="0"/>
                <a:cs typeface="Arial" pitchFamily="34" charset="0"/>
              </a:rPr>
              <a:t>Spécialités (confiseries/condiments/etc.)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1" i="0" u="sng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1" i="0" u="sng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1" i="0" u="sng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1" i="0" u="sng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rgbClr val="7F7F7F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827584" y="2204864"/>
            <a:ext cx="554461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Pain d’épices</a:t>
            </a:r>
          </a:p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Bretzel</a:t>
            </a:r>
          </a:p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Kouglof</a:t>
            </a:r>
          </a:p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Miel de Sapin d’Alsace (Label rouge)</a:t>
            </a:r>
          </a:p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Cerises au Kirsch</a:t>
            </a:r>
            <a:endParaRPr lang="fr-FR" sz="2000" dirty="0" smtClean="0">
              <a:latin typeface="Arial Narrow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Afficher l'image d'orig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356992"/>
            <a:ext cx="5159896" cy="3869922"/>
          </a:xfrm>
          <a:prstGeom prst="rect">
            <a:avLst/>
          </a:prstGeom>
          <a:noFill/>
        </p:spPr>
      </p:pic>
      <p:pic>
        <p:nvPicPr>
          <p:cNvPr id="4" name="Picture 4" descr="http://icu.linter.fr/450/324763/1287654363/flammekueche.jpg"/>
          <p:cNvPicPr>
            <a:picLocks noChangeAspect="1" noChangeArrowheads="1"/>
          </p:cNvPicPr>
          <p:nvPr/>
        </p:nvPicPr>
        <p:blipFill>
          <a:blip r:embed="rId3" cstate="print"/>
          <a:srcRect t="11340"/>
          <a:stretch>
            <a:fillRect/>
          </a:stretch>
        </p:blipFill>
        <p:spPr bwMode="auto">
          <a:xfrm>
            <a:off x="0" y="4221088"/>
            <a:ext cx="3024336" cy="23834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8" descr="http://www.rijnfietsroute.eu/etapes/bale-2013-colmar-2013-strasbourg-2013-baden-baden-2013-karlsruhe-etape3/la-choucroute-garnie/bandeau_poibandea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149080"/>
            <a:ext cx="3101144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794" name="AutoShape 2"/>
          <p:cNvSpPr>
            <a:spLocks noChangeArrowheads="1"/>
          </p:cNvSpPr>
          <p:nvPr/>
        </p:nvSpPr>
        <p:spPr bwMode="auto">
          <a:xfrm>
            <a:off x="395536" y="260648"/>
            <a:ext cx="8280920" cy="3744416"/>
          </a:xfrm>
          <a:prstGeom prst="roundRect">
            <a:avLst>
              <a:gd name="adj" fmla="val 6606"/>
            </a:avLst>
          </a:prstGeom>
          <a:solidFill>
            <a:srgbClr val="FFFFFF"/>
          </a:solidFill>
          <a:ln w="28575">
            <a:solidFill>
              <a:srgbClr val="C00000"/>
            </a:solidFill>
            <a:round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fr-FR" sz="2800" u="sng" dirty="0">
                <a:solidFill>
                  <a:srgbClr val="C00000"/>
                </a:solidFill>
                <a:latin typeface="Bernard MT Condensed" pitchFamily="18" charset="0"/>
                <a:cs typeface="Arial" pitchFamily="34" charset="0"/>
              </a:rPr>
              <a:t>Plats typiques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rgbClr val="7F7F7F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67544" y="764704"/>
            <a:ext cx="55446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9875" indent="-269875" algn="just">
              <a:buFont typeface="Arial" pitchFamily="34" charset="0"/>
              <a:buChar char="•"/>
            </a:pPr>
            <a:r>
              <a:rPr lang="fr-FR" sz="2000" b="1" dirty="0" err="1" smtClean="0">
                <a:latin typeface="Arial Narrow" pitchFamily="34" charset="0"/>
              </a:rPr>
              <a:t>Flammenkueche</a:t>
            </a:r>
            <a:r>
              <a:rPr lang="fr-FR" sz="2000" b="1" dirty="0" smtClean="0">
                <a:latin typeface="Arial Narrow" pitchFamily="34" charset="0"/>
              </a:rPr>
              <a:t> : </a:t>
            </a:r>
            <a:r>
              <a:rPr lang="fr-FR" sz="1600" b="1" i="1" dirty="0" smtClean="0">
                <a:latin typeface="Arial Narrow" pitchFamily="34" charset="0"/>
              </a:rPr>
              <a:t>Fine pâte à pain garnie de crème fraiche, lardons et oignon. Elle est cuite au feu de bois</a:t>
            </a:r>
          </a:p>
          <a:p>
            <a:pPr marL="269875" indent="-269875" algn="just">
              <a:buFont typeface="Arial" pitchFamily="34" charset="0"/>
              <a:buChar char="•"/>
            </a:pPr>
            <a:endParaRPr lang="fr-FR" sz="800" b="1" i="1" dirty="0" smtClean="0">
              <a:latin typeface="Arial Narrow" pitchFamily="34" charset="0"/>
            </a:endParaRPr>
          </a:p>
          <a:p>
            <a:pPr marL="269875" indent="-269875" algn="just"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Truite au Riesling : </a:t>
            </a:r>
            <a:r>
              <a:rPr lang="fr-FR" sz="1600" b="1" i="1" dirty="0" smtClean="0">
                <a:latin typeface="Arial Narrow" pitchFamily="34" charset="0"/>
              </a:rPr>
              <a:t>Truite cuite dans un court bouillon au vin de Riesling et servie avec une sauce crème </a:t>
            </a:r>
          </a:p>
          <a:p>
            <a:pPr marL="269875" indent="-269875" algn="just">
              <a:buFont typeface="Arial" pitchFamily="34" charset="0"/>
              <a:buChar char="•"/>
            </a:pPr>
            <a:endParaRPr lang="fr-FR" sz="800" b="1" dirty="0" smtClean="0">
              <a:latin typeface="Arial Narrow" pitchFamily="34" charset="0"/>
            </a:endParaRPr>
          </a:p>
          <a:p>
            <a:pPr marL="269875" indent="-269875" algn="just">
              <a:buFont typeface="Arial" pitchFamily="34" charset="0"/>
              <a:buChar char="•"/>
            </a:pPr>
            <a:r>
              <a:rPr lang="fr-FR" sz="2000" b="1" dirty="0" err="1" smtClean="0">
                <a:latin typeface="Arial Narrow" pitchFamily="34" charset="0"/>
              </a:rPr>
              <a:t>Spaetzle</a:t>
            </a:r>
            <a:r>
              <a:rPr lang="fr-FR" sz="2000" b="1" dirty="0" smtClean="0">
                <a:latin typeface="Arial Narrow" pitchFamily="34" charset="0"/>
              </a:rPr>
              <a:t> : </a:t>
            </a:r>
            <a:r>
              <a:rPr lang="fr-FR" sz="1600" b="1" i="1" dirty="0" smtClean="0">
                <a:latin typeface="Arial Narrow" pitchFamily="34" charset="0"/>
              </a:rPr>
              <a:t>petites pâtes fermes</a:t>
            </a:r>
          </a:p>
          <a:p>
            <a:pPr marL="269875" indent="-269875" algn="just">
              <a:buFont typeface="Arial" pitchFamily="34" charset="0"/>
              <a:buChar char="•"/>
            </a:pPr>
            <a:endParaRPr lang="fr-FR" sz="800" b="1" i="1" dirty="0" smtClean="0">
              <a:latin typeface="Arial Narrow" pitchFamily="34" charset="0"/>
            </a:endParaRPr>
          </a:p>
          <a:p>
            <a:pPr marL="269875" indent="-269875" algn="just"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Choucroute IGP : </a:t>
            </a:r>
            <a:r>
              <a:rPr lang="fr-FR" sz="1600" b="1" i="1" dirty="0" smtClean="0">
                <a:latin typeface="Arial Narrow" pitchFamily="34" charset="0"/>
              </a:rPr>
              <a:t>Chou quintal mariné et fermenté, servi avec du porc, des </a:t>
            </a:r>
            <a:r>
              <a:rPr lang="fr-FR" sz="1600" b="1" i="1" dirty="0" err="1" smtClean="0">
                <a:latin typeface="Arial Narrow" pitchFamily="34" charset="0"/>
              </a:rPr>
              <a:t>knacks</a:t>
            </a:r>
            <a:r>
              <a:rPr lang="fr-FR" sz="1600" b="1" i="1" dirty="0" smtClean="0">
                <a:latin typeface="Arial Narrow" pitchFamily="34" charset="0"/>
              </a:rPr>
              <a:t> et pommes de terre</a:t>
            </a:r>
          </a:p>
          <a:p>
            <a:pPr marL="269875" indent="-269875" algn="just">
              <a:buFont typeface="Arial" pitchFamily="34" charset="0"/>
              <a:buChar char="•"/>
            </a:pPr>
            <a:endParaRPr lang="fr-FR" sz="800" b="1" dirty="0" smtClean="0">
              <a:latin typeface="Arial Narrow" pitchFamily="34" charset="0"/>
            </a:endParaRPr>
          </a:p>
          <a:p>
            <a:pPr marL="269875" indent="-269875" algn="just">
              <a:buFont typeface="Arial" pitchFamily="34" charset="0"/>
              <a:buChar char="•"/>
            </a:pPr>
            <a:r>
              <a:rPr lang="fr-FR" sz="2000" b="1" dirty="0" err="1" smtClean="0">
                <a:latin typeface="Arial Narrow" pitchFamily="34" charset="0"/>
              </a:rPr>
              <a:t>Bäckhoeffe</a:t>
            </a:r>
            <a:r>
              <a:rPr lang="fr-FR" sz="2000" b="1" dirty="0" smtClean="0">
                <a:latin typeface="Arial Narrow" pitchFamily="34" charset="0"/>
              </a:rPr>
              <a:t> : </a:t>
            </a:r>
            <a:r>
              <a:rPr lang="fr-FR" sz="1600" b="1" i="1" dirty="0" smtClean="0">
                <a:latin typeface="Arial Narrow" pitchFamily="34" charset="0"/>
              </a:rPr>
              <a:t>Assortiment de viandes cuit au four avec des pommes de terre</a:t>
            </a:r>
          </a:p>
        </p:txBody>
      </p:sp>
      <p:pic>
        <p:nvPicPr>
          <p:cNvPr id="5" name="Picture 2" descr="http://files.meilleurduchef.com/mdc/photo/recette/spaetzle/spaetzle-2-640.jpg"/>
          <p:cNvPicPr>
            <a:picLocks noChangeAspect="1" noChangeArrowheads="1"/>
          </p:cNvPicPr>
          <p:nvPr/>
        </p:nvPicPr>
        <p:blipFill>
          <a:blip r:embed="rId5" cstate="print"/>
          <a:srcRect t="4707"/>
          <a:stretch>
            <a:fillRect/>
          </a:stretch>
        </p:blipFill>
        <p:spPr bwMode="auto">
          <a:xfrm>
            <a:off x="6156176" y="476672"/>
            <a:ext cx="2273758" cy="16250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 descr="http://www.lemagazinedestoques.fr/wp-content/uploads/2011/03/baeckeoffe.jpg"/>
          <p:cNvPicPr>
            <a:picLocks noChangeAspect="1" noChangeArrowheads="1"/>
          </p:cNvPicPr>
          <p:nvPr/>
        </p:nvPicPr>
        <p:blipFill>
          <a:blip r:embed="rId6" cstate="print"/>
          <a:srcRect r="9281" b="11953"/>
          <a:stretch>
            <a:fillRect/>
          </a:stretch>
        </p:blipFill>
        <p:spPr bwMode="auto">
          <a:xfrm flipH="1">
            <a:off x="6084168" y="2132856"/>
            <a:ext cx="2555776" cy="1858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395536" y="980728"/>
            <a:ext cx="8280920" cy="1944216"/>
          </a:xfrm>
          <a:prstGeom prst="roundRect">
            <a:avLst>
              <a:gd name="adj" fmla="val 6606"/>
            </a:avLst>
          </a:prstGeom>
          <a:solidFill>
            <a:srgbClr val="FFFFFF"/>
          </a:solidFill>
          <a:ln w="28575">
            <a:solidFill>
              <a:srgbClr val="C00000"/>
            </a:solidFill>
            <a:round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fr-FR" sz="2800" u="sng" dirty="0" smtClean="0">
                <a:solidFill>
                  <a:srgbClr val="C00000"/>
                </a:solidFill>
                <a:latin typeface="Bernard MT Condensed" pitchFamily="18" charset="0"/>
                <a:cs typeface="Arial" pitchFamily="34" charset="0"/>
              </a:rPr>
              <a:t>Desserts typiques</a:t>
            </a:r>
            <a:endParaRPr lang="fr-FR" sz="2800" u="sng" dirty="0">
              <a:solidFill>
                <a:srgbClr val="C00000"/>
              </a:solidFill>
              <a:latin typeface="Bernard MT Condensed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rgbClr val="7F7F7F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67544" y="1628800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9875" indent="-269875" algn="just"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Tarte Alsacienne : </a:t>
            </a:r>
            <a:r>
              <a:rPr lang="fr-FR" sz="1600" b="1" i="1" dirty="0" smtClean="0">
                <a:latin typeface="Arial Narrow" pitchFamily="34" charset="0"/>
              </a:rPr>
              <a:t>Pâte brisée sucrée garnie de pommes et d’une crème aux </a:t>
            </a:r>
            <a:r>
              <a:rPr lang="fr-FR" sz="1600" b="1" i="1" dirty="0" err="1" smtClean="0">
                <a:latin typeface="Arial Narrow" pitchFamily="34" charset="0"/>
              </a:rPr>
              <a:t>oeufs</a:t>
            </a:r>
            <a:endParaRPr lang="fr-FR" sz="1600" b="1" i="1" dirty="0" smtClean="0">
              <a:latin typeface="Arial Narrow" pitchFamily="34" charset="0"/>
            </a:endParaRPr>
          </a:p>
          <a:p>
            <a:pPr marL="269875" indent="-269875" algn="just">
              <a:buFont typeface="Arial" pitchFamily="34" charset="0"/>
              <a:buChar char="•"/>
            </a:pPr>
            <a:endParaRPr lang="fr-FR" sz="800" b="1" i="1" dirty="0" smtClean="0">
              <a:latin typeface="Arial Narrow" pitchFamily="34" charset="0"/>
            </a:endParaRPr>
          </a:p>
          <a:p>
            <a:pPr marL="269875" indent="-269875" algn="just"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Strudel: </a:t>
            </a:r>
            <a:r>
              <a:rPr lang="fr-FR" sz="1600" b="1" i="1" dirty="0" smtClean="0">
                <a:latin typeface="Arial Narrow" pitchFamily="34" charset="0"/>
              </a:rPr>
              <a:t>Pâte brisée garnie de compote de pommes, de pommes, raisins secs et parfumée à la cannelle </a:t>
            </a:r>
          </a:p>
          <a:p>
            <a:pPr marL="269875" indent="-269875" algn="just">
              <a:buFont typeface="Arial" pitchFamily="34" charset="0"/>
              <a:buChar char="•"/>
            </a:pPr>
            <a:endParaRPr lang="fr-FR" sz="800" b="1" dirty="0" smtClean="0">
              <a:latin typeface="Arial Narrow" pitchFamily="34" charset="0"/>
            </a:endParaRPr>
          </a:p>
        </p:txBody>
      </p:sp>
      <p:pic>
        <p:nvPicPr>
          <p:cNvPr id="4" name="Picture 14" descr="http://www.basesdelacuisine.com/dressage/desserts/tarte_pomme_alsacienne/P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212976"/>
            <a:ext cx="3648405" cy="2736304"/>
          </a:xfrm>
          <a:prstGeom prst="ellipse">
            <a:avLst/>
          </a:prstGeom>
          <a:noFill/>
        </p:spPr>
      </p:pic>
      <p:pic>
        <p:nvPicPr>
          <p:cNvPr id="5" name="Picture 12" descr="http://www.marions-kochbuch.com/food-pic/puff-pastry-apple-strud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284984"/>
            <a:ext cx="4416294" cy="263427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Afficher l'image d'origin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84168" y="3068960"/>
            <a:ext cx="3333750" cy="4333875"/>
          </a:xfrm>
          <a:prstGeom prst="rect">
            <a:avLst/>
          </a:prstGeom>
          <a:noFill/>
        </p:spPr>
      </p:pic>
      <p:pic>
        <p:nvPicPr>
          <p:cNvPr id="34819" name="Picture 3" descr="Afficher l'image d'origi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536" y="3212976"/>
            <a:ext cx="2474838" cy="24748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 l="55799" t="8640" r="13329" b="73360"/>
          <a:stretch>
            <a:fillRect/>
          </a:stretch>
        </p:blipFill>
        <p:spPr bwMode="auto">
          <a:xfrm>
            <a:off x="1979712" y="3068960"/>
            <a:ext cx="4968552" cy="18105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4817" name="AutoShape 1"/>
          <p:cNvSpPr>
            <a:spLocks noChangeArrowheads="1"/>
          </p:cNvSpPr>
          <p:nvPr/>
        </p:nvSpPr>
        <p:spPr bwMode="auto">
          <a:xfrm>
            <a:off x="467544" y="260648"/>
            <a:ext cx="8208912" cy="2952328"/>
          </a:xfrm>
          <a:prstGeom prst="roundRect">
            <a:avLst>
              <a:gd name="adj" fmla="val 4532"/>
            </a:avLst>
          </a:prstGeom>
          <a:solidFill>
            <a:srgbClr val="FFFFFF"/>
          </a:solidFill>
          <a:ln w="28575">
            <a:solidFill>
              <a:srgbClr val="7B03B1"/>
            </a:solidFill>
            <a:round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fr-FR" sz="2800" u="sng" dirty="0">
                <a:solidFill>
                  <a:srgbClr val="7B03B1"/>
                </a:solidFill>
                <a:latin typeface="Bernard MT Condensed" pitchFamily="18" charset="0"/>
                <a:cs typeface="Arial" pitchFamily="34" charset="0"/>
              </a:rPr>
              <a:t>Vins (AOC – AOP)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500" b="0" i="0" u="none" strike="noStrike" cap="none" normalizeH="0" baseline="0" dirty="0" smtClean="0">
              <a:ln>
                <a:noFill/>
              </a:ln>
              <a:solidFill>
                <a:srgbClr val="40404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gency FB" pitchFamily="34" charset="0"/>
                <a:cs typeface="Arial" pitchFamily="34" charset="0"/>
              </a:rPr>
              <a:t>	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						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						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						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						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						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fr-F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Arial" pitchFamily="34" charset="0"/>
              </a:rPr>
              <a:t>						</a:t>
            </a: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fr-FR" sz="1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Segoe UI Light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leau 2"/>
          <p:cNvGraphicFramePr>
            <a:graphicFrameLocks noGrp="1"/>
          </p:cNvGraphicFramePr>
          <p:nvPr/>
        </p:nvGraphicFramePr>
        <p:xfrm>
          <a:off x="611560" y="908721"/>
          <a:ext cx="7848872" cy="2151948"/>
        </p:xfrm>
        <a:graphic>
          <a:graphicData uri="http://schemas.openxmlformats.org/drawingml/2006/table">
            <a:tbl>
              <a:tblPr/>
              <a:tblGrid>
                <a:gridCol w="5216390"/>
                <a:gridCol w="525639"/>
                <a:gridCol w="527068"/>
                <a:gridCol w="525639"/>
                <a:gridCol w="527068"/>
                <a:gridCol w="527068"/>
              </a:tblGrid>
              <a:tr h="2536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rgbClr val="000000"/>
                          </a:solidFill>
                          <a:latin typeface="Segoe UI Light"/>
                          <a:ea typeface="Calibri"/>
                          <a:cs typeface="Times New Roman"/>
                        </a:rPr>
                        <a:t>Appellations</a:t>
                      </a:r>
                      <a:endParaRPr lang="fr-FR" sz="2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rgbClr val="000000"/>
                          </a:solidFill>
                          <a:latin typeface="Agency FB"/>
                          <a:ea typeface="Calibri"/>
                          <a:cs typeface="Times New Roman"/>
                        </a:rPr>
                        <a:t>B</a:t>
                      </a:r>
                      <a:endParaRPr lang="fr-FR" sz="2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 err="1">
                          <a:solidFill>
                            <a:srgbClr val="000000"/>
                          </a:solidFill>
                          <a:latin typeface="Agency FB"/>
                          <a:ea typeface="Calibri"/>
                          <a:cs typeface="Times New Roman"/>
                        </a:rPr>
                        <a:t>Rg</a:t>
                      </a:r>
                      <a:endParaRPr lang="fr-FR" sz="2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>
                          <a:solidFill>
                            <a:srgbClr val="000000"/>
                          </a:solidFill>
                          <a:latin typeface="Agency FB"/>
                          <a:ea typeface="Calibri"/>
                          <a:cs typeface="Times New Roman"/>
                        </a:rPr>
                        <a:t>R</a:t>
                      </a:r>
                      <a:endParaRPr lang="fr-FR" sz="200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>
                          <a:solidFill>
                            <a:srgbClr val="000000"/>
                          </a:solidFill>
                          <a:latin typeface="Agency FB"/>
                          <a:ea typeface="Calibri"/>
                          <a:cs typeface="Times New Roman"/>
                        </a:rPr>
                        <a:t>Eff</a:t>
                      </a:r>
                      <a:endParaRPr lang="fr-FR" sz="200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rgbClr val="000000"/>
                          </a:solidFill>
                          <a:latin typeface="Agency FB"/>
                          <a:ea typeface="Calibri"/>
                          <a:cs typeface="Times New Roman"/>
                        </a:rPr>
                        <a:t>(1)</a:t>
                      </a:r>
                      <a:endParaRPr lang="fr-FR" sz="2000" dirty="0">
                        <a:solidFill>
                          <a:srgbClr val="5A5A5A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7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7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7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7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000" dirty="0">
                        <a:solidFill>
                          <a:srgbClr val="000000"/>
                        </a:solidFill>
                        <a:latin typeface="Arial Narrow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611560" y="1196752"/>
            <a:ext cx="3456384" cy="49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AOC Alsace + nom du cépage</a:t>
            </a:r>
            <a:endParaRPr lang="fr-FR" sz="2400" i="1" dirty="0" smtClean="0">
              <a:latin typeface="Arial Narrow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724128" y="1196752"/>
            <a:ext cx="720080" cy="49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X</a:t>
            </a:r>
            <a:endParaRPr lang="fr-FR" sz="2400" i="1" dirty="0" smtClean="0">
              <a:latin typeface="Arial Narrow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228184" y="1196752"/>
            <a:ext cx="720080" cy="49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X</a:t>
            </a:r>
            <a:endParaRPr lang="fr-FR" sz="2400" i="1" dirty="0" smtClean="0">
              <a:latin typeface="Arial Narrow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611560" y="1700808"/>
            <a:ext cx="5184576" cy="495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AOC Alsace Grand Cru </a:t>
            </a:r>
            <a:r>
              <a:rPr lang="fr-FR" b="1" dirty="0" smtClean="0">
                <a:latin typeface="Arial Narrow" pitchFamily="34" charset="0"/>
              </a:rPr>
              <a:t>+ nom du cépage + nom lieu</a:t>
            </a:r>
            <a:endParaRPr lang="fr-FR" i="1" dirty="0" smtClean="0">
              <a:latin typeface="Arial Narrow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724128" y="1628800"/>
            <a:ext cx="720080" cy="49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X</a:t>
            </a:r>
            <a:endParaRPr lang="fr-FR" sz="2400" i="1" dirty="0" smtClean="0">
              <a:latin typeface="Arial Narrow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11560" y="2132856"/>
            <a:ext cx="5184576" cy="495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AOC Crémant d’Alsace </a:t>
            </a:r>
            <a:r>
              <a:rPr lang="fr-FR" b="1" i="1" dirty="0" smtClean="0">
                <a:latin typeface="Arial Narrow" pitchFamily="34" charset="0"/>
              </a:rPr>
              <a:t>(blanc et rosé)</a:t>
            </a:r>
            <a:endParaRPr lang="fr-FR" i="1" dirty="0" smtClean="0">
              <a:latin typeface="Arial Narrow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7308304" y="2132856"/>
            <a:ext cx="720080" cy="49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X</a:t>
            </a:r>
            <a:endParaRPr lang="fr-FR" sz="2400" i="1" dirty="0" smtClean="0">
              <a:latin typeface="Arial Narrow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11560" y="2564904"/>
            <a:ext cx="5184576" cy="495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AOC Alsace </a:t>
            </a:r>
            <a:r>
              <a:rPr lang="fr-FR" sz="2000" b="1" dirty="0" err="1" smtClean="0">
                <a:latin typeface="Arial Narrow" pitchFamily="34" charset="0"/>
              </a:rPr>
              <a:t>Edelzwicker</a:t>
            </a:r>
            <a:r>
              <a:rPr lang="fr-FR" sz="2000" b="1" dirty="0" smtClean="0">
                <a:latin typeface="Arial Narrow" pitchFamily="34" charset="0"/>
              </a:rPr>
              <a:t> </a:t>
            </a:r>
            <a:r>
              <a:rPr lang="fr-FR" b="1" i="1" dirty="0" smtClean="0">
                <a:latin typeface="Arial Narrow" pitchFamily="34" charset="0"/>
              </a:rPr>
              <a:t>(assemblage de cépages)</a:t>
            </a:r>
            <a:endParaRPr lang="fr-FR" i="1" dirty="0" smtClean="0">
              <a:latin typeface="Arial Narrow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5724128" y="2564904"/>
            <a:ext cx="720080" cy="495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000" b="1" dirty="0" smtClean="0">
                <a:latin typeface="Arial Narrow" pitchFamily="34" charset="0"/>
              </a:rPr>
              <a:t>X</a:t>
            </a:r>
            <a:endParaRPr lang="fr-FR" sz="2400" i="1" dirty="0" smtClean="0">
              <a:latin typeface="Arial Narrow" pitchFamily="34" charset="0"/>
            </a:endParaRPr>
          </a:p>
        </p:txBody>
      </p:sp>
      <p:pic>
        <p:nvPicPr>
          <p:cNvPr id="15" name="Picture 8" descr="http://avis-vin.lefigaro.fr/var/img/81/20015-640x480-etiquette-becker-cremant-d-alsace-b-de-becker-blanc--cremant-d-alsac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4769768"/>
            <a:ext cx="2784309" cy="2088232"/>
          </a:xfrm>
          <a:prstGeom prst="rect">
            <a:avLst/>
          </a:prstGeom>
          <a:noFill/>
        </p:spPr>
      </p:pic>
      <p:pic>
        <p:nvPicPr>
          <p:cNvPr id="17" name="Picture 6" descr="http://www.vins-pierre-arnold.fr/wp-content/uploads/2012/11/etiquette-gewurztraminer-grand-cru-frankstein-vins-alsace-pierre-arnold-912x102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4190949"/>
            <a:ext cx="2376264" cy="266705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47699" t="59519" r="20801" b="23681"/>
          <a:stretch>
            <a:fillRect/>
          </a:stretch>
        </p:blipFill>
        <p:spPr bwMode="auto">
          <a:xfrm>
            <a:off x="2771800" y="2276872"/>
            <a:ext cx="6048672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4" descr="http://www.lagribouille.com/france/aoc/vins/images/mp-botryt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509120"/>
            <a:ext cx="5832648" cy="1487325"/>
          </a:xfrm>
          <a:prstGeom prst="rect">
            <a:avLst/>
          </a:prstGeom>
          <a:noFill/>
        </p:spPr>
      </p:pic>
      <p:pic>
        <p:nvPicPr>
          <p:cNvPr id="4" name="Picture 4" descr="http://avis-vin.lefigaro.fr/var/img/81/20103-640x480-etiquette-domaine-francois-schmitt-gewurztraminer-vendanges-tardives-blanc--alsace-gewurztraminer.png"/>
          <p:cNvPicPr>
            <a:picLocks noChangeAspect="1" noChangeArrowheads="1"/>
          </p:cNvPicPr>
          <p:nvPr/>
        </p:nvPicPr>
        <p:blipFill>
          <a:blip r:embed="rId4" cstate="print"/>
          <a:srcRect l="20081" r="20857"/>
          <a:stretch>
            <a:fillRect/>
          </a:stretch>
        </p:blipFill>
        <p:spPr bwMode="auto">
          <a:xfrm>
            <a:off x="251520" y="374968"/>
            <a:ext cx="2376264" cy="3017520"/>
          </a:xfrm>
          <a:prstGeom prst="rect">
            <a:avLst/>
          </a:prstGeom>
          <a:noFill/>
        </p:spPr>
      </p:pic>
      <p:pic>
        <p:nvPicPr>
          <p:cNvPr id="5" name="Picture 10" descr="http://www.vinancelandre.fr/images/pg-sg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789040"/>
            <a:ext cx="2272752" cy="27363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14" descr="PG_Gew_SG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332656"/>
            <a:ext cx="4896544" cy="17314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bar-rugby.com/wp-content/uploads/2013/02/pub-pinte-pas-cher-1664-biere-pression-bar-a-biere-frenchflair-pari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149080"/>
            <a:ext cx="5912536" cy="21288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5843" name="Picture 3" descr="Afficher l'image d'origine"/>
          <p:cNvPicPr>
            <a:picLocks noChangeAspect="1" noChangeArrowheads="1"/>
          </p:cNvPicPr>
          <p:nvPr/>
        </p:nvPicPr>
        <p:blipFill>
          <a:blip r:embed="rId3" cstate="print"/>
          <a:srcRect l="40852" t="11525" r="3239"/>
          <a:stretch>
            <a:fillRect/>
          </a:stretch>
        </p:blipFill>
        <p:spPr bwMode="auto">
          <a:xfrm>
            <a:off x="0" y="2974319"/>
            <a:ext cx="3096344" cy="38836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841" name="AutoShape 1"/>
          <p:cNvSpPr>
            <a:spLocks noChangeArrowheads="1"/>
          </p:cNvSpPr>
          <p:nvPr/>
        </p:nvSpPr>
        <p:spPr bwMode="auto">
          <a:xfrm>
            <a:off x="755576" y="404664"/>
            <a:ext cx="5760640" cy="288032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28575">
            <a:solidFill>
              <a:srgbClr val="C00000"/>
            </a:solidFill>
            <a:round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indent="0" algn="ctr" fontAlgn="base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tabLst/>
            </a:pPr>
            <a:r>
              <a:rPr lang="fr-FR" sz="2800" u="sng" dirty="0">
                <a:solidFill>
                  <a:schemeClr val="accent1">
                    <a:lumMod val="75000"/>
                  </a:schemeClr>
                </a:solidFill>
                <a:latin typeface="Bernard MT Condensed" pitchFamily="18" charset="0"/>
                <a:cs typeface="Arial" pitchFamily="34" charset="0"/>
              </a:rPr>
              <a:t>Autres boissons</a:t>
            </a:r>
          </a:p>
          <a:p>
            <a:pPr marL="0" lvl="0" indent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827584" y="1052736"/>
            <a:ext cx="55446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Kirsch 	</a:t>
            </a:r>
            <a:r>
              <a:rPr lang="fr-FR" b="1" i="1" dirty="0" smtClean="0">
                <a:latin typeface="Arial Narrow" pitchFamily="34" charset="0"/>
              </a:rPr>
              <a:t>eau-de-vie de cerises</a:t>
            </a:r>
          </a:p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Bière 		</a:t>
            </a:r>
            <a:r>
              <a:rPr lang="fr-FR" b="1" i="1" dirty="0" smtClean="0">
                <a:latin typeface="Arial Narrow" pitchFamily="34" charset="0"/>
              </a:rPr>
              <a:t>Kronenbourg - Fisher</a:t>
            </a:r>
          </a:p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Eau-de-vie de Marc – de quetsches</a:t>
            </a:r>
          </a:p>
          <a:p>
            <a:pPr marL="269875" indent="-269875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fr-FR" sz="2000" b="1" dirty="0" smtClean="0">
                <a:latin typeface="Arial Narrow" pitchFamily="34" charset="0"/>
              </a:rPr>
              <a:t>Eau minérale	</a:t>
            </a:r>
            <a:r>
              <a:rPr lang="fr-FR" sz="1600" b="1" i="1" dirty="0" err="1" smtClean="0">
                <a:latin typeface="Arial Narrow" pitchFamily="34" charset="0"/>
              </a:rPr>
              <a:t>Carola</a:t>
            </a:r>
            <a:r>
              <a:rPr lang="fr-FR" sz="1600" b="1" i="1" dirty="0" smtClean="0">
                <a:latin typeface="Arial Narrow" pitchFamily="34" charset="0"/>
              </a:rPr>
              <a:t> - </a:t>
            </a:r>
            <a:r>
              <a:rPr lang="fr-FR" sz="1600" b="1" i="1" dirty="0" err="1" smtClean="0">
                <a:latin typeface="Arial Narrow" pitchFamily="34" charset="0"/>
              </a:rPr>
              <a:t>Wattwiller</a:t>
            </a:r>
            <a:endParaRPr lang="fr-FR" sz="1600" i="1" dirty="0" smtClean="0">
              <a:latin typeface="Arial Narrow" pitchFamily="34" charset="0"/>
            </a:endParaRPr>
          </a:p>
        </p:txBody>
      </p:sp>
      <p:pic>
        <p:nvPicPr>
          <p:cNvPr id="4" name="Picture 8" descr="http://www.frey-sohler.com/shop/articles/zoom/Kirsch_dAlsace.jpe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04248" y="1789692"/>
            <a:ext cx="1748566" cy="5068308"/>
          </a:xfrm>
          <a:prstGeom prst="rect">
            <a:avLst/>
          </a:prstGeom>
          <a:noFill/>
        </p:spPr>
      </p:pic>
      <p:pic>
        <p:nvPicPr>
          <p:cNvPr id="35845" name="Picture 5" descr="Afficher l'image d'orig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260648"/>
            <a:ext cx="2640293" cy="201622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http://ks28718.kimsufi.com/~giteruralalsace/wp-content/uploads/2014/05/accueil-colmar-noel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61013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Alsace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FF0000"/>
      </a:accent1>
      <a:accent2>
        <a:srgbClr val="C00000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6857</TotalTime>
  <Words>266</Words>
  <Application>Microsoft Office PowerPoint</Application>
  <PresentationFormat>Affichage à l'écran (4:3)</PresentationFormat>
  <Paragraphs>131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Oriel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Stephanie</dc:creator>
  <cp:lastModifiedBy>SLB</cp:lastModifiedBy>
  <cp:revision>345</cp:revision>
  <dcterms:created xsi:type="dcterms:W3CDTF">2017-01-08T15:44:57Z</dcterms:created>
  <dcterms:modified xsi:type="dcterms:W3CDTF">2019-12-09T13:14:45Z</dcterms:modified>
</cp:coreProperties>
</file>