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unknown"/>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6" r:id="rId2"/>
    <p:sldId id="257" r:id="rId3"/>
    <p:sldId id="258" r:id="rId4"/>
    <p:sldId id="259" r:id="rId5"/>
    <p:sldId id="260" r:id="rId6"/>
    <p:sldId id="264" r:id="rId7"/>
    <p:sldId id="289" r:id="rId8"/>
    <p:sldId id="290" r:id="rId9"/>
    <p:sldId id="291" r:id="rId10"/>
    <p:sldId id="292" r:id="rId11"/>
    <p:sldId id="293" r:id="rId12"/>
    <p:sldId id="294" r:id="rId13"/>
    <p:sldId id="295" r:id="rId14"/>
    <p:sldId id="296" r:id="rId15"/>
    <p:sldId id="353" r:id="rId16"/>
    <p:sldId id="354" r:id="rId17"/>
    <p:sldId id="355" r:id="rId18"/>
    <p:sldId id="356" r:id="rId19"/>
    <p:sldId id="357" r:id="rId20"/>
    <p:sldId id="358" r:id="rId21"/>
    <p:sldId id="359" r:id="rId22"/>
    <p:sldId id="383" r:id="rId23"/>
    <p:sldId id="384" r:id="rId24"/>
    <p:sldId id="385" r:id="rId25"/>
    <p:sldId id="386" r:id="rId26"/>
    <p:sldId id="387" r:id="rId27"/>
    <p:sldId id="388" r:id="rId28"/>
    <p:sldId id="389" r:id="rId29"/>
    <p:sldId id="392" r:id="rId30"/>
    <p:sldId id="413" r:id="rId31"/>
    <p:sldId id="414" r:id="rId32"/>
    <p:sldId id="265" r:id="rId33"/>
    <p:sldId id="360" r:id="rId34"/>
    <p:sldId id="394" r:id="rId35"/>
    <p:sldId id="268" r:id="rId36"/>
    <p:sldId id="271" r:id="rId37"/>
    <p:sldId id="273" r:id="rId38"/>
    <p:sldId id="274" r:id="rId39"/>
    <p:sldId id="275" r:id="rId40"/>
    <p:sldId id="339" r:id="rId41"/>
    <p:sldId id="341" r:id="rId42"/>
    <p:sldId id="344" r:id="rId43"/>
    <p:sldId id="347" r:id="rId44"/>
    <p:sldId id="348" r:id="rId45"/>
    <p:sldId id="350" r:id="rId46"/>
    <p:sldId id="351" r:id="rId47"/>
    <p:sldId id="338" r:id="rId48"/>
    <p:sldId id="362" r:id="rId49"/>
    <p:sldId id="373" r:id="rId50"/>
    <p:sldId id="391" r:id="rId51"/>
    <p:sldId id="263" r:id="rId52"/>
    <p:sldId id="282" r:id="rId53"/>
    <p:sldId id="303" r:id="rId54"/>
    <p:sldId id="301" r:id="rId55"/>
    <p:sldId id="376" r:id="rId56"/>
    <p:sldId id="378" r:id="rId57"/>
    <p:sldId id="407" r:id="rId58"/>
    <p:sldId id="402" r:id="rId59"/>
    <p:sldId id="409" r:id="rId60"/>
    <p:sldId id="287" r:id="rId61"/>
    <p:sldId id="298" r:id="rId62"/>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BxtFDR8Bb+2Ex9JRvJgWA==" hashData="do85Ij7tFNocM2Au8ZRI0r3S+Q4="/>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70" d="100"/>
          <a:sy n="70" d="100"/>
        </p:scale>
        <p:origin x="-312" y="-366"/>
      </p:cViewPr>
      <p:guideLst>
        <p:guide orient="horz" pos="1620"/>
        <p:guide pos="2880"/>
      </p:guideLst>
    </p:cSldViewPr>
  </p:slideViewPr>
  <p:notesTextViewPr>
    <p:cViewPr>
      <p:scale>
        <a:sx n="1" d="1"/>
        <a:sy n="1" d="1"/>
      </p:scale>
      <p:origin x="0" y="0"/>
    </p:cViewPr>
  </p:notesTextViewPr>
  <p:sorterViewPr>
    <p:cViewPr>
      <p:scale>
        <a:sx n="100" d="100"/>
        <a:sy n="100" d="100"/>
      </p:scale>
      <p:origin x="0" y="1227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C31ACC-84C6-4512-A90F-D6EFCD180B00}" type="datetimeFigureOut">
              <a:rPr lang="zh-TW" altLang="en-US" smtClean="0"/>
              <a:pPr/>
              <a:t>2021/2/3</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7AA68E-3253-4E4B-A2DA-F870E2763B52}" type="slidenum">
              <a:rPr lang="zh-TW" altLang="en-US" smtClean="0"/>
              <a:pPr/>
              <a:t>‹#›</a:t>
            </a:fld>
            <a:endParaRPr lang="zh-TW" altLang="en-US"/>
          </a:p>
        </p:txBody>
      </p:sp>
    </p:spTree>
    <p:extLst>
      <p:ext uri="{BB962C8B-B14F-4D97-AF65-F5344CB8AC3E}">
        <p14:creationId xmlns:p14="http://schemas.microsoft.com/office/powerpoint/2010/main" xmlns="" val="4025770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482A7C3-E615-4C29-8999-32F15728A557}" type="datetime1">
              <a:rPr lang="zh-TW" altLang="en-US" smtClean="0"/>
              <a:pPr/>
              <a:t>2021/2/3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748066556"/>
      </p:ext>
    </p:extLst>
  </p:cSld>
  <p:clrMapOvr>
    <a:masterClrMapping/>
  </p:clrMapOvr>
  <p:transition spd="slow" advTm="700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9A6A663-25A9-417C-A3A8-38679B202517}" type="datetime1">
              <a:rPr lang="zh-TW" altLang="en-US" smtClean="0"/>
              <a:pPr/>
              <a:t>2021/2/3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990122519"/>
      </p:ext>
    </p:extLst>
  </p:cSld>
  <p:clrMapOvr>
    <a:masterClrMapping/>
  </p:clrMapOvr>
  <p:transition spd="slow" advTm="700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1970E2A-60E0-41A6-8A8D-E54DB26FCB7B}" type="datetime1">
              <a:rPr lang="zh-TW" altLang="en-US" smtClean="0"/>
              <a:pPr/>
              <a:t>2021/2/3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1012473488"/>
      </p:ext>
    </p:extLst>
  </p:cSld>
  <p:clrMapOvr>
    <a:masterClrMapping/>
  </p:clrMapOvr>
  <p:transition spd="slow" advTm="700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906FA464-7A2C-4EC9-9401-12100193D9B3}" type="datetime1">
              <a:rPr lang="zh-TW" altLang="en-US" smtClean="0"/>
              <a:pPr/>
              <a:t>2021/2/3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864788017"/>
      </p:ext>
    </p:extLst>
  </p:cSld>
  <p:clrMapOvr>
    <a:masterClrMapping/>
  </p:clrMapOvr>
  <p:transition spd="slow" advTm="700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0A9D216-4C0A-4297-888C-BADF1AAD556D}" type="datetime1">
              <a:rPr lang="zh-TW" altLang="en-US" smtClean="0"/>
              <a:pPr/>
              <a:t>2021/2/3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3292198741"/>
      </p:ext>
    </p:extLst>
  </p:cSld>
  <p:clrMapOvr>
    <a:masterClrMapping/>
  </p:clrMapOvr>
  <p:transition spd="slow" advTm="700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B4DFCFA-23AC-47F8-8C3D-64B02847C553}" type="datetime1">
              <a:rPr lang="zh-TW" altLang="en-US" smtClean="0"/>
              <a:pPr/>
              <a:t>2021/2/3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92346062"/>
      </p:ext>
    </p:extLst>
  </p:cSld>
  <p:clrMapOvr>
    <a:masterClrMapping/>
  </p:clrMapOvr>
  <p:transition spd="slow" advTm="700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F014195-7C37-4CBE-8BD3-C0047A1521F9}" type="datetime1">
              <a:rPr lang="zh-TW" altLang="en-US" smtClean="0"/>
              <a:pPr/>
              <a:t>2021/2/3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351783756"/>
      </p:ext>
    </p:extLst>
  </p:cSld>
  <p:clrMapOvr>
    <a:masterClrMapping/>
  </p:clrMapOvr>
  <p:transition spd="slow" advTm="700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C8B0710-399F-4687-9504-5E73D48FAC33}" type="datetime1">
              <a:rPr lang="zh-TW" altLang="en-US" smtClean="0"/>
              <a:pPr/>
              <a:t>2021/2/3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3892656090"/>
      </p:ext>
    </p:extLst>
  </p:cSld>
  <p:clrMapOvr>
    <a:masterClrMapping/>
  </p:clrMapOvr>
  <p:transition spd="slow" advTm="700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CC86492-1E81-456A-A5DD-3AE7243136AB}" type="datetime1">
              <a:rPr lang="zh-TW" altLang="en-US" smtClean="0"/>
              <a:pPr/>
              <a:t>2021/2/3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511444525"/>
      </p:ext>
    </p:extLst>
  </p:cSld>
  <p:clrMapOvr>
    <a:masterClrMapping/>
  </p:clrMapOvr>
  <p:transition spd="slow" advTm="700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B685525-C29C-4F03-A07B-25F7EA5839B7}" type="datetime1">
              <a:rPr lang="zh-TW" altLang="en-US" smtClean="0"/>
              <a:pPr/>
              <a:t>2021/2/3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543755061"/>
      </p:ext>
    </p:extLst>
  </p:cSld>
  <p:clrMapOvr>
    <a:masterClrMapping/>
  </p:clrMapOvr>
  <p:transition spd="slow" advTm="700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FE047BF-C22C-4B91-BBFC-66D9ABA8C641}" type="datetime1">
              <a:rPr lang="zh-TW" altLang="en-US" smtClean="0"/>
              <a:pPr/>
              <a:t>2021/2/3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a:t>
            </a:fld>
            <a:endParaRPr lang="zh-TW" altLang="en-US"/>
          </a:p>
        </p:txBody>
      </p:sp>
    </p:spTree>
    <p:extLst>
      <p:ext uri="{BB962C8B-B14F-4D97-AF65-F5344CB8AC3E}">
        <p14:creationId xmlns:p14="http://schemas.microsoft.com/office/powerpoint/2010/main" xmlns="" val="2646731068"/>
      </p:ext>
    </p:extLst>
  </p:cSld>
  <p:clrMapOvr>
    <a:masterClrMapping/>
  </p:clrMapOvr>
  <p:transition spd="slow" advTm="700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ea typeface="微軟正黑體" panose="020B0604030504040204" pitchFamily="34" charset="-120"/>
              </a:defRPr>
            </a:lvl1pPr>
          </a:lstStyle>
          <a:p>
            <a:fld id="{749B31C8-1119-4FF9-8830-ACB5A828DF6A}" type="datetime1">
              <a:rPr lang="zh-TW" altLang="en-US" smtClean="0"/>
              <a:pPr/>
              <a:t>2021/2/3</a:t>
            </a:fld>
            <a:endParaRPr lang="zh-TW" altLang="en-US" dirty="0"/>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ea typeface="微軟正黑體" panose="020B0604030504040204" pitchFamily="34" charset="-120"/>
              </a:defRPr>
            </a:lvl1pPr>
          </a:lstStyle>
          <a:p>
            <a:endParaRPr lang="zh-TW" altLang="en-US" dirty="0"/>
          </a:p>
        </p:txBody>
      </p:sp>
      <p:sp>
        <p:nvSpPr>
          <p:cNvPr id="6" name="投影片編號版面配置區 5"/>
          <p:cNvSpPr>
            <a:spLocks noGrp="1"/>
          </p:cNvSpPr>
          <p:nvPr>
            <p:ph type="sldNum" sz="quarter" idx="4"/>
          </p:nvPr>
        </p:nvSpPr>
        <p:spPr>
          <a:xfrm>
            <a:off x="8532440" y="4869656"/>
            <a:ext cx="601306" cy="273844"/>
          </a:xfrm>
          <a:prstGeom prst="rect">
            <a:avLst/>
          </a:prstGeom>
        </p:spPr>
        <p:txBody>
          <a:bodyPr vert="horz" lIns="91440" tIns="45720" rIns="91440" bIns="45720" rtlCol="0" anchor="ctr"/>
          <a:lstStyle>
            <a:lvl1pPr algn="r">
              <a:defRPr sz="1200">
                <a:solidFill>
                  <a:schemeClr val="tx1">
                    <a:tint val="75000"/>
                  </a:schemeClr>
                </a:solidFill>
                <a:ea typeface="微軟正黑體" panose="020B0604030504040204" pitchFamily="34" charset="-120"/>
              </a:defRPr>
            </a:lvl1pPr>
          </a:lstStyle>
          <a:p>
            <a:fld id="{EC4AA38F-AF40-4869-BE7D-73649F3BDAB1}" type="slidenum">
              <a:rPr lang="zh-TW" altLang="en-US" smtClean="0"/>
              <a:pPr/>
              <a:t>‹#›</a:t>
            </a:fld>
            <a:endParaRPr lang="zh-TW" altLang="en-US" dirty="0"/>
          </a:p>
        </p:txBody>
      </p:sp>
    </p:spTree>
    <p:extLst>
      <p:ext uri="{BB962C8B-B14F-4D97-AF65-F5344CB8AC3E}">
        <p14:creationId xmlns:p14="http://schemas.microsoft.com/office/powerpoint/2010/main" xmlns="" val="330815284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pull/>
  </p:transition>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微軟正黑體" panose="020B0604030504040204" pitchFamily="34" charset="-120"/>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endParaRPr lang="zh-TW" altLang="en-US"/>
          </a:p>
        </p:txBody>
      </p:sp>
      <p:pic>
        <p:nvPicPr>
          <p:cNvPr id="1026" name="Picture 2" descr="D:\新下載資料\National Geographic Photo of the Day  每日一圖\010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12343" y="1"/>
            <a:ext cx="771931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293855" y="4043848"/>
            <a:ext cx="1819729" cy="400110"/>
          </a:xfrm>
          <a:prstGeom prst="rect">
            <a:avLst/>
          </a:prstGeom>
        </p:spPr>
        <p:txBody>
          <a:bodyPr wrap="none">
            <a:spAutoFit/>
          </a:bodyPr>
          <a:lstStyle/>
          <a:p>
            <a:r>
              <a:rPr lang="en-US" altLang="zh-TW" sz="1000" dirty="0" smtClean="0">
                <a:ea typeface="微軟正黑體" panose="020B0604030504040204" pitchFamily="34" charset="-120"/>
              </a:rPr>
              <a:t>New Year Offering  </a:t>
            </a:r>
            <a:r>
              <a:rPr lang="zh-TW" altLang="en-US" sz="1000" dirty="0" smtClean="0">
                <a:ea typeface="微軟正黑體" panose="020B0604030504040204" pitchFamily="34" charset="-120"/>
              </a:rPr>
              <a:t>新年</a:t>
            </a:r>
            <a:r>
              <a:rPr lang="zh-TW" altLang="en-US" sz="1000" dirty="0">
                <a:ea typeface="微軟正黑體" panose="020B0604030504040204" pitchFamily="34" charset="-120"/>
              </a:rPr>
              <a:t>祭</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John </a:t>
            </a:r>
            <a:r>
              <a:rPr lang="en-US" altLang="zh-TW" sz="1000" dirty="0" err="1" smtClean="0">
                <a:ea typeface="微軟正黑體" panose="020B0604030504040204" pitchFamily="34" charset="-120"/>
              </a:rPr>
              <a:t>Stanmeyer</a:t>
            </a:r>
            <a:endParaRPr lang="zh-TW" altLang="en-US" sz="1000" dirty="0">
              <a:ea typeface="微軟正黑體" panose="020B0604030504040204" pitchFamily="34" charset="-120"/>
            </a:endParaRPr>
          </a:p>
        </p:txBody>
      </p:sp>
      <p:sp>
        <p:nvSpPr>
          <p:cNvPr id="5" name="矩形 4"/>
          <p:cNvSpPr/>
          <p:nvPr/>
        </p:nvSpPr>
        <p:spPr>
          <a:xfrm>
            <a:off x="827584" y="4443958"/>
            <a:ext cx="4572000" cy="553998"/>
          </a:xfrm>
          <a:prstGeom prst="rect">
            <a:avLst/>
          </a:prstGeom>
        </p:spPr>
        <p:txBody>
          <a:bodyPr>
            <a:spAutoFit/>
          </a:bodyPr>
          <a:lstStyle/>
          <a:p>
            <a:pPr algn="ctr"/>
            <a:r>
              <a:rPr lang="en-US" altLang="zh-TW" sz="1000" dirty="0" smtClean="0">
                <a:ea typeface="微軟正黑體" panose="020B0604030504040204" pitchFamily="34" charset="-120"/>
              </a:rPr>
              <a:t>In Laos, the new year is celebrated in mid-April. In this photo from the April 2010 special issue on water, a woman sets a fiery offering on the Mekong River, known to Laotians as "the mother of waters."</a:t>
            </a:r>
            <a:endParaRPr lang="zh-TW" altLang="en-US" sz="1000" dirty="0">
              <a:ea typeface="微軟正黑體" panose="020B0604030504040204" pitchFamily="34" charset="-120"/>
            </a:endParaRPr>
          </a:p>
        </p:txBody>
      </p:sp>
      <p:sp>
        <p:nvSpPr>
          <p:cNvPr id="7" name="文字方塊 6"/>
          <p:cNvSpPr txBox="1">
            <a:spLocks noChangeArrowheads="1"/>
          </p:cNvSpPr>
          <p:nvPr/>
        </p:nvSpPr>
        <p:spPr bwMode="auto">
          <a:xfrm>
            <a:off x="1238360" y="123478"/>
            <a:ext cx="3146858" cy="523220"/>
          </a:xfrm>
          <a:prstGeom prst="rect">
            <a:avLst/>
          </a:prstGeom>
          <a:noFill/>
          <a:ln>
            <a:noFill/>
          </a:ln>
          <a:extLst/>
        </p:spPr>
        <p:txBody>
          <a:bodyPr wrap="square">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auto" hangingPunct="1">
              <a:spcBef>
                <a:spcPts val="0"/>
              </a:spcBef>
              <a:spcAft>
                <a:spcPts val="0"/>
              </a:spcAft>
              <a:defRPr/>
            </a:pPr>
            <a:r>
              <a:rPr kumimoji="0" lang="en-US" altLang="zh-TW" sz="1400" b="1" dirty="0">
                <a:effectLst>
                  <a:outerShdw blurRad="38100" dist="38100" dir="2700000" algn="tl">
                    <a:srgbClr val="000000">
                      <a:alpha val="43137"/>
                    </a:srgbClr>
                  </a:outerShdw>
                </a:effectLst>
                <a:ea typeface="Arial Unicode MS" panose="020B0604020202020204" pitchFamily="34" charset="-120"/>
              </a:rPr>
              <a:t>National </a:t>
            </a:r>
            <a:r>
              <a:rPr kumimoji="0" lang="en-US" altLang="zh-TW" sz="1400" b="1" dirty="0" smtClean="0">
                <a:effectLst>
                  <a:outerShdw blurRad="38100" dist="38100" dir="2700000" algn="tl">
                    <a:srgbClr val="000000">
                      <a:alpha val="43137"/>
                    </a:srgbClr>
                  </a:outerShdw>
                </a:effectLst>
                <a:ea typeface="Arial Unicode MS" panose="020B0604020202020204" pitchFamily="34" charset="-120"/>
              </a:rPr>
              <a:t>Geographic</a:t>
            </a:r>
            <a:r>
              <a:rPr kumimoji="0" lang="zh-TW" altLang="en-US" sz="1400" b="1" dirty="0" smtClean="0">
                <a:effectLst>
                  <a:outerShdw blurRad="38100" dist="38100" dir="2700000" algn="tl">
                    <a:srgbClr val="000000">
                      <a:alpha val="43137"/>
                    </a:srgbClr>
                  </a:outerShdw>
                </a:effectLst>
                <a:ea typeface="Arial Unicode MS" panose="020B0604020202020204" pitchFamily="34" charset="-120"/>
              </a:rPr>
              <a:t> </a:t>
            </a:r>
            <a:r>
              <a:rPr kumimoji="0" lang="en-US" altLang="zh-TW" sz="1400" b="1" dirty="0" smtClean="0">
                <a:effectLst>
                  <a:outerShdw blurRad="38100" dist="38100" dir="2700000" algn="tl">
                    <a:srgbClr val="000000">
                      <a:alpha val="43137"/>
                    </a:srgbClr>
                  </a:outerShdw>
                </a:effectLst>
                <a:ea typeface="Arial Unicode MS" panose="020B0604020202020204" pitchFamily="34" charset="-120"/>
              </a:rPr>
              <a:t>: </a:t>
            </a:r>
            <a:r>
              <a:rPr kumimoji="0" lang="en-US" altLang="zh-TW" sz="1400" b="1" dirty="0">
                <a:effectLst>
                  <a:outerShdw blurRad="38100" dist="38100" dir="2700000" algn="tl">
                    <a:srgbClr val="000000">
                      <a:alpha val="43137"/>
                    </a:srgbClr>
                  </a:outerShdw>
                </a:effectLst>
                <a:ea typeface="Arial Unicode MS" panose="020B0604020202020204" pitchFamily="34" charset="-120"/>
              </a:rPr>
              <a:t>Photo of the Day  </a:t>
            </a:r>
          </a:p>
          <a:p>
            <a:pPr eaLnBrk="1" fontAlgn="auto" hangingPunct="1">
              <a:spcBef>
                <a:spcPts val="0"/>
              </a:spcBef>
              <a:spcAft>
                <a:spcPts val="0"/>
              </a:spcAft>
              <a:defRPr/>
            </a:pPr>
            <a:r>
              <a:rPr kumimoji="0" lang="zh-TW" altLang="en-US" sz="14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rPr>
              <a:t>每日一圖</a:t>
            </a:r>
            <a:r>
              <a:rPr kumimoji="0" lang="zh-TW" altLang="en-US" sz="1400" b="1" dirty="0">
                <a:effectLst>
                  <a:outerShdw blurRad="38100" dist="38100" dir="2700000" algn="tl">
                    <a:srgbClr val="000000">
                      <a:alpha val="43137"/>
                    </a:srgbClr>
                  </a:outerShdw>
                </a:effectLst>
                <a:ea typeface="Arial Unicode MS" panose="020B0604020202020204" pitchFamily="34" charset="-120"/>
              </a:rPr>
              <a:t> </a:t>
            </a:r>
            <a:r>
              <a:rPr kumimoji="0" lang="en-US" altLang="zh-TW" sz="1400" b="1" dirty="0" smtClean="0">
                <a:effectLst>
                  <a:outerShdw blurRad="38100" dist="38100" dir="2700000" algn="tl">
                    <a:srgbClr val="000000">
                      <a:alpha val="43137"/>
                    </a:srgbClr>
                  </a:outerShdw>
                </a:effectLst>
                <a:ea typeface="Arial Unicode MS" panose="020B0604020202020204" pitchFamily="34" charset="-120"/>
              </a:rPr>
              <a:t>2021.01</a:t>
            </a:r>
            <a:endParaRPr kumimoji="0" lang="zh-TW" altLang="en-US" sz="1400" b="1" dirty="0">
              <a:effectLst>
                <a:outerShdw blurRad="38100" dist="38100" dir="2700000" algn="tl">
                  <a:srgbClr val="000000">
                    <a:alpha val="43137"/>
                  </a:srgbClr>
                </a:outerShdw>
              </a:effectLst>
              <a:ea typeface="Arial Unicode MS" panose="020B060402020202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a:t>
            </a:fld>
            <a:endParaRPr lang="zh-TW" altLang="en-US"/>
          </a:p>
        </p:txBody>
      </p:sp>
      <p:pic>
        <p:nvPicPr>
          <p:cNvPr id="8" name="Lorrie Morgan - I Guess You Had To Be There.mp3">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737600" y="4329206"/>
            <a:ext cx="406400" cy="406400"/>
          </a:xfrm>
          <a:prstGeom prst="rect">
            <a:avLst/>
          </a:prstGeom>
        </p:spPr>
      </p:pic>
    </p:spTree>
    <p:extLst>
      <p:ext uri="{BB962C8B-B14F-4D97-AF65-F5344CB8AC3E}">
        <p14:creationId xmlns:p14="http://schemas.microsoft.com/office/powerpoint/2010/main" xmlns="" val="489986402"/>
      </p:ext>
    </p:extLst>
  </p:cSld>
  <p:clrMapOvr>
    <a:masterClrMapping/>
  </p:clrMapOvr>
  <p:transition spd="slow" advTm="2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56"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by="(-#ppt_w*2)" calcmode="lin" valueType="num">
                                      <p:cBhvr rctx="PPT">
                                        <p:cTn id="10" dur="500" autoRev="1" fill="hold">
                                          <p:stCondLst>
                                            <p:cond delay="0"/>
                                          </p:stCondLst>
                                        </p:cTn>
                                        <p:tgtEl>
                                          <p:spTgt spid="7"/>
                                        </p:tgtEl>
                                        <p:attrNameLst>
                                          <p:attrName>ppt_w</p:attrName>
                                        </p:attrNameLst>
                                      </p:cBhvr>
                                    </p:anim>
                                    <p:anim by="(#ppt_w*0.50)" calcmode="lin" valueType="num">
                                      <p:cBhvr>
                                        <p:cTn id="11" dur="500" decel="50000" autoRev="1" fill="hold">
                                          <p:stCondLst>
                                            <p:cond delay="0"/>
                                          </p:stCondLst>
                                        </p:cTn>
                                        <p:tgtEl>
                                          <p:spTgt spid="7"/>
                                        </p:tgtEl>
                                        <p:attrNameLst>
                                          <p:attrName>ppt_x</p:attrName>
                                        </p:attrNameLst>
                                      </p:cBhvr>
                                    </p:anim>
                                    <p:anim from="(-#ppt_h/2)" to="(#ppt_y)" calcmode="lin" valueType="num">
                                      <p:cBhvr>
                                        <p:cTn id="12" dur="1000" fill="hold">
                                          <p:stCondLst>
                                            <p:cond delay="0"/>
                                          </p:stCondLst>
                                        </p:cTn>
                                        <p:tgtEl>
                                          <p:spTgt spid="7"/>
                                        </p:tgtEl>
                                        <p:attrNameLst>
                                          <p:attrName>ppt_y</p:attrName>
                                        </p:attrNameLst>
                                      </p:cBhvr>
                                    </p:anim>
                                    <p:animRot by="21600000">
                                      <p:cBhvr>
                                        <p:cTn id="13" dur="1000" fill="hold">
                                          <p:stCondLst>
                                            <p:cond delay="0"/>
                                          </p:stCondLst>
                                        </p:cTn>
                                        <p:tgtEl>
                                          <p:spTgt spid="7"/>
                                        </p:tgtEl>
                                        <p:attrNameLst>
                                          <p:attrName>r</p:attrName>
                                        </p:attrNameLst>
                                      </p:cBhvr>
                                    </p:animRot>
                                  </p:childTnLst>
                                </p:cTn>
                              </p:par>
                            </p:childTnLst>
                          </p:cTn>
                        </p:par>
                        <p:par>
                          <p:cTn id="14" fill="hold">
                            <p:stCondLst>
                              <p:cond delay="5200"/>
                            </p:stCondLst>
                            <p:childTnLst>
                              <p:par>
                                <p:cTn id="15" presetID="9" presetClass="exit" presetSubtype="0" fill="hold" grpId="1" nodeType="afterEffect">
                                  <p:stCondLst>
                                    <p:cond delay="3000"/>
                                  </p:stCondLst>
                                  <p:iterate type="lt">
                                    <p:tmPct val="0"/>
                                  </p:iterate>
                                  <p:childTnLst>
                                    <p:animEffect transition="out" filter="dissolve">
                                      <p:cBhvr>
                                        <p:cTn id="16" dur="2000"/>
                                        <p:tgtEl>
                                          <p:spTgt spid="7"/>
                                        </p:tgtEl>
                                      </p:cBhvr>
                                    </p:animEffect>
                                    <p:set>
                                      <p:cBhvr>
                                        <p:cTn id="17" dur="1" fill="hold">
                                          <p:stCondLst>
                                            <p:cond delay="1999"/>
                                          </p:stCondLst>
                                        </p:cTn>
                                        <p:tgtEl>
                                          <p:spTgt spid="7"/>
                                        </p:tgtEl>
                                        <p:attrNameLst>
                                          <p:attrName>style.visibility</p:attrName>
                                        </p:attrNameLst>
                                      </p:cBhvr>
                                      <p:to>
                                        <p:strVal val="hidden"/>
                                      </p:to>
                                    </p:set>
                                  </p:childTnLst>
                                </p:cTn>
                              </p:par>
                            </p:childTnLst>
                          </p:cTn>
                        </p:par>
                        <p:par>
                          <p:cTn id="18" fill="hold">
                            <p:stCondLst>
                              <p:cond delay="102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gtEl>
                                        <p:attrNameLst>
                                          <p:attrName>ppt_y</p:attrName>
                                        </p:attrNameLst>
                                      </p:cBhvr>
                                      <p:tavLst>
                                        <p:tav tm="0">
                                          <p:val>
                                            <p:strVal val="#ppt_y"/>
                                          </p:val>
                                        </p:tav>
                                        <p:tav tm="100000">
                                          <p:val>
                                            <p:strVal val="#ppt_y"/>
                                          </p:val>
                                        </p:tav>
                                      </p:tavLst>
                                    </p:anim>
                                    <p:anim calcmode="lin" valueType="num">
                                      <p:cBhvr>
                                        <p:cTn id="2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gtEl>
                                      </p:cBhvr>
                                    </p:animEffect>
                                  </p:childTnLst>
                                </p:cTn>
                              </p:par>
                            </p:childTnLst>
                          </p:cTn>
                        </p:par>
                        <p:par>
                          <p:cTn id="26" fill="hold">
                            <p:stCondLst>
                              <p:cond delay="12800"/>
                            </p:stCondLst>
                            <p:childTnLst>
                              <p:par>
                                <p:cTn id="27" presetID="42" presetClass="entr" presetSubtype="0"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2" repeatCount="indefinite" fill="remove" display="0">
                  <p:stCondLst>
                    <p:cond delay="indefinite"/>
                  </p:stCondLst>
                  <p:endCondLst>
                    <p:cond evt="onStopAudio" delay="0">
                      <p:tgtEl>
                        <p:sldTgt/>
                      </p:tgtEl>
                    </p:cond>
                  </p:endCondLst>
                </p:cTn>
                <p:tgtEl>
                  <p:spTgt spid="8"/>
                </p:tgtEl>
              </p:cMediaNode>
            </p:audio>
          </p:childTnLst>
        </p:cTn>
      </p:par>
    </p:tnLst>
    <p:bldLst>
      <p:bldP spid="4" grpId="0"/>
      <p:bldP spid="5" grpId="0"/>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National Geographic Photo of the Day  每日一圖\010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98778" y="0"/>
            <a:ext cx="7546448"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40152" y="4083918"/>
            <a:ext cx="1656223" cy="400110"/>
          </a:xfrm>
          <a:prstGeom prst="rect">
            <a:avLst/>
          </a:prstGeom>
        </p:spPr>
        <p:txBody>
          <a:bodyPr wrap="none">
            <a:spAutoFit/>
          </a:bodyPr>
          <a:lstStyle/>
          <a:p>
            <a:r>
              <a:rPr lang="en-US" altLang="zh-TW" sz="1000" dirty="0" smtClean="0">
                <a:ea typeface="微軟正黑體" panose="020B0604030504040204" pitchFamily="34" charset="-120"/>
              </a:rPr>
              <a:t>Your Move</a:t>
            </a:r>
            <a:r>
              <a:rPr lang="zh-TW" altLang="en-US" sz="1000" dirty="0" smtClean="0">
                <a:ea typeface="微軟正黑體" panose="020B0604030504040204" pitchFamily="34" charset="-120"/>
              </a:rPr>
              <a:t>  下一步</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Dean Conger</a:t>
            </a:r>
            <a:endParaRPr lang="zh-TW" altLang="en-US" sz="1000" dirty="0">
              <a:ea typeface="微軟正黑體" panose="020B0604030504040204" pitchFamily="34" charset="-120"/>
            </a:endParaRPr>
          </a:p>
        </p:txBody>
      </p:sp>
      <p:sp>
        <p:nvSpPr>
          <p:cNvPr id="5" name="矩形 4"/>
          <p:cNvSpPr/>
          <p:nvPr/>
        </p:nvSpPr>
        <p:spPr>
          <a:xfrm>
            <a:off x="3024375" y="4506421"/>
            <a:ext cx="4572000" cy="553998"/>
          </a:xfrm>
          <a:prstGeom prst="rect">
            <a:avLst/>
          </a:prstGeom>
        </p:spPr>
        <p:txBody>
          <a:bodyPr>
            <a:spAutoFit/>
          </a:bodyPr>
          <a:lstStyle/>
          <a:p>
            <a:pPr algn="ctr"/>
            <a:r>
              <a:rPr lang="en-US" altLang="zh-TW" sz="1000" dirty="0" smtClean="0">
                <a:effectLst>
                  <a:outerShdw blurRad="38100" dist="38100" dir="2700000" algn="tl">
                    <a:srgbClr val="000000">
                      <a:alpha val="43137"/>
                    </a:srgbClr>
                  </a:outerShdw>
                </a:effectLst>
                <a:ea typeface="微軟正黑體" panose="020B0604030504040204" pitchFamily="34" charset="-120"/>
              </a:rPr>
              <a:t>Mongolian children play chess in this image from the March 1962 issue. Red patches on their sleeves indicate the children's affiliation with the Young Pioneers, an organization run by the Communist Party.</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a:t>
            </a:fld>
            <a:endParaRPr lang="zh-TW" altLang="en-US"/>
          </a:p>
        </p:txBody>
      </p:sp>
    </p:spTree>
    <p:extLst>
      <p:ext uri="{BB962C8B-B14F-4D97-AF65-F5344CB8AC3E}">
        <p14:creationId xmlns:p14="http://schemas.microsoft.com/office/powerpoint/2010/main" xmlns="" val="2768589709"/>
      </p:ext>
    </p:extLst>
  </p:cSld>
  <p:clrMapOvr>
    <a:masterClrMapping/>
  </p:clrMapOvr>
  <p:transition spd="slow" advTm="1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1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National Geographic Photo of the Day  每日一圖\010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2345" y="1"/>
            <a:ext cx="7719313"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56176" y="4043848"/>
            <a:ext cx="1694695" cy="400110"/>
          </a:xfrm>
          <a:prstGeom prst="rect">
            <a:avLst/>
          </a:prstGeom>
        </p:spPr>
        <p:txBody>
          <a:bodyPr wrap="none">
            <a:spAutoFit/>
          </a:bodyPr>
          <a:lstStyle/>
          <a:p>
            <a:r>
              <a:rPr lang="en-US" altLang="zh-TW" sz="1000" dirty="0" smtClean="0">
                <a:ea typeface="微軟正黑體" panose="020B0604030504040204" pitchFamily="34" charset="-120"/>
              </a:rPr>
              <a:t>Steaming Seas  </a:t>
            </a:r>
            <a:r>
              <a:rPr lang="zh-TW" altLang="en-US" sz="1000" dirty="0" smtClean="0">
                <a:ea typeface="微軟正黑體" panose="020B0604030504040204" pitchFamily="34" charset="-120"/>
              </a:rPr>
              <a:t>蒸氣</a:t>
            </a:r>
            <a:r>
              <a:rPr lang="zh-TW" altLang="en-US" sz="1000" dirty="0">
                <a:ea typeface="微軟正黑體" panose="020B0604030504040204" pitchFamily="34" charset="-120"/>
              </a:rPr>
              <a:t>海洋</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Maria </a:t>
            </a:r>
            <a:r>
              <a:rPr lang="en-US" altLang="zh-TW" sz="1000" dirty="0" err="1" smtClean="0">
                <a:ea typeface="微軟正黑體" panose="020B0604030504040204" pitchFamily="34" charset="-120"/>
              </a:rPr>
              <a:t>Stenzel</a:t>
            </a:r>
            <a:endParaRPr lang="zh-TW" altLang="en-US" sz="1000" dirty="0">
              <a:ea typeface="微軟正黑體" panose="020B0604030504040204" pitchFamily="34" charset="-120"/>
            </a:endParaRPr>
          </a:p>
        </p:txBody>
      </p:sp>
      <p:sp>
        <p:nvSpPr>
          <p:cNvPr id="5" name="矩形 4"/>
          <p:cNvSpPr/>
          <p:nvPr/>
        </p:nvSpPr>
        <p:spPr>
          <a:xfrm>
            <a:off x="3563888" y="4443958"/>
            <a:ext cx="4572000" cy="553998"/>
          </a:xfrm>
          <a:prstGeom prst="rect">
            <a:avLst/>
          </a:prstGeom>
        </p:spPr>
        <p:txBody>
          <a:bodyPr>
            <a:spAutoFit/>
          </a:bodyPr>
          <a:lstStyle/>
          <a:p>
            <a:pPr algn="ctr"/>
            <a:r>
              <a:rPr lang="en-US" altLang="zh-TW" sz="1000" dirty="0" smtClean="0">
                <a:ea typeface="微軟正黑體" panose="020B0604030504040204" pitchFamily="34" charset="-120"/>
              </a:rPr>
              <a:t>Steaming volcanic rock in the South Sandwich Islands sets the dramatic background for a 65-foot yacht by the name Golden Fleece. The islands are so remote that it took this crew six days to reach them after leaving the southernmost tip of South America.</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3</a:t>
            </a:fld>
            <a:endParaRPr lang="zh-TW" altLang="en-US"/>
          </a:p>
        </p:txBody>
      </p:sp>
    </p:spTree>
    <p:extLst>
      <p:ext uri="{BB962C8B-B14F-4D97-AF65-F5344CB8AC3E}">
        <p14:creationId xmlns:p14="http://schemas.microsoft.com/office/powerpoint/2010/main" xmlns="" val="1440523398"/>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4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0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5590" y="1"/>
            <a:ext cx="765282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115616" y="4187864"/>
            <a:ext cx="3001143" cy="400110"/>
          </a:xfrm>
          <a:prstGeom prst="rect">
            <a:avLst/>
          </a:prstGeom>
        </p:spPr>
        <p:txBody>
          <a:bodyPr wrap="none">
            <a:spAutoFit/>
          </a:bodyPr>
          <a:lstStyle/>
          <a:p>
            <a:r>
              <a:rPr lang="en-US" altLang="zh-TW" sz="1000" dirty="0" smtClean="0">
                <a:ea typeface="微軟正黑體" panose="020B0604030504040204" pitchFamily="34" charset="-120"/>
              </a:rPr>
              <a:t>Toys And Touch</a:t>
            </a:r>
            <a:r>
              <a:rPr lang="zh-TW" altLang="en-US" sz="1000" dirty="0" smtClean="0">
                <a:ea typeface="微軟正黑體" panose="020B0604030504040204" pitchFamily="34" charset="-120"/>
              </a:rPr>
              <a:t>  玩具農場</a:t>
            </a:r>
            <a:endParaRPr lang="en-US" altLang="zh-TW" sz="1000" dirty="0" smtClean="0">
              <a:ea typeface="微軟正黑體" panose="020B0604030504040204" pitchFamily="34" charset="-120"/>
            </a:endParaRPr>
          </a:p>
          <a:p>
            <a:r>
              <a:rPr lang="en-US" altLang="zh-TW" sz="1000" dirty="0" err="1" smtClean="0">
                <a:ea typeface="微軟正黑體" panose="020B0604030504040204" pitchFamily="34" charset="-120"/>
              </a:rPr>
              <a:t>Hotograph</a:t>
            </a:r>
            <a:r>
              <a:rPr lang="en-US" altLang="zh-TW" sz="1000" dirty="0" smtClean="0">
                <a:ea typeface="微軟正黑體" panose="020B0604030504040204" pitchFamily="34" charset="-120"/>
              </a:rPr>
              <a:t> by B. Anthony Stewart And Jack E. Fletcher</a:t>
            </a:r>
            <a:endParaRPr lang="zh-TW" altLang="en-US" sz="1000" dirty="0">
              <a:ea typeface="微軟正黑體" panose="020B0604030504040204" pitchFamily="34" charset="-120"/>
            </a:endParaRPr>
          </a:p>
        </p:txBody>
      </p:sp>
      <p:sp>
        <p:nvSpPr>
          <p:cNvPr id="5" name="矩形 4"/>
          <p:cNvSpPr/>
          <p:nvPr/>
        </p:nvSpPr>
        <p:spPr>
          <a:xfrm>
            <a:off x="827584" y="4522805"/>
            <a:ext cx="4572000" cy="553998"/>
          </a:xfrm>
          <a:prstGeom prst="rect">
            <a:avLst/>
          </a:prstGeom>
        </p:spPr>
        <p:txBody>
          <a:bodyPr>
            <a:spAutoFit/>
          </a:bodyPr>
          <a:lstStyle/>
          <a:p>
            <a:pPr algn="ctr"/>
            <a:r>
              <a:rPr lang="en-US" altLang="zh-TW" sz="1000" dirty="0">
                <a:ea typeface="微軟正黑體" panose="020B0604030504040204" pitchFamily="34" charset="-120"/>
              </a:rPr>
              <a:t>In this picture from the September 1949 issue, visually impaired boys at the Minnesota Braille and Sight Saving School arrange a toy farm in an exercise to improve their sense of touch.</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4</a:t>
            </a:fld>
            <a:endParaRPr lang="zh-TW" altLang="en-US"/>
          </a:p>
        </p:txBody>
      </p:sp>
    </p:spTree>
    <p:extLst>
      <p:ext uri="{BB962C8B-B14F-4D97-AF65-F5344CB8AC3E}">
        <p14:creationId xmlns:p14="http://schemas.microsoft.com/office/powerpoint/2010/main" xmlns="" val="3921538793"/>
      </p:ext>
    </p:extLst>
  </p:cSld>
  <p:clrMapOvr>
    <a:masterClrMapping/>
  </p:clrMapOvr>
  <p:transition spd="slow" advTm="1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4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National Geographic Photo of the Day  每日一圖\010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1614" y="1"/>
            <a:ext cx="7780773"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673579" y="4355981"/>
            <a:ext cx="2042547" cy="400110"/>
          </a:xfrm>
          <a:prstGeom prst="rect">
            <a:avLst/>
          </a:prstGeom>
        </p:spPr>
        <p:txBody>
          <a:bodyPr wrap="none">
            <a:spAutoFit/>
          </a:bodyPr>
          <a:lstStyle/>
          <a:p>
            <a:r>
              <a:rPr lang="en-US" altLang="zh-TW" sz="1000" dirty="0" smtClean="0">
                <a:ea typeface="微軟正黑體" panose="020B0604030504040204" pitchFamily="34" charset="-120"/>
              </a:rPr>
              <a:t>Getting The Shot</a:t>
            </a:r>
            <a:r>
              <a:rPr lang="zh-TW" altLang="en-US" sz="1000" dirty="0" smtClean="0">
                <a:ea typeface="微軟正黑體" panose="020B0604030504040204" pitchFamily="34" charset="-120"/>
              </a:rPr>
              <a:t>  拍攝雪雁</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Des And Jen Bartlett</a:t>
            </a:r>
            <a:endParaRPr lang="zh-TW" altLang="en-US" sz="1000" dirty="0">
              <a:ea typeface="微軟正黑體" panose="020B0604030504040204" pitchFamily="34" charset="-120"/>
            </a:endParaRPr>
          </a:p>
        </p:txBody>
      </p:sp>
      <p:sp>
        <p:nvSpPr>
          <p:cNvPr id="5" name="矩形 4"/>
          <p:cNvSpPr/>
          <p:nvPr/>
        </p:nvSpPr>
        <p:spPr>
          <a:xfrm>
            <a:off x="1187624" y="4299942"/>
            <a:ext cx="4572000" cy="707886"/>
          </a:xfrm>
          <a:prstGeom prst="rect">
            <a:avLst/>
          </a:prstGeom>
        </p:spPr>
        <p:txBody>
          <a:bodyPr>
            <a:spAutoFit/>
          </a:bodyPr>
          <a:lstStyle/>
          <a:p>
            <a:pPr algn="ctr"/>
            <a:r>
              <a:rPr lang="en-US" altLang="zh-TW" sz="1000" dirty="0">
                <a:ea typeface="微軟正黑體" panose="020B0604030504040204" pitchFamily="34" charset="-120"/>
              </a:rPr>
              <a:t>Photographer Des Bartlett photographs snow and blue geese from the back of a station wagon in the Arizona desert. For the December 1973 issue, Bartlett and his wife Jen studied geese as they flew from the Canadian subarctic to the Gulf of Mexico.</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5</a:t>
            </a:fld>
            <a:endParaRPr lang="zh-TW" altLang="en-US"/>
          </a:p>
        </p:txBody>
      </p:sp>
    </p:spTree>
    <p:extLst>
      <p:ext uri="{BB962C8B-B14F-4D97-AF65-F5344CB8AC3E}">
        <p14:creationId xmlns:p14="http://schemas.microsoft.com/office/powerpoint/2010/main" xmlns="" val="288081750"/>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8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0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4499" y="0"/>
            <a:ext cx="7695001"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073255" y="4371950"/>
            <a:ext cx="2004075" cy="400110"/>
          </a:xfrm>
          <a:prstGeom prst="rect">
            <a:avLst/>
          </a:prstGeom>
        </p:spPr>
        <p:txBody>
          <a:bodyPr wrap="none">
            <a:spAutoFit/>
          </a:bodyPr>
          <a:lstStyle/>
          <a:p>
            <a:r>
              <a:rPr lang="en-US" altLang="zh-TW" sz="1000" dirty="0" smtClean="0">
                <a:ea typeface="微軟正黑體" panose="020B0604030504040204" pitchFamily="34" charset="-120"/>
              </a:rPr>
              <a:t>Snowy Square  </a:t>
            </a:r>
            <a:r>
              <a:rPr lang="zh-TW" altLang="en-US" sz="1000" dirty="0" smtClean="0">
                <a:ea typeface="微軟正黑體" panose="020B0604030504040204" pitchFamily="34" charset="-120"/>
              </a:rPr>
              <a:t>聖</a:t>
            </a:r>
            <a:r>
              <a:rPr lang="zh-TW" altLang="en-US" sz="1000" dirty="0">
                <a:ea typeface="微軟正黑體" panose="020B0604030504040204" pitchFamily="34" charset="-120"/>
              </a:rPr>
              <a:t>瓦西里主教座</a:t>
            </a:r>
            <a:r>
              <a:rPr lang="zh-TW" altLang="en-US" sz="1000" dirty="0" smtClean="0">
                <a:ea typeface="微軟正黑體" panose="020B0604030504040204" pitchFamily="34" charset="-120"/>
              </a:rPr>
              <a:t>堂</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a:t>
            </a:r>
            <a:r>
              <a:rPr lang="en-US" altLang="zh-TW" sz="1000" dirty="0" err="1" smtClean="0">
                <a:ea typeface="微軟正黑體" panose="020B0604030504040204" pitchFamily="34" charset="-120"/>
              </a:rPr>
              <a:t>Sisse</a:t>
            </a:r>
            <a:r>
              <a:rPr lang="en-US" altLang="zh-TW" sz="1000" dirty="0" smtClean="0">
                <a:ea typeface="微軟正黑體" panose="020B0604030504040204" pitchFamily="34" charset="-120"/>
              </a:rPr>
              <a:t> </a:t>
            </a:r>
            <a:r>
              <a:rPr lang="en-US" altLang="zh-TW" sz="1000" dirty="0" err="1" smtClean="0">
                <a:ea typeface="微軟正黑體" panose="020B0604030504040204" pitchFamily="34" charset="-120"/>
              </a:rPr>
              <a:t>Brimberg</a:t>
            </a:r>
            <a:endParaRPr lang="zh-TW" altLang="en-US" sz="1000" dirty="0">
              <a:ea typeface="微軟正黑體" panose="020B0604030504040204" pitchFamily="34" charset="-120"/>
            </a:endParaRPr>
          </a:p>
        </p:txBody>
      </p:sp>
      <p:sp>
        <p:nvSpPr>
          <p:cNvPr id="5" name="矩形 4"/>
          <p:cNvSpPr/>
          <p:nvPr/>
        </p:nvSpPr>
        <p:spPr>
          <a:xfrm>
            <a:off x="1259632" y="4378374"/>
            <a:ext cx="4572000" cy="553998"/>
          </a:xfrm>
          <a:prstGeom prst="rect">
            <a:avLst/>
          </a:prstGeom>
        </p:spPr>
        <p:txBody>
          <a:bodyPr>
            <a:spAutoFit/>
          </a:bodyPr>
          <a:lstStyle/>
          <a:p>
            <a:pPr algn="ctr"/>
            <a:r>
              <a:rPr lang="en-US" altLang="zh-TW" sz="1000" dirty="0">
                <a:ea typeface="微軟正黑體" panose="020B0604030504040204" pitchFamily="34" charset="-120"/>
              </a:rPr>
              <a:t>Women walk through the snow to St. Basil's Cathedral in Moscow, Russia. One of the most iconic symbols of Russia, construction for the cathedral began in 1555 under Ivan the Terrible.</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6</a:t>
            </a:fld>
            <a:endParaRPr lang="zh-TW" altLang="en-US"/>
          </a:p>
        </p:txBody>
      </p:sp>
    </p:spTree>
    <p:extLst>
      <p:ext uri="{BB962C8B-B14F-4D97-AF65-F5344CB8AC3E}">
        <p14:creationId xmlns:p14="http://schemas.microsoft.com/office/powerpoint/2010/main" xmlns="" val="2507436002"/>
      </p:ext>
    </p:extLst>
  </p:cSld>
  <p:clrMapOvr>
    <a:masterClrMapping/>
  </p:clrMapOvr>
  <p:transition spd="slow" advTm="1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0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69413" y="0"/>
            <a:ext cx="7605176"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051720" y="4155926"/>
            <a:ext cx="1656223" cy="400110"/>
          </a:xfrm>
          <a:prstGeom prst="rect">
            <a:avLst/>
          </a:prstGeom>
        </p:spPr>
        <p:txBody>
          <a:bodyPr wrap="none">
            <a:spAutoFit/>
          </a:bodyPr>
          <a:lstStyle/>
          <a:p>
            <a:r>
              <a:rPr lang="en-US" altLang="zh-TW" sz="1000" dirty="0" smtClean="0">
                <a:ea typeface="微軟正黑體" panose="020B0604030504040204" pitchFamily="34" charset="-120"/>
              </a:rPr>
              <a:t>Holy Lights  </a:t>
            </a:r>
            <a:r>
              <a:rPr lang="zh-TW" altLang="en-US" sz="1000" dirty="0" smtClean="0">
                <a:ea typeface="微軟正黑體" panose="020B0604030504040204" pitchFamily="34" charset="-120"/>
              </a:rPr>
              <a:t>聖</a:t>
            </a:r>
            <a:r>
              <a:rPr lang="zh-TW" altLang="en-US" sz="1000" dirty="0">
                <a:ea typeface="微軟正黑體" panose="020B0604030504040204" pitchFamily="34" charset="-120"/>
              </a:rPr>
              <a:t>光</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Dean Conger</a:t>
            </a:r>
            <a:endParaRPr lang="zh-TW" altLang="en-US" sz="1000" dirty="0">
              <a:ea typeface="微軟正黑體" panose="020B0604030504040204" pitchFamily="34" charset="-120"/>
            </a:endParaRPr>
          </a:p>
        </p:txBody>
      </p:sp>
      <p:sp>
        <p:nvSpPr>
          <p:cNvPr id="5" name="矩形 4"/>
          <p:cNvSpPr/>
          <p:nvPr/>
        </p:nvSpPr>
        <p:spPr>
          <a:xfrm>
            <a:off x="1187624" y="4556036"/>
            <a:ext cx="4572000" cy="553998"/>
          </a:xfrm>
          <a:prstGeom prst="rect">
            <a:avLst/>
          </a:prstGeom>
        </p:spPr>
        <p:txBody>
          <a:bodyPr>
            <a:spAutoFit/>
          </a:bodyPr>
          <a:lstStyle/>
          <a:p>
            <a:pPr algn="ctr"/>
            <a:r>
              <a:rPr lang="en-US" altLang="zh-TW" sz="1000" dirty="0">
                <a:ea typeface="微軟正黑體" panose="020B0604030504040204" pitchFamily="34" charset="-120"/>
              </a:rPr>
              <a:t>In this picture from the March 1966 issue, a woman lights a candle in a Russian Orthodox church in Moscow. At the time, atheism was state-mandated, and membership to a religious organization could disqualify you from jobs.</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7</a:t>
            </a:fld>
            <a:endParaRPr lang="zh-TW" altLang="en-US"/>
          </a:p>
        </p:txBody>
      </p:sp>
    </p:spTree>
    <p:extLst>
      <p:ext uri="{BB962C8B-B14F-4D97-AF65-F5344CB8AC3E}">
        <p14:creationId xmlns:p14="http://schemas.microsoft.com/office/powerpoint/2010/main" xmlns="" val="216257096"/>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1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0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2344" y="1"/>
            <a:ext cx="771931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895725" y="4101162"/>
            <a:ext cx="1619354" cy="400110"/>
          </a:xfrm>
          <a:prstGeom prst="rect">
            <a:avLst/>
          </a:prstGeom>
        </p:spPr>
        <p:txBody>
          <a:bodyPr wrap="none">
            <a:spAutoFit/>
          </a:bodyPr>
          <a:lstStyle/>
          <a:p>
            <a:r>
              <a:rPr lang="en-US" altLang="zh-TW" sz="1000" dirty="0" smtClean="0">
                <a:ea typeface="微軟正黑體" panose="020B0604030504040204" pitchFamily="34" charset="-120"/>
              </a:rPr>
              <a:t>Polar Hunt  </a:t>
            </a:r>
            <a:r>
              <a:rPr lang="zh-TW" altLang="en-US" sz="1000" dirty="0" smtClean="0">
                <a:ea typeface="微軟正黑體" panose="020B0604030504040204" pitchFamily="34" charset="-120"/>
              </a:rPr>
              <a:t>極地</a:t>
            </a:r>
            <a:r>
              <a:rPr lang="zh-TW" altLang="en-US" sz="1000" dirty="0">
                <a:ea typeface="微軟正黑體" panose="020B0604030504040204" pitchFamily="34" charset="-120"/>
              </a:rPr>
              <a:t>狩獵</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Paul Nicklen</a:t>
            </a:r>
            <a:endParaRPr lang="zh-TW" altLang="en-US" sz="1000" dirty="0">
              <a:ea typeface="微軟正黑體" panose="020B0604030504040204" pitchFamily="34" charset="-120"/>
            </a:endParaRPr>
          </a:p>
        </p:txBody>
      </p:sp>
      <p:sp>
        <p:nvSpPr>
          <p:cNvPr id="5" name="矩形 4"/>
          <p:cNvSpPr/>
          <p:nvPr/>
        </p:nvSpPr>
        <p:spPr>
          <a:xfrm>
            <a:off x="3203848" y="4501272"/>
            <a:ext cx="4572000" cy="553998"/>
          </a:xfrm>
          <a:prstGeom prst="rect">
            <a:avLst/>
          </a:prstGeom>
        </p:spPr>
        <p:txBody>
          <a:bodyPr>
            <a:spAutoFit/>
          </a:bodyPr>
          <a:lstStyle/>
          <a:p>
            <a:pPr algn="ctr"/>
            <a:r>
              <a:rPr lang="en-US" altLang="zh-TW" sz="1000" dirty="0">
                <a:ea typeface="微軟正黑體" panose="020B0604030504040204" pitchFamily="34" charset="-120"/>
              </a:rPr>
              <a:t>In Svalbard, Norway, a polar bear roams the ice hunting for bearded seals. The polar bear's metabolism requires a large amount of fat, so the bear will often consume more than four pounds of seal fat a day.</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8</a:t>
            </a:fld>
            <a:endParaRPr lang="zh-TW" altLang="en-US"/>
          </a:p>
        </p:txBody>
      </p:sp>
    </p:spTree>
    <p:extLst>
      <p:ext uri="{BB962C8B-B14F-4D97-AF65-F5344CB8AC3E}">
        <p14:creationId xmlns:p14="http://schemas.microsoft.com/office/powerpoint/2010/main" xmlns="" val="4135327671"/>
      </p:ext>
    </p:extLst>
  </p:cSld>
  <p:clrMapOvr>
    <a:masterClrMapping/>
  </p:clrMapOvr>
  <p:transition spd="slow" advTm="1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2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0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2344" y="0"/>
            <a:ext cx="771931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868144" y="4443958"/>
            <a:ext cx="1654620" cy="400110"/>
          </a:xfrm>
          <a:prstGeom prst="rect">
            <a:avLst/>
          </a:prstGeom>
        </p:spPr>
        <p:txBody>
          <a:bodyPr wrap="none">
            <a:spAutoFit/>
          </a:bodyPr>
          <a:lstStyle/>
          <a:p>
            <a:r>
              <a:rPr lang="en-US" altLang="zh-TW" sz="1000" dirty="0" smtClean="0">
                <a:ea typeface="微軟正黑體" panose="020B0604030504040204" pitchFamily="34" charset="-120"/>
              </a:rPr>
              <a:t>Temperature Check  </a:t>
            </a:r>
            <a:r>
              <a:rPr lang="zh-TW" altLang="en-US" sz="1000" dirty="0" smtClean="0">
                <a:ea typeface="微軟正黑體" panose="020B0604030504040204" pitchFamily="34" charset="-120"/>
              </a:rPr>
              <a:t>量</a:t>
            </a:r>
            <a:r>
              <a:rPr lang="zh-TW" altLang="en-US" sz="1000" dirty="0">
                <a:ea typeface="微軟正黑體" panose="020B0604030504040204" pitchFamily="34" charset="-120"/>
              </a:rPr>
              <a:t>額</a:t>
            </a:r>
            <a:r>
              <a:rPr lang="zh-TW" altLang="en-US" sz="1000" dirty="0" smtClean="0">
                <a:ea typeface="微軟正黑體" panose="020B0604030504040204" pitchFamily="34" charset="-120"/>
              </a:rPr>
              <a:t>溫</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David </a:t>
            </a:r>
            <a:r>
              <a:rPr lang="en-US" altLang="zh-TW" sz="1000" dirty="0" err="1" smtClean="0">
                <a:ea typeface="微軟正黑體" panose="020B0604030504040204" pitchFamily="34" charset="-120"/>
              </a:rPr>
              <a:t>Mclain</a:t>
            </a:r>
            <a:endParaRPr lang="zh-TW" altLang="en-US" sz="1000" dirty="0">
              <a:ea typeface="微軟正黑體" panose="020B0604030504040204" pitchFamily="34" charset="-120"/>
            </a:endParaRPr>
          </a:p>
        </p:txBody>
      </p:sp>
      <p:sp>
        <p:nvSpPr>
          <p:cNvPr id="5" name="矩形 4"/>
          <p:cNvSpPr/>
          <p:nvPr/>
        </p:nvSpPr>
        <p:spPr>
          <a:xfrm>
            <a:off x="899592" y="4443958"/>
            <a:ext cx="4896544" cy="400110"/>
          </a:xfrm>
          <a:prstGeom prst="rect">
            <a:avLst/>
          </a:prstGeom>
        </p:spPr>
        <p:txBody>
          <a:bodyPr wrap="square">
            <a:spAutoFit/>
          </a:bodyPr>
          <a:lstStyle/>
          <a:p>
            <a:pPr algn="ctr"/>
            <a:r>
              <a:rPr lang="en-US" altLang="zh-TW" sz="1000" dirty="0">
                <a:ea typeface="微軟正黑體" panose="020B0604030504040204" pitchFamily="34" charset="-120"/>
              </a:rPr>
              <a:t>While this scene of a hostess checking a nightclub-goer's temperature in Singapore seems eerily familiar now, it first appeared in a January 2010 story about the swine flu epidemic.</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9</a:t>
            </a:fld>
            <a:endParaRPr lang="zh-TW" altLang="en-US"/>
          </a:p>
        </p:txBody>
      </p:sp>
    </p:spTree>
    <p:extLst>
      <p:ext uri="{BB962C8B-B14F-4D97-AF65-F5344CB8AC3E}">
        <p14:creationId xmlns:p14="http://schemas.microsoft.com/office/powerpoint/2010/main" xmlns="" val="3715432023"/>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5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2344" y="0"/>
            <a:ext cx="771931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39752" y="4011910"/>
            <a:ext cx="1683474" cy="400110"/>
          </a:xfrm>
          <a:prstGeom prst="rect">
            <a:avLst/>
          </a:prstGeom>
        </p:spPr>
        <p:txBody>
          <a:bodyPr wrap="none">
            <a:spAutoFit/>
          </a:bodyPr>
          <a:lstStyle/>
          <a:p>
            <a:r>
              <a:rPr lang="en-US" altLang="zh-TW" sz="1000" dirty="0" smtClean="0">
                <a:ea typeface="微軟正黑體" panose="020B0604030504040204" pitchFamily="34" charset="-120"/>
              </a:rPr>
              <a:t>January Blizzard  </a:t>
            </a:r>
            <a:r>
              <a:rPr lang="zh-TW" altLang="en-US" sz="1000" dirty="0" smtClean="0">
                <a:ea typeface="微軟正黑體" panose="020B0604030504040204" pitchFamily="34" charset="-120"/>
              </a:rPr>
              <a:t>一月</a:t>
            </a:r>
            <a:r>
              <a:rPr lang="zh-TW" altLang="en-US" sz="1000" dirty="0">
                <a:ea typeface="微軟正黑體" panose="020B0604030504040204" pitchFamily="34" charset="-120"/>
              </a:rPr>
              <a:t>暴雪</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Annie Griffith</a:t>
            </a:r>
            <a:endParaRPr lang="zh-TW" altLang="en-US" sz="1000" dirty="0">
              <a:ea typeface="微軟正黑體" panose="020B0604030504040204" pitchFamily="34" charset="-120"/>
            </a:endParaRPr>
          </a:p>
        </p:txBody>
      </p:sp>
      <p:sp>
        <p:nvSpPr>
          <p:cNvPr id="5" name="矩形 4"/>
          <p:cNvSpPr/>
          <p:nvPr/>
        </p:nvSpPr>
        <p:spPr>
          <a:xfrm>
            <a:off x="1259632" y="4434413"/>
            <a:ext cx="4572000" cy="553998"/>
          </a:xfrm>
          <a:prstGeom prst="rect">
            <a:avLst/>
          </a:prstGeom>
        </p:spPr>
        <p:txBody>
          <a:bodyPr>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A cattle farmer closes the barn door after tending to his herd in a snowstorm in McGregor, North Dakota. This particular blizzard in January 1985 saw </a:t>
            </a:r>
            <a:r>
              <a:rPr lang="en-US" altLang="zh-TW" sz="1000" dirty="0" err="1">
                <a:effectLst>
                  <a:outerShdw blurRad="38100" dist="38100" dir="2700000" algn="tl">
                    <a:srgbClr val="000000">
                      <a:alpha val="43137"/>
                    </a:srgbClr>
                  </a:outerShdw>
                </a:effectLst>
                <a:ea typeface="微軟正黑體" panose="020B0604030504040204" pitchFamily="34" charset="-120"/>
              </a:rPr>
              <a:t>windchills</a:t>
            </a:r>
            <a:r>
              <a:rPr lang="en-US" altLang="zh-TW" sz="1000" dirty="0">
                <a:effectLst>
                  <a:outerShdw blurRad="38100" dist="38100" dir="2700000" algn="tl">
                    <a:srgbClr val="000000">
                      <a:alpha val="43137"/>
                    </a:srgbClr>
                  </a:outerShdw>
                </a:effectLst>
                <a:ea typeface="微軟正黑體" panose="020B0604030504040204" pitchFamily="34" charset="-120"/>
              </a:rPr>
              <a:t> as cold as 80 degrees below zero Fahrenheit.</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10</a:t>
            </a:fld>
            <a:endParaRPr lang="zh-TW" altLang="en-US"/>
          </a:p>
        </p:txBody>
      </p:sp>
    </p:spTree>
    <p:extLst>
      <p:ext uri="{BB962C8B-B14F-4D97-AF65-F5344CB8AC3E}">
        <p14:creationId xmlns:p14="http://schemas.microsoft.com/office/powerpoint/2010/main" xmlns="" val="2633121273"/>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National Geographic Photo of the Day  每日一圖\011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3964" y="0"/>
            <a:ext cx="775607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971600" y="3939902"/>
            <a:ext cx="1694695" cy="400110"/>
          </a:xfrm>
          <a:prstGeom prst="rect">
            <a:avLst/>
          </a:prstGeom>
        </p:spPr>
        <p:txBody>
          <a:bodyPr wrap="none">
            <a:spAutoFit/>
          </a:bodyPr>
          <a:lstStyle/>
          <a:p>
            <a:r>
              <a:rPr lang="en-US" altLang="zh-TW" sz="1000" dirty="0" smtClean="0">
                <a:ea typeface="微軟正黑體" panose="020B0604030504040204" pitchFamily="34" charset="-120"/>
              </a:rPr>
              <a:t>Prayer Flags  </a:t>
            </a:r>
            <a:r>
              <a:rPr lang="zh-TW" altLang="en-US" sz="1000" dirty="0" smtClean="0">
                <a:ea typeface="微軟正黑體" panose="020B0604030504040204" pitchFamily="34" charset="-120"/>
              </a:rPr>
              <a:t>藏曆新年</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Maria </a:t>
            </a:r>
            <a:r>
              <a:rPr lang="en-US" altLang="zh-TW" sz="1000" dirty="0" err="1" smtClean="0">
                <a:ea typeface="微軟正黑體" panose="020B0604030504040204" pitchFamily="34" charset="-120"/>
              </a:rPr>
              <a:t>Stenzel</a:t>
            </a:r>
            <a:endParaRPr lang="zh-TW" altLang="en-US" sz="1000" dirty="0">
              <a:ea typeface="微軟正黑體" panose="020B0604030504040204" pitchFamily="34" charset="-120"/>
            </a:endParaRPr>
          </a:p>
        </p:txBody>
      </p:sp>
      <p:sp>
        <p:nvSpPr>
          <p:cNvPr id="5" name="矩形 4"/>
          <p:cNvSpPr/>
          <p:nvPr/>
        </p:nvSpPr>
        <p:spPr>
          <a:xfrm>
            <a:off x="1043608" y="4362405"/>
            <a:ext cx="4572000" cy="553998"/>
          </a:xfrm>
          <a:prstGeom prst="rect">
            <a:avLst/>
          </a:prstGeom>
        </p:spPr>
        <p:txBody>
          <a:bodyPr>
            <a:spAutoFit/>
          </a:bodyPr>
          <a:lstStyle/>
          <a:p>
            <a:pPr algn="ctr"/>
            <a:r>
              <a:rPr lang="en-US" altLang="zh-TW" sz="1000" dirty="0">
                <a:ea typeface="微軟正黑體" panose="020B0604030504040204" pitchFamily="34" charset="-120"/>
              </a:rPr>
              <a:t>A monk hoists prayer flags during Losar, the Tibetan New Year, in Lhasa, Tibet. During the 15-day celebration, observers participate in a series of rituals to set the course for the year ahead.</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11</a:t>
            </a:fld>
            <a:endParaRPr lang="zh-TW" altLang="en-US"/>
          </a:p>
        </p:txBody>
      </p:sp>
    </p:spTree>
    <p:extLst>
      <p:ext uri="{BB962C8B-B14F-4D97-AF65-F5344CB8AC3E}">
        <p14:creationId xmlns:p14="http://schemas.microsoft.com/office/powerpoint/2010/main" xmlns="" val="1669976649"/>
      </p:ext>
    </p:extLst>
  </p:cSld>
  <p:clrMapOvr>
    <a:masterClrMapping/>
  </p:clrMapOvr>
  <p:transition spd="slow" advTm="1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4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8514" y="-1"/>
            <a:ext cx="7786974"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115616" y="3995941"/>
            <a:ext cx="1733167" cy="400110"/>
          </a:xfrm>
          <a:prstGeom prst="rect">
            <a:avLst/>
          </a:prstGeom>
        </p:spPr>
        <p:txBody>
          <a:bodyPr wrap="none">
            <a:spAutoFit/>
          </a:bodyPr>
          <a:lstStyle/>
          <a:p>
            <a:r>
              <a:rPr lang="en-US" altLang="zh-TW" sz="1000" dirty="0" smtClean="0">
                <a:ea typeface="微軟正黑體" panose="020B0604030504040204" pitchFamily="34" charset="-120"/>
              </a:rPr>
              <a:t>Winter Dip  </a:t>
            </a:r>
            <a:r>
              <a:rPr lang="zh-TW" altLang="en-US" sz="1000" dirty="0" smtClean="0">
                <a:ea typeface="微軟正黑體" panose="020B0604030504040204" pitchFamily="34" charset="-120"/>
              </a:rPr>
              <a:t>冬季泡湯</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Annie Griffiths</a:t>
            </a:r>
            <a:endParaRPr lang="zh-TW" altLang="en-US" sz="1000" dirty="0">
              <a:ea typeface="微軟正黑體" panose="020B0604030504040204" pitchFamily="34" charset="-120"/>
            </a:endParaRPr>
          </a:p>
        </p:txBody>
      </p:sp>
      <p:sp>
        <p:nvSpPr>
          <p:cNvPr id="5" name="矩形 4"/>
          <p:cNvSpPr/>
          <p:nvPr/>
        </p:nvSpPr>
        <p:spPr>
          <a:xfrm>
            <a:off x="678514" y="4659982"/>
            <a:ext cx="4734272" cy="400110"/>
          </a:xfrm>
          <a:prstGeom prst="rect">
            <a:avLst/>
          </a:prstGeom>
        </p:spPr>
        <p:txBody>
          <a:bodyPr wrap="square">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The air is 20 degrees below zero, but an overflowing thermal spring near Gardiner, Montana, makes this portion of the Yellowstone River a delightful place for a winter dip.</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12</a:t>
            </a:fld>
            <a:endParaRPr lang="zh-TW" altLang="en-US"/>
          </a:p>
        </p:txBody>
      </p:sp>
    </p:spTree>
    <p:extLst>
      <p:ext uri="{BB962C8B-B14F-4D97-AF65-F5344CB8AC3E}">
        <p14:creationId xmlns:p14="http://schemas.microsoft.com/office/powerpoint/2010/main" xmlns="" val="2028867628"/>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4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4500" y="0"/>
            <a:ext cx="7695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29659" y="4580185"/>
            <a:ext cx="1752403" cy="400110"/>
          </a:xfrm>
          <a:prstGeom prst="rect">
            <a:avLst/>
          </a:prstGeom>
        </p:spPr>
        <p:txBody>
          <a:bodyPr wrap="none">
            <a:spAutoFit/>
          </a:bodyPr>
          <a:lstStyle/>
          <a:p>
            <a:r>
              <a:rPr lang="en-US" altLang="zh-TW" sz="1000" dirty="0" smtClean="0">
                <a:ea typeface="微軟正黑體" panose="020B0604030504040204" pitchFamily="34" charset="-120"/>
              </a:rPr>
              <a:t>Sturdy Oak  </a:t>
            </a:r>
            <a:r>
              <a:rPr lang="zh-TW" altLang="en-US" sz="1000" dirty="0" smtClean="0">
                <a:ea typeface="微軟正黑體" panose="020B0604030504040204" pitchFamily="34" charset="-120"/>
              </a:rPr>
              <a:t>大橡樹</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Melissa Farlow</a:t>
            </a:r>
            <a:endParaRPr lang="zh-TW" altLang="en-US" sz="1000" dirty="0">
              <a:ea typeface="微軟正黑體" panose="020B0604030504040204" pitchFamily="34" charset="-120"/>
            </a:endParaRPr>
          </a:p>
        </p:txBody>
      </p:sp>
      <p:sp>
        <p:nvSpPr>
          <p:cNvPr id="5" name="矩形 4"/>
          <p:cNvSpPr/>
          <p:nvPr/>
        </p:nvSpPr>
        <p:spPr>
          <a:xfrm>
            <a:off x="1115616" y="4659982"/>
            <a:ext cx="4572000" cy="400110"/>
          </a:xfrm>
          <a:prstGeom prst="rect">
            <a:avLst/>
          </a:prstGeom>
        </p:spPr>
        <p:txBody>
          <a:bodyPr>
            <a:spAutoFit/>
          </a:bodyPr>
          <a:lstStyle/>
          <a:p>
            <a:pPr algn="ctr"/>
            <a:r>
              <a:rPr lang="en-US" altLang="zh-TW" sz="1000" dirty="0">
                <a:ea typeface="微軟正黑體" panose="020B0604030504040204" pitchFamily="34" charset="-120"/>
              </a:rPr>
              <a:t>An oak tree stands tall in Delaware Park, Buffalo, New York. The March 2005 issue featured a story about famed urban park designer Frederick Law Olmsted.</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13</a:t>
            </a:fld>
            <a:endParaRPr lang="zh-TW" altLang="en-US"/>
          </a:p>
        </p:txBody>
      </p:sp>
    </p:spTree>
    <p:extLst>
      <p:ext uri="{BB962C8B-B14F-4D97-AF65-F5344CB8AC3E}">
        <p14:creationId xmlns:p14="http://schemas.microsoft.com/office/powerpoint/2010/main" xmlns="" val="1207822735"/>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3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19064" y="1"/>
            <a:ext cx="7505873"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575197" y="200422"/>
            <a:ext cx="1943161" cy="400110"/>
          </a:xfrm>
          <a:prstGeom prst="rect">
            <a:avLst/>
          </a:prstGeom>
        </p:spPr>
        <p:txBody>
          <a:bodyPr wrap="none">
            <a:spAutoFit/>
          </a:bodyPr>
          <a:lstStyle/>
          <a:p>
            <a:r>
              <a:rPr lang="en-US" altLang="zh-TW" sz="1000" dirty="0" smtClean="0">
                <a:ea typeface="微軟正黑體" panose="020B0604030504040204" pitchFamily="34" charset="-120"/>
              </a:rPr>
              <a:t>Under The Bridge  </a:t>
            </a:r>
            <a:r>
              <a:rPr lang="zh-TW" altLang="en-US" sz="1000" dirty="0" smtClean="0">
                <a:ea typeface="微軟正黑體" panose="020B0604030504040204" pitchFamily="34" charset="-120"/>
              </a:rPr>
              <a:t>橋下</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Alexandra </a:t>
            </a:r>
            <a:r>
              <a:rPr lang="en-US" altLang="zh-TW" sz="1000" dirty="0" err="1" smtClean="0">
                <a:ea typeface="微軟正黑體" panose="020B0604030504040204" pitchFamily="34" charset="-120"/>
              </a:rPr>
              <a:t>Avakian</a:t>
            </a:r>
            <a:endParaRPr lang="zh-TW" altLang="en-US" sz="1000" dirty="0">
              <a:ea typeface="微軟正黑體" panose="020B0604030504040204" pitchFamily="34" charset="-120"/>
            </a:endParaRPr>
          </a:p>
        </p:txBody>
      </p:sp>
      <p:sp>
        <p:nvSpPr>
          <p:cNvPr id="5" name="矩形 4"/>
          <p:cNvSpPr/>
          <p:nvPr/>
        </p:nvSpPr>
        <p:spPr>
          <a:xfrm>
            <a:off x="971600" y="123478"/>
            <a:ext cx="4572000" cy="553998"/>
          </a:xfrm>
          <a:prstGeom prst="rect">
            <a:avLst/>
          </a:prstGeom>
        </p:spPr>
        <p:txBody>
          <a:bodyPr>
            <a:spAutoFit/>
          </a:bodyPr>
          <a:lstStyle/>
          <a:p>
            <a:pPr algn="ctr"/>
            <a:r>
              <a:rPr lang="en-US" altLang="zh-TW" sz="1000" dirty="0">
                <a:ea typeface="微軟正黑體" panose="020B0604030504040204" pitchFamily="34" charset="-120"/>
              </a:rPr>
              <a:t>In Isfahan, Iran, a betrothed couple—and their chaperone—relax on a bridge. This photo originally appeared in the July 1999 issue, documenting Iran under President Mohammad Khatami, who advocated for a more open society.</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14</a:t>
            </a:fld>
            <a:endParaRPr lang="zh-TW" altLang="en-US"/>
          </a:p>
        </p:txBody>
      </p:sp>
    </p:spTree>
    <p:extLst>
      <p:ext uri="{BB962C8B-B14F-4D97-AF65-F5344CB8AC3E}">
        <p14:creationId xmlns:p14="http://schemas.microsoft.com/office/powerpoint/2010/main" xmlns="" val="453892923"/>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0392" y="1"/>
            <a:ext cx="7882048" cy="5168964"/>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580112" y="4515966"/>
            <a:ext cx="1885453" cy="400110"/>
          </a:xfrm>
          <a:prstGeom prst="rect">
            <a:avLst/>
          </a:prstGeom>
        </p:spPr>
        <p:txBody>
          <a:bodyPr wrap="none">
            <a:spAutoFit/>
          </a:bodyPr>
          <a:lstStyle/>
          <a:p>
            <a:r>
              <a:rPr lang="en-US" altLang="zh-TW" sz="1000" dirty="0" smtClean="0">
                <a:ea typeface="微軟正黑體" panose="020B0604030504040204" pitchFamily="34" charset="-120"/>
              </a:rPr>
              <a:t>Reindeer Days  </a:t>
            </a:r>
            <a:r>
              <a:rPr lang="zh-TW" altLang="en-US" sz="1000" dirty="0" smtClean="0">
                <a:ea typeface="微軟正黑體" panose="020B0604030504040204" pitchFamily="34" charset="-120"/>
              </a:rPr>
              <a:t>移動</a:t>
            </a:r>
            <a:r>
              <a:rPr lang="zh-TW" altLang="en-US" sz="1000" dirty="0">
                <a:ea typeface="微軟正黑體" panose="020B0604030504040204" pitchFamily="34" charset="-120"/>
              </a:rPr>
              <a:t>中的馴鹿</a:t>
            </a:r>
            <a:r>
              <a:rPr lang="zh-TW" altLang="en-US" sz="1000" dirty="0" smtClean="0">
                <a:ea typeface="微軟正黑體" panose="020B0604030504040204" pitchFamily="34" charset="-120"/>
              </a:rPr>
              <a:t>群</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Dean Conger</a:t>
            </a:r>
            <a:endParaRPr lang="zh-TW" altLang="en-US" sz="1000" dirty="0">
              <a:ea typeface="微軟正黑體" panose="020B0604030504040204" pitchFamily="34" charset="-120"/>
            </a:endParaRPr>
          </a:p>
        </p:txBody>
      </p:sp>
      <p:sp>
        <p:nvSpPr>
          <p:cNvPr id="5" name="矩形 4"/>
          <p:cNvSpPr/>
          <p:nvPr/>
        </p:nvSpPr>
        <p:spPr>
          <a:xfrm>
            <a:off x="1000737" y="4515966"/>
            <a:ext cx="4572000" cy="553998"/>
          </a:xfrm>
          <a:prstGeom prst="rect">
            <a:avLst/>
          </a:prstGeom>
        </p:spPr>
        <p:txBody>
          <a:bodyPr>
            <a:spAutoFit/>
          </a:bodyPr>
          <a:lstStyle/>
          <a:p>
            <a:pPr algn="ctr"/>
            <a:r>
              <a:rPr lang="en-US" altLang="zh-TW" sz="1000" dirty="0">
                <a:ea typeface="微軟正黑體" panose="020B0604030504040204" pitchFamily="34" charset="-120"/>
              </a:rPr>
              <a:t>A herd of reindeer travels through a valley in Siberia. This photo originally appeared in the August 1977 issue, in which photographer Dean Conger wrote about his career documenting the Soviet Union.</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15</a:t>
            </a:fld>
            <a:endParaRPr lang="zh-TW" altLang="en-US"/>
          </a:p>
        </p:txBody>
      </p:sp>
    </p:spTree>
    <p:extLst>
      <p:ext uri="{BB962C8B-B14F-4D97-AF65-F5344CB8AC3E}">
        <p14:creationId xmlns:p14="http://schemas.microsoft.com/office/powerpoint/2010/main" xmlns="" val="599207185"/>
      </p:ext>
    </p:extLst>
  </p:cSld>
  <p:clrMapOvr>
    <a:masterClrMapping/>
  </p:clrMapOvr>
  <p:transition spd="slow" advTm="1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National Geographic Photo of the Day  每日一圖\011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5576" y="-5341"/>
            <a:ext cx="7624939" cy="514884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549987" y="4055816"/>
            <a:ext cx="1758815" cy="400110"/>
          </a:xfrm>
          <a:prstGeom prst="rect">
            <a:avLst/>
          </a:prstGeom>
        </p:spPr>
        <p:txBody>
          <a:bodyPr wrap="none">
            <a:spAutoFit/>
          </a:bodyPr>
          <a:lstStyle/>
          <a:p>
            <a:r>
              <a:rPr lang="en-US" altLang="zh-TW" sz="1000" dirty="0" smtClean="0">
                <a:ea typeface="微軟正黑體" panose="020B0604030504040204" pitchFamily="34" charset="-120"/>
              </a:rPr>
              <a:t>Ancient Art  </a:t>
            </a:r>
            <a:r>
              <a:rPr lang="zh-TW" altLang="en-US" sz="1000" dirty="0" smtClean="0">
                <a:ea typeface="微軟正黑體" panose="020B0604030504040204" pitchFamily="34" charset="-120"/>
              </a:rPr>
              <a:t>古代</a:t>
            </a:r>
            <a:r>
              <a:rPr lang="zh-TW" altLang="en-US" sz="1000" dirty="0">
                <a:ea typeface="微軟正黑體" panose="020B0604030504040204" pitchFamily="34" charset="-120"/>
              </a:rPr>
              <a:t>藝術</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Belinda Wright</a:t>
            </a:r>
            <a:endParaRPr lang="zh-TW" altLang="en-US" sz="1000" dirty="0">
              <a:ea typeface="微軟正黑體" panose="020B0604030504040204" pitchFamily="34" charset="-120"/>
            </a:endParaRPr>
          </a:p>
        </p:txBody>
      </p:sp>
      <p:sp>
        <p:nvSpPr>
          <p:cNvPr id="5" name="矩形 4"/>
          <p:cNvSpPr/>
          <p:nvPr/>
        </p:nvSpPr>
        <p:spPr>
          <a:xfrm>
            <a:off x="1043608" y="4446062"/>
            <a:ext cx="4572000" cy="553998"/>
          </a:xfrm>
          <a:prstGeom prst="rect">
            <a:avLst/>
          </a:prstGeom>
        </p:spPr>
        <p:txBody>
          <a:bodyPr>
            <a:spAutoFit/>
          </a:bodyPr>
          <a:lstStyle/>
          <a:p>
            <a:pPr algn="ctr"/>
            <a:r>
              <a:rPr lang="en-US" altLang="zh-TW" sz="1000" dirty="0">
                <a:ea typeface="微軟正黑體" panose="020B0604030504040204" pitchFamily="34" charset="-120"/>
              </a:rPr>
              <a:t>The February 1988 issue celebrated Australia's bicentennial. One </a:t>
            </a:r>
            <a:r>
              <a:rPr lang="en-US" altLang="zh-TW" sz="1000" dirty="0">
                <a:effectLst>
                  <a:outerShdw blurRad="38100" dist="38100" dir="2700000" algn="tl">
                    <a:srgbClr val="000000">
                      <a:alpha val="43137"/>
                    </a:srgbClr>
                  </a:outerShdw>
                </a:effectLst>
                <a:ea typeface="微軟正黑體" panose="020B0604030504040204" pitchFamily="34" charset="-120"/>
              </a:rPr>
              <a:t>story covered </a:t>
            </a:r>
            <a:r>
              <a:rPr lang="en-US" altLang="zh-TW" sz="1000" dirty="0" err="1">
                <a:ea typeface="微軟正黑體" panose="020B0604030504040204" pitchFamily="34" charset="-120"/>
              </a:rPr>
              <a:t>Kakadu</a:t>
            </a:r>
            <a:r>
              <a:rPr lang="en-US" altLang="zh-TW" sz="1000" dirty="0">
                <a:ea typeface="微軟正黑體" panose="020B0604030504040204" pitchFamily="34" charset="-120"/>
              </a:rPr>
              <a:t> National Park, protected land leased to the government by Aboriginal people. This photo shows cave paintings in the park thought to be 20,000 years old.</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16</a:t>
            </a:fld>
            <a:endParaRPr lang="zh-TW" altLang="en-US"/>
          </a:p>
        </p:txBody>
      </p:sp>
    </p:spTree>
    <p:extLst>
      <p:ext uri="{BB962C8B-B14F-4D97-AF65-F5344CB8AC3E}">
        <p14:creationId xmlns:p14="http://schemas.microsoft.com/office/powerpoint/2010/main" xmlns="" val="3640617586"/>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4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5591" y="-1"/>
            <a:ext cx="7642834" cy="513678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29473" y="831364"/>
            <a:ext cx="2258952" cy="400110"/>
          </a:xfrm>
          <a:prstGeom prst="rect">
            <a:avLst/>
          </a:prstGeom>
        </p:spPr>
        <p:txBody>
          <a:bodyPr wrap="none">
            <a:spAutoFit/>
          </a:bodyPr>
          <a:lstStyle/>
          <a:p>
            <a:r>
              <a:rPr lang="en-US" altLang="zh-TW" sz="1000" dirty="0" smtClean="0">
                <a:ea typeface="微軟正黑體" panose="020B0604030504040204" pitchFamily="34" charset="-120"/>
              </a:rPr>
              <a:t>Sacred Ceremonies  </a:t>
            </a:r>
            <a:r>
              <a:rPr lang="zh-TW" altLang="en-US" sz="1000" dirty="0" smtClean="0">
                <a:ea typeface="微軟正黑體" panose="020B0604030504040204" pitchFamily="34" charset="-120"/>
              </a:rPr>
              <a:t>神聖</a:t>
            </a:r>
            <a:r>
              <a:rPr lang="zh-TW" altLang="en-US" sz="1000" dirty="0">
                <a:ea typeface="微軟正黑體" panose="020B0604030504040204" pitchFamily="34" charset="-120"/>
              </a:rPr>
              <a:t>儀式</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Maynard Owen Williams</a:t>
            </a:r>
            <a:endParaRPr lang="zh-TW" altLang="en-US" sz="1000" dirty="0">
              <a:ea typeface="微軟正黑體" panose="020B0604030504040204" pitchFamily="34" charset="-120"/>
            </a:endParaRPr>
          </a:p>
        </p:txBody>
      </p:sp>
      <p:sp>
        <p:nvSpPr>
          <p:cNvPr id="5" name="矩形 4"/>
          <p:cNvSpPr/>
          <p:nvPr/>
        </p:nvSpPr>
        <p:spPr>
          <a:xfrm>
            <a:off x="2843808" y="123478"/>
            <a:ext cx="4572000" cy="707886"/>
          </a:xfrm>
          <a:prstGeom prst="rect">
            <a:avLst/>
          </a:prstGeom>
        </p:spPr>
        <p:txBody>
          <a:bodyPr>
            <a:spAutoFit/>
          </a:bodyPr>
          <a:lstStyle/>
          <a:p>
            <a:pPr algn="ctr"/>
            <a:r>
              <a:rPr lang="en-US" altLang="zh-TW" sz="1000" dirty="0">
                <a:ea typeface="微軟正黑體" panose="020B0604030504040204" pitchFamily="34" charset="-120"/>
              </a:rPr>
              <a:t>In this photo from the December 1950 issue, monks flank the Patriarch of the Cathedral of St. James, the Armenian Church in Jerusalem. The ornate service was held on Maundy Thursday, which remembers the day Jesus Christ washed his disciples' feet the day before his crucifixion.</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17</a:t>
            </a:fld>
            <a:endParaRPr lang="zh-TW" altLang="en-US"/>
          </a:p>
        </p:txBody>
      </p:sp>
    </p:spTree>
    <p:extLst>
      <p:ext uri="{BB962C8B-B14F-4D97-AF65-F5344CB8AC3E}">
        <p14:creationId xmlns:p14="http://schemas.microsoft.com/office/powerpoint/2010/main" xmlns="" val="1022846359"/>
      </p:ext>
    </p:extLst>
  </p:cSld>
  <p:clrMapOvr>
    <a:masterClrMapping/>
  </p:clrMapOvr>
  <p:transition spd="slow" advTm="17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0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5591" y="0"/>
            <a:ext cx="765281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300192" y="4451934"/>
            <a:ext cx="2007281" cy="400110"/>
          </a:xfrm>
          <a:prstGeom prst="rect">
            <a:avLst/>
          </a:prstGeom>
        </p:spPr>
        <p:txBody>
          <a:bodyPr wrap="none">
            <a:spAutoFit/>
          </a:bodyPr>
          <a:lstStyle/>
          <a:p>
            <a:r>
              <a:rPr lang="en-US" altLang="zh-TW" sz="1000" dirty="0" smtClean="0">
                <a:ea typeface="微軟正黑體" panose="020B0604030504040204" pitchFamily="34" charset="-120"/>
              </a:rPr>
              <a:t>Dr. King‘s Dream  </a:t>
            </a:r>
            <a:r>
              <a:rPr lang="zh-TW" altLang="en-US" sz="1000" dirty="0" smtClean="0">
                <a:ea typeface="微軟正黑體" panose="020B0604030504040204" pitchFamily="34" charset="-120"/>
              </a:rPr>
              <a:t>金</a:t>
            </a:r>
            <a:r>
              <a:rPr lang="zh-TW" altLang="en-US" sz="1000" dirty="0">
                <a:ea typeface="微軟正黑體" panose="020B0604030504040204" pitchFamily="34" charset="-120"/>
              </a:rPr>
              <a:t>恩</a:t>
            </a:r>
            <a:r>
              <a:rPr lang="zh-TW" altLang="en-US" sz="1000" dirty="0" smtClean="0">
                <a:ea typeface="微軟正黑體" panose="020B0604030504040204" pitchFamily="34" charset="-120"/>
              </a:rPr>
              <a:t>博士</a:t>
            </a:r>
            <a:r>
              <a:rPr lang="zh-TW" altLang="en-US" sz="1000" dirty="0">
                <a:ea typeface="微軟正黑體" panose="020B0604030504040204" pitchFamily="34" charset="-120"/>
              </a:rPr>
              <a:t>的夢想</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James P. Blair</a:t>
            </a:r>
            <a:endParaRPr lang="zh-TW" altLang="en-US" sz="1000" dirty="0">
              <a:ea typeface="微軟正黑體" panose="020B0604030504040204" pitchFamily="34" charset="-120"/>
            </a:endParaRPr>
          </a:p>
        </p:txBody>
      </p:sp>
      <p:sp>
        <p:nvSpPr>
          <p:cNvPr id="5" name="矩形 4"/>
          <p:cNvSpPr/>
          <p:nvPr/>
        </p:nvSpPr>
        <p:spPr>
          <a:xfrm>
            <a:off x="1835696" y="4428440"/>
            <a:ext cx="4572000" cy="553998"/>
          </a:xfrm>
          <a:prstGeom prst="rect">
            <a:avLst/>
          </a:prstGeom>
        </p:spPr>
        <p:txBody>
          <a:bodyPr>
            <a:spAutoFit/>
          </a:bodyPr>
          <a:lstStyle/>
          <a:p>
            <a:pPr algn="ctr"/>
            <a:r>
              <a:rPr lang="en-US" altLang="zh-TW" sz="1000" dirty="0">
                <a:ea typeface="微軟正黑體" panose="020B0604030504040204" pitchFamily="34" charset="-120"/>
              </a:rPr>
              <a:t>Rev. Martin Luther King Jr., delivers his “I Have a Dream” speech on the steps of the Lincoln Memorial on August 28, 1963. Today is Martin Luther King Jr. Day in the United States, a federal holiday celebrating the birthday of Dr. King.</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18</a:t>
            </a:fld>
            <a:endParaRPr lang="zh-TW" altLang="en-US"/>
          </a:p>
        </p:txBody>
      </p:sp>
    </p:spTree>
    <p:extLst>
      <p:ext uri="{BB962C8B-B14F-4D97-AF65-F5344CB8AC3E}">
        <p14:creationId xmlns:p14="http://schemas.microsoft.com/office/powerpoint/2010/main" xmlns="" val="1755713977"/>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7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1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1769" y="0"/>
            <a:ext cx="7000466"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40152" y="4515966"/>
            <a:ext cx="1962397" cy="400110"/>
          </a:xfrm>
          <a:prstGeom prst="rect">
            <a:avLst/>
          </a:prstGeom>
        </p:spPr>
        <p:txBody>
          <a:bodyPr wrap="none">
            <a:spAutoFit/>
          </a:bodyPr>
          <a:lstStyle/>
          <a:p>
            <a:r>
              <a:rPr lang="en-US" altLang="zh-TW" sz="1000" dirty="0" smtClean="0">
                <a:ea typeface="微軟正黑體" panose="020B0604030504040204" pitchFamily="34" charset="-120"/>
              </a:rPr>
              <a:t>Castle Iceberg  </a:t>
            </a:r>
            <a:r>
              <a:rPr lang="zh-TW" altLang="en-US" sz="1000" dirty="0" smtClean="0">
                <a:ea typeface="微軟正黑體" panose="020B0604030504040204" pitchFamily="34" charset="-120"/>
              </a:rPr>
              <a:t>城堡</a:t>
            </a:r>
            <a:r>
              <a:rPr lang="zh-TW" altLang="en-US" sz="1000" dirty="0">
                <a:ea typeface="微軟正黑體" panose="020B0604030504040204" pitchFamily="34" charset="-120"/>
              </a:rPr>
              <a:t>冰山</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Herbert G. Ponting</a:t>
            </a:r>
            <a:endParaRPr lang="zh-TW" altLang="en-US" sz="1000" dirty="0">
              <a:ea typeface="微軟正黑體" panose="020B0604030504040204" pitchFamily="34" charset="-120"/>
            </a:endParaRPr>
          </a:p>
        </p:txBody>
      </p:sp>
      <p:sp>
        <p:nvSpPr>
          <p:cNvPr id="5" name="矩形 4"/>
          <p:cNvSpPr/>
          <p:nvPr/>
        </p:nvSpPr>
        <p:spPr>
          <a:xfrm>
            <a:off x="1304802" y="4515966"/>
            <a:ext cx="4635350" cy="553998"/>
          </a:xfrm>
          <a:prstGeom prst="rect">
            <a:avLst/>
          </a:prstGeom>
        </p:spPr>
        <p:txBody>
          <a:bodyPr wrap="square">
            <a:spAutoFit/>
          </a:bodyPr>
          <a:lstStyle/>
          <a:p>
            <a:pPr algn="ctr"/>
            <a:r>
              <a:rPr lang="en-US" altLang="zh-TW" sz="1000" dirty="0">
                <a:ea typeface="微軟正黑體" panose="020B0604030504040204" pitchFamily="34" charset="-120"/>
              </a:rPr>
              <a:t>A formation known as "Castle Iceberg" rises 100 feet in the air on Cape Evans, Antarctica, in this image from the March 1924 issue. Photographer Herbert G. Ponting was the official documentarian of Robert F. Scott's expedition from 1910-1913.</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19</a:t>
            </a:fld>
            <a:endParaRPr lang="zh-TW" altLang="en-US"/>
          </a:p>
        </p:txBody>
      </p:sp>
    </p:spTree>
    <p:extLst>
      <p:ext uri="{BB962C8B-B14F-4D97-AF65-F5344CB8AC3E}">
        <p14:creationId xmlns:p14="http://schemas.microsoft.com/office/powerpoint/2010/main" xmlns="" val="1544753630"/>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7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5593" y="0"/>
            <a:ext cx="7642832" cy="513678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40152" y="4443958"/>
            <a:ext cx="2042547" cy="400110"/>
          </a:xfrm>
          <a:prstGeom prst="rect">
            <a:avLst/>
          </a:prstGeom>
        </p:spPr>
        <p:txBody>
          <a:bodyPr wrap="none">
            <a:spAutoFit/>
          </a:bodyPr>
          <a:lstStyle/>
          <a:p>
            <a:r>
              <a:rPr lang="en-US" altLang="zh-TW" sz="1000" dirty="0" smtClean="0">
                <a:ea typeface="微軟正黑體" panose="020B0604030504040204" pitchFamily="34" charset="-120"/>
              </a:rPr>
              <a:t>Penguin Kingdom  </a:t>
            </a:r>
            <a:r>
              <a:rPr lang="zh-TW" altLang="en-US" sz="1000" dirty="0" smtClean="0">
                <a:ea typeface="微軟正黑體" panose="020B0604030504040204" pitchFamily="34" charset="-120"/>
              </a:rPr>
              <a:t>企鵝</a:t>
            </a:r>
            <a:r>
              <a:rPr lang="zh-TW" altLang="en-US" sz="1000" dirty="0">
                <a:ea typeface="微軟正黑體" panose="020B0604030504040204" pitchFamily="34" charset="-120"/>
              </a:rPr>
              <a:t>王國</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Des And Jen Bartlett</a:t>
            </a:r>
            <a:endParaRPr lang="zh-TW" altLang="en-US" sz="1000" dirty="0">
              <a:ea typeface="微軟正黑體" panose="020B0604030504040204" pitchFamily="34" charset="-120"/>
            </a:endParaRPr>
          </a:p>
        </p:txBody>
      </p:sp>
      <p:sp>
        <p:nvSpPr>
          <p:cNvPr id="5" name="矩形 4"/>
          <p:cNvSpPr/>
          <p:nvPr/>
        </p:nvSpPr>
        <p:spPr>
          <a:xfrm>
            <a:off x="1115616" y="4443958"/>
            <a:ext cx="4734273" cy="400110"/>
          </a:xfrm>
          <a:prstGeom prst="rect">
            <a:avLst/>
          </a:prstGeom>
        </p:spPr>
        <p:txBody>
          <a:bodyPr wrap="square">
            <a:spAutoFit/>
          </a:bodyPr>
          <a:lstStyle/>
          <a:p>
            <a:pPr algn="ctr"/>
            <a:r>
              <a:rPr lang="en-US" altLang="zh-TW" sz="1000" dirty="0">
                <a:ea typeface="微軟正黑體" panose="020B0604030504040204" pitchFamily="34" charset="-120"/>
              </a:rPr>
              <a:t>A photographer kneels among a colony of 10,000 king penguins on South Georgia Island. If you look closely you can tell each penguin is incubating an egg resting on its feet.</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20</a:t>
            </a:fld>
            <a:endParaRPr lang="zh-TW" altLang="en-US"/>
          </a:p>
        </p:txBody>
      </p:sp>
    </p:spTree>
    <p:extLst>
      <p:ext uri="{BB962C8B-B14F-4D97-AF65-F5344CB8AC3E}">
        <p14:creationId xmlns:p14="http://schemas.microsoft.com/office/powerpoint/2010/main" xmlns="" val="3025217651"/>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8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75321" y="0"/>
            <a:ext cx="7613103" cy="515687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56176" y="4348962"/>
            <a:ext cx="1959191" cy="400110"/>
          </a:xfrm>
          <a:prstGeom prst="rect">
            <a:avLst/>
          </a:prstGeom>
        </p:spPr>
        <p:txBody>
          <a:bodyPr wrap="none">
            <a:spAutoFit/>
          </a:bodyPr>
          <a:lstStyle/>
          <a:p>
            <a:r>
              <a:rPr lang="en-US" altLang="zh-TW" sz="1000" dirty="0" smtClean="0">
                <a:ea typeface="微軟正黑體" panose="020B0604030504040204" pitchFamily="34" charset="-120"/>
              </a:rPr>
              <a:t>Nuts About Squirrels  </a:t>
            </a:r>
            <a:r>
              <a:rPr lang="zh-TW" altLang="en-US" sz="1000" dirty="0" smtClean="0">
                <a:ea typeface="微軟正黑體" panose="020B0604030504040204" pitchFamily="34" charset="-120"/>
              </a:rPr>
              <a:t>松鼠與堅果</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Chris Johns</a:t>
            </a:r>
            <a:endParaRPr lang="zh-TW" altLang="en-US" sz="1000" dirty="0">
              <a:ea typeface="微軟正黑體" panose="020B0604030504040204" pitchFamily="34" charset="-120"/>
            </a:endParaRPr>
          </a:p>
        </p:txBody>
      </p:sp>
      <p:sp>
        <p:nvSpPr>
          <p:cNvPr id="5" name="矩形 4"/>
          <p:cNvSpPr/>
          <p:nvPr/>
        </p:nvSpPr>
        <p:spPr>
          <a:xfrm>
            <a:off x="1403648" y="4279037"/>
            <a:ext cx="4572000" cy="553998"/>
          </a:xfrm>
          <a:prstGeom prst="rect">
            <a:avLst/>
          </a:prstGeom>
        </p:spPr>
        <p:txBody>
          <a:bodyPr>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The November 1995 issue featured a 16-page story titled "In Praise of Squirrels." In this picture, a visitor to the White House gardens dashes off with a peanut meant to deter him from eating flower bulbs.</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21</a:t>
            </a:fld>
            <a:endParaRPr lang="zh-TW" altLang="en-US"/>
          </a:p>
        </p:txBody>
      </p:sp>
    </p:spTree>
    <p:extLst>
      <p:ext uri="{BB962C8B-B14F-4D97-AF65-F5344CB8AC3E}">
        <p14:creationId xmlns:p14="http://schemas.microsoft.com/office/powerpoint/2010/main" xmlns="" val="1878512518"/>
      </p:ext>
    </p:extLst>
  </p:cSld>
  <p:clrMapOvr>
    <a:masterClrMapping/>
  </p:clrMapOvr>
  <p:transition spd="slow" advTm="1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7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39589" y="1"/>
            <a:ext cx="7664823"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827584" y="555526"/>
            <a:ext cx="3547766" cy="400110"/>
          </a:xfrm>
          <a:prstGeom prst="rect">
            <a:avLst/>
          </a:prstGeom>
        </p:spPr>
        <p:txBody>
          <a:bodyPr wrap="none">
            <a:spAutoFit/>
          </a:bodyPr>
          <a:lstStyle/>
          <a:p>
            <a:r>
              <a:rPr lang="en-US" altLang="zh-TW" sz="1000" dirty="0" smtClean="0">
                <a:ea typeface="微軟正黑體" panose="020B0604030504040204" pitchFamily="34" charset="-120"/>
              </a:rPr>
              <a:t>Full Flight  </a:t>
            </a:r>
            <a:r>
              <a:rPr lang="zh-TW" altLang="en-US" sz="1000" dirty="0" smtClean="0">
                <a:ea typeface="微軟正黑體" panose="020B0604030504040204" pitchFamily="34" charset="-120"/>
              </a:rPr>
              <a:t>滿載</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John E. Fletcher, Donald </a:t>
            </a:r>
            <a:r>
              <a:rPr lang="en-US" altLang="zh-TW" sz="1000" dirty="0" err="1" smtClean="0">
                <a:ea typeface="微軟正黑體" panose="020B0604030504040204" pitchFamily="34" charset="-120"/>
              </a:rPr>
              <a:t>Mcbain</a:t>
            </a:r>
            <a:r>
              <a:rPr lang="en-US" altLang="zh-TW" sz="1000" dirty="0" smtClean="0">
                <a:ea typeface="微軟正黑體" panose="020B0604030504040204" pitchFamily="34" charset="-120"/>
              </a:rPr>
              <a:t> And Guy Starling</a:t>
            </a:r>
            <a:endParaRPr lang="zh-TW" altLang="en-US" sz="1000" dirty="0">
              <a:ea typeface="微軟正黑體" panose="020B0604030504040204" pitchFamily="34" charset="-120"/>
            </a:endParaRPr>
          </a:p>
        </p:txBody>
      </p:sp>
      <p:sp>
        <p:nvSpPr>
          <p:cNvPr id="5" name="矩形 4"/>
          <p:cNvSpPr/>
          <p:nvPr/>
        </p:nvSpPr>
        <p:spPr>
          <a:xfrm>
            <a:off x="1079633" y="4299942"/>
            <a:ext cx="4572000" cy="707886"/>
          </a:xfrm>
          <a:prstGeom prst="rect">
            <a:avLst/>
          </a:prstGeom>
        </p:spPr>
        <p:txBody>
          <a:bodyPr>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A story in the December 1953 issue celebrated 50 years of aviation. For this photo of a full TWA flight leaving Washington, D.C., for the West Coast, the original caption hailed the innovation of flying coach, which made the once luxurious form of travel more accessible to the masses.</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22</a:t>
            </a:fld>
            <a:endParaRPr lang="zh-TW" altLang="en-US"/>
          </a:p>
        </p:txBody>
      </p:sp>
    </p:spTree>
    <p:extLst>
      <p:ext uri="{BB962C8B-B14F-4D97-AF65-F5344CB8AC3E}">
        <p14:creationId xmlns:p14="http://schemas.microsoft.com/office/powerpoint/2010/main" xmlns="" val="1337774313"/>
      </p:ext>
    </p:extLst>
  </p:cSld>
  <p:clrMapOvr>
    <a:masterClrMapping/>
  </p:clrMapOvr>
  <p:transition spd="slow" advTm="1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7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0112" y="1"/>
            <a:ext cx="774377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516216" y="4526703"/>
            <a:ext cx="1752403" cy="400110"/>
          </a:xfrm>
          <a:prstGeom prst="rect">
            <a:avLst/>
          </a:prstGeom>
        </p:spPr>
        <p:txBody>
          <a:bodyPr wrap="none">
            <a:spAutoFit/>
          </a:bodyPr>
          <a:lstStyle/>
          <a:p>
            <a:r>
              <a:rPr lang="en-US" altLang="zh-TW" sz="1000" dirty="0" smtClean="0">
                <a:effectLst>
                  <a:outerShdw blurRad="38100" dist="38100" dir="2700000" algn="tl">
                    <a:srgbClr val="000000">
                      <a:alpha val="43137"/>
                    </a:srgbClr>
                  </a:outerShdw>
                </a:effectLst>
                <a:ea typeface="微軟正黑體" panose="020B0604030504040204" pitchFamily="34" charset="-120"/>
              </a:rPr>
              <a:t>Monkeying Around  </a:t>
            </a:r>
            <a:r>
              <a:rPr lang="zh-TW" altLang="en-US" sz="1000" dirty="0" smtClean="0">
                <a:effectLst>
                  <a:outerShdw blurRad="38100" dist="38100" dir="2700000" algn="tl">
                    <a:srgbClr val="000000">
                      <a:alpha val="43137"/>
                    </a:srgbClr>
                  </a:outerShdw>
                </a:effectLst>
                <a:ea typeface="微軟正黑體" panose="020B0604030504040204" pitchFamily="34" charset="-120"/>
              </a:rPr>
              <a:t>雪中嬉戲</a:t>
            </a:r>
            <a:endParaRPr lang="en-US" altLang="zh-TW" sz="1000" dirty="0" smtClean="0">
              <a:effectLst>
                <a:outerShdw blurRad="38100" dist="38100" dir="2700000" algn="tl">
                  <a:srgbClr val="000000">
                    <a:alpha val="43137"/>
                  </a:srgbClr>
                </a:outerShdw>
              </a:effectLst>
              <a:ea typeface="微軟正黑體" panose="020B0604030504040204" pitchFamily="34" charset="-120"/>
            </a:endParaRPr>
          </a:p>
          <a:p>
            <a:r>
              <a:rPr lang="en-US" altLang="zh-TW" sz="1000" dirty="0" smtClean="0">
                <a:effectLst>
                  <a:outerShdw blurRad="38100" dist="38100" dir="2700000" algn="tl">
                    <a:srgbClr val="000000">
                      <a:alpha val="43137"/>
                    </a:srgbClr>
                  </a:outerShdw>
                </a:effectLst>
                <a:ea typeface="微軟正黑體" panose="020B0604030504040204" pitchFamily="34" charset="-120"/>
              </a:rPr>
              <a:t>Photograph by Tim </a:t>
            </a:r>
            <a:r>
              <a:rPr lang="en-US" altLang="zh-TW" sz="1000" dirty="0" err="1" smtClean="0">
                <a:effectLst>
                  <a:outerShdw blurRad="38100" dist="38100" dir="2700000" algn="tl">
                    <a:srgbClr val="000000">
                      <a:alpha val="43137"/>
                    </a:srgbClr>
                  </a:outerShdw>
                </a:effectLst>
                <a:ea typeface="微軟正黑體" panose="020B0604030504040204" pitchFamily="34" charset="-120"/>
              </a:rPr>
              <a:t>Laman</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5" name="矩形 4"/>
          <p:cNvSpPr/>
          <p:nvPr/>
        </p:nvSpPr>
        <p:spPr>
          <a:xfrm>
            <a:off x="1763688" y="4526703"/>
            <a:ext cx="4572000" cy="400110"/>
          </a:xfrm>
          <a:prstGeom prst="rect">
            <a:avLst/>
          </a:prstGeom>
        </p:spPr>
        <p:txBody>
          <a:bodyPr>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Two juvenile Japanese macaques, or snow monkeys, play in the snow in </a:t>
            </a:r>
            <a:r>
              <a:rPr lang="en-US" altLang="zh-TW" sz="1000" dirty="0" err="1">
                <a:effectLst>
                  <a:outerShdw blurRad="38100" dist="38100" dir="2700000" algn="tl">
                    <a:srgbClr val="000000">
                      <a:alpha val="43137"/>
                    </a:srgbClr>
                  </a:outerShdw>
                </a:effectLst>
                <a:ea typeface="微軟正黑體" panose="020B0604030504040204" pitchFamily="34" charset="-120"/>
              </a:rPr>
              <a:t>Jigokudani</a:t>
            </a:r>
            <a:r>
              <a:rPr lang="en-US" altLang="zh-TW" sz="1000" dirty="0">
                <a:effectLst>
                  <a:outerShdw blurRad="38100" dist="38100" dir="2700000" algn="tl">
                    <a:srgbClr val="000000">
                      <a:alpha val="43137"/>
                    </a:srgbClr>
                  </a:outerShdw>
                </a:effectLst>
                <a:ea typeface="微軟正黑體" panose="020B0604030504040204" pitchFamily="34" charset="-120"/>
              </a:rPr>
              <a:t>, Nagano Prefecture, Japan. Snow monkeys can live to be about 30 years old.</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23</a:t>
            </a:fld>
            <a:endParaRPr lang="zh-TW" altLang="en-US"/>
          </a:p>
        </p:txBody>
      </p:sp>
    </p:spTree>
    <p:extLst>
      <p:ext uri="{BB962C8B-B14F-4D97-AF65-F5344CB8AC3E}">
        <p14:creationId xmlns:p14="http://schemas.microsoft.com/office/powerpoint/2010/main" xmlns="" val="1394018975"/>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4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10988"/>
            <a:ext cx="7776864" cy="516547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89684" y="4409848"/>
            <a:ext cx="2228495" cy="400110"/>
          </a:xfrm>
          <a:prstGeom prst="rect">
            <a:avLst/>
          </a:prstGeom>
        </p:spPr>
        <p:txBody>
          <a:bodyPr wrap="none">
            <a:spAutoFit/>
          </a:bodyPr>
          <a:lstStyle/>
          <a:p>
            <a:r>
              <a:rPr lang="en-US" altLang="zh-TW" sz="1000" dirty="0" smtClean="0">
                <a:ea typeface="微軟正黑體" panose="020B0604030504040204" pitchFamily="34" charset="-120"/>
              </a:rPr>
              <a:t>Alaskan Schoolhouse  </a:t>
            </a:r>
            <a:r>
              <a:rPr lang="zh-TW" altLang="en-US" sz="1000" dirty="0" smtClean="0">
                <a:ea typeface="微軟正黑體" panose="020B0604030504040204" pitchFamily="34" charset="-120"/>
              </a:rPr>
              <a:t>阿拉斯加教室</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Thomas J. Abercrombie</a:t>
            </a:r>
            <a:endParaRPr lang="zh-TW" altLang="en-US" sz="1000" dirty="0">
              <a:ea typeface="微軟正黑體" panose="020B0604030504040204" pitchFamily="34" charset="-120"/>
            </a:endParaRPr>
          </a:p>
        </p:txBody>
      </p:sp>
      <p:sp>
        <p:nvSpPr>
          <p:cNvPr id="5" name="矩形 4"/>
          <p:cNvSpPr/>
          <p:nvPr/>
        </p:nvSpPr>
        <p:spPr>
          <a:xfrm>
            <a:off x="2894134" y="4274101"/>
            <a:ext cx="4572000" cy="707886"/>
          </a:xfrm>
          <a:prstGeom prst="rect">
            <a:avLst/>
          </a:prstGeom>
        </p:spPr>
        <p:txBody>
          <a:bodyPr>
            <a:spAutoFit/>
          </a:bodyPr>
          <a:lstStyle/>
          <a:p>
            <a:pPr algn="ctr"/>
            <a:r>
              <a:rPr lang="en-US" altLang="zh-TW" sz="1000" dirty="0">
                <a:ea typeface="微軟正黑體" panose="020B0604030504040204" pitchFamily="34" charset="-120"/>
              </a:rPr>
              <a:t>Eight children make up a one-room schoolhouse in Trapper Creek, Alaska, in this picture from the April 1969 issue. The kids' parents were homesteaders, people who participated in a federal program to claim land as their own by meeting a few requirements.</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24</a:t>
            </a:fld>
            <a:endParaRPr lang="zh-TW" altLang="en-US"/>
          </a:p>
        </p:txBody>
      </p:sp>
    </p:spTree>
    <p:extLst>
      <p:ext uri="{BB962C8B-B14F-4D97-AF65-F5344CB8AC3E}">
        <p14:creationId xmlns:p14="http://schemas.microsoft.com/office/powerpoint/2010/main" xmlns="" val="1427251307"/>
      </p:ext>
    </p:extLst>
  </p:cSld>
  <p:clrMapOvr>
    <a:masterClrMapping/>
  </p:clrMapOvr>
  <p:transition spd="slow" advTm="1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2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33348" y="0"/>
            <a:ext cx="687730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40152" y="4499997"/>
            <a:ext cx="1994457" cy="400110"/>
          </a:xfrm>
          <a:prstGeom prst="rect">
            <a:avLst/>
          </a:prstGeom>
        </p:spPr>
        <p:txBody>
          <a:bodyPr wrap="none">
            <a:spAutoFit/>
          </a:bodyPr>
          <a:lstStyle/>
          <a:p>
            <a:r>
              <a:rPr lang="en-US" altLang="zh-TW" sz="1000" dirty="0" smtClean="0">
                <a:ea typeface="微軟正黑體" panose="020B0604030504040204" pitchFamily="34" charset="-120"/>
              </a:rPr>
              <a:t>Poet‘s Home  </a:t>
            </a:r>
            <a:r>
              <a:rPr lang="zh-TW" altLang="en-US" sz="1000" dirty="0" smtClean="0">
                <a:ea typeface="微軟正黑體" panose="020B0604030504040204" pitchFamily="34" charset="-120"/>
              </a:rPr>
              <a:t>詩人故居</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B. Anthony Stewart</a:t>
            </a:r>
            <a:endParaRPr lang="zh-TW" altLang="en-US" sz="1000" dirty="0">
              <a:ea typeface="微軟正黑體" panose="020B0604030504040204" pitchFamily="34" charset="-120"/>
            </a:endParaRPr>
          </a:p>
        </p:txBody>
      </p:sp>
      <p:sp>
        <p:nvSpPr>
          <p:cNvPr id="5" name="矩形 4"/>
          <p:cNvSpPr/>
          <p:nvPr/>
        </p:nvSpPr>
        <p:spPr>
          <a:xfrm>
            <a:off x="1470517" y="4423053"/>
            <a:ext cx="4572000" cy="553998"/>
          </a:xfrm>
          <a:prstGeom prst="rect">
            <a:avLst/>
          </a:prstGeom>
        </p:spPr>
        <p:txBody>
          <a:bodyPr>
            <a:spAutoFit/>
          </a:bodyPr>
          <a:lstStyle/>
          <a:p>
            <a:pPr algn="ctr"/>
            <a:r>
              <a:rPr lang="en-US" altLang="zh-TW" sz="1000" dirty="0">
                <a:ea typeface="微軟正黑體" panose="020B0604030504040204" pitchFamily="34" charset="-120"/>
              </a:rPr>
              <a:t>This cottage in </a:t>
            </a:r>
            <a:r>
              <a:rPr lang="en-US" altLang="zh-TW" sz="1000" dirty="0" err="1">
                <a:ea typeface="微軟正黑體" panose="020B0604030504040204" pitchFamily="34" charset="-120"/>
              </a:rPr>
              <a:t>Alloway</a:t>
            </a:r>
            <a:r>
              <a:rPr lang="en-US" altLang="zh-TW" sz="1000" dirty="0">
                <a:ea typeface="微軟正黑體" panose="020B0604030504040204" pitchFamily="34" charset="-120"/>
              </a:rPr>
              <a:t>, Scotland, was the birthplace of poet Robert Burns. Considered the national poet of Scotland, Burns is arguably most famous for the poem "Auld Lang </a:t>
            </a:r>
            <a:r>
              <a:rPr lang="en-US" altLang="zh-TW" sz="1000" dirty="0" err="1">
                <a:ea typeface="微軟正黑體" panose="020B0604030504040204" pitchFamily="34" charset="-120"/>
              </a:rPr>
              <a:t>Syne</a:t>
            </a:r>
            <a:r>
              <a:rPr lang="en-US" altLang="zh-TW" sz="1000" dirty="0">
                <a:ea typeface="微軟正黑體" panose="020B0604030504040204" pitchFamily="34" charset="-120"/>
              </a:rPr>
              <a:t>," which is often sung on New Year's Eve.</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25</a:t>
            </a:fld>
            <a:endParaRPr lang="zh-TW" altLang="en-US"/>
          </a:p>
        </p:txBody>
      </p:sp>
    </p:spTree>
    <p:extLst>
      <p:ext uri="{BB962C8B-B14F-4D97-AF65-F5344CB8AC3E}">
        <p14:creationId xmlns:p14="http://schemas.microsoft.com/office/powerpoint/2010/main" xmlns="" val="1989623746"/>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5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81213" y="1"/>
            <a:ext cx="758157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955921" y="4481407"/>
            <a:ext cx="2238113" cy="553998"/>
          </a:xfrm>
          <a:prstGeom prst="rect">
            <a:avLst/>
          </a:prstGeom>
        </p:spPr>
        <p:txBody>
          <a:bodyPr wrap="none">
            <a:spAutoFit/>
          </a:bodyPr>
          <a:lstStyle/>
          <a:p>
            <a:r>
              <a:rPr lang="en-US" altLang="zh-TW" sz="1000" dirty="0" smtClean="0">
                <a:ea typeface="微軟正黑體" panose="020B0604030504040204" pitchFamily="34" charset="-120"/>
              </a:rPr>
              <a:t>Bungle </a:t>
            </a:r>
            <a:r>
              <a:rPr lang="en-US" altLang="zh-TW" sz="1000" dirty="0" err="1" smtClean="0">
                <a:ea typeface="微軟正黑體" panose="020B0604030504040204" pitchFamily="34" charset="-120"/>
              </a:rPr>
              <a:t>Bungle</a:t>
            </a:r>
            <a:r>
              <a:rPr lang="en-US" altLang="zh-TW" sz="1000" dirty="0" smtClean="0">
                <a:ea typeface="微軟正黑體" panose="020B0604030504040204" pitchFamily="34" charset="-120"/>
              </a:rPr>
              <a:t> Range</a:t>
            </a:r>
            <a:r>
              <a:rPr lang="zh-TW" altLang="en-US" sz="1000" dirty="0" smtClean="0">
                <a:ea typeface="微軟正黑體" panose="020B0604030504040204" pitchFamily="34" charset="-120"/>
              </a:rPr>
              <a:t>  班</a:t>
            </a:r>
            <a:r>
              <a:rPr lang="zh-TW" altLang="en-US" sz="1000" dirty="0">
                <a:ea typeface="微軟正黑體" panose="020B0604030504040204" pitchFamily="34" charset="-120"/>
              </a:rPr>
              <a:t>古魯班古</a:t>
            </a:r>
            <a:r>
              <a:rPr lang="zh-TW" altLang="en-US" sz="1000" dirty="0" smtClean="0">
                <a:ea typeface="微軟正黑體" panose="020B0604030504040204" pitchFamily="34" charset="-120"/>
              </a:rPr>
              <a:t>山脈</a:t>
            </a:r>
            <a:endParaRPr lang="en-US" altLang="zh-TW" sz="1000" dirty="0" smtClean="0">
              <a:ea typeface="微軟正黑體" panose="020B0604030504040204" pitchFamily="34" charset="-120"/>
            </a:endParaRPr>
          </a:p>
          <a:p>
            <a:r>
              <a:rPr lang="zh-TW" altLang="en-US" sz="1000" dirty="0" smtClean="0">
                <a:ea typeface="微軟正黑體" panose="020B0604030504040204" pitchFamily="34" charset="-120"/>
              </a:rPr>
              <a:t>位於澳大利亞西部</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Sam </a:t>
            </a:r>
            <a:r>
              <a:rPr lang="en-US" altLang="zh-TW" sz="1000" dirty="0" err="1" smtClean="0">
                <a:ea typeface="微軟正黑體" panose="020B0604030504040204" pitchFamily="34" charset="-120"/>
              </a:rPr>
              <a:t>Abell</a:t>
            </a:r>
            <a:endParaRPr lang="zh-TW" altLang="en-US" sz="1000" dirty="0">
              <a:ea typeface="微軟正黑體" panose="020B0604030504040204" pitchFamily="34" charset="-120"/>
            </a:endParaRPr>
          </a:p>
        </p:txBody>
      </p:sp>
      <p:sp>
        <p:nvSpPr>
          <p:cNvPr id="5" name="矩形 4"/>
          <p:cNvSpPr/>
          <p:nvPr/>
        </p:nvSpPr>
        <p:spPr>
          <a:xfrm>
            <a:off x="1403648" y="4423053"/>
            <a:ext cx="4572000" cy="553998"/>
          </a:xfrm>
          <a:prstGeom prst="rect">
            <a:avLst/>
          </a:prstGeom>
        </p:spPr>
        <p:txBody>
          <a:bodyPr>
            <a:spAutoFit/>
          </a:bodyPr>
          <a:lstStyle/>
          <a:p>
            <a:pPr algn="ctr"/>
            <a:r>
              <a:rPr lang="en-US" altLang="zh-TW" sz="1000" dirty="0">
                <a:ea typeface="微軟正黑體" panose="020B0604030504040204" pitchFamily="34" charset="-120"/>
              </a:rPr>
              <a:t>Over 370 million years, wind and rain have shaped the sandstone domes of the Bungle </a:t>
            </a:r>
            <a:r>
              <a:rPr lang="en-US" altLang="zh-TW" sz="1000" dirty="0" err="1">
                <a:ea typeface="微軟正黑體" panose="020B0604030504040204" pitchFamily="34" charset="-120"/>
              </a:rPr>
              <a:t>Bungle</a:t>
            </a:r>
            <a:r>
              <a:rPr lang="en-US" altLang="zh-TW" sz="1000" dirty="0">
                <a:ea typeface="微軟正黑體" panose="020B0604030504040204" pitchFamily="34" charset="-120"/>
              </a:rPr>
              <a:t> Range in northwest Australia. The distinctive formations cover 175 square miles and were made a national park in 1987.</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26</a:t>
            </a:fld>
            <a:endParaRPr lang="zh-TW" altLang="en-US"/>
          </a:p>
        </p:txBody>
      </p:sp>
    </p:spTree>
    <p:extLst>
      <p:ext uri="{BB962C8B-B14F-4D97-AF65-F5344CB8AC3E}">
        <p14:creationId xmlns:p14="http://schemas.microsoft.com/office/powerpoint/2010/main" xmlns="" val="1447334954"/>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0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63485" y="0"/>
            <a:ext cx="7617031"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56176" y="123478"/>
            <a:ext cx="1943161" cy="400110"/>
          </a:xfrm>
          <a:prstGeom prst="rect">
            <a:avLst/>
          </a:prstGeom>
        </p:spPr>
        <p:txBody>
          <a:bodyPr wrap="none">
            <a:spAutoFit/>
          </a:bodyPr>
          <a:lstStyle/>
          <a:p>
            <a:r>
              <a:rPr lang="en-US" altLang="zh-TW" sz="1000" dirty="0" smtClean="0">
                <a:ea typeface="微軟正黑體" panose="020B0604030504040204" pitchFamily="34" charset="-120"/>
              </a:rPr>
              <a:t>On Set In Iran</a:t>
            </a:r>
            <a:r>
              <a:rPr lang="zh-TW" altLang="en-US" sz="1000" dirty="0" smtClean="0">
                <a:ea typeface="微軟正黑體" panose="020B0604030504040204" pitchFamily="34" charset="-120"/>
              </a:rPr>
              <a:t>  在伊朗拍電影</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Alexandra </a:t>
            </a:r>
            <a:r>
              <a:rPr lang="en-US" altLang="zh-TW" sz="1000" dirty="0" err="1" smtClean="0">
                <a:ea typeface="微軟正黑體" panose="020B0604030504040204" pitchFamily="34" charset="-120"/>
              </a:rPr>
              <a:t>Avakian</a:t>
            </a:r>
            <a:endParaRPr lang="zh-TW" altLang="en-US" sz="1000" dirty="0">
              <a:ea typeface="微軟正黑體" panose="020B0604030504040204" pitchFamily="34" charset="-120"/>
            </a:endParaRPr>
          </a:p>
        </p:txBody>
      </p:sp>
      <p:sp>
        <p:nvSpPr>
          <p:cNvPr id="5" name="矩形 4"/>
          <p:cNvSpPr/>
          <p:nvPr/>
        </p:nvSpPr>
        <p:spPr>
          <a:xfrm>
            <a:off x="1615114" y="119672"/>
            <a:ext cx="4572000" cy="707886"/>
          </a:xfrm>
          <a:prstGeom prst="rect">
            <a:avLst/>
          </a:prstGeom>
        </p:spPr>
        <p:txBody>
          <a:bodyPr>
            <a:spAutoFit/>
          </a:bodyPr>
          <a:lstStyle/>
          <a:p>
            <a:pPr algn="ctr"/>
            <a:r>
              <a:rPr lang="en-US" altLang="zh-TW" sz="1000" dirty="0">
                <a:ea typeface="微軟正黑體" panose="020B0604030504040204" pitchFamily="34" charset="-120"/>
              </a:rPr>
              <a:t>This picture from the July 1999 issue shows Iranian film director Bahram </a:t>
            </a:r>
            <a:r>
              <a:rPr lang="en-US" altLang="zh-TW" sz="1000" dirty="0" err="1">
                <a:ea typeface="微軟正黑體" panose="020B0604030504040204" pitchFamily="34" charset="-120"/>
              </a:rPr>
              <a:t>Beyzai</a:t>
            </a:r>
            <a:r>
              <a:rPr lang="en-US" altLang="zh-TW" sz="1000" dirty="0">
                <a:ea typeface="微軟正黑體" panose="020B0604030504040204" pitchFamily="34" charset="-120"/>
              </a:rPr>
              <a:t>, in green, shooting a movie seven years after national censors took issue with his previous project. The actress in traditional Baluchi garb is </a:t>
            </a:r>
            <a:r>
              <a:rPr lang="en-US" altLang="zh-TW" sz="1000" dirty="0" err="1">
                <a:ea typeface="微軟正黑體" panose="020B0604030504040204" pitchFamily="34" charset="-120"/>
              </a:rPr>
              <a:t>Mozhdeh</a:t>
            </a:r>
            <a:r>
              <a:rPr lang="en-US" altLang="zh-TW" sz="1000" dirty="0">
                <a:ea typeface="微軟正黑體" panose="020B0604030504040204" pitchFamily="34" charset="-120"/>
              </a:rPr>
              <a:t> </a:t>
            </a:r>
            <a:r>
              <a:rPr lang="en-US" altLang="zh-TW" sz="1000" dirty="0" err="1">
                <a:ea typeface="微軟正黑體" panose="020B0604030504040204" pitchFamily="34" charset="-120"/>
              </a:rPr>
              <a:t>Shamsai</a:t>
            </a:r>
            <a:r>
              <a:rPr lang="en-US" altLang="zh-TW" sz="1000" dirty="0">
                <a:ea typeface="微軟正黑體" panose="020B0604030504040204" pitchFamily="34" charset="-120"/>
              </a:rPr>
              <a:t>, who is also married to </a:t>
            </a:r>
            <a:r>
              <a:rPr lang="en-US" altLang="zh-TW" sz="1000" dirty="0" err="1">
                <a:ea typeface="微軟正黑體" panose="020B0604030504040204" pitchFamily="34" charset="-120"/>
              </a:rPr>
              <a:t>Beyzai</a:t>
            </a:r>
            <a:r>
              <a:rPr lang="en-US" altLang="zh-TW" sz="1000" dirty="0">
                <a:ea typeface="微軟正黑體" panose="020B0604030504040204" pitchFamily="34" charset="-120"/>
              </a:rPr>
              <a:t>. A close-up of her appeared on the cover of this issue.</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27</a:t>
            </a:fld>
            <a:endParaRPr lang="zh-TW" altLang="en-US"/>
          </a:p>
        </p:txBody>
      </p:sp>
    </p:spTree>
    <p:extLst>
      <p:ext uri="{BB962C8B-B14F-4D97-AF65-F5344CB8AC3E}">
        <p14:creationId xmlns:p14="http://schemas.microsoft.com/office/powerpoint/2010/main" xmlns="" val="3763835934"/>
      </p:ext>
    </p:extLst>
  </p:cSld>
  <p:clrMapOvr>
    <a:masterClrMapping/>
  </p:clrMapOvr>
  <p:transition spd="slow" advTm="18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7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7527" y="1"/>
            <a:ext cx="7688947"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300192" y="4327068"/>
            <a:ext cx="1819729" cy="400110"/>
          </a:xfrm>
          <a:prstGeom prst="rect">
            <a:avLst/>
          </a:prstGeom>
        </p:spPr>
        <p:txBody>
          <a:bodyPr wrap="none">
            <a:spAutoFit/>
          </a:bodyPr>
          <a:lstStyle/>
          <a:p>
            <a:r>
              <a:rPr lang="en-US" altLang="zh-TW" sz="1000" dirty="0" smtClean="0">
                <a:ea typeface="微軟正黑體" panose="020B0604030504040204" pitchFamily="34" charset="-120"/>
              </a:rPr>
              <a:t>Rush Hour  </a:t>
            </a:r>
            <a:r>
              <a:rPr lang="zh-TW" altLang="en-US" sz="1000" dirty="0" smtClean="0">
                <a:ea typeface="微軟正黑體" panose="020B0604030504040204" pitchFamily="34" charset="-120"/>
              </a:rPr>
              <a:t>尖峰時間</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Stephanie Maze</a:t>
            </a:r>
            <a:endParaRPr lang="zh-TW" altLang="en-US" sz="1000" dirty="0">
              <a:ea typeface="微軟正黑體" panose="020B0604030504040204" pitchFamily="34" charset="-120"/>
            </a:endParaRPr>
          </a:p>
        </p:txBody>
      </p:sp>
      <p:sp>
        <p:nvSpPr>
          <p:cNvPr id="5" name="矩形 4"/>
          <p:cNvSpPr/>
          <p:nvPr/>
        </p:nvSpPr>
        <p:spPr>
          <a:xfrm>
            <a:off x="1403648" y="4299942"/>
            <a:ext cx="4572000" cy="400110"/>
          </a:xfrm>
          <a:prstGeom prst="rect">
            <a:avLst/>
          </a:prstGeom>
        </p:spPr>
        <p:txBody>
          <a:bodyPr>
            <a:spAutoFit/>
          </a:bodyPr>
          <a:lstStyle/>
          <a:p>
            <a:pPr algn="ctr"/>
            <a:r>
              <a:rPr lang="en-US" altLang="zh-TW" sz="1000" dirty="0">
                <a:ea typeface="微軟正黑體" panose="020B0604030504040204" pitchFamily="34" charset="-120"/>
              </a:rPr>
              <a:t>Commuters in the early '80s rush to pack into a subway car in Mexico City. Now, the system carries an estimated 1.6 billion people every year.</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28</a:t>
            </a:fld>
            <a:endParaRPr lang="zh-TW" altLang="en-US"/>
          </a:p>
        </p:txBody>
      </p:sp>
    </p:spTree>
    <p:extLst>
      <p:ext uri="{BB962C8B-B14F-4D97-AF65-F5344CB8AC3E}">
        <p14:creationId xmlns:p14="http://schemas.microsoft.com/office/powerpoint/2010/main" xmlns="" val="719520457"/>
      </p:ext>
    </p:extLst>
  </p:cSld>
  <p:clrMapOvr>
    <a:masterClrMapping/>
  </p:clrMapOvr>
  <p:transition spd="slow" advTm="1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3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2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1415" y="0"/>
            <a:ext cx="788117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827584" y="4317574"/>
            <a:ext cx="1646605" cy="400110"/>
          </a:xfrm>
          <a:prstGeom prst="rect">
            <a:avLst/>
          </a:prstGeom>
        </p:spPr>
        <p:txBody>
          <a:bodyPr wrap="none">
            <a:spAutoFit/>
          </a:bodyPr>
          <a:lstStyle/>
          <a:p>
            <a:r>
              <a:rPr lang="en-US" altLang="zh-TW" sz="1000" dirty="0" smtClean="0">
                <a:ea typeface="微軟正黑體" panose="020B0604030504040204" pitchFamily="34" charset="-120"/>
              </a:rPr>
              <a:t>Sombrero Galaxy  </a:t>
            </a:r>
            <a:r>
              <a:rPr lang="zh-TW" altLang="en-US" sz="1000" dirty="0" smtClean="0">
                <a:ea typeface="微軟正黑體" panose="020B0604030504040204" pitchFamily="34" charset="-120"/>
              </a:rPr>
              <a:t>草帽星系</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Nasa</a:t>
            </a:r>
            <a:endParaRPr lang="zh-TW" altLang="en-US" sz="1000" dirty="0">
              <a:ea typeface="微軟正黑體" panose="020B0604030504040204" pitchFamily="34" charset="-120"/>
            </a:endParaRPr>
          </a:p>
        </p:txBody>
      </p:sp>
      <p:sp>
        <p:nvSpPr>
          <p:cNvPr id="5" name="矩形 4"/>
          <p:cNvSpPr/>
          <p:nvPr/>
        </p:nvSpPr>
        <p:spPr>
          <a:xfrm>
            <a:off x="2286000" y="4299942"/>
            <a:ext cx="4572000" cy="553998"/>
          </a:xfrm>
          <a:prstGeom prst="rect">
            <a:avLst/>
          </a:prstGeom>
        </p:spPr>
        <p:txBody>
          <a:bodyPr>
            <a:spAutoFit/>
          </a:bodyPr>
          <a:lstStyle/>
          <a:p>
            <a:pPr algn="ctr"/>
            <a:r>
              <a:rPr lang="en-US" altLang="zh-TW" sz="1000" dirty="0">
                <a:ea typeface="微軟正黑體" panose="020B0604030504040204" pitchFamily="34" charset="-120"/>
              </a:rPr>
              <a:t>After having a new camera installed in 2002, the Hubble Space Telescope captured this picture of a galaxy nicknamed Sombrero. It's a third of the size of the Milky Way galaxy, and brighter than 400 billion suns.</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29</a:t>
            </a:fld>
            <a:endParaRPr lang="zh-TW" altLang="en-US"/>
          </a:p>
        </p:txBody>
      </p:sp>
    </p:spTree>
    <p:extLst>
      <p:ext uri="{BB962C8B-B14F-4D97-AF65-F5344CB8AC3E}">
        <p14:creationId xmlns:p14="http://schemas.microsoft.com/office/powerpoint/2010/main" xmlns="" val="138569224"/>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15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3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39590" y="1"/>
            <a:ext cx="7664822"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067920" y="4448894"/>
            <a:ext cx="1861407" cy="400110"/>
          </a:xfrm>
          <a:prstGeom prst="rect">
            <a:avLst/>
          </a:prstGeom>
        </p:spPr>
        <p:txBody>
          <a:bodyPr wrap="none">
            <a:spAutoFit/>
          </a:bodyPr>
          <a:lstStyle/>
          <a:p>
            <a:r>
              <a:rPr lang="en-US" altLang="zh-TW" sz="1000" dirty="0" smtClean="0">
                <a:ea typeface="微軟正黑體" panose="020B0604030504040204" pitchFamily="34" charset="-120"/>
              </a:rPr>
              <a:t>Japanese Bride  </a:t>
            </a:r>
            <a:r>
              <a:rPr lang="zh-TW" altLang="en-US" sz="1000" dirty="0" smtClean="0">
                <a:ea typeface="微軟正黑體" panose="020B0604030504040204" pitchFamily="34" charset="-120"/>
              </a:rPr>
              <a:t>日本新娘</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Karen </a:t>
            </a:r>
            <a:r>
              <a:rPr lang="en-US" altLang="zh-TW" sz="1000" dirty="0" err="1" smtClean="0">
                <a:ea typeface="微軟正黑體" panose="020B0604030504040204" pitchFamily="34" charset="-120"/>
              </a:rPr>
              <a:t>Kasmauski</a:t>
            </a:r>
            <a:endParaRPr lang="zh-TW" altLang="en-US" sz="1000" dirty="0">
              <a:ea typeface="微軟正黑體" panose="020B0604030504040204" pitchFamily="34" charset="-120"/>
            </a:endParaRPr>
          </a:p>
        </p:txBody>
      </p:sp>
      <p:sp>
        <p:nvSpPr>
          <p:cNvPr id="5" name="矩形 4"/>
          <p:cNvSpPr/>
          <p:nvPr/>
        </p:nvSpPr>
        <p:spPr>
          <a:xfrm>
            <a:off x="1475656" y="4371950"/>
            <a:ext cx="4572000" cy="553998"/>
          </a:xfrm>
          <a:prstGeom prst="rect">
            <a:avLst/>
          </a:prstGeom>
        </p:spPr>
        <p:txBody>
          <a:bodyPr>
            <a:spAutoFit/>
          </a:bodyPr>
          <a:lstStyle/>
          <a:p>
            <a:pPr algn="ctr"/>
            <a:r>
              <a:rPr lang="en-US" altLang="zh-TW" sz="1000" dirty="0">
                <a:ea typeface="微軟正黑體" panose="020B0604030504040204" pitchFamily="34" charset="-120"/>
              </a:rPr>
              <a:t>Dressed in a white kimono, a Japanese bride sits by a window as her neighbors in Kyoto come to view her on her wedding day. This picture appeared in an April 1990 story about changing societal expectations for Japanese women.</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30</a:t>
            </a:fld>
            <a:endParaRPr lang="zh-TW" altLang="en-US"/>
          </a:p>
        </p:txBody>
      </p:sp>
    </p:spTree>
    <p:extLst>
      <p:ext uri="{BB962C8B-B14F-4D97-AF65-F5344CB8AC3E}">
        <p14:creationId xmlns:p14="http://schemas.microsoft.com/office/powerpoint/2010/main" xmlns="" val="4250294991"/>
      </p:ext>
    </p:extLst>
  </p:cSld>
  <p:clrMapOvr>
    <a:masterClrMapping/>
  </p:clrMapOvr>
  <p:transition spd="slow" advTm="1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013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9811" y="1"/>
            <a:ext cx="782437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475656" y="4011910"/>
            <a:ext cx="1487908" cy="400110"/>
          </a:xfrm>
          <a:prstGeom prst="rect">
            <a:avLst/>
          </a:prstGeom>
        </p:spPr>
        <p:txBody>
          <a:bodyPr wrap="none">
            <a:spAutoFit/>
          </a:bodyPr>
          <a:lstStyle/>
          <a:p>
            <a:r>
              <a:rPr lang="en-US" altLang="zh-TW" sz="1000" dirty="0" smtClean="0">
                <a:ea typeface="微軟正黑體" panose="020B0604030504040204" pitchFamily="34" charset="-120"/>
              </a:rPr>
              <a:t>Snow Days  </a:t>
            </a:r>
            <a:r>
              <a:rPr lang="zh-TW" altLang="en-US" sz="1000" dirty="0" smtClean="0">
                <a:ea typeface="微軟正黑體" panose="020B0604030504040204" pitchFamily="34" charset="-120"/>
              </a:rPr>
              <a:t>下雪</a:t>
            </a:r>
            <a:r>
              <a:rPr lang="zh-TW" altLang="en-US" sz="1000" dirty="0">
                <a:ea typeface="微軟正黑體" panose="020B0604030504040204" pitchFamily="34" charset="-120"/>
              </a:rPr>
              <a:t>天</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by Jodi Cobb</a:t>
            </a:r>
            <a:endParaRPr lang="zh-TW" altLang="en-US" sz="1000" dirty="0">
              <a:ea typeface="微軟正黑體" panose="020B0604030504040204" pitchFamily="34" charset="-120"/>
            </a:endParaRPr>
          </a:p>
        </p:txBody>
      </p:sp>
      <p:sp>
        <p:nvSpPr>
          <p:cNvPr id="5" name="矩形 4"/>
          <p:cNvSpPr/>
          <p:nvPr/>
        </p:nvSpPr>
        <p:spPr>
          <a:xfrm>
            <a:off x="1475656" y="4443466"/>
            <a:ext cx="4572000" cy="553998"/>
          </a:xfrm>
          <a:prstGeom prst="rect">
            <a:avLst/>
          </a:prstGeom>
        </p:spPr>
        <p:txBody>
          <a:bodyPr>
            <a:spAutoFit/>
          </a:bodyPr>
          <a:lstStyle/>
          <a:p>
            <a:pPr algn="ctr"/>
            <a:r>
              <a:rPr lang="en-US" altLang="zh-TW" sz="1000" dirty="0">
                <a:effectLst>
                  <a:outerShdw blurRad="38100" dist="38100" dir="2700000" algn="tl">
                    <a:srgbClr val="000000">
                      <a:alpha val="43137"/>
                    </a:srgbClr>
                  </a:outerShdw>
                </a:effectLst>
                <a:ea typeface="微軟正黑體" panose="020B0604030504040204" pitchFamily="34" charset="-120"/>
              </a:rPr>
              <a:t>Residents of Amman, the capital of Jordan, enjoy a late winter storm in this picture from the February 1984 issue. Snow isn't uncommon in Amman, as parts of the city are at a higher elevation.</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31</a:t>
            </a:fld>
            <a:endParaRPr lang="zh-TW" altLang="en-US"/>
          </a:p>
        </p:txBody>
      </p:sp>
    </p:spTree>
    <p:extLst>
      <p:ext uri="{BB962C8B-B14F-4D97-AF65-F5344CB8AC3E}">
        <p14:creationId xmlns:p14="http://schemas.microsoft.com/office/powerpoint/2010/main" xmlns="" val="2192085612"/>
      </p:ext>
    </p:extLst>
  </p:cSld>
  <p:clrMapOvr>
    <a:masterClrMapping/>
  </p:clrMapOvr>
  <p:transition spd="slow" advTm="1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0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National Geographic Photo of the Day  每日一圖\2021010634214821.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1032388" y="0"/>
            <a:ext cx="707922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331640" y="627534"/>
            <a:ext cx="2432076" cy="400110"/>
          </a:xfrm>
          <a:prstGeom prst="rect">
            <a:avLst/>
          </a:prstGeom>
        </p:spPr>
        <p:txBody>
          <a:bodyPr wrap="none">
            <a:spAutoFit/>
          </a:bodyPr>
          <a:lstStyle/>
          <a:p>
            <a:r>
              <a:rPr lang="en-US" altLang="zh-TW" sz="1000" dirty="0">
                <a:ea typeface="微軟正黑體" panose="020B0604030504040204" pitchFamily="34" charset="-120"/>
              </a:rPr>
              <a:t>Tyrannosaurus, let go</a:t>
            </a:r>
            <a:r>
              <a:rPr lang="en-US" altLang="zh-TW" sz="1000" dirty="0" smtClean="0">
                <a:ea typeface="微軟正黑體" panose="020B0604030504040204" pitchFamily="34" charset="-120"/>
              </a:rPr>
              <a:t>!  </a:t>
            </a:r>
            <a:r>
              <a:rPr lang="zh-TW" altLang="en-US" sz="1000" dirty="0" smtClean="0">
                <a:ea typeface="微軟正黑體" panose="020B0604030504040204" pitchFamily="34" charset="-120"/>
              </a:rPr>
              <a:t>暴</a:t>
            </a:r>
            <a:r>
              <a:rPr lang="zh-TW" altLang="en-US" sz="1000" dirty="0">
                <a:ea typeface="微軟正黑體" panose="020B0604030504040204" pitchFamily="34" charset="-120"/>
              </a:rPr>
              <a:t>龍，放馬過來！</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Gunther </a:t>
            </a:r>
            <a:r>
              <a:rPr lang="en-US" altLang="zh-TW" sz="1000" dirty="0" err="1">
                <a:ea typeface="微軟正黑體" panose="020B0604030504040204" pitchFamily="34" charset="-120"/>
              </a:rPr>
              <a:t>Schmida</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32</a:t>
            </a:fld>
            <a:endParaRPr lang="zh-TW" altLang="en-US"/>
          </a:p>
        </p:txBody>
      </p:sp>
    </p:spTree>
    <p:extLst>
      <p:ext uri="{BB962C8B-B14F-4D97-AF65-F5344CB8AC3E}">
        <p14:creationId xmlns:p14="http://schemas.microsoft.com/office/powerpoint/2010/main" xmlns="" val="1239821195"/>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National Geographic Photo of the Day  每日一圖\202101197235502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436096" y="4299942"/>
            <a:ext cx="1539204" cy="400110"/>
          </a:xfrm>
          <a:prstGeom prst="rect">
            <a:avLst/>
          </a:prstGeom>
        </p:spPr>
        <p:txBody>
          <a:bodyPr wrap="none">
            <a:spAutoFit/>
          </a:bodyPr>
          <a:lstStyle/>
          <a:p>
            <a:r>
              <a:rPr lang="en-US" altLang="zh-TW" sz="1000" dirty="0">
                <a:ea typeface="微軟正黑體" panose="020B0604030504040204" pitchFamily="34" charset="-120"/>
              </a:rPr>
              <a:t>Blue </a:t>
            </a:r>
            <a:r>
              <a:rPr lang="en-US" altLang="zh-TW" sz="1000" dirty="0" smtClean="0">
                <a:ea typeface="微軟正黑體" panose="020B0604030504040204" pitchFamily="34" charset="-120"/>
              </a:rPr>
              <a:t>World</a:t>
            </a:r>
            <a:r>
              <a:rPr lang="zh-TW" altLang="en-US" sz="1000" dirty="0" smtClean="0">
                <a:ea typeface="微軟正黑體" panose="020B0604030504040204" pitchFamily="34" charset="-120"/>
              </a:rPr>
              <a:t>  藍色</a:t>
            </a:r>
            <a:r>
              <a:rPr lang="zh-TW" altLang="en-US" sz="1000" dirty="0">
                <a:ea typeface="微軟正黑體" panose="020B0604030504040204" pitchFamily="34" charset="-120"/>
              </a:rPr>
              <a:t>世界</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Ivan </a:t>
            </a:r>
            <a:r>
              <a:rPr lang="en-US" altLang="zh-TW" sz="1000" dirty="0" err="1">
                <a:ea typeface="微軟正黑體" panose="020B0604030504040204" pitchFamily="34" charset="-120"/>
              </a:rPr>
              <a:t>Lesica</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33</a:t>
            </a:fld>
            <a:endParaRPr lang="zh-TW" altLang="en-US"/>
          </a:p>
        </p:txBody>
      </p:sp>
    </p:spTree>
    <p:extLst>
      <p:ext uri="{BB962C8B-B14F-4D97-AF65-F5344CB8AC3E}">
        <p14:creationId xmlns:p14="http://schemas.microsoft.com/office/powerpoint/2010/main" xmlns="" val="2158650379"/>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National Geographic Photo of the Day  每日一圖\2021012879390361.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08340" y="1"/>
            <a:ext cx="772732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899592" y="4083918"/>
            <a:ext cx="1587294" cy="400110"/>
          </a:xfrm>
          <a:prstGeom prst="rect">
            <a:avLst/>
          </a:prstGeom>
        </p:spPr>
        <p:txBody>
          <a:bodyPr wrap="none">
            <a:spAutoFit/>
          </a:bodyPr>
          <a:lstStyle/>
          <a:p>
            <a:r>
              <a:rPr lang="en-US" altLang="zh-TW" sz="1000" dirty="0">
                <a:ea typeface="微軟正黑體" panose="020B0604030504040204" pitchFamily="34" charset="-120"/>
              </a:rPr>
              <a:t>3D </a:t>
            </a:r>
            <a:r>
              <a:rPr lang="en-US" altLang="zh-TW" sz="1000" dirty="0" smtClean="0">
                <a:ea typeface="微軟正黑體" panose="020B0604030504040204" pitchFamily="34" charset="-120"/>
              </a:rPr>
              <a:t>Glasses  3D</a:t>
            </a:r>
            <a:r>
              <a:rPr lang="zh-TW" altLang="en-US" sz="1000" dirty="0">
                <a:ea typeface="微軟正黑體" panose="020B0604030504040204" pitchFamily="34" charset="-120"/>
              </a:rPr>
              <a:t>眼鏡</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t>
            </a:r>
            <a:r>
              <a:rPr lang="en-US" altLang="zh-TW" sz="1000" dirty="0" err="1">
                <a:ea typeface="微軟正黑體" panose="020B0604030504040204" pitchFamily="34" charset="-120"/>
              </a:rPr>
              <a:t>Sasa</a:t>
            </a:r>
            <a:r>
              <a:rPr lang="en-US" altLang="zh-TW" sz="1000" dirty="0">
                <a:ea typeface="微軟正黑體" panose="020B0604030504040204" pitchFamily="34" charset="-120"/>
              </a:rPr>
              <a:t> </a:t>
            </a:r>
            <a:r>
              <a:rPr lang="en-US" altLang="zh-TW" sz="1000" dirty="0" err="1">
                <a:ea typeface="微軟正黑體" panose="020B0604030504040204" pitchFamily="34" charset="-120"/>
              </a:rPr>
              <a:t>Huzjak</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34</a:t>
            </a:fld>
            <a:endParaRPr lang="zh-TW" altLang="en-US"/>
          </a:p>
        </p:txBody>
      </p:sp>
    </p:spTree>
    <p:extLst>
      <p:ext uri="{BB962C8B-B14F-4D97-AF65-F5344CB8AC3E}">
        <p14:creationId xmlns:p14="http://schemas.microsoft.com/office/powerpoint/2010/main" xmlns="" val="2753791741"/>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National Geographic Photo of the Day  每日一圖\202101063402433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979712" y="4371950"/>
            <a:ext cx="1800493" cy="400110"/>
          </a:xfrm>
          <a:prstGeom prst="rect">
            <a:avLst/>
          </a:prstGeom>
        </p:spPr>
        <p:txBody>
          <a:bodyPr wrap="none">
            <a:spAutoFit/>
          </a:bodyPr>
          <a:lstStyle/>
          <a:p>
            <a:r>
              <a:rPr lang="en-US" altLang="zh-TW" sz="1000" dirty="0">
                <a:ea typeface="微軟正黑體" panose="020B0604030504040204" pitchFamily="34" charset="-120"/>
              </a:rPr>
              <a:t>Aspen </a:t>
            </a:r>
            <a:r>
              <a:rPr lang="en-US" altLang="zh-TW" sz="1000" dirty="0" smtClean="0">
                <a:ea typeface="微軟正黑體" panose="020B0604030504040204" pitchFamily="34" charset="-120"/>
              </a:rPr>
              <a:t>Trail  </a:t>
            </a:r>
            <a:r>
              <a:rPr lang="zh-TW" altLang="en-US" sz="1000" dirty="0" smtClean="0">
                <a:ea typeface="微軟正黑體" panose="020B0604030504040204" pitchFamily="34" charset="-120"/>
              </a:rPr>
              <a:t>白楊</a:t>
            </a:r>
            <a:r>
              <a:rPr lang="zh-TW" altLang="en-US" sz="1000" dirty="0">
                <a:ea typeface="微軟正黑體" panose="020B0604030504040204" pitchFamily="34" charset="-120"/>
              </a:rPr>
              <a:t>步道</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Charles </a:t>
            </a:r>
            <a:r>
              <a:rPr lang="en-US" altLang="zh-TW" sz="1000" dirty="0" err="1">
                <a:ea typeface="微軟正黑體" panose="020B0604030504040204" pitchFamily="34" charset="-120"/>
              </a:rPr>
              <a:t>Hedeen</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35</a:t>
            </a:fld>
            <a:endParaRPr lang="zh-TW" altLang="en-US"/>
          </a:p>
        </p:txBody>
      </p:sp>
    </p:spTree>
    <p:extLst>
      <p:ext uri="{BB962C8B-B14F-4D97-AF65-F5344CB8AC3E}">
        <p14:creationId xmlns:p14="http://schemas.microsoft.com/office/powerpoint/2010/main" xmlns="" val="204507560"/>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National Geographic Photo of the Day  每日一圖\202101063493223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683568" y="-8387"/>
            <a:ext cx="7764226" cy="515188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56176" y="1986974"/>
            <a:ext cx="1710725" cy="400110"/>
          </a:xfrm>
          <a:prstGeom prst="rect">
            <a:avLst/>
          </a:prstGeom>
        </p:spPr>
        <p:txBody>
          <a:bodyPr wrap="none">
            <a:spAutoFit/>
          </a:bodyPr>
          <a:lstStyle/>
          <a:p>
            <a:r>
              <a:rPr lang="en-US" altLang="zh-TW" sz="1000" dirty="0" smtClean="0">
                <a:ea typeface="微軟正黑體" panose="020B0604030504040204" pitchFamily="34" charset="-120"/>
              </a:rPr>
              <a:t>Myna  </a:t>
            </a:r>
            <a:r>
              <a:rPr lang="zh-TW" altLang="en-US" sz="1000" dirty="0" smtClean="0">
                <a:ea typeface="微軟正黑體" panose="020B0604030504040204" pitchFamily="34" charset="-120"/>
              </a:rPr>
              <a:t>家</a:t>
            </a:r>
            <a:r>
              <a:rPr lang="zh-TW" altLang="en-US" sz="1000" dirty="0">
                <a:ea typeface="微軟正黑體" panose="020B0604030504040204" pitchFamily="34" charset="-120"/>
              </a:rPr>
              <a:t>八哥</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Narayan Bagri</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36</a:t>
            </a:fld>
            <a:endParaRPr lang="zh-TW" altLang="en-US"/>
          </a:p>
        </p:txBody>
      </p:sp>
    </p:spTree>
    <p:extLst>
      <p:ext uri="{BB962C8B-B14F-4D97-AF65-F5344CB8AC3E}">
        <p14:creationId xmlns:p14="http://schemas.microsoft.com/office/powerpoint/2010/main" xmlns="" val="3869639092"/>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National Geographic Photo of the Day  每日一圖\202101063691575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584175" y="1"/>
            <a:ext cx="397565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541300" y="4155926"/>
            <a:ext cx="1606530" cy="400110"/>
          </a:xfrm>
          <a:prstGeom prst="rect">
            <a:avLst/>
          </a:prstGeom>
        </p:spPr>
        <p:txBody>
          <a:bodyPr wrap="none">
            <a:spAutoFit/>
          </a:bodyPr>
          <a:lstStyle/>
          <a:p>
            <a:r>
              <a:rPr lang="en-US" altLang="zh-TW" sz="1000" dirty="0">
                <a:ea typeface="微軟正黑體" panose="020B0604030504040204" pitchFamily="34" charset="-120"/>
              </a:rPr>
              <a:t>Macaque </a:t>
            </a:r>
            <a:r>
              <a:rPr lang="en-US" altLang="zh-TW" sz="1000" dirty="0" smtClean="0">
                <a:ea typeface="微軟正黑體" panose="020B0604030504040204" pitchFamily="34" charset="-120"/>
              </a:rPr>
              <a:t>Family  </a:t>
            </a:r>
            <a:r>
              <a:rPr lang="zh-TW" altLang="en-US" sz="1000" dirty="0" smtClean="0">
                <a:ea typeface="微軟正黑體" panose="020B0604030504040204" pitchFamily="34" charset="-120"/>
              </a:rPr>
              <a:t>獼猴</a:t>
            </a:r>
            <a:r>
              <a:rPr lang="zh-TW" altLang="en-US" sz="1000" dirty="0">
                <a:ea typeface="微軟正黑體" panose="020B0604030504040204" pitchFamily="34" charset="-120"/>
              </a:rPr>
              <a:t>一家</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t>
            </a:r>
            <a:r>
              <a:rPr lang="en-US" altLang="zh-TW" sz="1000" dirty="0" err="1">
                <a:ea typeface="微軟正黑體" panose="020B0604030504040204" pitchFamily="34" charset="-120"/>
              </a:rPr>
              <a:t>Prem</a:t>
            </a:r>
            <a:r>
              <a:rPr lang="en-US" altLang="zh-TW" sz="1000" dirty="0">
                <a:ea typeface="微軟正黑體" panose="020B0604030504040204" pitchFamily="34" charset="-120"/>
              </a:rPr>
              <a:t> Garg</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37</a:t>
            </a:fld>
            <a:endParaRPr lang="zh-TW" altLang="en-US"/>
          </a:p>
        </p:txBody>
      </p:sp>
    </p:spTree>
    <p:extLst>
      <p:ext uri="{BB962C8B-B14F-4D97-AF65-F5344CB8AC3E}">
        <p14:creationId xmlns:p14="http://schemas.microsoft.com/office/powerpoint/2010/main" xmlns="" val="405454812"/>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National Geographic Photo of the Day  每日一圖\2021010637402901.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08338" y="0"/>
            <a:ext cx="772732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300192" y="4155926"/>
            <a:ext cx="1840568" cy="400110"/>
          </a:xfrm>
          <a:prstGeom prst="rect">
            <a:avLst/>
          </a:prstGeom>
        </p:spPr>
        <p:txBody>
          <a:bodyPr wrap="none">
            <a:spAutoFit/>
          </a:bodyPr>
          <a:lstStyle/>
          <a:p>
            <a:r>
              <a:rPr lang="en-US" altLang="zh-TW" sz="1000" dirty="0">
                <a:ea typeface="微軟正黑體" panose="020B0604030504040204" pitchFamily="34" charset="-120"/>
              </a:rPr>
              <a:t>Rainbow </a:t>
            </a:r>
            <a:r>
              <a:rPr lang="en-US" altLang="zh-TW" sz="1000" dirty="0" smtClean="0">
                <a:ea typeface="微軟正黑體" panose="020B0604030504040204" pitchFamily="34" charset="-120"/>
              </a:rPr>
              <a:t>Trout Fry  </a:t>
            </a:r>
            <a:r>
              <a:rPr lang="zh-TW" altLang="en-US" sz="1000" dirty="0" smtClean="0">
                <a:ea typeface="微軟正黑體" panose="020B0604030504040204" pitchFamily="34" charset="-120"/>
              </a:rPr>
              <a:t>虹</a:t>
            </a:r>
            <a:r>
              <a:rPr lang="zh-TW" altLang="en-US" sz="1000" dirty="0">
                <a:ea typeface="微軟正黑體" panose="020B0604030504040204" pitchFamily="34" charset="-120"/>
              </a:rPr>
              <a:t>鱒的魚苗</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George Novak</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38</a:t>
            </a:fld>
            <a:endParaRPr lang="zh-TW" altLang="en-US"/>
          </a:p>
        </p:txBody>
      </p:sp>
    </p:spTree>
    <p:extLst>
      <p:ext uri="{BB962C8B-B14F-4D97-AF65-F5344CB8AC3E}">
        <p14:creationId xmlns:p14="http://schemas.microsoft.com/office/powerpoint/2010/main" xmlns="" val="1970670122"/>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National Geographic Photo of the Day  每日一圖\2021010638027249.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423278" y="0"/>
            <a:ext cx="4297441"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347864" y="4299942"/>
            <a:ext cx="1903085" cy="400110"/>
          </a:xfrm>
          <a:prstGeom prst="rect">
            <a:avLst/>
          </a:prstGeom>
        </p:spPr>
        <p:txBody>
          <a:bodyPr wrap="none">
            <a:spAutoFit/>
          </a:bodyPr>
          <a:lstStyle/>
          <a:p>
            <a:r>
              <a:rPr lang="en-US" altLang="zh-TW" sz="1000" dirty="0" smtClean="0">
                <a:effectLst>
                  <a:outerShdw blurRad="38100" dist="38100" dir="2700000" algn="tl">
                    <a:srgbClr val="000000">
                      <a:alpha val="43137"/>
                    </a:srgbClr>
                  </a:outerShdw>
                </a:effectLst>
                <a:ea typeface="微軟正黑體" panose="020B0604030504040204" pitchFamily="34" charset="-120"/>
              </a:rPr>
              <a:t>Ninja  </a:t>
            </a:r>
            <a:r>
              <a:rPr lang="zh-TW" altLang="en-US" sz="1000" dirty="0" smtClean="0">
                <a:effectLst>
                  <a:outerShdw blurRad="38100" dist="38100" dir="2700000" algn="tl">
                    <a:srgbClr val="000000">
                      <a:alpha val="43137"/>
                    </a:srgbClr>
                  </a:outerShdw>
                </a:effectLst>
                <a:ea typeface="微軟正黑體" panose="020B0604030504040204" pitchFamily="34" charset="-120"/>
              </a:rPr>
              <a:t>忍</a:t>
            </a:r>
            <a:r>
              <a:rPr lang="zh-TW" altLang="en-US" sz="1000" dirty="0">
                <a:effectLst>
                  <a:outerShdw blurRad="38100" dist="38100" dir="2700000" algn="tl">
                    <a:srgbClr val="000000">
                      <a:alpha val="43137"/>
                    </a:srgbClr>
                  </a:outerShdw>
                </a:effectLst>
                <a:ea typeface="微軟正黑體" panose="020B0604030504040204" pitchFamily="34" charset="-120"/>
              </a:rPr>
              <a:t>者</a:t>
            </a:r>
            <a:endParaRPr lang="en-US" altLang="zh-TW" sz="1000" dirty="0" smtClean="0">
              <a:effectLst>
                <a:outerShdw blurRad="38100" dist="38100" dir="2700000" algn="tl">
                  <a:srgbClr val="000000">
                    <a:alpha val="43137"/>
                  </a:srgbClr>
                </a:outerShdw>
              </a:effectLst>
              <a:ea typeface="微軟正黑體" panose="020B0604030504040204" pitchFamily="34" charset="-120"/>
            </a:endParaRPr>
          </a:p>
          <a:p>
            <a:r>
              <a:rPr lang="en-US" altLang="zh-TW" sz="1000" dirty="0" smtClean="0">
                <a:effectLst>
                  <a:outerShdw blurRad="38100" dist="38100" dir="2700000" algn="tl">
                    <a:srgbClr val="000000">
                      <a:alpha val="43137"/>
                    </a:srgbClr>
                  </a:outerShdw>
                </a:effectLst>
                <a:ea typeface="微軟正黑體" panose="020B0604030504040204" pitchFamily="34" charset="-120"/>
              </a:rPr>
              <a:t>Photograph </a:t>
            </a:r>
            <a:r>
              <a:rPr lang="en-US" altLang="zh-TW" sz="1000" dirty="0">
                <a:effectLst>
                  <a:outerShdw blurRad="38100" dist="38100" dir="2700000" algn="tl">
                    <a:srgbClr val="000000">
                      <a:alpha val="43137"/>
                    </a:srgbClr>
                  </a:outerShdw>
                </a:effectLst>
                <a:ea typeface="微軟正黑體" panose="020B0604030504040204" pitchFamily="34" charset="-120"/>
              </a:rPr>
              <a:t>by Harlan Humphrey</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39</a:t>
            </a:fld>
            <a:endParaRPr lang="zh-TW" altLang="en-US"/>
          </a:p>
        </p:txBody>
      </p:sp>
    </p:spTree>
    <p:extLst>
      <p:ext uri="{BB962C8B-B14F-4D97-AF65-F5344CB8AC3E}">
        <p14:creationId xmlns:p14="http://schemas.microsoft.com/office/powerpoint/2010/main" xmlns="" val="3672321111"/>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1506" name="Picture 2" descr="D:\新下載資料\National Geographic Photo of the Day  每日一圖\202101145586467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714302" y="0"/>
            <a:ext cx="371539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364088" y="4299942"/>
            <a:ext cx="1606530" cy="400110"/>
          </a:xfrm>
          <a:prstGeom prst="rect">
            <a:avLst/>
          </a:prstGeom>
        </p:spPr>
        <p:txBody>
          <a:bodyPr wrap="none">
            <a:spAutoFit/>
          </a:bodyPr>
          <a:lstStyle/>
          <a:p>
            <a:r>
              <a:rPr lang="en-US" altLang="zh-TW" sz="1000" dirty="0" smtClean="0">
                <a:ea typeface="微軟正黑體" panose="020B0604030504040204" pitchFamily="34" charset="-120"/>
              </a:rPr>
              <a:t>Iris  </a:t>
            </a:r>
            <a:r>
              <a:rPr lang="zh-TW" altLang="en-US" sz="1000" dirty="0" smtClean="0">
                <a:ea typeface="微軟正黑體" panose="020B0604030504040204" pitchFamily="34" charset="-120"/>
              </a:rPr>
              <a:t>鳶尾</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Grace Hinds</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40</a:t>
            </a:fld>
            <a:endParaRPr lang="zh-TW" altLang="en-US"/>
          </a:p>
        </p:txBody>
      </p:sp>
    </p:spTree>
    <p:extLst>
      <p:ext uri="{BB962C8B-B14F-4D97-AF65-F5344CB8AC3E}">
        <p14:creationId xmlns:p14="http://schemas.microsoft.com/office/powerpoint/2010/main" xmlns="" val="1424990238"/>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National Geographic Photo of the Day  每日一圖\202101145646244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08340" y="1"/>
            <a:ext cx="772732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39752" y="3723878"/>
            <a:ext cx="1529586" cy="400110"/>
          </a:xfrm>
          <a:prstGeom prst="rect">
            <a:avLst/>
          </a:prstGeom>
        </p:spPr>
        <p:txBody>
          <a:bodyPr wrap="none">
            <a:spAutoFit/>
          </a:bodyPr>
          <a:lstStyle/>
          <a:p>
            <a:r>
              <a:rPr lang="en-US" altLang="zh-TW" sz="1000" dirty="0" smtClean="0">
                <a:effectLst>
                  <a:outerShdw blurRad="38100" dist="38100" dir="2700000" algn="tl">
                    <a:srgbClr val="000000">
                      <a:alpha val="43137"/>
                    </a:srgbClr>
                  </a:outerShdw>
                </a:effectLst>
                <a:ea typeface="微軟正黑體" panose="020B0604030504040204" pitchFamily="34" charset="-120"/>
              </a:rPr>
              <a:t>Caracal  </a:t>
            </a:r>
            <a:r>
              <a:rPr lang="zh-TW" altLang="en-US" sz="1000" dirty="0" smtClean="0">
                <a:effectLst>
                  <a:outerShdw blurRad="38100" dist="38100" dir="2700000" algn="tl">
                    <a:srgbClr val="000000">
                      <a:alpha val="43137"/>
                    </a:srgbClr>
                  </a:outerShdw>
                </a:effectLst>
                <a:ea typeface="微軟正黑體" panose="020B0604030504040204" pitchFamily="34" charset="-120"/>
              </a:rPr>
              <a:t>獰貓</a:t>
            </a:r>
            <a:endParaRPr lang="en-US" altLang="zh-TW" sz="1000" dirty="0" smtClean="0">
              <a:effectLst>
                <a:outerShdw blurRad="38100" dist="38100" dir="2700000" algn="tl">
                  <a:srgbClr val="000000">
                    <a:alpha val="43137"/>
                  </a:srgbClr>
                </a:outerShdw>
              </a:effectLst>
              <a:ea typeface="微軟正黑體" panose="020B0604030504040204" pitchFamily="34" charset="-120"/>
            </a:endParaRPr>
          </a:p>
          <a:p>
            <a:r>
              <a:rPr lang="en-US" altLang="zh-TW" sz="1000" dirty="0" smtClean="0">
                <a:effectLst>
                  <a:outerShdw blurRad="38100" dist="38100" dir="2700000" algn="tl">
                    <a:srgbClr val="000000">
                      <a:alpha val="43137"/>
                    </a:srgbClr>
                  </a:outerShdw>
                </a:effectLst>
                <a:ea typeface="微軟正黑體" panose="020B0604030504040204" pitchFamily="34" charset="-120"/>
              </a:rPr>
              <a:t>Photograph </a:t>
            </a:r>
            <a:r>
              <a:rPr lang="en-US" altLang="zh-TW" sz="1000" dirty="0">
                <a:effectLst>
                  <a:outerShdw blurRad="38100" dist="38100" dir="2700000" algn="tl">
                    <a:srgbClr val="000000">
                      <a:alpha val="43137"/>
                    </a:srgbClr>
                  </a:outerShdw>
                </a:effectLst>
                <a:ea typeface="微軟正黑體" panose="020B0604030504040204" pitchFamily="34" charset="-120"/>
              </a:rPr>
              <a:t>by Ken </a:t>
            </a:r>
            <a:r>
              <a:rPr lang="en-US" altLang="zh-TW" sz="1000" dirty="0" err="1">
                <a:effectLst>
                  <a:outerShdw blurRad="38100" dist="38100" dir="2700000" algn="tl">
                    <a:srgbClr val="000000">
                      <a:alpha val="43137"/>
                    </a:srgbClr>
                  </a:outerShdw>
                </a:effectLst>
                <a:ea typeface="微軟正黑體" panose="020B0604030504040204" pitchFamily="34" charset="-120"/>
              </a:rPr>
              <a:t>Dyball</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41</a:t>
            </a:fld>
            <a:endParaRPr lang="zh-TW" altLang="en-US"/>
          </a:p>
        </p:txBody>
      </p:sp>
    </p:spTree>
    <p:extLst>
      <p:ext uri="{BB962C8B-B14F-4D97-AF65-F5344CB8AC3E}">
        <p14:creationId xmlns:p14="http://schemas.microsoft.com/office/powerpoint/2010/main" xmlns="" val="241188726"/>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National Geographic Photo of the Day  每日一圖\202101145728058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0" y="354807"/>
            <a:ext cx="9144000" cy="4433887"/>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259632" y="4011910"/>
            <a:ext cx="2577950" cy="400110"/>
          </a:xfrm>
          <a:prstGeom prst="rect">
            <a:avLst/>
          </a:prstGeom>
        </p:spPr>
        <p:txBody>
          <a:bodyPr wrap="none">
            <a:spAutoFit/>
          </a:bodyPr>
          <a:lstStyle/>
          <a:p>
            <a:r>
              <a:rPr lang="en-US" altLang="zh-TW" sz="1000" dirty="0">
                <a:ea typeface="微軟正黑體" panose="020B0604030504040204" pitchFamily="34" charset="-120"/>
              </a:rPr>
              <a:t>Overlooking the </a:t>
            </a:r>
            <a:r>
              <a:rPr lang="en-US" altLang="zh-TW" sz="1000" dirty="0" smtClean="0">
                <a:ea typeface="微軟正黑體" panose="020B0604030504040204" pitchFamily="34" charset="-120"/>
              </a:rPr>
              <a:t>Flamingo Group  </a:t>
            </a:r>
            <a:r>
              <a:rPr lang="zh-TW" altLang="en-US" sz="1000" dirty="0" smtClean="0">
                <a:ea typeface="微軟正黑體" panose="020B0604030504040204" pitchFamily="34" charset="-120"/>
              </a:rPr>
              <a:t>俯瞰</a:t>
            </a:r>
            <a:r>
              <a:rPr lang="zh-TW" altLang="en-US" sz="1000" dirty="0">
                <a:ea typeface="微軟正黑體" panose="020B0604030504040204" pitchFamily="34" charset="-120"/>
              </a:rPr>
              <a:t>紅鶴群</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Ken </a:t>
            </a:r>
            <a:r>
              <a:rPr lang="en-US" altLang="zh-TW" sz="1000" dirty="0" err="1">
                <a:ea typeface="微軟正黑體" panose="020B0604030504040204" pitchFamily="34" charset="-120"/>
              </a:rPr>
              <a:t>Dyball</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42</a:t>
            </a:fld>
            <a:endParaRPr lang="zh-TW" altLang="en-US"/>
          </a:p>
        </p:txBody>
      </p:sp>
    </p:spTree>
    <p:extLst>
      <p:ext uri="{BB962C8B-B14F-4D97-AF65-F5344CB8AC3E}">
        <p14:creationId xmlns:p14="http://schemas.microsoft.com/office/powerpoint/2010/main" xmlns="" val="2103562015"/>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National Geographic Photo of the Day  每日一圖\2021011457788389.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29388" y="1"/>
            <a:ext cx="7685228"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043608" y="4299942"/>
            <a:ext cx="1608133" cy="400110"/>
          </a:xfrm>
          <a:prstGeom prst="rect">
            <a:avLst/>
          </a:prstGeom>
        </p:spPr>
        <p:txBody>
          <a:bodyPr wrap="none">
            <a:spAutoFit/>
          </a:bodyPr>
          <a:lstStyle/>
          <a:p>
            <a:r>
              <a:rPr lang="en-US" altLang="zh-TW" sz="1000" dirty="0">
                <a:ea typeface="微軟正黑體" panose="020B0604030504040204" pitchFamily="34" charset="-120"/>
              </a:rPr>
              <a:t>Phoenix </a:t>
            </a:r>
            <a:r>
              <a:rPr lang="en-US" altLang="zh-TW" sz="1000" dirty="0" smtClean="0">
                <a:ea typeface="微軟正黑體" panose="020B0604030504040204" pitchFamily="34" charset="-120"/>
              </a:rPr>
              <a:t>Dove  </a:t>
            </a:r>
            <a:r>
              <a:rPr lang="zh-TW" altLang="en-US" sz="1000" dirty="0" smtClean="0">
                <a:ea typeface="微軟正黑體" panose="020B0604030504040204" pitchFamily="34" charset="-120"/>
              </a:rPr>
              <a:t>鳳冠</a:t>
            </a:r>
            <a:r>
              <a:rPr lang="zh-TW" altLang="en-US" sz="1000" dirty="0">
                <a:ea typeface="微軟正黑體" panose="020B0604030504040204" pitchFamily="34" charset="-120"/>
              </a:rPr>
              <a:t>鳩</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Abbey </a:t>
            </a:r>
            <a:r>
              <a:rPr lang="en-US" altLang="zh-TW" sz="1000" dirty="0" err="1">
                <a:ea typeface="微軟正黑體" panose="020B0604030504040204" pitchFamily="34" charset="-120"/>
              </a:rPr>
              <a:t>Plute</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43</a:t>
            </a:fld>
            <a:endParaRPr lang="zh-TW" altLang="en-US"/>
          </a:p>
        </p:txBody>
      </p:sp>
    </p:spTree>
    <p:extLst>
      <p:ext uri="{BB962C8B-B14F-4D97-AF65-F5344CB8AC3E}">
        <p14:creationId xmlns:p14="http://schemas.microsoft.com/office/powerpoint/2010/main" xmlns="" val="1324861100"/>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National Geographic Photo of the Day  每日一圖\202101145799426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084168" y="4011910"/>
            <a:ext cx="1532792" cy="400110"/>
          </a:xfrm>
          <a:prstGeom prst="rect">
            <a:avLst/>
          </a:prstGeom>
        </p:spPr>
        <p:txBody>
          <a:bodyPr wrap="none">
            <a:spAutoFit/>
          </a:bodyPr>
          <a:lstStyle/>
          <a:p>
            <a:r>
              <a:rPr lang="en-US" altLang="zh-TW" sz="1000" dirty="0">
                <a:ea typeface="微軟正黑體" panose="020B0604030504040204" pitchFamily="34" charset="-120"/>
              </a:rPr>
              <a:t>Abandoned </a:t>
            </a:r>
            <a:r>
              <a:rPr lang="en-US" altLang="zh-TW" sz="1000" dirty="0" smtClean="0">
                <a:ea typeface="微軟正黑體" panose="020B0604030504040204" pitchFamily="34" charset="-120"/>
              </a:rPr>
              <a:t>Nest  </a:t>
            </a:r>
            <a:r>
              <a:rPr lang="zh-TW" altLang="en-US" sz="1000" dirty="0" smtClean="0">
                <a:ea typeface="微軟正黑體" panose="020B0604030504040204" pitchFamily="34" charset="-120"/>
              </a:rPr>
              <a:t>棄</a:t>
            </a:r>
            <a:r>
              <a:rPr lang="zh-TW" altLang="en-US" sz="1000" dirty="0">
                <a:ea typeface="微軟正黑體" panose="020B0604030504040204" pitchFamily="34" charset="-120"/>
              </a:rPr>
              <a:t>巢</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Emily Noel</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44</a:t>
            </a:fld>
            <a:endParaRPr lang="zh-TW" altLang="en-US"/>
          </a:p>
        </p:txBody>
      </p:sp>
    </p:spTree>
    <p:extLst>
      <p:ext uri="{BB962C8B-B14F-4D97-AF65-F5344CB8AC3E}">
        <p14:creationId xmlns:p14="http://schemas.microsoft.com/office/powerpoint/2010/main" xmlns="" val="2154502404"/>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National Geographic Photo of the Day  每日一圖\202101145845756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14376" y="0"/>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061236" y="4299942"/>
            <a:ext cx="1709122" cy="400110"/>
          </a:xfrm>
          <a:prstGeom prst="rect">
            <a:avLst/>
          </a:prstGeom>
        </p:spPr>
        <p:txBody>
          <a:bodyPr wrap="none">
            <a:spAutoFit/>
          </a:bodyPr>
          <a:lstStyle/>
          <a:p>
            <a:r>
              <a:rPr lang="en-US" altLang="zh-TW" sz="1000" dirty="0">
                <a:ea typeface="微軟正黑體" panose="020B0604030504040204" pitchFamily="34" charset="-120"/>
              </a:rPr>
              <a:t>Sea </a:t>
            </a:r>
            <a:r>
              <a:rPr lang="en-US" altLang="zh-TW" sz="1000" dirty="0" smtClean="0">
                <a:ea typeface="微軟正黑體" panose="020B0604030504040204" pitchFamily="34" charset="-120"/>
              </a:rPr>
              <a:t>Lion  </a:t>
            </a:r>
            <a:r>
              <a:rPr lang="zh-TW" altLang="en-US" sz="1000" dirty="0" smtClean="0">
                <a:ea typeface="微軟正黑體" panose="020B0604030504040204" pitchFamily="34" charset="-120"/>
              </a:rPr>
              <a:t>海獅</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Manuel Aviles</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45</a:t>
            </a:fld>
            <a:endParaRPr lang="zh-TW" altLang="en-US"/>
          </a:p>
        </p:txBody>
      </p:sp>
    </p:spTree>
    <p:extLst>
      <p:ext uri="{BB962C8B-B14F-4D97-AF65-F5344CB8AC3E}">
        <p14:creationId xmlns:p14="http://schemas.microsoft.com/office/powerpoint/2010/main" xmlns="" val="4122433580"/>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National Geographic Photo of the Day  每日一圖\202101145882315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1360" y="1"/>
            <a:ext cx="7721281"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245897" y="4371950"/>
            <a:ext cx="1861407" cy="400110"/>
          </a:xfrm>
          <a:prstGeom prst="rect">
            <a:avLst/>
          </a:prstGeom>
        </p:spPr>
        <p:txBody>
          <a:bodyPr wrap="none">
            <a:spAutoFit/>
          </a:bodyPr>
          <a:lstStyle/>
          <a:p>
            <a:r>
              <a:rPr lang="en-US" altLang="zh-TW" sz="1000" dirty="0">
                <a:ea typeface="微軟正黑體" panose="020B0604030504040204" pitchFamily="34" charset="-120"/>
              </a:rPr>
              <a:t>Frog and </a:t>
            </a:r>
            <a:r>
              <a:rPr lang="en-US" altLang="zh-TW" sz="1000" dirty="0" smtClean="0">
                <a:ea typeface="微軟正黑體" panose="020B0604030504040204" pitchFamily="34" charset="-120"/>
              </a:rPr>
              <a:t>Crocodile  </a:t>
            </a:r>
            <a:r>
              <a:rPr lang="zh-TW" altLang="en-US" sz="1000" dirty="0" smtClean="0">
                <a:ea typeface="微軟正黑體" panose="020B0604030504040204" pitchFamily="34" charset="-120"/>
              </a:rPr>
              <a:t>青蛙</a:t>
            </a:r>
            <a:r>
              <a:rPr lang="zh-TW" altLang="en-US" sz="1000" dirty="0">
                <a:ea typeface="微軟正黑體" panose="020B0604030504040204" pitchFamily="34" charset="-120"/>
              </a:rPr>
              <a:t>與鱷魚</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Manuel Aviles</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46</a:t>
            </a:fld>
            <a:endParaRPr lang="zh-TW" altLang="en-US"/>
          </a:p>
        </p:txBody>
      </p:sp>
    </p:spTree>
    <p:extLst>
      <p:ext uri="{BB962C8B-B14F-4D97-AF65-F5344CB8AC3E}">
        <p14:creationId xmlns:p14="http://schemas.microsoft.com/office/powerpoint/2010/main" xmlns="" val="2708629398"/>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National Geographic Photo of the Day  每日一圖\202101145411134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0392" y="0"/>
            <a:ext cx="770321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436096" y="3723878"/>
            <a:ext cx="2015295" cy="400110"/>
          </a:xfrm>
          <a:prstGeom prst="rect">
            <a:avLst/>
          </a:prstGeom>
        </p:spPr>
        <p:txBody>
          <a:bodyPr wrap="none">
            <a:spAutoFit/>
          </a:bodyPr>
          <a:lstStyle/>
          <a:p>
            <a:r>
              <a:rPr lang="en-US" altLang="zh-TW" sz="1000" dirty="0">
                <a:ea typeface="微軟正黑體" panose="020B0604030504040204" pitchFamily="34" charset="-120"/>
              </a:rPr>
              <a:t>Unlucky </a:t>
            </a:r>
            <a:r>
              <a:rPr lang="en-US" altLang="zh-TW" sz="1000" dirty="0" smtClean="0">
                <a:ea typeface="微軟正黑體" panose="020B0604030504040204" pitchFamily="34" charset="-120"/>
              </a:rPr>
              <a:t>Fish  </a:t>
            </a:r>
            <a:r>
              <a:rPr lang="zh-TW" altLang="en-US" sz="1000" dirty="0" smtClean="0">
                <a:ea typeface="微軟正黑體" panose="020B0604030504040204" pitchFamily="34" charset="-120"/>
              </a:rPr>
              <a:t>倒楣</a:t>
            </a:r>
            <a:r>
              <a:rPr lang="zh-TW" altLang="en-US" sz="1000" dirty="0">
                <a:ea typeface="微軟正黑體" panose="020B0604030504040204" pitchFamily="34" charset="-120"/>
              </a:rPr>
              <a:t>的魚</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Peter </a:t>
            </a:r>
            <a:r>
              <a:rPr lang="en-US" altLang="zh-TW" sz="1000" dirty="0" err="1">
                <a:ea typeface="微軟正黑體" panose="020B0604030504040204" pitchFamily="34" charset="-120"/>
              </a:rPr>
              <a:t>Allinson</a:t>
            </a:r>
            <a:r>
              <a:rPr lang="en-US" altLang="zh-TW" sz="1000" dirty="0">
                <a:ea typeface="微軟正黑體" panose="020B0604030504040204" pitchFamily="34" charset="-120"/>
              </a:rPr>
              <a:t>, M.D.</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47</a:t>
            </a:fld>
            <a:endParaRPr lang="zh-TW" altLang="en-US"/>
          </a:p>
        </p:txBody>
      </p:sp>
    </p:spTree>
    <p:extLst>
      <p:ext uri="{BB962C8B-B14F-4D97-AF65-F5344CB8AC3E}">
        <p14:creationId xmlns:p14="http://schemas.microsoft.com/office/powerpoint/2010/main" xmlns="" val="2032657931"/>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National Geographic Photo of the Day  每日一圖\202101197120813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7060" y="0"/>
            <a:ext cx="776988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868144" y="4227934"/>
            <a:ext cx="2321469" cy="400110"/>
          </a:xfrm>
          <a:prstGeom prst="rect">
            <a:avLst/>
          </a:prstGeom>
        </p:spPr>
        <p:txBody>
          <a:bodyPr wrap="none">
            <a:spAutoFit/>
          </a:bodyPr>
          <a:lstStyle/>
          <a:p>
            <a:r>
              <a:rPr lang="en-US" altLang="zh-TW" sz="1000" dirty="0">
                <a:ea typeface="微軟正黑體" panose="020B0604030504040204" pitchFamily="34" charset="-120"/>
              </a:rPr>
              <a:t>Alligators in New </a:t>
            </a:r>
            <a:r>
              <a:rPr lang="en-US" altLang="zh-TW" sz="1000" dirty="0" smtClean="0">
                <a:ea typeface="微軟正黑體" panose="020B0604030504040204" pitchFamily="34" charset="-120"/>
              </a:rPr>
              <a:t>Orleans  </a:t>
            </a:r>
            <a:r>
              <a:rPr lang="zh-TW" altLang="en-US" sz="1000" dirty="0" smtClean="0">
                <a:ea typeface="微軟正黑體" panose="020B0604030504040204" pitchFamily="34" charset="-120"/>
              </a:rPr>
              <a:t>紐</a:t>
            </a:r>
            <a:r>
              <a:rPr lang="zh-TW" altLang="en-US" sz="1000" dirty="0">
                <a:ea typeface="微軟正黑體" panose="020B0604030504040204" pitchFamily="34" charset="-120"/>
              </a:rPr>
              <a:t>奧良的</a:t>
            </a:r>
            <a:r>
              <a:rPr lang="zh-TW" altLang="en-US" sz="1000" dirty="0" smtClean="0">
                <a:ea typeface="微軟正黑體" panose="020B0604030504040204" pitchFamily="34" charset="-120"/>
              </a:rPr>
              <a:t>鱷魚</a:t>
            </a:r>
            <a:endParaRPr lang="en-US" altLang="zh-TW" sz="1000" dirty="0" smtClean="0">
              <a:ea typeface="微軟正黑體" panose="020B0604030504040204" pitchFamily="34" charset="-120"/>
            </a:endParaRPr>
          </a:p>
          <a:p>
            <a:r>
              <a:rPr lang="en-US" altLang="zh-TW" sz="1000" dirty="0">
                <a:ea typeface="微軟正黑體" panose="020B0604030504040204" pitchFamily="34" charset="-120"/>
              </a:rPr>
              <a:t>Photograph by </a:t>
            </a:r>
            <a:r>
              <a:rPr lang="en-US" altLang="zh-TW" sz="1000" dirty="0" err="1" smtClean="0">
                <a:ea typeface="微軟正黑體" panose="020B0604030504040204" pitchFamily="34" charset="-120"/>
              </a:rPr>
              <a:t>Scherry</a:t>
            </a:r>
            <a:r>
              <a:rPr lang="en-US" altLang="zh-TW" sz="1000" dirty="0" smtClean="0">
                <a:ea typeface="微軟正黑體" panose="020B0604030504040204" pitchFamily="34" charset="-120"/>
              </a:rPr>
              <a:t> Cusic</a:t>
            </a:r>
            <a:endParaRPr lang="en-US" altLang="zh-TW"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48</a:t>
            </a:fld>
            <a:endParaRPr lang="zh-TW" altLang="en-US"/>
          </a:p>
        </p:txBody>
      </p:sp>
    </p:spTree>
    <p:extLst>
      <p:ext uri="{BB962C8B-B14F-4D97-AF65-F5344CB8AC3E}">
        <p14:creationId xmlns:p14="http://schemas.microsoft.com/office/powerpoint/2010/main" xmlns="" val="2921696861"/>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National Geographic Photo of the Day  每日一圖\202101207405759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70424" y="1"/>
            <a:ext cx="7203151"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691680" y="3291830"/>
            <a:ext cx="1702710" cy="400110"/>
          </a:xfrm>
          <a:prstGeom prst="rect">
            <a:avLst/>
          </a:prstGeom>
        </p:spPr>
        <p:txBody>
          <a:bodyPr wrap="none">
            <a:spAutoFit/>
          </a:bodyPr>
          <a:lstStyle/>
          <a:p>
            <a:r>
              <a:rPr lang="en-US" altLang="zh-TW" sz="1000" dirty="0">
                <a:ea typeface="微軟正黑體" panose="020B0604030504040204" pitchFamily="34" charset="-120"/>
              </a:rPr>
              <a:t>Spider </a:t>
            </a:r>
            <a:r>
              <a:rPr lang="en-US" altLang="zh-TW" sz="1000" dirty="0" smtClean="0">
                <a:ea typeface="微軟正黑體" panose="020B0604030504040204" pitchFamily="34" charset="-120"/>
              </a:rPr>
              <a:t>Web  </a:t>
            </a:r>
            <a:r>
              <a:rPr lang="zh-TW" altLang="en-US" sz="1000" dirty="0" smtClean="0">
                <a:ea typeface="微軟正黑體" panose="020B0604030504040204" pitchFamily="34" charset="-120"/>
              </a:rPr>
              <a:t>蜘蛛網</a:t>
            </a:r>
            <a:endParaRPr lang="en-US" altLang="zh-TW" sz="1000" dirty="0" smtClean="0">
              <a:ea typeface="微軟正黑體" panose="020B0604030504040204" pitchFamily="34" charset="-120"/>
            </a:endParaRPr>
          </a:p>
          <a:p>
            <a:r>
              <a:rPr lang="pl-PL" altLang="zh-TW" sz="1000" dirty="0" smtClean="0">
                <a:ea typeface="微軟正黑體" panose="020B0604030504040204" pitchFamily="34" charset="-120"/>
              </a:rPr>
              <a:t>Photograph </a:t>
            </a:r>
            <a:r>
              <a:rPr lang="pl-PL" altLang="zh-TW" sz="1000" dirty="0">
                <a:ea typeface="微軟正黑體" panose="020B0604030504040204" pitchFamily="34" charset="-120"/>
              </a:rPr>
              <a:t>by Veronika K Ko</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49</a:t>
            </a:fld>
            <a:endParaRPr lang="zh-TW" altLang="en-US"/>
          </a:p>
        </p:txBody>
      </p:sp>
    </p:spTree>
    <p:extLst>
      <p:ext uri="{BB962C8B-B14F-4D97-AF65-F5344CB8AC3E}">
        <p14:creationId xmlns:p14="http://schemas.microsoft.com/office/powerpoint/2010/main" xmlns="" val="3423461526"/>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National Geographic Photo of the Day  每日一圖\202101276141990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4378" y="1"/>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868144" y="4011910"/>
            <a:ext cx="2359941" cy="400110"/>
          </a:xfrm>
          <a:prstGeom prst="rect">
            <a:avLst/>
          </a:prstGeom>
        </p:spPr>
        <p:txBody>
          <a:bodyPr wrap="none">
            <a:spAutoFit/>
          </a:bodyPr>
          <a:lstStyle/>
          <a:p>
            <a:r>
              <a:rPr lang="en-US" altLang="zh-TW" sz="1000" dirty="0">
                <a:ea typeface="微軟正黑體" panose="020B0604030504040204" pitchFamily="34" charset="-120"/>
              </a:rPr>
              <a:t>Water </a:t>
            </a:r>
            <a:r>
              <a:rPr lang="en-US" altLang="zh-TW" sz="1000" dirty="0" smtClean="0">
                <a:ea typeface="微軟正黑體" panose="020B0604030504040204" pitchFamily="34" charset="-120"/>
              </a:rPr>
              <a:t>Shortage Crisis</a:t>
            </a:r>
            <a:r>
              <a:rPr lang="zh-TW" altLang="en-US" sz="1000" dirty="0" smtClean="0">
                <a:ea typeface="微軟正黑體" panose="020B0604030504040204" pitchFamily="34" charset="-120"/>
              </a:rPr>
              <a:t>  缺</a:t>
            </a:r>
            <a:r>
              <a:rPr lang="zh-TW" altLang="en-US" sz="1000" dirty="0">
                <a:ea typeface="微軟正黑體" panose="020B0604030504040204" pitchFamily="34" charset="-120"/>
              </a:rPr>
              <a:t>水危機</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t>
            </a:r>
            <a:r>
              <a:rPr lang="en-US" altLang="zh-TW" sz="1000" dirty="0" err="1">
                <a:ea typeface="微軟正黑體" panose="020B0604030504040204" pitchFamily="34" charset="-120"/>
              </a:rPr>
              <a:t>Md</a:t>
            </a:r>
            <a:r>
              <a:rPr lang="en-US" altLang="zh-TW" sz="1000" dirty="0">
                <a:ea typeface="微軟正黑體" panose="020B0604030504040204" pitchFamily="34" charset="-120"/>
              </a:rPr>
              <a:t> Khalid </a:t>
            </a:r>
            <a:r>
              <a:rPr lang="en-US" altLang="zh-TW" sz="1000" dirty="0" err="1">
                <a:ea typeface="微軟正黑體" panose="020B0604030504040204" pitchFamily="34" charset="-120"/>
              </a:rPr>
              <a:t>Rayhan</a:t>
            </a:r>
            <a:r>
              <a:rPr lang="en-US" altLang="zh-TW" sz="1000" dirty="0">
                <a:ea typeface="微軟正黑體" panose="020B0604030504040204" pitchFamily="34" charset="-120"/>
              </a:rPr>
              <a:t> </a:t>
            </a:r>
            <a:r>
              <a:rPr lang="en-US" altLang="zh-TW" sz="1000" dirty="0" err="1">
                <a:ea typeface="微軟正黑體" panose="020B0604030504040204" pitchFamily="34" charset="-120"/>
              </a:rPr>
              <a:t>Shawon</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50</a:t>
            </a:fld>
            <a:endParaRPr lang="zh-TW" altLang="en-US"/>
          </a:p>
        </p:txBody>
      </p:sp>
    </p:spTree>
    <p:extLst>
      <p:ext uri="{BB962C8B-B14F-4D97-AF65-F5344CB8AC3E}">
        <p14:creationId xmlns:p14="http://schemas.microsoft.com/office/powerpoint/2010/main" xmlns="" val="1626395942"/>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Smithsonian Magazine Photo of the Day\202101046230294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4282" y="1"/>
            <a:ext cx="765544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71397" y="4299942"/>
            <a:ext cx="1625766" cy="400110"/>
          </a:xfrm>
          <a:prstGeom prst="rect">
            <a:avLst/>
          </a:prstGeom>
        </p:spPr>
        <p:txBody>
          <a:bodyPr wrap="none">
            <a:spAutoFit/>
          </a:bodyPr>
          <a:lstStyle/>
          <a:p>
            <a:r>
              <a:rPr lang="en-US" altLang="zh-TW" sz="1000" dirty="0">
                <a:ea typeface="微軟正黑體" panose="020B0604030504040204" pitchFamily="34" charset="-120"/>
              </a:rPr>
              <a:t>City of </a:t>
            </a:r>
            <a:r>
              <a:rPr lang="en-US" altLang="zh-TW" sz="1000" dirty="0" smtClean="0">
                <a:ea typeface="微軟正黑體" panose="020B0604030504040204" pitchFamily="34" charset="-120"/>
              </a:rPr>
              <a:t>Palms</a:t>
            </a:r>
            <a:r>
              <a:rPr lang="zh-TW" altLang="en-US" sz="1000" dirty="0" smtClean="0">
                <a:ea typeface="微軟正黑體" panose="020B0604030504040204" pitchFamily="34" charset="-120"/>
              </a:rPr>
              <a:t>  棕櫚</a:t>
            </a:r>
            <a:r>
              <a:rPr lang="zh-TW" altLang="en-US" sz="1000" dirty="0">
                <a:ea typeface="微軟正黑體" panose="020B0604030504040204" pitchFamily="34" charset="-120"/>
              </a:rPr>
              <a:t>之城</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Marvin Wolf</a:t>
            </a:r>
            <a:endParaRPr lang="zh-TW" altLang="en-US" sz="1000" dirty="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fld id="{EC4AA38F-AF40-4869-BE7D-73649F3BDAB1}" type="slidenum">
              <a:rPr lang="zh-TW" altLang="en-US" smtClean="0"/>
              <a:pPr/>
              <a:t>51</a:t>
            </a:fld>
            <a:endParaRPr lang="zh-TW" altLang="en-US"/>
          </a:p>
        </p:txBody>
      </p:sp>
    </p:spTree>
    <p:extLst>
      <p:ext uri="{BB962C8B-B14F-4D97-AF65-F5344CB8AC3E}">
        <p14:creationId xmlns:p14="http://schemas.microsoft.com/office/powerpoint/2010/main" xmlns="" val="3679232668"/>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National Geographic Photo of the Day  每日一圖\202101063785184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9248" y="1"/>
            <a:ext cx="7745506"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292080" y="4371950"/>
            <a:ext cx="1717137" cy="400110"/>
          </a:xfrm>
          <a:prstGeom prst="rect">
            <a:avLst/>
          </a:prstGeom>
        </p:spPr>
        <p:txBody>
          <a:bodyPr wrap="none">
            <a:spAutoFit/>
          </a:bodyPr>
          <a:lstStyle/>
          <a:p>
            <a:r>
              <a:rPr lang="en-US" altLang="zh-TW" sz="1000" dirty="0">
                <a:ea typeface="微軟正黑體" panose="020B0604030504040204" pitchFamily="34" charset="-120"/>
              </a:rPr>
              <a:t>Little </a:t>
            </a:r>
            <a:r>
              <a:rPr lang="en-US" altLang="zh-TW" sz="1000" dirty="0" smtClean="0">
                <a:ea typeface="微軟正黑體" panose="020B0604030504040204" pitchFamily="34" charset="-120"/>
              </a:rPr>
              <a:t>shepherd</a:t>
            </a:r>
            <a:r>
              <a:rPr lang="zh-TW" altLang="en-US" sz="1000" dirty="0" smtClean="0">
                <a:ea typeface="微軟正黑體" panose="020B0604030504040204" pitchFamily="34" charset="-120"/>
              </a:rPr>
              <a:t>  小</a:t>
            </a:r>
            <a:r>
              <a:rPr lang="zh-TW" altLang="en-US" sz="1000" dirty="0">
                <a:ea typeface="微軟正黑體" panose="020B0604030504040204" pitchFamily="34" charset="-120"/>
              </a:rPr>
              <a:t>牧羊人</a:t>
            </a:r>
            <a:endParaRPr lang="en-US" altLang="zh-TW" sz="1000" dirty="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Junaid Ahmed</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52</a:t>
            </a:fld>
            <a:endParaRPr lang="zh-TW" altLang="en-US"/>
          </a:p>
        </p:txBody>
      </p:sp>
    </p:spTree>
    <p:extLst>
      <p:ext uri="{BB962C8B-B14F-4D97-AF65-F5344CB8AC3E}">
        <p14:creationId xmlns:p14="http://schemas.microsoft.com/office/powerpoint/2010/main" xmlns="" val="308062940"/>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National Geographic Photo of the Day  每日一圖\2021011457406293.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967795" y="0"/>
            <a:ext cx="720840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004048" y="4011910"/>
            <a:ext cx="1755609" cy="400110"/>
          </a:xfrm>
          <a:prstGeom prst="rect">
            <a:avLst/>
          </a:prstGeom>
        </p:spPr>
        <p:txBody>
          <a:bodyPr wrap="none">
            <a:spAutoFit/>
          </a:bodyPr>
          <a:lstStyle/>
          <a:p>
            <a:r>
              <a:rPr lang="en-US" altLang="zh-TW" sz="1000" dirty="0" smtClean="0">
                <a:ea typeface="微軟正黑體" panose="020B0604030504040204" pitchFamily="34" charset="-120"/>
              </a:rPr>
              <a:t>Nature  </a:t>
            </a:r>
            <a:r>
              <a:rPr lang="zh-TW" altLang="en-US" sz="1000" dirty="0" smtClean="0">
                <a:ea typeface="微軟正黑體" panose="020B0604030504040204" pitchFamily="34" charset="-120"/>
              </a:rPr>
              <a:t>本質</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Mike </a:t>
            </a:r>
            <a:r>
              <a:rPr lang="en-US" altLang="zh-TW" sz="1000" dirty="0" err="1">
                <a:ea typeface="微軟正黑體" panose="020B0604030504040204" pitchFamily="34" charset="-120"/>
              </a:rPr>
              <a:t>Melnotte</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53</a:t>
            </a:fld>
            <a:endParaRPr lang="zh-TW" altLang="en-US"/>
          </a:p>
        </p:txBody>
      </p:sp>
    </p:spTree>
    <p:extLst>
      <p:ext uri="{BB962C8B-B14F-4D97-AF65-F5344CB8AC3E}">
        <p14:creationId xmlns:p14="http://schemas.microsoft.com/office/powerpoint/2010/main" xmlns="" val="3756738818"/>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National Geographic Photo of the Day  每日一圖\202101145819196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5314" y="1"/>
            <a:ext cx="7733374"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979712" y="4659982"/>
            <a:ext cx="1800493" cy="400110"/>
          </a:xfrm>
          <a:prstGeom prst="rect">
            <a:avLst/>
          </a:prstGeom>
        </p:spPr>
        <p:txBody>
          <a:bodyPr wrap="none">
            <a:spAutoFit/>
          </a:bodyPr>
          <a:lstStyle/>
          <a:p>
            <a:r>
              <a:rPr lang="en-US" altLang="zh-TW" sz="1000" dirty="0">
                <a:effectLst>
                  <a:outerShdw blurRad="38100" dist="38100" dir="2700000" algn="tl">
                    <a:srgbClr val="000000">
                      <a:alpha val="43137"/>
                    </a:srgbClr>
                  </a:outerShdw>
                </a:effectLst>
                <a:ea typeface="微軟正黑體" panose="020B0604030504040204" pitchFamily="34" charset="-120"/>
              </a:rPr>
              <a:t>Two </a:t>
            </a:r>
            <a:r>
              <a:rPr lang="en-US" altLang="zh-TW" sz="1000" dirty="0" smtClean="0">
                <a:effectLst>
                  <a:outerShdw blurRad="38100" dist="38100" dir="2700000" algn="tl">
                    <a:srgbClr val="000000">
                      <a:alpha val="43137"/>
                    </a:srgbClr>
                  </a:outerShdw>
                </a:effectLst>
                <a:ea typeface="微軟正黑體" panose="020B0604030504040204" pitchFamily="34" charset="-120"/>
              </a:rPr>
              <a:t>Goddesses  </a:t>
            </a:r>
            <a:r>
              <a:rPr lang="zh-TW" altLang="en-US" sz="1000" dirty="0" smtClean="0">
                <a:effectLst>
                  <a:outerShdw blurRad="38100" dist="38100" dir="2700000" algn="tl">
                    <a:srgbClr val="000000">
                      <a:alpha val="43137"/>
                    </a:srgbClr>
                  </a:outerShdw>
                </a:effectLst>
                <a:ea typeface="微軟正黑體" panose="020B0604030504040204" pitchFamily="34" charset="-120"/>
              </a:rPr>
              <a:t>兩</a:t>
            </a:r>
            <a:r>
              <a:rPr lang="zh-TW" altLang="en-US" sz="1000" dirty="0">
                <a:effectLst>
                  <a:outerShdw blurRad="38100" dist="38100" dir="2700000" algn="tl">
                    <a:srgbClr val="000000">
                      <a:alpha val="43137"/>
                    </a:srgbClr>
                  </a:outerShdw>
                </a:effectLst>
                <a:ea typeface="微軟正黑體" panose="020B0604030504040204" pitchFamily="34" charset="-120"/>
              </a:rPr>
              <a:t>位女神</a:t>
            </a:r>
            <a:endParaRPr lang="en-US" altLang="zh-TW" sz="1000" dirty="0" smtClean="0">
              <a:effectLst>
                <a:outerShdw blurRad="38100" dist="38100" dir="2700000" algn="tl">
                  <a:srgbClr val="000000">
                    <a:alpha val="43137"/>
                  </a:srgbClr>
                </a:outerShdw>
              </a:effectLst>
              <a:ea typeface="微軟正黑體" panose="020B0604030504040204" pitchFamily="34" charset="-120"/>
            </a:endParaRPr>
          </a:p>
          <a:p>
            <a:r>
              <a:rPr lang="en-US" altLang="zh-TW" sz="1000" dirty="0" smtClean="0">
                <a:effectLst>
                  <a:outerShdw blurRad="38100" dist="38100" dir="2700000" algn="tl">
                    <a:srgbClr val="000000">
                      <a:alpha val="43137"/>
                    </a:srgbClr>
                  </a:outerShdw>
                </a:effectLst>
                <a:ea typeface="微軟正黑體" panose="020B0604030504040204" pitchFamily="34" charset="-120"/>
              </a:rPr>
              <a:t>Photograph </a:t>
            </a:r>
            <a:r>
              <a:rPr lang="en-US" altLang="zh-TW" sz="1000" dirty="0">
                <a:effectLst>
                  <a:outerShdw blurRad="38100" dist="38100" dir="2700000" algn="tl">
                    <a:srgbClr val="000000">
                      <a:alpha val="43137"/>
                    </a:srgbClr>
                  </a:outerShdw>
                </a:effectLst>
                <a:ea typeface="微軟正黑體" panose="020B0604030504040204" pitchFamily="34" charset="-120"/>
              </a:rPr>
              <a:t>by </a:t>
            </a:r>
            <a:r>
              <a:rPr lang="en-US" altLang="zh-TW" sz="1000" dirty="0" err="1">
                <a:effectLst>
                  <a:outerShdw blurRad="38100" dist="38100" dir="2700000" algn="tl">
                    <a:srgbClr val="000000">
                      <a:alpha val="43137"/>
                    </a:srgbClr>
                  </a:outerShdw>
                </a:effectLst>
                <a:ea typeface="微軟正黑體" panose="020B0604030504040204" pitchFamily="34" charset="-120"/>
              </a:rPr>
              <a:t>Wira</a:t>
            </a:r>
            <a:r>
              <a:rPr lang="en-US" altLang="zh-TW" sz="1000" dirty="0">
                <a:effectLst>
                  <a:outerShdw blurRad="38100" dist="38100" dir="2700000" algn="tl">
                    <a:srgbClr val="000000">
                      <a:alpha val="43137"/>
                    </a:srgbClr>
                  </a:outerShdw>
                </a:effectLst>
                <a:ea typeface="微軟正黑體" panose="020B0604030504040204" pitchFamily="34" charset="-120"/>
              </a:rPr>
              <a:t> </a:t>
            </a:r>
            <a:r>
              <a:rPr lang="en-US" altLang="zh-TW" sz="1000" dirty="0" err="1">
                <a:effectLst>
                  <a:outerShdw blurRad="38100" dist="38100" dir="2700000" algn="tl">
                    <a:srgbClr val="000000">
                      <a:alpha val="43137"/>
                    </a:srgbClr>
                  </a:outerShdw>
                </a:effectLst>
                <a:ea typeface="微軟正黑體" panose="020B0604030504040204" pitchFamily="34" charset="-120"/>
              </a:rPr>
              <a:t>Wardhana</a:t>
            </a:r>
            <a:endParaRPr lang="zh-TW" altLang="en-US" sz="1000" dirty="0">
              <a:effectLst>
                <a:outerShdw blurRad="38100" dist="38100" dir="2700000" algn="tl">
                  <a:srgbClr val="000000">
                    <a:alpha val="43137"/>
                  </a:srgbClr>
                </a:outerShdw>
              </a:effectLst>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54</a:t>
            </a:fld>
            <a:endParaRPr lang="zh-TW" altLang="en-US"/>
          </a:p>
        </p:txBody>
      </p:sp>
    </p:spTree>
    <p:extLst>
      <p:ext uri="{BB962C8B-B14F-4D97-AF65-F5344CB8AC3E}">
        <p14:creationId xmlns:p14="http://schemas.microsoft.com/office/powerpoint/2010/main" xmlns="" val="414807150"/>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National Geographic Photo of the Day  每日一圖\202101197255281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6209" y="1"/>
            <a:ext cx="775158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652120" y="4155926"/>
            <a:ext cx="1734770" cy="400110"/>
          </a:xfrm>
          <a:prstGeom prst="rect">
            <a:avLst/>
          </a:prstGeom>
        </p:spPr>
        <p:txBody>
          <a:bodyPr wrap="none">
            <a:spAutoFit/>
          </a:bodyPr>
          <a:lstStyle/>
          <a:p>
            <a:r>
              <a:rPr lang="en-US" altLang="zh-TW" sz="1000" dirty="0">
                <a:ea typeface="微軟正黑體" panose="020B0604030504040204" pitchFamily="34" charset="-120"/>
              </a:rPr>
              <a:t>Bachelor </a:t>
            </a:r>
            <a:r>
              <a:rPr lang="en-US" altLang="zh-TW" sz="1000" dirty="0" smtClean="0">
                <a:ea typeface="微軟正黑體" panose="020B0604030504040204" pitchFamily="34" charset="-120"/>
              </a:rPr>
              <a:t>Party  </a:t>
            </a:r>
            <a:r>
              <a:rPr lang="zh-TW" altLang="en-US" sz="1000" dirty="0" smtClean="0">
                <a:ea typeface="微軟正黑體" panose="020B0604030504040204" pitchFamily="34" charset="-120"/>
              </a:rPr>
              <a:t>單身</a:t>
            </a:r>
            <a:r>
              <a:rPr lang="zh-TW" altLang="en-US" sz="1000" dirty="0">
                <a:ea typeface="微軟正黑體" panose="020B0604030504040204" pitchFamily="34" charset="-120"/>
              </a:rPr>
              <a:t>派對</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Lucas </a:t>
            </a:r>
            <a:r>
              <a:rPr lang="en-US" altLang="zh-TW" sz="1000" dirty="0" err="1">
                <a:ea typeface="微軟正黑體" panose="020B0604030504040204" pitchFamily="34" charset="-120"/>
              </a:rPr>
              <a:t>Amorelli</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55</a:t>
            </a:fld>
            <a:endParaRPr lang="zh-TW" altLang="en-US"/>
          </a:p>
        </p:txBody>
      </p:sp>
    </p:spTree>
    <p:extLst>
      <p:ext uri="{BB962C8B-B14F-4D97-AF65-F5344CB8AC3E}">
        <p14:creationId xmlns:p14="http://schemas.microsoft.com/office/powerpoint/2010/main" xmlns="" val="180005007"/>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482" name="Picture 2" descr="D:\新下載資料\National Geographic Photo of the Day  每日一圖\202101197394719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8340" y="1"/>
            <a:ext cx="7727324"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rot="1345988">
            <a:off x="2483768" y="3867894"/>
            <a:ext cx="1444626" cy="400110"/>
          </a:xfrm>
          <a:prstGeom prst="rect">
            <a:avLst/>
          </a:prstGeom>
        </p:spPr>
        <p:txBody>
          <a:bodyPr wrap="none">
            <a:spAutoFit/>
          </a:bodyPr>
          <a:lstStyle/>
          <a:p>
            <a:r>
              <a:rPr lang="en-US" altLang="zh-TW" sz="1000" dirty="0" smtClean="0">
                <a:ea typeface="微軟正黑體" panose="020B0604030504040204" pitchFamily="34" charset="-120"/>
              </a:rPr>
              <a:t>Get Off  </a:t>
            </a:r>
            <a:r>
              <a:rPr lang="zh-TW" altLang="en-US" sz="1000" dirty="0" smtClean="0">
                <a:ea typeface="微軟正黑體" panose="020B0604030504040204" pitchFamily="34" charset="-120"/>
              </a:rPr>
              <a:t>下車</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t>
            </a:r>
            <a:r>
              <a:rPr lang="en-US" altLang="zh-TW" sz="1000" dirty="0" err="1">
                <a:ea typeface="微軟正黑體" panose="020B0604030504040204" pitchFamily="34" charset="-120"/>
              </a:rPr>
              <a:t>Tomaz</a:t>
            </a:r>
            <a:r>
              <a:rPr lang="en-US" altLang="zh-TW" sz="1000" dirty="0">
                <a:ea typeface="微軟正黑體" panose="020B0604030504040204" pitchFamily="34" charset="-120"/>
              </a:rPr>
              <a:t> Z.</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56</a:t>
            </a:fld>
            <a:endParaRPr lang="zh-TW" altLang="en-US"/>
          </a:p>
        </p:txBody>
      </p:sp>
    </p:spTree>
    <p:extLst>
      <p:ext uri="{BB962C8B-B14F-4D97-AF65-F5344CB8AC3E}">
        <p14:creationId xmlns:p14="http://schemas.microsoft.com/office/powerpoint/2010/main" xmlns="" val="4032683219"/>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National Geographic Photo of the Day  每日一圖\202101287654063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87623" y="-12362"/>
            <a:ext cx="6752561" cy="5155862"/>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860032" y="4299942"/>
            <a:ext cx="1750800" cy="400110"/>
          </a:xfrm>
          <a:prstGeom prst="rect">
            <a:avLst/>
          </a:prstGeom>
        </p:spPr>
        <p:txBody>
          <a:bodyPr wrap="none">
            <a:spAutoFit/>
          </a:bodyPr>
          <a:lstStyle/>
          <a:p>
            <a:r>
              <a:rPr lang="en-US" altLang="zh-TW" sz="1000" dirty="0" smtClean="0">
                <a:ea typeface="微軟正黑體" panose="020B0604030504040204" pitchFamily="34" charset="-120"/>
              </a:rPr>
              <a:t>Livelihood  </a:t>
            </a:r>
            <a:r>
              <a:rPr lang="zh-TW" altLang="en-US" sz="1000" dirty="0" smtClean="0">
                <a:ea typeface="微軟正黑體" panose="020B0604030504040204" pitchFamily="34" charset="-120"/>
              </a:rPr>
              <a:t>生計</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Swaraj Mandal</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57</a:t>
            </a:fld>
            <a:endParaRPr lang="zh-TW" altLang="en-US"/>
          </a:p>
        </p:txBody>
      </p:sp>
    </p:spTree>
    <p:extLst>
      <p:ext uri="{BB962C8B-B14F-4D97-AF65-F5344CB8AC3E}">
        <p14:creationId xmlns:p14="http://schemas.microsoft.com/office/powerpoint/2010/main" xmlns="" val="2791085909"/>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National Geographic Photo of the Day  每日一圖\202101287877805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7060" y="1"/>
            <a:ext cx="776988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211960" y="4083918"/>
            <a:ext cx="1752403" cy="400110"/>
          </a:xfrm>
          <a:prstGeom prst="rect">
            <a:avLst/>
          </a:prstGeom>
        </p:spPr>
        <p:txBody>
          <a:bodyPr wrap="none">
            <a:spAutoFit/>
          </a:bodyPr>
          <a:lstStyle/>
          <a:p>
            <a:r>
              <a:rPr lang="en-US" altLang="zh-TW" sz="1000" dirty="0">
                <a:ea typeface="微軟正黑體" panose="020B0604030504040204" pitchFamily="34" charset="-120"/>
              </a:rPr>
              <a:t>Cosplay </a:t>
            </a:r>
            <a:r>
              <a:rPr lang="en-US" altLang="zh-TW" sz="1000" dirty="0" smtClean="0">
                <a:ea typeface="微軟正黑體" panose="020B0604030504040204" pitchFamily="34" charset="-120"/>
              </a:rPr>
              <a:t>Girl  </a:t>
            </a:r>
            <a:r>
              <a:rPr lang="zh-TW" altLang="en-US" sz="1000" dirty="0" smtClean="0">
                <a:ea typeface="微軟正黑體" panose="020B0604030504040204" pitchFamily="34" charset="-120"/>
              </a:rPr>
              <a:t>角色</a:t>
            </a:r>
            <a:r>
              <a:rPr lang="zh-TW" altLang="en-US" sz="1000" dirty="0">
                <a:ea typeface="微軟正黑體" panose="020B0604030504040204" pitchFamily="34" charset="-120"/>
              </a:rPr>
              <a:t>扮演的少女</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Bruce Zhang</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58</a:t>
            </a:fld>
            <a:endParaRPr lang="zh-TW" altLang="en-US"/>
          </a:p>
        </p:txBody>
      </p:sp>
    </p:spTree>
    <p:extLst>
      <p:ext uri="{BB962C8B-B14F-4D97-AF65-F5344CB8AC3E}">
        <p14:creationId xmlns:p14="http://schemas.microsoft.com/office/powerpoint/2010/main" xmlns="" val="4038749462"/>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National Geographic Photo of the Day  每日一圖\202101287740355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80832" y="-1"/>
            <a:ext cx="4782335"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923928" y="4299942"/>
            <a:ext cx="2669320" cy="400110"/>
          </a:xfrm>
          <a:prstGeom prst="rect">
            <a:avLst/>
          </a:prstGeom>
        </p:spPr>
        <p:txBody>
          <a:bodyPr wrap="none">
            <a:spAutoFit/>
          </a:bodyPr>
          <a:lstStyle/>
          <a:p>
            <a:r>
              <a:rPr lang="en-US" altLang="zh-TW" sz="1000" dirty="0">
                <a:ea typeface="微軟正黑體" panose="020B0604030504040204" pitchFamily="34" charset="-120"/>
              </a:rPr>
              <a:t>C-53 </a:t>
            </a:r>
            <a:r>
              <a:rPr lang="en-US" altLang="zh-TW" sz="1000" dirty="0" smtClean="0">
                <a:ea typeface="微軟正黑體" panose="020B0604030504040204" pitchFamily="34" charset="-120"/>
              </a:rPr>
              <a:t>Minesweeper Shipwreck  C-53</a:t>
            </a:r>
            <a:r>
              <a:rPr lang="zh-TW" altLang="en-US" sz="1000" dirty="0">
                <a:ea typeface="微軟正黑體" panose="020B0604030504040204" pitchFamily="34" charset="-120"/>
              </a:rPr>
              <a:t>掃雷艦沉船</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Henry Fila</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59</a:t>
            </a:fld>
            <a:endParaRPr lang="zh-TW" altLang="en-US"/>
          </a:p>
        </p:txBody>
      </p:sp>
    </p:spTree>
    <p:extLst>
      <p:ext uri="{BB962C8B-B14F-4D97-AF65-F5344CB8AC3E}">
        <p14:creationId xmlns:p14="http://schemas.microsoft.com/office/powerpoint/2010/main" xmlns="" val="3912403023"/>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National Geographic Photo of the Day  每日一圖\202101063631575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1228901" y="1"/>
            <a:ext cx="6686200" cy="514349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444208" y="4515966"/>
            <a:ext cx="1786066" cy="400110"/>
          </a:xfrm>
          <a:prstGeom prst="rect">
            <a:avLst/>
          </a:prstGeom>
        </p:spPr>
        <p:txBody>
          <a:bodyPr wrap="none">
            <a:spAutoFit/>
          </a:bodyPr>
          <a:lstStyle/>
          <a:p>
            <a:r>
              <a:rPr lang="en-US" altLang="zh-TW" sz="1000" dirty="0">
                <a:ea typeface="微軟正黑體" panose="020B0604030504040204" pitchFamily="34" charset="-120"/>
              </a:rPr>
              <a:t>Lonely </a:t>
            </a:r>
            <a:r>
              <a:rPr lang="en-US" altLang="zh-TW" sz="1000" dirty="0" smtClean="0">
                <a:ea typeface="微軟正黑體" panose="020B0604030504040204" pitchFamily="34" charset="-120"/>
              </a:rPr>
              <a:t>Silhouette  </a:t>
            </a:r>
            <a:r>
              <a:rPr lang="zh-TW" altLang="en-US" sz="1000" dirty="0" smtClean="0">
                <a:ea typeface="微軟正黑體" panose="020B0604030504040204" pitchFamily="34" charset="-120"/>
              </a:rPr>
              <a:t>孤</a:t>
            </a:r>
            <a:r>
              <a:rPr lang="zh-TW" altLang="en-US" sz="1000" dirty="0">
                <a:ea typeface="微軟正黑體" panose="020B0604030504040204" pitchFamily="34" charset="-120"/>
              </a:rPr>
              <a:t>絕的剪影</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a:t>
            </a:r>
            <a:r>
              <a:rPr lang="en-US" altLang="zh-TW" sz="1000" dirty="0" err="1">
                <a:ea typeface="微軟正黑體" panose="020B0604030504040204" pitchFamily="34" charset="-120"/>
              </a:rPr>
              <a:t>Yasemin</a:t>
            </a:r>
            <a:r>
              <a:rPr lang="en-US" altLang="zh-TW" sz="1000" dirty="0">
                <a:ea typeface="微軟正黑體" panose="020B0604030504040204" pitchFamily="34" charset="-120"/>
              </a:rPr>
              <a:t> </a:t>
            </a:r>
            <a:r>
              <a:rPr lang="en-US" altLang="zh-TW" sz="1000" dirty="0" err="1">
                <a:ea typeface="微軟正黑體" panose="020B0604030504040204" pitchFamily="34" charset="-120"/>
              </a:rPr>
              <a:t>Aksit</a:t>
            </a:r>
            <a:endParaRPr lang="zh-TW" altLang="en-US" sz="1000" dirty="0">
              <a:ea typeface="微軟正黑體" panose="020B060403050404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60</a:t>
            </a:fld>
            <a:endParaRPr lang="zh-TW" altLang="en-US"/>
          </a:p>
        </p:txBody>
      </p:sp>
    </p:spTree>
    <p:extLst>
      <p:ext uri="{BB962C8B-B14F-4D97-AF65-F5344CB8AC3E}">
        <p14:creationId xmlns:p14="http://schemas.microsoft.com/office/powerpoint/2010/main" xmlns="" val="4235995899"/>
      </p:ext>
    </p:extLst>
  </p:cSld>
  <p:clrMapOvr>
    <a:masterClrMapping/>
  </p:clrMapOvr>
  <p:transition spd="slow"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National Geographic Photo of the Day  每日一圖\2021011456869917.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14378" y="1"/>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835696" y="3723878"/>
            <a:ext cx="1226618" cy="400110"/>
          </a:xfrm>
          <a:prstGeom prst="rect">
            <a:avLst/>
          </a:prstGeom>
        </p:spPr>
        <p:txBody>
          <a:bodyPr wrap="none">
            <a:spAutoFit/>
          </a:bodyPr>
          <a:lstStyle/>
          <a:p>
            <a:r>
              <a:rPr lang="en-US" altLang="zh-TW" sz="1000" dirty="0">
                <a:ea typeface="微軟正黑體" panose="020B0604030504040204" pitchFamily="34" charset="-120"/>
              </a:rPr>
              <a:t>Red </a:t>
            </a:r>
            <a:r>
              <a:rPr lang="en-US" altLang="zh-TW" sz="1000" dirty="0" smtClean="0">
                <a:ea typeface="微軟正黑體" panose="020B0604030504040204" pitchFamily="34" charset="-120"/>
              </a:rPr>
              <a:t>Girl  </a:t>
            </a:r>
            <a:r>
              <a:rPr lang="zh-TW" altLang="en-US" sz="1000" dirty="0" smtClean="0">
                <a:ea typeface="微軟正黑體" panose="020B0604030504040204" pitchFamily="34" charset="-120"/>
              </a:rPr>
              <a:t>紅</a:t>
            </a:r>
            <a:r>
              <a:rPr lang="zh-TW" altLang="en-US" sz="1000" dirty="0">
                <a:ea typeface="微軟正黑體" panose="020B0604030504040204" pitchFamily="34" charset="-120"/>
              </a:rPr>
              <a:t>衣女孩</a:t>
            </a:r>
            <a:endParaRPr lang="en-US" altLang="zh-TW" sz="1000" dirty="0" smtClean="0">
              <a:ea typeface="微軟正黑體" panose="020B0604030504040204" pitchFamily="34" charset="-120"/>
            </a:endParaRPr>
          </a:p>
          <a:p>
            <a:r>
              <a:rPr lang="en-US" altLang="zh-TW" sz="1000" dirty="0" smtClean="0">
                <a:ea typeface="微軟正黑體" panose="020B0604030504040204" pitchFamily="34" charset="-120"/>
              </a:rPr>
              <a:t>Photograph </a:t>
            </a:r>
            <a:r>
              <a:rPr lang="en-US" altLang="zh-TW" sz="1000" dirty="0">
                <a:ea typeface="微軟正黑體" panose="020B0604030504040204" pitchFamily="34" charset="-120"/>
              </a:rPr>
              <a:t>by Behr</a:t>
            </a:r>
            <a:endParaRPr lang="zh-TW" altLang="en-US" sz="1000" dirty="0">
              <a:ea typeface="微軟正黑體" panose="020B0604030504040204" pitchFamily="34" charset="-120"/>
            </a:endParaRPr>
          </a:p>
        </p:txBody>
      </p:sp>
      <p:sp>
        <p:nvSpPr>
          <p:cNvPr id="6" name="矩形 5"/>
          <p:cNvSpPr>
            <a:spLocks noChangeArrowheads="1"/>
          </p:cNvSpPr>
          <p:nvPr/>
        </p:nvSpPr>
        <p:spPr bwMode="auto">
          <a:xfrm>
            <a:off x="843533" y="4387919"/>
            <a:ext cx="3888433"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defRPr/>
            </a:pPr>
            <a:r>
              <a:rPr lang="en-US" altLang="zh-TW" sz="1000" dirty="0" smtClean="0">
                <a:effectLst>
                  <a:outerShdw blurRad="38100" dist="38100" dir="2700000" algn="tl">
                    <a:srgbClr val="000000">
                      <a:alpha val="43137"/>
                    </a:srgbClr>
                  </a:outerShdw>
                </a:effectLst>
                <a:ea typeface="Arial Unicode MS" panose="020B0604020202020204" pitchFamily="34" charset="-120"/>
              </a:rPr>
              <a:t>January 31, 2021 </a:t>
            </a:r>
            <a:r>
              <a:rPr lang="zh-TW" altLang="en-US" sz="1000"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王文堯</a:t>
            </a:r>
            <a:r>
              <a:rPr lang="zh-TW" altLang="en-US" sz="1000" dirty="0" smtClean="0">
                <a:effectLst>
                  <a:outerShdw blurRad="38100" dist="38100" dir="2700000" algn="tl">
                    <a:srgbClr val="000000">
                      <a:alpha val="43137"/>
                    </a:srgbClr>
                  </a:outerShdw>
                </a:effectLst>
                <a:ea typeface="Arial Unicode MS" panose="020B0604020202020204" pitchFamily="34" charset="-120"/>
              </a:rPr>
              <a:t> </a:t>
            </a:r>
            <a:r>
              <a:rPr lang="en-US" altLang="zh-TW" sz="1000" dirty="0">
                <a:effectLst>
                  <a:outerShdw blurRad="38100" dist="38100" dir="2700000" algn="tl">
                    <a:srgbClr val="000000">
                      <a:alpha val="43137"/>
                    </a:srgbClr>
                  </a:outerShdw>
                </a:effectLst>
                <a:ea typeface="Arial Unicode MS" panose="020B0604020202020204" pitchFamily="34" charset="-120"/>
              </a:rPr>
              <a:t>Kaohsiung Taiwan </a:t>
            </a:r>
            <a:r>
              <a:rPr lang="en-US" altLang="zh-TW" sz="1000" dirty="0" smtClean="0">
                <a:effectLst>
                  <a:outerShdw blurRad="38100" dist="38100" dir="2700000" algn="tl">
                    <a:srgbClr val="000000">
                      <a:alpha val="43137"/>
                    </a:srgbClr>
                  </a:outerShdw>
                </a:effectLst>
                <a:ea typeface="Arial Unicode MS" panose="020B0604020202020204" pitchFamily="34" charset="-120"/>
              </a:rPr>
              <a:t>R.O.C</a:t>
            </a:r>
            <a:endParaRPr lang="en-US" altLang="zh-TW" sz="1000" dirty="0">
              <a:effectLst>
                <a:outerShdw blurRad="38100" dist="38100" dir="2700000" algn="tl">
                  <a:srgbClr val="000000">
                    <a:alpha val="43137"/>
                  </a:srgbClr>
                </a:outerShdw>
              </a:effectLst>
              <a:ea typeface="Arial Unicode MS" panose="020B0604020202020204" pitchFamily="34" charset="-120"/>
            </a:endParaRPr>
          </a:p>
          <a:p>
            <a:pPr>
              <a:defRPr/>
            </a:pPr>
            <a:r>
              <a:rPr lang="en-US" altLang="zh-TW" sz="1000" dirty="0">
                <a:effectLst>
                  <a:outerShdw blurRad="38100" dist="38100" dir="2700000" algn="tl">
                    <a:srgbClr val="000000">
                      <a:alpha val="43137"/>
                    </a:srgbClr>
                  </a:outerShdw>
                </a:effectLst>
                <a:ea typeface="Arial Unicode MS" panose="020B0604020202020204" pitchFamily="34" charset="-120"/>
              </a:rPr>
              <a:t>All photos were taken from National Geographic, </a:t>
            </a:r>
            <a:r>
              <a:rPr lang="zh-TW" altLang="en-US" sz="1000"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國家地理雜誌</a:t>
            </a:r>
            <a:r>
              <a:rPr lang="zh-TW" altLang="en-US" sz="1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中文網</a:t>
            </a:r>
            <a:r>
              <a:rPr lang="en-US" altLang="zh-TW" sz="1000" dirty="0">
                <a:effectLst>
                  <a:outerShdw blurRad="38100" dist="38100" dir="2700000" algn="tl">
                    <a:srgbClr val="000000">
                      <a:alpha val="43137"/>
                    </a:srgbClr>
                  </a:outerShdw>
                </a:effectLst>
                <a:ea typeface="Arial Unicode MS" panose="020B0604020202020204" pitchFamily="34" charset="-120"/>
              </a:rPr>
              <a:t>. </a:t>
            </a:r>
          </a:p>
        </p:txBody>
      </p:sp>
      <p:sp>
        <p:nvSpPr>
          <p:cNvPr id="7" name="矩形 6"/>
          <p:cNvSpPr/>
          <p:nvPr/>
        </p:nvSpPr>
        <p:spPr>
          <a:xfrm>
            <a:off x="843533" y="4757816"/>
            <a:ext cx="3008387" cy="246221"/>
          </a:xfrm>
          <a:prstGeom prst="rect">
            <a:avLst/>
          </a:prstGeom>
        </p:spPr>
        <p:txBody>
          <a:bodyPr wrap="square">
            <a:spAutoFit/>
          </a:bodyPr>
          <a:lstStyle/>
          <a:p>
            <a:r>
              <a:rPr lang="en-US" altLang="zh-TW" sz="1000" dirty="0" smtClean="0">
                <a:effectLst>
                  <a:outerShdw blurRad="38100" dist="38100" dir="2700000" algn="tl">
                    <a:srgbClr val="000000">
                      <a:alpha val="43137"/>
                    </a:srgbClr>
                  </a:outerShdw>
                </a:effectLst>
                <a:ea typeface="Arial Unicode MS" panose="020B0604020202020204" pitchFamily="34" charset="-120"/>
              </a:rPr>
              <a:t>Sound:</a:t>
            </a:r>
            <a:r>
              <a:rPr lang="zh-TW" altLang="en-US" sz="1000" dirty="0" smtClean="0">
                <a:effectLst>
                  <a:outerShdw blurRad="38100" dist="38100" dir="2700000" algn="tl">
                    <a:srgbClr val="000000">
                      <a:alpha val="43137"/>
                    </a:srgbClr>
                  </a:outerShdw>
                </a:effectLst>
                <a:ea typeface="Arial Unicode MS" panose="020B0604020202020204" pitchFamily="34" charset="-120"/>
              </a:rPr>
              <a:t> </a:t>
            </a:r>
            <a:r>
              <a:rPr lang="en-US" altLang="zh-TW" sz="1000" dirty="0">
                <a:effectLst>
                  <a:outerShdw blurRad="38100" dist="38100" dir="2700000" algn="tl">
                    <a:srgbClr val="000000">
                      <a:alpha val="43137"/>
                    </a:srgbClr>
                  </a:outerShdw>
                </a:effectLst>
                <a:ea typeface="Arial Unicode MS" panose="020B0604020202020204" pitchFamily="34" charset="-120"/>
              </a:rPr>
              <a:t>Lorrie Morgan </a:t>
            </a:r>
            <a:r>
              <a:rPr lang="en-US" altLang="zh-TW" sz="1000" dirty="0" smtClean="0">
                <a:effectLst>
                  <a:outerShdw blurRad="38100" dist="38100" dir="2700000" algn="tl">
                    <a:srgbClr val="000000">
                      <a:alpha val="43137"/>
                    </a:srgbClr>
                  </a:outerShdw>
                </a:effectLst>
                <a:ea typeface="Arial Unicode MS" panose="020B0604020202020204" pitchFamily="34" charset="-120"/>
              </a:rPr>
              <a:t>– I </a:t>
            </a:r>
            <a:r>
              <a:rPr lang="en-US" altLang="zh-TW" sz="1000" dirty="0">
                <a:effectLst>
                  <a:outerShdw blurRad="38100" dist="38100" dir="2700000" algn="tl">
                    <a:srgbClr val="000000">
                      <a:alpha val="43137"/>
                    </a:srgbClr>
                  </a:outerShdw>
                </a:effectLst>
                <a:ea typeface="Arial Unicode MS" panose="020B0604020202020204" pitchFamily="34" charset="-120"/>
              </a:rPr>
              <a:t>Guess You Had To Be There</a:t>
            </a:r>
            <a:endParaRPr lang="zh-TW" altLang="en-US" sz="1000" dirty="0">
              <a:effectLst>
                <a:outerShdw blurRad="38100" dist="38100" dir="2700000" algn="tl">
                  <a:srgbClr val="000000">
                    <a:alpha val="43137"/>
                  </a:srgbClr>
                </a:outerShdw>
              </a:effectLst>
              <a:ea typeface="Arial Unicode MS" panose="020B0604020202020204" pitchFamily="34" charset="-120"/>
            </a:endParaRPr>
          </a:p>
        </p:txBody>
      </p:sp>
      <p:sp>
        <p:nvSpPr>
          <p:cNvPr id="8" name="文字方塊 7"/>
          <p:cNvSpPr txBox="1">
            <a:spLocks noChangeArrowheads="1"/>
          </p:cNvSpPr>
          <p:nvPr/>
        </p:nvSpPr>
        <p:spPr bwMode="auto">
          <a:xfrm>
            <a:off x="7524328" y="4757974"/>
            <a:ext cx="684212" cy="246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新細明體" pitchFamily="18" charset="-120"/>
              </a:defRPr>
            </a:lvl1pPr>
            <a:lvl2pPr marL="742950" indent="-285750">
              <a:spcBef>
                <a:spcPct val="20000"/>
              </a:spcBef>
              <a:buFont typeface="Arial" pitchFamily="34" charset="0"/>
              <a:buChar char="–"/>
              <a:defRPr sz="2800">
                <a:solidFill>
                  <a:schemeClr val="tx1"/>
                </a:solidFill>
                <a:latin typeface="Calibri" pitchFamily="34" charset="0"/>
                <a:ea typeface="新細明體" pitchFamily="18" charset="-120"/>
              </a:defRPr>
            </a:lvl2pPr>
            <a:lvl3pPr marL="1143000" indent="-228600">
              <a:spcBef>
                <a:spcPct val="20000"/>
              </a:spcBef>
              <a:buFont typeface="Arial" pitchFamily="34" charset="0"/>
              <a:buChar char="•"/>
              <a:defRPr sz="2400">
                <a:solidFill>
                  <a:schemeClr val="tx1"/>
                </a:solidFill>
                <a:latin typeface="Calibri" pitchFamily="34" charset="0"/>
                <a:ea typeface="新細明體" pitchFamily="18" charset="-120"/>
              </a:defRPr>
            </a:lvl3pPr>
            <a:lvl4pPr marL="1600200" indent="-228600">
              <a:spcBef>
                <a:spcPct val="20000"/>
              </a:spcBef>
              <a:buFont typeface="Arial" pitchFamily="34" charset="0"/>
              <a:buChar char="–"/>
              <a:defRPr sz="2000">
                <a:solidFill>
                  <a:schemeClr val="tx1"/>
                </a:solidFill>
                <a:latin typeface="Calibri" pitchFamily="34" charset="0"/>
                <a:ea typeface="新細明體" pitchFamily="18" charset="-120"/>
              </a:defRPr>
            </a:lvl4pPr>
            <a:lvl5pPr marL="2057400" indent="-228600">
              <a:spcBef>
                <a:spcPct val="20000"/>
              </a:spcBef>
              <a:buFont typeface="Arial" pitchFamily="34" charset="0"/>
              <a:buChar char="»"/>
              <a:defRPr sz="2000">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9pPr>
          </a:lstStyle>
          <a:p>
            <a:pPr algn="r">
              <a:spcBef>
                <a:spcPct val="0"/>
              </a:spcBef>
              <a:buFontTx/>
              <a:buNone/>
            </a:pPr>
            <a:r>
              <a:rPr lang="en-US" altLang="zh-TW" sz="1000" b="1" dirty="0">
                <a:ea typeface="Arial Unicode MS" panose="020B0604020202020204" pitchFamily="34" charset="-120"/>
              </a:rPr>
              <a:t>THE END</a:t>
            </a:r>
            <a:endParaRPr lang="zh-TW" altLang="en-US" sz="1000" b="1" dirty="0">
              <a:ea typeface="Arial Unicode MS" panose="020B0604020202020204" pitchFamily="34" charset="-120"/>
            </a:endParaRPr>
          </a:p>
        </p:txBody>
      </p:sp>
      <p:sp>
        <p:nvSpPr>
          <p:cNvPr id="5" name="投影片編號版面配置區 4"/>
          <p:cNvSpPr>
            <a:spLocks noGrp="1"/>
          </p:cNvSpPr>
          <p:nvPr>
            <p:ph type="sldNum" sz="quarter" idx="12"/>
          </p:nvPr>
        </p:nvSpPr>
        <p:spPr/>
        <p:txBody>
          <a:bodyPr/>
          <a:lstStyle/>
          <a:p>
            <a:fld id="{EC4AA38F-AF40-4869-BE7D-73649F3BDAB1}" type="slidenum">
              <a:rPr lang="zh-TW" altLang="en-US" smtClean="0"/>
              <a:pPr/>
              <a:t>61</a:t>
            </a:fld>
            <a:endParaRPr lang="zh-TW" altLang="en-US"/>
          </a:p>
        </p:txBody>
      </p:sp>
    </p:spTree>
    <p:extLst>
      <p:ext uri="{BB962C8B-B14F-4D97-AF65-F5344CB8AC3E}">
        <p14:creationId xmlns:p14="http://schemas.microsoft.com/office/powerpoint/2010/main" xmlns="" val="584292338"/>
      </p:ext>
    </p:extLst>
  </p:cSld>
  <p:clrMapOvr>
    <a:masterClrMapping/>
  </p:clrMapOvr>
  <p:transition spd="slow" advTm="3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800"/>
                            </p:stCondLst>
                            <p:childTnLst>
                              <p:par>
                                <p:cTn id="13" presetID="41" presetClass="entr" presetSubtype="0" fill="hold" grpId="0" nodeType="afterEffect">
                                  <p:stCondLst>
                                    <p:cond delay="3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gtEl>
                                      </p:cBhvr>
                                    </p:animEffect>
                                  </p:childTnLst>
                                </p:cTn>
                              </p:par>
                            </p:childTnLst>
                          </p:cTn>
                        </p:par>
                        <p:par>
                          <p:cTn id="20" fill="hold">
                            <p:stCondLst>
                              <p:cond delay="96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7"/>
                                        </p:tgtEl>
                                      </p:cBhvr>
                                    </p:animEffect>
                                  </p:childTnLst>
                                </p:cTn>
                              </p:par>
                            </p:childTnLst>
                          </p:cTn>
                        </p:par>
                        <p:par>
                          <p:cTn id="28" fill="hold">
                            <p:stCondLst>
                              <p:cond delay="121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8"/>
                                        </p:tgtEl>
                                        <p:attrNameLst>
                                          <p:attrName>ppt_y</p:attrName>
                                        </p:attrNameLst>
                                      </p:cBhvr>
                                      <p:tavLst>
                                        <p:tav tm="0">
                                          <p:val>
                                            <p:strVal val="#ppt_y"/>
                                          </p:val>
                                        </p:tav>
                                        <p:tav tm="100000">
                                          <p:val>
                                            <p:strVal val="#ppt_y"/>
                                          </p:val>
                                        </p:tav>
                                      </p:tavLst>
                                    </p:anim>
                                    <p:anim calcmode="lin" valueType="num">
                                      <p:cBhvr>
                                        <p:cTn id="3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8"/>
                                        </p:tgtEl>
                                      </p:cBhvr>
                                    </p:animEffect>
                                  </p:childTnLst>
                                </p:cTn>
                              </p:par>
                            </p:childTnLst>
                          </p:cTn>
                        </p:par>
                        <p:par>
                          <p:cTn id="36" fill="hold">
                            <p:stCondLst>
                              <p:cond delay="12850"/>
                            </p:stCondLst>
                            <p:childTnLst>
                              <p:par>
                                <p:cTn id="37" presetID="41" presetClass="exit" presetSubtype="0" fill="hold" grpId="1" nodeType="afterEffect">
                                  <p:stCondLst>
                                    <p:cond delay="3000"/>
                                  </p:stCondLst>
                                  <p:iterate type="lt">
                                    <p:tmPct val="10000"/>
                                  </p:iterate>
                                  <p:childTnLst>
                                    <p:anim calcmode="lin" valueType="num">
                                      <p:cBhvr>
                                        <p:cTn id="38" dur="500"/>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9" dur="500"/>
                                        <p:tgtEl>
                                          <p:spTgt spid="6"/>
                                        </p:tgtEl>
                                        <p:attrNameLst>
                                          <p:attrName>ppt_y</p:attrName>
                                        </p:attrNameLst>
                                      </p:cBhvr>
                                      <p:tavLst>
                                        <p:tav tm="0">
                                          <p:val>
                                            <p:strVal val="ppt_y"/>
                                          </p:val>
                                        </p:tav>
                                        <p:tav tm="100000">
                                          <p:val>
                                            <p:strVal val="ppt_y"/>
                                          </p:val>
                                        </p:tav>
                                      </p:tavLst>
                                    </p:anim>
                                    <p:anim calcmode="lin" valueType="num">
                                      <p:cBhvr>
                                        <p:cTn id="40" dur="500"/>
                                        <p:tgtEl>
                                          <p:spTgt spid="6"/>
                                        </p:tgtEl>
                                        <p:attrNameLst>
                                          <p:attrName>ppt_h</p:attrName>
                                        </p:attrNameLst>
                                      </p:cBhvr>
                                      <p:tavLst>
                                        <p:tav tm="0">
                                          <p:val>
                                            <p:strVal val="ppt_h"/>
                                          </p:val>
                                        </p:tav>
                                        <p:tav tm="50000">
                                          <p:val>
                                            <p:strVal val="ppt_h+.01"/>
                                          </p:val>
                                        </p:tav>
                                        <p:tav tm="100000">
                                          <p:val>
                                            <p:strVal val="ppt_h/10"/>
                                          </p:val>
                                        </p:tav>
                                      </p:tavLst>
                                    </p:anim>
                                    <p:anim calcmode="lin" valueType="num">
                                      <p:cBhvr>
                                        <p:cTn id="41" dur="500"/>
                                        <p:tgtEl>
                                          <p:spTgt spid="6"/>
                                        </p:tgtEl>
                                        <p:attrNameLst>
                                          <p:attrName>ppt_w</p:attrName>
                                        </p:attrNameLst>
                                      </p:cBhvr>
                                      <p:tavLst>
                                        <p:tav tm="0">
                                          <p:val>
                                            <p:strVal val="ppt_w"/>
                                          </p:val>
                                        </p:tav>
                                        <p:tav tm="50000">
                                          <p:val>
                                            <p:strVal val="ppt_w+.01"/>
                                          </p:val>
                                        </p:tav>
                                        <p:tav tm="100000">
                                          <p:val>
                                            <p:strVal val="ppt_w/10"/>
                                          </p:val>
                                        </p:tav>
                                      </p:tavLst>
                                    </p:anim>
                                    <p:animEffect transition="out" filter="fade">
                                      <p:cBhvr>
                                        <p:cTn id="42" dur="500" tmFilter="0,0; .5, 0; 1, 1"/>
                                        <p:tgtEl>
                                          <p:spTgt spid="6"/>
                                        </p:tgtEl>
                                      </p:cBhvr>
                                    </p:animEffect>
                                    <p:set>
                                      <p:cBhvr>
                                        <p:cTn id="43" dur="1" fill="hold">
                                          <p:stCondLst>
                                            <p:cond delay="499"/>
                                          </p:stCondLst>
                                        </p:cTn>
                                        <p:tgtEl>
                                          <p:spTgt spid="6"/>
                                        </p:tgtEl>
                                        <p:attrNameLst>
                                          <p:attrName>style.visibility</p:attrName>
                                        </p:attrNameLst>
                                      </p:cBhvr>
                                      <p:to>
                                        <p:strVal val="hidden"/>
                                      </p:to>
                                    </p:set>
                                  </p:childTnLst>
                                </p:cTn>
                              </p:par>
                            </p:childTnLst>
                          </p:cTn>
                        </p:par>
                        <p:par>
                          <p:cTn id="44" fill="hold">
                            <p:stCondLst>
                              <p:cond delay="20700"/>
                            </p:stCondLst>
                            <p:childTnLst>
                              <p:par>
                                <p:cTn id="45" presetID="41" presetClass="exit" presetSubtype="0" fill="hold" grpId="1" nodeType="afterEffect">
                                  <p:stCondLst>
                                    <p:cond delay="0"/>
                                  </p:stCondLst>
                                  <p:iterate type="lt">
                                    <p:tmPct val="10000"/>
                                  </p:iterate>
                                  <p:childTnLst>
                                    <p:anim calcmode="lin" valueType="num">
                                      <p:cBhvr>
                                        <p:cTn id="46" dur="500"/>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7" dur="500"/>
                                        <p:tgtEl>
                                          <p:spTgt spid="7"/>
                                        </p:tgtEl>
                                        <p:attrNameLst>
                                          <p:attrName>ppt_y</p:attrName>
                                        </p:attrNameLst>
                                      </p:cBhvr>
                                      <p:tavLst>
                                        <p:tav tm="0">
                                          <p:val>
                                            <p:strVal val="ppt_y"/>
                                          </p:val>
                                        </p:tav>
                                        <p:tav tm="100000">
                                          <p:val>
                                            <p:strVal val="ppt_y"/>
                                          </p:val>
                                        </p:tav>
                                      </p:tavLst>
                                    </p:anim>
                                    <p:anim calcmode="lin" valueType="num">
                                      <p:cBhvr>
                                        <p:cTn id="48" dur="500"/>
                                        <p:tgtEl>
                                          <p:spTgt spid="7"/>
                                        </p:tgtEl>
                                        <p:attrNameLst>
                                          <p:attrName>ppt_h</p:attrName>
                                        </p:attrNameLst>
                                      </p:cBhvr>
                                      <p:tavLst>
                                        <p:tav tm="0">
                                          <p:val>
                                            <p:strVal val="ppt_h"/>
                                          </p:val>
                                        </p:tav>
                                        <p:tav tm="50000">
                                          <p:val>
                                            <p:strVal val="ppt_h+.01"/>
                                          </p:val>
                                        </p:tav>
                                        <p:tav tm="100000">
                                          <p:val>
                                            <p:strVal val="ppt_h/10"/>
                                          </p:val>
                                        </p:tav>
                                      </p:tavLst>
                                    </p:anim>
                                    <p:anim calcmode="lin" valueType="num">
                                      <p:cBhvr>
                                        <p:cTn id="49" dur="500"/>
                                        <p:tgtEl>
                                          <p:spTgt spid="7"/>
                                        </p:tgtEl>
                                        <p:attrNameLst>
                                          <p:attrName>ppt_w</p:attrName>
                                        </p:attrNameLst>
                                      </p:cBhvr>
                                      <p:tavLst>
                                        <p:tav tm="0">
                                          <p:val>
                                            <p:strVal val="ppt_w"/>
                                          </p:val>
                                        </p:tav>
                                        <p:tav tm="50000">
                                          <p:val>
                                            <p:strVal val="ppt_w+.01"/>
                                          </p:val>
                                        </p:tav>
                                        <p:tav tm="100000">
                                          <p:val>
                                            <p:strVal val="ppt_w/10"/>
                                          </p:val>
                                        </p:tav>
                                      </p:tavLst>
                                    </p:anim>
                                    <p:animEffect transition="out" filter="fade">
                                      <p:cBhvr>
                                        <p:cTn id="50" dur="500" tmFilter="0,0; .5, 0; 1, 1"/>
                                        <p:tgtEl>
                                          <p:spTgt spid="7"/>
                                        </p:tgtEl>
                                      </p:cBhvr>
                                    </p:animEffect>
                                    <p:set>
                                      <p:cBhvr>
                                        <p:cTn id="5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6" grpId="1"/>
      <p:bldP spid="7" grpId="0"/>
      <p:bldP spid="7" grpId="1"/>
      <p:bldP spid="8" grpId="0"/>
    </p:bld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841</TotalTime>
  <Words>2052</Words>
  <Application>Microsoft Office PowerPoint</Application>
  <PresentationFormat>On-screen Show (16:9)</PresentationFormat>
  <Paragraphs>221</Paragraphs>
  <Slides>61</Slides>
  <Notes>0</Notes>
  <HiddenSlides>0</HiddenSlides>
  <MMClips>1</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佈景主題</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cp:lastModifiedBy>Hepi</cp:lastModifiedBy>
  <cp:revision>108</cp:revision>
  <dcterms:created xsi:type="dcterms:W3CDTF">2021-01-04T03:49:47Z</dcterms:created>
  <dcterms:modified xsi:type="dcterms:W3CDTF">2021-02-03T11:34:58Z</dcterms:modified>
</cp:coreProperties>
</file>