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0" r:id="rId2"/>
    <p:sldId id="271" r:id="rId3"/>
    <p:sldId id="272" r:id="rId4"/>
    <p:sldId id="273" r:id="rId5"/>
    <p:sldId id="274" r:id="rId6"/>
    <p:sldId id="275" r:id="rId7"/>
    <p:sldId id="294" r:id="rId8"/>
    <p:sldId id="301" r:id="rId9"/>
    <p:sldId id="276" r:id="rId10"/>
    <p:sldId id="297" r:id="rId11"/>
    <p:sldId id="298" r:id="rId12"/>
    <p:sldId id="300" r:id="rId13"/>
    <p:sldId id="277" r:id="rId14"/>
    <p:sldId id="278" r:id="rId15"/>
    <p:sldId id="302" r:id="rId16"/>
    <p:sldId id="292" r:id="rId17"/>
    <p:sldId id="285" r:id="rId18"/>
    <p:sldId id="288" r:id="rId19"/>
    <p:sldId id="304" r:id="rId20"/>
    <p:sldId id="305" r:id="rId21"/>
    <p:sldId id="306" r:id="rId22"/>
    <p:sldId id="307" r:id="rId23"/>
    <p:sldId id="308" r:id="rId24"/>
    <p:sldId id="299" r:id="rId25"/>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f+BQsrAV5xpbrBq7mgD5Zw==" hashData="vyJdmm7KikLrdy2OZL2p70dW3GwkxmR+96HvPqJruaHgfhUcilePOHl5Y7arvu4wfJnS0RxT2lXCnNj5S9GZQQ=="/>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996" autoAdjust="0"/>
    <p:restoredTop sz="94662" autoAdjust="0"/>
  </p:normalViewPr>
  <p:slideViewPr>
    <p:cSldViewPr snapToGrid="0">
      <p:cViewPr varScale="1">
        <p:scale>
          <a:sx n="102" d="100"/>
          <a:sy n="102" d="100"/>
        </p:scale>
        <p:origin x="138" y="564"/>
      </p:cViewPr>
      <p:guideLst/>
    </p:cSldViewPr>
  </p:slideViewPr>
  <p:notesTextViewPr>
    <p:cViewPr>
      <p:scale>
        <a:sx n="1" d="1"/>
        <a:sy n="1" d="1"/>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ES"/>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editar el estilo de subtítulo del patrón</a:t>
            </a:r>
            <a:endParaRPr lang="es-ES"/>
          </a:p>
        </p:txBody>
      </p:sp>
      <p:sp>
        <p:nvSpPr>
          <p:cNvPr id="4" name="Marcador de fecha 3"/>
          <p:cNvSpPr>
            <a:spLocks noGrp="1"/>
          </p:cNvSpPr>
          <p:nvPr>
            <p:ph type="dt" sz="half" idx="10"/>
          </p:nvPr>
        </p:nvSpPr>
        <p:spPr/>
        <p:txBody>
          <a:bodyPr/>
          <a:lstStyle/>
          <a:p>
            <a:fld id="{A7A55B89-9E40-44A2-ADF1-7CF9B42B2693}" type="datetimeFigureOut">
              <a:rPr lang="es-ES" smtClean="0"/>
              <a:t>04/02/2019</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27BF9C3E-D53A-4095-ACA1-951FEB4A04AD}" type="slidenum">
              <a:rPr lang="es-ES" smtClean="0"/>
              <a:t>‹Nº›</a:t>
            </a:fld>
            <a:endParaRPr lang="es-ES"/>
          </a:p>
        </p:txBody>
      </p:sp>
    </p:spTree>
    <p:extLst>
      <p:ext uri="{BB962C8B-B14F-4D97-AF65-F5344CB8AC3E}">
        <p14:creationId xmlns:p14="http://schemas.microsoft.com/office/powerpoint/2010/main" val="9194969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contenido 2"/>
          <p:cNvSpPr>
            <a:spLocks noGrp="1"/>
          </p:cNvSpPr>
          <p:nvPr>
            <p:ph idx="1"/>
          </p:nvPr>
        </p:nvSpPr>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fecha 3"/>
          <p:cNvSpPr>
            <a:spLocks noGrp="1"/>
          </p:cNvSpPr>
          <p:nvPr>
            <p:ph type="dt" sz="half" idx="10"/>
          </p:nvPr>
        </p:nvSpPr>
        <p:spPr/>
        <p:txBody>
          <a:bodyPr/>
          <a:lstStyle/>
          <a:p>
            <a:fld id="{A7A55B89-9E40-44A2-ADF1-7CF9B42B2693}" type="datetimeFigureOut">
              <a:rPr lang="es-ES" smtClean="0"/>
              <a:t>04/02/2019</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27BF9C3E-D53A-4095-ACA1-951FEB4A04AD}" type="slidenum">
              <a:rPr lang="es-ES" smtClean="0"/>
              <a:t>‹Nº›</a:t>
            </a:fld>
            <a:endParaRPr lang="es-ES"/>
          </a:p>
        </p:txBody>
      </p:sp>
    </p:spTree>
    <p:extLst>
      <p:ext uri="{BB962C8B-B14F-4D97-AF65-F5344CB8AC3E}">
        <p14:creationId xmlns:p14="http://schemas.microsoft.com/office/powerpoint/2010/main" val="15979692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ES"/>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Editar el estilo de texto del patrón</a:t>
            </a:r>
          </a:p>
        </p:txBody>
      </p:sp>
      <p:sp>
        <p:nvSpPr>
          <p:cNvPr id="4" name="Marcador de fecha 3"/>
          <p:cNvSpPr>
            <a:spLocks noGrp="1"/>
          </p:cNvSpPr>
          <p:nvPr>
            <p:ph type="dt" sz="half" idx="10"/>
          </p:nvPr>
        </p:nvSpPr>
        <p:spPr/>
        <p:txBody>
          <a:bodyPr/>
          <a:lstStyle/>
          <a:p>
            <a:fld id="{A7A55B89-9E40-44A2-ADF1-7CF9B42B2693}" type="datetimeFigureOut">
              <a:rPr lang="es-ES" smtClean="0"/>
              <a:t>04/02/2019</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27BF9C3E-D53A-4095-ACA1-951FEB4A04AD}" type="slidenum">
              <a:rPr lang="es-ES" smtClean="0"/>
              <a:t>‹Nº›</a:t>
            </a:fld>
            <a:endParaRPr lang="es-ES"/>
          </a:p>
        </p:txBody>
      </p:sp>
    </p:spTree>
    <p:extLst>
      <p:ext uri="{BB962C8B-B14F-4D97-AF65-F5344CB8AC3E}">
        <p14:creationId xmlns:p14="http://schemas.microsoft.com/office/powerpoint/2010/main" val="38150591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contenido 2"/>
          <p:cNvSpPr>
            <a:spLocks noGrp="1"/>
          </p:cNvSpPr>
          <p:nvPr>
            <p:ph sz="half" idx="1"/>
          </p:nvPr>
        </p:nvSpPr>
        <p:spPr>
          <a:xfrm>
            <a:off x="838200" y="1825625"/>
            <a:ext cx="5181600" cy="435133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contenido 3"/>
          <p:cNvSpPr>
            <a:spLocks noGrp="1"/>
          </p:cNvSpPr>
          <p:nvPr>
            <p:ph sz="half" idx="2"/>
          </p:nvPr>
        </p:nvSpPr>
        <p:spPr>
          <a:xfrm>
            <a:off x="6172200" y="1825625"/>
            <a:ext cx="5181600" cy="435133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Marcador de fecha 4"/>
          <p:cNvSpPr>
            <a:spLocks noGrp="1"/>
          </p:cNvSpPr>
          <p:nvPr>
            <p:ph type="dt" sz="half" idx="10"/>
          </p:nvPr>
        </p:nvSpPr>
        <p:spPr/>
        <p:txBody>
          <a:bodyPr/>
          <a:lstStyle/>
          <a:p>
            <a:fld id="{A7A55B89-9E40-44A2-ADF1-7CF9B42B2693}" type="datetimeFigureOut">
              <a:rPr lang="es-ES" smtClean="0"/>
              <a:t>04/02/2019</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27BF9C3E-D53A-4095-ACA1-951FEB4A04AD}" type="slidenum">
              <a:rPr lang="es-ES" smtClean="0"/>
              <a:t>‹Nº›</a:t>
            </a:fld>
            <a:endParaRPr lang="es-ES"/>
          </a:p>
        </p:txBody>
      </p:sp>
    </p:spTree>
    <p:extLst>
      <p:ext uri="{BB962C8B-B14F-4D97-AF65-F5344CB8AC3E}">
        <p14:creationId xmlns:p14="http://schemas.microsoft.com/office/powerpoint/2010/main" val="24519791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ES"/>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Marcador de fecha 6"/>
          <p:cNvSpPr>
            <a:spLocks noGrp="1"/>
          </p:cNvSpPr>
          <p:nvPr>
            <p:ph type="dt" sz="half" idx="10"/>
          </p:nvPr>
        </p:nvSpPr>
        <p:spPr/>
        <p:txBody>
          <a:bodyPr/>
          <a:lstStyle/>
          <a:p>
            <a:fld id="{A7A55B89-9E40-44A2-ADF1-7CF9B42B2693}" type="datetimeFigureOut">
              <a:rPr lang="es-ES" smtClean="0"/>
              <a:t>04/02/2019</a:t>
            </a:fld>
            <a:endParaRPr lang="es-ES"/>
          </a:p>
        </p:txBody>
      </p:sp>
      <p:sp>
        <p:nvSpPr>
          <p:cNvPr id="8" name="Marcador de pie de página 7"/>
          <p:cNvSpPr>
            <a:spLocks noGrp="1"/>
          </p:cNvSpPr>
          <p:nvPr>
            <p:ph type="ftr" sz="quarter" idx="11"/>
          </p:nvPr>
        </p:nvSpPr>
        <p:spPr/>
        <p:txBody>
          <a:bodyPr/>
          <a:lstStyle/>
          <a:p>
            <a:endParaRPr lang="es-ES"/>
          </a:p>
        </p:txBody>
      </p:sp>
      <p:sp>
        <p:nvSpPr>
          <p:cNvPr id="9" name="Marcador de número de diapositiva 8"/>
          <p:cNvSpPr>
            <a:spLocks noGrp="1"/>
          </p:cNvSpPr>
          <p:nvPr>
            <p:ph type="sldNum" sz="quarter" idx="12"/>
          </p:nvPr>
        </p:nvSpPr>
        <p:spPr/>
        <p:txBody>
          <a:bodyPr/>
          <a:lstStyle/>
          <a:p>
            <a:fld id="{27BF9C3E-D53A-4095-ACA1-951FEB4A04AD}" type="slidenum">
              <a:rPr lang="es-ES" smtClean="0"/>
              <a:t>‹Nº›</a:t>
            </a:fld>
            <a:endParaRPr lang="es-ES"/>
          </a:p>
        </p:txBody>
      </p:sp>
    </p:spTree>
    <p:extLst>
      <p:ext uri="{BB962C8B-B14F-4D97-AF65-F5344CB8AC3E}">
        <p14:creationId xmlns:p14="http://schemas.microsoft.com/office/powerpoint/2010/main" val="3145747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fecha 2"/>
          <p:cNvSpPr>
            <a:spLocks noGrp="1"/>
          </p:cNvSpPr>
          <p:nvPr>
            <p:ph type="dt" sz="half" idx="10"/>
          </p:nvPr>
        </p:nvSpPr>
        <p:spPr/>
        <p:txBody>
          <a:bodyPr/>
          <a:lstStyle/>
          <a:p>
            <a:fld id="{A7A55B89-9E40-44A2-ADF1-7CF9B42B2693}" type="datetimeFigureOut">
              <a:rPr lang="es-ES" smtClean="0"/>
              <a:t>04/02/2019</a:t>
            </a:fld>
            <a:endParaRPr lang="es-ES"/>
          </a:p>
        </p:txBody>
      </p:sp>
      <p:sp>
        <p:nvSpPr>
          <p:cNvPr id="4" name="Marcador de pie de página 3"/>
          <p:cNvSpPr>
            <a:spLocks noGrp="1"/>
          </p:cNvSpPr>
          <p:nvPr>
            <p:ph type="ftr" sz="quarter" idx="11"/>
          </p:nvPr>
        </p:nvSpPr>
        <p:spPr/>
        <p:txBody>
          <a:bodyPr/>
          <a:lstStyle/>
          <a:p>
            <a:endParaRPr lang="es-ES"/>
          </a:p>
        </p:txBody>
      </p:sp>
      <p:sp>
        <p:nvSpPr>
          <p:cNvPr id="5" name="Marcador de número de diapositiva 4"/>
          <p:cNvSpPr>
            <a:spLocks noGrp="1"/>
          </p:cNvSpPr>
          <p:nvPr>
            <p:ph type="sldNum" sz="quarter" idx="12"/>
          </p:nvPr>
        </p:nvSpPr>
        <p:spPr/>
        <p:txBody>
          <a:bodyPr/>
          <a:lstStyle/>
          <a:p>
            <a:fld id="{27BF9C3E-D53A-4095-ACA1-951FEB4A04AD}" type="slidenum">
              <a:rPr lang="es-ES" smtClean="0"/>
              <a:t>‹Nº›</a:t>
            </a:fld>
            <a:endParaRPr lang="es-ES"/>
          </a:p>
        </p:txBody>
      </p:sp>
    </p:spTree>
    <p:extLst>
      <p:ext uri="{BB962C8B-B14F-4D97-AF65-F5344CB8AC3E}">
        <p14:creationId xmlns:p14="http://schemas.microsoft.com/office/powerpoint/2010/main" val="8056658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A7A55B89-9E40-44A2-ADF1-7CF9B42B2693}" type="datetimeFigureOut">
              <a:rPr lang="es-ES" smtClean="0"/>
              <a:t>04/02/2019</a:t>
            </a:fld>
            <a:endParaRPr lang="es-ES"/>
          </a:p>
        </p:txBody>
      </p:sp>
      <p:sp>
        <p:nvSpPr>
          <p:cNvPr id="3" name="Marcador de pie de página 2"/>
          <p:cNvSpPr>
            <a:spLocks noGrp="1"/>
          </p:cNvSpPr>
          <p:nvPr>
            <p:ph type="ftr" sz="quarter" idx="11"/>
          </p:nvPr>
        </p:nvSpPr>
        <p:spPr/>
        <p:txBody>
          <a:bodyPr/>
          <a:lstStyle/>
          <a:p>
            <a:endParaRPr lang="es-ES"/>
          </a:p>
        </p:txBody>
      </p:sp>
      <p:sp>
        <p:nvSpPr>
          <p:cNvPr id="4" name="Marcador de número de diapositiva 3"/>
          <p:cNvSpPr>
            <a:spLocks noGrp="1"/>
          </p:cNvSpPr>
          <p:nvPr>
            <p:ph type="sldNum" sz="quarter" idx="12"/>
          </p:nvPr>
        </p:nvSpPr>
        <p:spPr/>
        <p:txBody>
          <a:bodyPr/>
          <a:lstStyle/>
          <a:p>
            <a:fld id="{27BF9C3E-D53A-4095-ACA1-951FEB4A04AD}" type="slidenum">
              <a:rPr lang="es-ES" smtClean="0"/>
              <a:t>‹Nº›</a:t>
            </a:fld>
            <a:endParaRPr lang="es-ES"/>
          </a:p>
        </p:txBody>
      </p:sp>
    </p:spTree>
    <p:extLst>
      <p:ext uri="{BB962C8B-B14F-4D97-AF65-F5344CB8AC3E}">
        <p14:creationId xmlns:p14="http://schemas.microsoft.com/office/powerpoint/2010/main" val="34885240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ES"/>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Marcador de fecha 4"/>
          <p:cNvSpPr>
            <a:spLocks noGrp="1"/>
          </p:cNvSpPr>
          <p:nvPr>
            <p:ph type="dt" sz="half" idx="10"/>
          </p:nvPr>
        </p:nvSpPr>
        <p:spPr/>
        <p:txBody>
          <a:bodyPr/>
          <a:lstStyle/>
          <a:p>
            <a:fld id="{A7A55B89-9E40-44A2-ADF1-7CF9B42B2693}" type="datetimeFigureOut">
              <a:rPr lang="es-ES" smtClean="0"/>
              <a:t>04/02/2019</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27BF9C3E-D53A-4095-ACA1-951FEB4A04AD}" type="slidenum">
              <a:rPr lang="es-ES" smtClean="0"/>
              <a:t>‹Nº›</a:t>
            </a:fld>
            <a:endParaRPr lang="es-ES"/>
          </a:p>
        </p:txBody>
      </p:sp>
    </p:spTree>
    <p:extLst>
      <p:ext uri="{BB962C8B-B14F-4D97-AF65-F5344CB8AC3E}">
        <p14:creationId xmlns:p14="http://schemas.microsoft.com/office/powerpoint/2010/main" val="1931007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ES"/>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Marcador de fecha 4"/>
          <p:cNvSpPr>
            <a:spLocks noGrp="1"/>
          </p:cNvSpPr>
          <p:nvPr>
            <p:ph type="dt" sz="half" idx="10"/>
          </p:nvPr>
        </p:nvSpPr>
        <p:spPr/>
        <p:txBody>
          <a:bodyPr/>
          <a:lstStyle/>
          <a:p>
            <a:fld id="{A7A55B89-9E40-44A2-ADF1-7CF9B42B2693}" type="datetimeFigureOut">
              <a:rPr lang="es-ES" smtClean="0"/>
              <a:t>04/02/2019</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27BF9C3E-D53A-4095-ACA1-951FEB4A04AD}" type="slidenum">
              <a:rPr lang="es-ES" smtClean="0"/>
              <a:t>‹Nº›</a:t>
            </a:fld>
            <a:endParaRPr lang="es-ES"/>
          </a:p>
        </p:txBody>
      </p:sp>
    </p:spTree>
    <p:extLst>
      <p:ext uri="{BB962C8B-B14F-4D97-AF65-F5344CB8AC3E}">
        <p14:creationId xmlns:p14="http://schemas.microsoft.com/office/powerpoint/2010/main" val="2963491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texto vertical 2"/>
          <p:cNvSpPr>
            <a:spLocks noGrp="1"/>
          </p:cNvSpPr>
          <p:nvPr>
            <p:ph type="body" orient="vert" idx="1"/>
          </p:nvPr>
        </p:nvSpPr>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fecha 3"/>
          <p:cNvSpPr>
            <a:spLocks noGrp="1"/>
          </p:cNvSpPr>
          <p:nvPr>
            <p:ph type="dt" sz="half" idx="10"/>
          </p:nvPr>
        </p:nvSpPr>
        <p:spPr/>
        <p:txBody>
          <a:bodyPr/>
          <a:lstStyle/>
          <a:p>
            <a:fld id="{A7A55B89-9E40-44A2-ADF1-7CF9B42B2693}" type="datetimeFigureOut">
              <a:rPr lang="es-ES" smtClean="0"/>
              <a:t>04/02/2019</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27BF9C3E-D53A-4095-ACA1-951FEB4A04AD}" type="slidenum">
              <a:rPr lang="es-ES" smtClean="0"/>
              <a:t>‹Nº›</a:t>
            </a:fld>
            <a:endParaRPr lang="es-ES"/>
          </a:p>
        </p:txBody>
      </p:sp>
    </p:spTree>
    <p:extLst>
      <p:ext uri="{BB962C8B-B14F-4D97-AF65-F5344CB8AC3E}">
        <p14:creationId xmlns:p14="http://schemas.microsoft.com/office/powerpoint/2010/main" val="22155269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ES"/>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fecha 3"/>
          <p:cNvSpPr>
            <a:spLocks noGrp="1"/>
          </p:cNvSpPr>
          <p:nvPr>
            <p:ph type="dt" sz="half" idx="10"/>
          </p:nvPr>
        </p:nvSpPr>
        <p:spPr/>
        <p:txBody>
          <a:bodyPr/>
          <a:lstStyle/>
          <a:p>
            <a:fld id="{A7A55B89-9E40-44A2-ADF1-7CF9B42B2693}" type="datetimeFigureOut">
              <a:rPr lang="es-ES" smtClean="0"/>
              <a:t>04/02/2019</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27BF9C3E-D53A-4095-ACA1-951FEB4A04AD}" type="slidenum">
              <a:rPr lang="es-ES" smtClean="0"/>
              <a:t>‹Nº›</a:t>
            </a:fld>
            <a:endParaRPr lang="es-ES"/>
          </a:p>
        </p:txBody>
      </p:sp>
    </p:spTree>
    <p:extLst>
      <p:ext uri="{BB962C8B-B14F-4D97-AF65-F5344CB8AC3E}">
        <p14:creationId xmlns:p14="http://schemas.microsoft.com/office/powerpoint/2010/main" val="34288058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3">
                <a:lumMod val="40000"/>
                <a:lumOff val="60000"/>
              </a:schemeClr>
            </a:gs>
            <a:gs pos="46000">
              <a:schemeClr val="accent3">
                <a:lumMod val="95000"/>
                <a:lumOff val="5000"/>
              </a:schemeClr>
            </a:gs>
            <a:gs pos="100000">
              <a:schemeClr val="accent3">
                <a:lumMod val="60000"/>
              </a:schemeClr>
            </a:gs>
          </a:gsLst>
          <a:path path="circle">
            <a:fillToRect l="50000" t="130000" r="50000" b="-30000"/>
          </a:path>
          <a:tileRect/>
        </a:gradFill>
        <a:effectLst/>
      </p:bgPr>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7A55B89-9E40-44A2-ADF1-7CF9B42B2693}" type="datetimeFigureOut">
              <a:rPr lang="es-ES" smtClean="0"/>
              <a:t>04/02/2019</a:t>
            </a:fld>
            <a:endParaRPr lang="es-ES"/>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7BF9C3E-D53A-4095-ACA1-951FEB4A04AD}" type="slidenum">
              <a:rPr lang="es-ES" smtClean="0"/>
              <a:t>‹Nº›</a:t>
            </a:fld>
            <a:endParaRPr lang="es-ES"/>
          </a:p>
        </p:txBody>
      </p:sp>
    </p:spTree>
    <p:extLst>
      <p:ext uri="{BB962C8B-B14F-4D97-AF65-F5344CB8AC3E}">
        <p14:creationId xmlns:p14="http://schemas.microsoft.com/office/powerpoint/2010/main" val="50018763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 Id="rId5" Type="http://schemas.openxmlformats.org/officeDocument/2006/relationships/audio" Target="../media/audio1.wav"/><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7.xml"/><Relationship Id="rId4" Type="http://schemas.openxmlformats.org/officeDocument/2006/relationships/image" Target="../media/image25.png"/></Relationships>
</file>

<file path=ppt/slides/_rels/slide15.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7.xml"/><Relationship Id="rId4" Type="http://schemas.openxmlformats.org/officeDocument/2006/relationships/image" Target="../media/image36.png"/></Relationships>
</file>

<file path=ppt/slides/_rels/slide20.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7.xml"/><Relationship Id="rId4" Type="http://schemas.openxmlformats.org/officeDocument/2006/relationships/image" Target="../media/image41.jpg"/></Relationships>
</file>

<file path=ppt/slides/_rels/slide22.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png"/><Relationship Id="rId1" Type="http://schemas.openxmlformats.org/officeDocument/2006/relationships/slideLayout" Target="../slideLayouts/slideLayout7.xml"/><Relationship Id="rId4" Type="http://schemas.openxmlformats.org/officeDocument/2006/relationships/image" Target="../media/image47.jpe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0"/>
                <a:lumOff val="100000"/>
              </a:schemeClr>
            </a:gs>
            <a:gs pos="35000">
              <a:schemeClr val="accent6">
                <a:lumMod val="0"/>
                <a:lumOff val="100000"/>
              </a:schemeClr>
            </a:gs>
            <a:gs pos="100000">
              <a:schemeClr val="accent6">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95946" y="483304"/>
            <a:ext cx="11781820" cy="499185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3" name="Rectángulo 2"/>
          <p:cNvSpPr/>
          <p:nvPr/>
        </p:nvSpPr>
        <p:spPr>
          <a:xfrm>
            <a:off x="113399" y="5522362"/>
            <a:ext cx="9956963" cy="1169551"/>
          </a:xfrm>
          <a:prstGeom prst="rect">
            <a:avLst/>
          </a:prstGeom>
        </p:spPr>
        <p:txBody>
          <a:bodyPr wrap="square">
            <a:spAutoFit/>
          </a:bodyPr>
          <a:lstStyle/>
          <a:p>
            <a:r>
              <a:rPr lang="es-ES" sz="1400" b="1" i="1" dirty="0"/>
              <a:t>La pradera de San Isidro</a:t>
            </a:r>
            <a:r>
              <a:rPr lang="es-ES" sz="1400" dirty="0"/>
              <a:t> (1788) es un boceto de Francisco de Goya, pintado para una serie de cartones para tapices destinados a la decoración del dormitorio de las infantas del Palacio de El Pardo. Con la muerte de Carlos III el conjunto del proyecto quedó inacabado, y el cuadro, previsto para medir siete metros y medio de longitud, quedó en un minucioso apunte. El boceto pasó a propiedad de los duques de Osuna hasta 1896, año en que fue adquirido por el Museo del </a:t>
            </a:r>
            <a:r>
              <a:rPr lang="es-ES" sz="1400" dirty="0" smtClean="0"/>
              <a:t>Prado. </a:t>
            </a:r>
            <a:r>
              <a:rPr lang="es-ES" sz="1400" dirty="0"/>
              <a:t>A pesar de su pequeño tamaño, ha llegado a convertirse en el modelo iconográfico del Madrid </a:t>
            </a:r>
            <a:r>
              <a:rPr lang="es-ES" sz="1400" dirty="0" smtClean="0"/>
              <a:t>goyesco. </a:t>
            </a:r>
            <a:endParaRPr lang="es-ES" sz="1400" dirty="0"/>
          </a:p>
        </p:txBody>
      </p:sp>
      <p:sp>
        <p:nvSpPr>
          <p:cNvPr id="4" name="Rectángulo 3"/>
          <p:cNvSpPr/>
          <p:nvPr/>
        </p:nvSpPr>
        <p:spPr>
          <a:xfrm>
            <a:off x="2476874" y="98027"/>
            <a:ext cx="8045793" cy="369332"/>
          </a:xfrm>
          <a:prstGeom prst="rect">
            <a:avLst/>
          </a:prstGeom>
        </p:spPr>
        <p:txBody>
          <a:bodyPr wrap="none">
            <a:spAutoFit/>
          </a:bodyPr>
          <a:lstStyle/>
          <a:p>
            <a:pPr algn="ctr"/>
            <a:r>
              <a:rPr lang="es-ES" b="1" dirty="0">
                <a:latin typeface="Algerian" panose="04020705040A02060702" pitchFamily="82" charset="0"/>
              </a:rPr>
              <a:t>Serie de Goya : </a:t>
            </a:r>
            <a:r>
              <a:rPr lang="es-ES" b="1" dirty="0" smtClean="0">
                <a:latin typeface="Algerian" panose="04020705040A02060702" pitchFamily="82" charset="0"/>
              </a:rPr>
              <a:t> Cartones para tapices o pinturas de exteriores  </a:t>
            </a:r>
            <a:endParaRPr lang="es-ES" b="1" dirty="0">
              <a:latin typeface="Algerian" panose="04020705040A02060702" pitchFamily="82" charset="0"/>
            </a:endParaRPr>
          </a:p>
        </p:txBody>
      </p:sp>
      <p:pic>
        <p:nvPicPr>
          <p:cNvPr id="5" name="Imagen 4" descr="RAZER/제품 목록/마우스/구형 - 나무위키"/>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0260623" y="5168027"/>
            <a:ext cx="1620000" cy="1080000"/>
          </a:xfrm>
          <a:prstGeom prst="rect">
            <a:avLst/>
          </a:prstGeom>
        </p:spPr>
      </p:pic>
      <p:sp>
        <p:nvSpPr>
          <p:cNvPr id="6" name="CuadroTexto 5"/>
          <p:cNvSpPr txBox="1"/>
          <p:nvPr/>
        </p:nvSpPr>
        <p:spPr>
          <a:xfrm>
            <a:off x="10295792" y="6203977"/>
            <a:ext cx="1775758" cy="553998"/>
          </a:xfrm>
          <a:prstGeom prst="rect">
            <a:avLst/>
          </a:prstGeom>
          <a:noFill/>
          <a:ln>
            <a:solidFill>
              <a:schemeClr val="tx1"/>
            </a:solidFill>
          </a:ln>
        </p:spPr>
        <p:txBody>
          <a:bodyPr wrap="square" rtlCol="0">
            <a:spAutoFit/>
          </a:bodyPr>
          <a:lstStyle/>
          <a:p>
            <a:pPr algn="ctr"/>
            <a:r>
              <a:rPr lang="es-ES" sz="1600" dirty="0" smtClean="0"/>
              <a:t>MANUAL</a:t>
            </a:r>
          </a:p>
          <a:p>
            <a:pPr algn="ctr"/>
            <a:r>
              <a:rPr lang="es-ES" sz="1400" i="1" dirty="0" smtClean="0"/>
              <a:t>Usar el mouse</a:t>
            </a:r>
            <a:endParaRPr lang="es-ES" sz="1400" i="1" dirty="0"/>
          </a:p>
        </p:txBody>
      </p:sp>
    </p:spTree>
    <p:extLst>
      <p:ext uri="{BB962C8B-B14F-4D97-AF65-F5344CB8AC3E}">
        <p14:creationId xmlns:p14="http://schemas.microsoft.com/office/powerpoint/2010/main" val="3051401486"/>
      </p:ext>
    </p:extLst>
  </p:cSld>
  <p:clrMapOvr>
    <a:masterClrMapping/>
  </p:clrMapOvr>
  <mc:AlternateContent xmlns:mc="http://schemas.openxmlformats.org/markup-compatibility/2006" xmlns:p14="http://schemas.microsoft.com/office/powerpoint/2010/main">
    <mc:Choice Requires="p14">
      <p:transition spd="slow" p14:dur="1500">
        <p:split orient="vert"/>
        <p:sndAc>
          <p:stSnd loop="1">
            <p:snd r:embed="rId2" name="(2,34)  Las Modistillas (2,34)(Instrumental) (1).wav"/>
          </p:stSnd>
        </p:sndAc>
      </p:transition>
    </mc:Choice>
    <mc:Fallback xmlns="">
      <p:transition spd="slow">
        <p:split orient="vert"/>
        <p:sndAc>
          <p:stSnd loop="1">
            <p:snd r:embed="rId5" name="(2,34)  Las Modistillas (2,34)(Instrumental) (1).wav"/>
          </p:stSnd>
        </p:sndAc>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0"/>
                <a:lumOff val="100000"/>
              </a:schemeClr>
            </a:gs>
            <a:gs pos="35000">
              <a:schemeClr val="accent6">
                <a:lumMod val="0"/>
                <a:lumOff val="100000"/>
              </a:schemeClr>
            </a:gs>
            <a:gs pos="100000">
              <a:schemeClr val="accent6">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pic>
        <p:nvPicPr>
          <p:cNvPr id="6" name="Imagen 5"/>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4446" y="209006"/>
            <a:ext cx="6681600" cy="6480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7" name="Rectángulo 6"/>
          <p:cNvSpPr/>
          <p:nvPr/>
        </p:nvSpPr>
        <p:spPr>
          <a:xfrm>
            <a:off x="7065943" y="189528"/>
            <a:ext cx="4978912" cy="1815882"/>
          </a:xfrm>
          <a:prstGeom prst="rect">
            <a:avLst/>
          </a:prstGeom>
        </p:spPr>
        <p:txBody>
          <a:bodyPr wrap="square">
            <a:spAutoFit/>
          </a:bodyPr>
          <a:lstStyle/>
          <a:p>
            <a:pPr algn="ctr"/>
            <a:r>
              <a:rPr lang="es-ES" sz="1400" b="1" dirty="0" smtClean="0"/>
              <a:t>La Ermita de San Isidro</a:t>
            </a:r>
          </a:p>
          <a:p>
            <a:r>
              <a:rPr lang="es-ES" sz="1400" dirty="0" smtClean="0"/>
              <a:t>La </a:t>
            </a:r>
            <a:r>
              <a:rPr lang="es-ES" sz="1400" dirty="0"/>
              <a:t>escena transcurre ante la </a:t>
            </a:r>
            <a:r>
              <a:rPr lang="es-ES" sz="1400" dirty="0" smtClean="0"/>
              <a:t>ermita </a:t>
            </a:r>
            <a:r>
              <a:rPr lang="es-ES" sz="1400" dirty="0"/>
              <a:t>de Madrid el día 15 de mayo. En primer término, un grupo de majas sentadas en el suelo espera a sus compañeros, que llegan con los vasos del agua bendita. Al fondo, la muchedumbre hace cola para acceder a la fuente, distinguiéndose las figuras de dos guardias de corps, reconocibles por sus uniformes, lo que podría significar la presencia del rey o de los príncipes de Asturias entre los asistentes. </a:t>
            </a:r>
          </a:p>
        </p:txBody>
      </p:sp>
      <p:pic>
        <p:nvPicPr>
          <p:cNvPr id="8" name="Imagen 7"/>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151770" y="2141966"/>
            <a:ext cx="4807257" cy="3060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9" name="Rectángulo 8"/>
          <p:cNvSpPr/>
          <p:nvPr/>
        </p:nvSpPr>
        <p:spPr>
          <a:xfrm>
            <a:off x="3016894" y="6412007"/>
            <a:ext cx="1638462" cy="276999"/>
          </a:xfrm>
          <a:prstGeom prst="rect">
            <a:avLst/>
          </a:prstGeom>
        </p:spPr>
        <p:txBody>
          <a:bodyPr wrap="none">
            <a:spAutoFit/>
          </a:bodyPr>
          <a:lstStyle/>
          <a:p>
            <a:pPr algn="ctr"/>
            <a:r>
              <a:rPr lang="es-ES" sz="1200" i="1" dirty="0">
                <a:solidFill>
                  <a:srgbClr val="FFFF00"/>
                </a:solidFill>
              </a:rPr>
              <a:t>La Ermita de San Isidro</a:t>
            </a:r>
          </a:p>
        </p:txBody>
      </p:sp>
      <p:sp>
        <p:nvSpPr>
          <p:cNvPr id="10" name="Rectángulo 9"/>
          <p:cNvSpPr/>
          <p:nvPr/>
        </p:nvSpPr>
        <p:spPr>
          <a:xfrm>
            <a:off x="7200658" y="5327023"/>
            <a:ext cx="4844197" cy="1384995"/>
          </a:xfrm>
          <a:prstGeom prst="rect">
            <a:avLst/>
          </a:prstGeom>
        </p:spPr>
        <p:txBody>
          <a:bodyPr wrap="square">
            <a:spAutoFit/>
          </a:bodyPr>
          <a:lstStyle/>
          <a:p>
            <a:r>
              <a:rPr lang="es-ES" sz="1200" i="1" dirty="0"/>
              <a:t>La </a:t>
            </a:r>
            <a:r>
              <a:rPr lang="es-ES" sz="1200" i="1" dirty="0" smtClean="0"/>
              <a:t>Cita (1779-1780)</a:t>
            </a:r>
          </a:p>
          <a:p>
            <a:r>
              <a:rPr lang="es-ES" sz="1200" dirty="0"/>
              <a:t>La mujer del primer plano aparece sentada, portando una pañuelo y apoyando su cabeza sobre su mano. Otros majos, más al fondo, proponen una escena galante, pero la joven parece desencantada a tenor del pañuelo en su mano. </a:t>
            </a:r>
            <a:r>
              <a:rPr lang="es-ES" sz="1200" dirty="0" smtClean="0"/>
              <a:t> </a:t>
            </a:r>
          </a:p>
          <a:p>
            <a:r>
              <a:rPr lang="es-ES" sz="1200" dirty="0" smtClean="0"/>
              <a:t>El </a:t>
            </a:r>
            <a:r>
              <a:rPr lang="es-ES" sz="1200" dirty="0"/>
              <a:t>cuadro puede hacer referencia a la melancolía, por la expresión de la joven y los colores sombríos. </a:t>
            </a:r>
            <a:endParaRPr lang="es-ES" sz="1200" i="1" dirty="0"/>
          </a:p>
        </p:txBody>
      </p:sp>
      <p:sp>
        <p:nvSpPr>
          <p:cNvPr id="2" name="Rectángulo 1"/>
          <p:cNvSpPr/>
          <p:nvPr/>
        </p:nvSpPr>
        <p:spPr>
          <a:xfrm>
            <a:off x="11042282" y="4814407"/>
            <a:ext cx="641009" cy="276999"/>
          </a:xfrm>
          <a:prstGeom prst="rect">
            <a:avLst/>
          </a:prstGeom>
        </p:spPr>
        <p:txBody>
          <a:bodyPr wrap="none">
            <a:spAutoFit/>
          </a:bodyPr>
          <a:lstStyle/>
          <a:p>
            <a:r>
              <a:rPr lang="es-ES" sz="1200" i="1" dirty="0">
                <a:solidFill>
                  <a:srgbClr val="FFFF00"/>
                </a:solidFill>
              </a:rPr>
              <a:t>La Cita </a:t>
            </a:r>
            <a:endParaRPr lang="es-ES" sz="1200" dirty="0">
              <a:solidFill>
                <a:srgbClr val="FFFF00"/>
              </a:solidFill>
            </a:endParaRPr>
          </a:p>
        </p:txBody>
      </p:sp>
    </p:spTree>
    <p:extLst>
      <p:ext uri="{BB962C8B-B14F-4D97-AF65-F5344CB8AC3E}">
        <p14:creationId xmlns:p14="http://schemas.microsoft.com/office/powerpoint/2010/main" val="264059662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0"/>
                <a:lumOff val="100000"/>
              </a:schemeClr>
            </a:gs>
            <a:gs pos="35000">
              <a:schemeClr val="accent6">
                <a:lumMod val="0"/>
                <a:lumOff val="100000"/>
              </a:schemeClr>
            </a:gs>
            <a:gs pos="100000">
              <a:schemeClr val="accent6">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22176" y="178676"/>
            <a:ext cx="9818184" cy="6480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3" name="CuadroTexto 2"/>
          <p:cNvSpPr txBox="1"/>
          <p:nvPr/>
        </p:nvSpPr>
        <p:spPr>
          <a:xfrm>
            <a:off x="8545268" y="6274316"/>
            <a:ext cx="1502980" cy="276999"/>
          </a:xfrm>
          <a:prstGeom prst="rect">
            <a:avLst/>
          </a:prstGeom>
          <a:noFill/>
        </p:spPr>
        <p:txBody>
          <a:bodyPr wrap="square" rtlCol="0">
            <a:spAutoFit/>
          </a:bodyPr>
          <a:lstStyle/>
          <a:p>
            <a:pPr algn="ctr"/>
            <a:r>
              <a:rPr lang="es-ES" sz="1200" i="1" dirty="0" smtClean="0">
                <a:solidFill>
                  <a:srgbClr val="FFFF00"/>
                </a:solidFill>
              </a:rPr>
              <a:t>La Boda</a:t>
            </a:r>
            <a:endParaRPr lang="es-ES" sz="1200" i="1" dirty="0">
              <a:solidFill>
                <a:srgbClr val="FFFF00"/>
              </a:solidFill>
            </a:endParaRPr>
          </a:p>
        </p:txBody>
      </p:sp>
      <p:sp>
        <p:nvSpPr>
          <p:cNvPr id="4" name="Rectángulo 3"/>
          <p:cNvSpPr/>
          <p:nvPr/>
        </p:nvSpPr>
        <p:spPr>
          <a:xfrm>
            <a:off x="10048248" y="178676"/>
            <a:ext cx="2075195" cy="6124754"/>
          </a:xfrm>
          <a:prstGeom prst="rect">
            <a:avLst/>
          </a:prstGeom>
        </p:spPr>
        <p:txBody>
          <a:bodyPr wrap="square">
            <a:spAutoFit/>
          </a:bodyPr>
          <a:lstStyle/>
          <a:p>
            <a:pPr algn="ctr"/>
            <a:r>
              <a:rPr lang="es-ES" sz="1400" b="1" i="1" dirty="0"/>
              <a:t>La boda</a:t>
            </a:r>
          </a:p>
          <a:p>
            <a:r>
              <a:rPr lang="es-ES" sz="1400" b="1" dirty="0"/>
              <a:t>1791 - 1792. Óleo sobre lienzo, 269 x 396 cm.</a:t>
            </a:r>
            <a:r>
              <a:rPr lang="es-ES" sz="1400" dirty="0"/>
              <a:t> La escena, que se desarrolla bajo un gran arco o puente de piedra, presenta un cortejo nupcial presidido por la desigualdad: una joven decidida y bella va a casarse con un hombre gordo y feo, pero rico, que se apresura tras ella, intentando detenerla. El padre de la novia, con una casaca raída, sigue al cortejo con gesto complaciente. Las mozas, amigas de la novia, sonríen con maliciosa envidia, y el cura parece reírse del padre, mientras que un joven de perfil, al fondo, tal vez un pretendiente rechazado, mira el paso de la comitiva con gesto alterado.</a:t>
            </a:r>
          </a:p>
        </p:txBody>
      </p:sp>
    </p:spTree>
    <p:extLst>
      <p:ext uri="{BB962C8B-B14F-4D97-AF65-F5344CB8AC3E}">
        <p14:creationId xmlns:p14="http://schemas.microsoft.com/office/powerpoint/2010/main" val="31725897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0"/>
                <a:lumOff val="100000"/>
              </a:schemeClr>
            </a:gs>
            <a:gs pos="35000">
              <a:schemeClr val="accent6">
                <a:lumMod val="0"/>
                <a:lumOff val="100000"/>
              </a:schemeClr>
            </a:gs>
            <a:gs pos="100000">
              <a:schemeClr val="accent6">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118230" y="209004"/>
            <a:ext cx="9544940" cy="6480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3" name="Rectángulo 2"/>
          <p:cNvSpPr/>
          <p:nvPr/>
        </p:nvSpPr>
        <p:spPr>
          <a:xfrm>
            <a:off x="5764888" y="6412007"/>
            <a:ext cx="845103" cy="276999"/>
          </a:xfrm>
          <a:prstGeom prst="rect">
            <a:avLst/>
          </a:prstGeom>
        </p:spPr>
        <p:txBody>
          <a:bodyPr wrap="none">
            <a:spAutoFit/>
          </a:bodyPr>
          <a:lstStyle/>
          <a:p>
            <a:pPr algn="ctr"/>
            <a:r>
              <a:rPr lang="es-ES" sz="1200" i="1" dirty="0" smtClean="0">
                <a:solidFill>
                  <a:srgbClr val="FFFF00"/>
                </a:solidFill>
              </a:rPr>
              <a:t>El bebedor</a:t>
            </a:r>
            <a:endParaRPr lang="es-ES" sz="1200" i="1" dirty="0">
              <a:solidFill>
                <a:srgbClr val="FFFF00"/>
              </a:solidFill>
            </a:endParaRPr>
          </a:p>
        </p:txBody>
      </p:sp>
      <p:sp>
        <p:nvSpPr>
          <p:cNvPr id="4" name="Rectángulo 3"/>
          <p:cNvSpPr/>
          <p:nvPr/>
        </p:nvSpPr>
        <p:spPr>
          <a:xfrm>
            <a:off x="9777845" y="437603"/>
            <a:ext cx="2337955" cy="5693866"/>
          </a:xfrm>
          <a:prstGeom prst="rect">
            <a:avLst/>
          </a:prstGeom>
        </p:spPr>
        <p:txBody>
          <a:bodyPr wrap="square">
            <a:spAutoFit/>
          </a:bodyPr>
          <a:lstStyle/>
          <a:p>
            <a:pPr algn="ctr"/>
            <a:r>
              <a:rPr lang="es-ES" sz="1400" b="1" i="1" dirty="0" smtClean="0"/>
              <a:t>“El bebedor”</a:t>
            </a:r>
          </a:p>
          <a:p>
            <a:r>
              <a:rPr lang="es-ES" sz="1400" dirty="0" smtClean="0"/>
              <a:t>El </a:t>
            </a:r>
            <a:r>
              <a:rPr lang="es-ES" sz="1400" dirty="0"/>
              <a:t>Bebedor hacía pareja con el Quitasol y ambos estaban destinados a decorar, una vez pasados a tapiz, dos sobrepuertas del comedor de los Príncipes de Asturias del Palacio de El Pardo. Fueron entregados por Goya junto a al Maja y los embozados y la Riña en la Venta Nueva el 12 de agosto de 1777.Quizá sea este el cartón más populachero de los pintados por el maestro, al representar un majo bebiendo de la bota "a la catalana", según el propio pintor. </a:t>
            </a:r>
            <a:endParaRPr lang="es-ES" sz="1400" dirty="0" smtClean="0"/>
          </a:p>
          <a:p>
            <a:r>
              <a:rPr lang="es-ES" sz="1400" dirty="0" smtClean="0"/>
              <a:t> </a:t>
            </a:r>
            <a:r>
              <a:rPr lang="es-ES" sz="1400" dirty="0"/>
              <a:t>Junto a él, hay un muchacho que aprovecha que su compañero empina el codo para comerse un rábano, pudiendo ser una alusión al tradicional Lazarillo, tan famoso en la literatura española.</a:t>
            </a:r>
          </a:p>
        </p:txBody>
      </p:sp>
    </p:spTree>
    <p:extLst>
      <p:ext uri="{BB962C8B-B14F-4D97-AF65-F5344CB8AC3E}">
        <p14:creationId xmlns:p14="http://schemas.microsoft.com/office/powerpoint/2010/main" val="410727478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0"/>
                <a:lumOff val="100000"/>
              </a:schemeClr>
            </a:gs>
            <a:gs pos="35000">
              <a:schemeClr val="accent6">
                <a:lumMod val="0"/>
                <a:lumOff val="100000"/>
              </a:schemeClr>
            </a:gs>
            <a:gs pos="100000">
              <a:schemeClr val="accent6">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pic>
        <p:nvPicPr>
          <p:cNvPr id="4" name="Imagen 3"/>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0494" y="132992"/>
            <a:ext cx="6981583" cy="6516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5" name="Rectángulo 4"/>
          <p:cNvSpPr/>
          <p:nvPr/>
        </p:nvSpPr>
        <p:spPr>
          <a:xfrm>
            <a:off x="7458890" y="-128731"/>
            <a:ext cx="4467499" cy="2462213"/>
          </a:xfrm>
          <a:prstGeom prst="rect">
            <a:avLst/>
          </a:prstGeom>
        </p:spPr>
        <p:txBody>
          <a:bodyPr wrap="square">
            <a:spAutoFit/>
          </a:bodyPr>
          <a:lstStyle/>
          <a:p>
            <a:endParaRPr lang="es-ES" sz="1400" b="1" i="1" dirty="0" smtClean="0"/>
          </a:p>
          <a:p>
            <a:pPr algn="ctr"/>
            <a:r>
              <a:rPr lang="es-ES" sz="1400" b="1" i="1" dirty="0" smtClean="0"/>
              <a:t>La merienda a orillas del Manzanares</a:t>
            </a:r>
            <a:r>
              <a:rPr lang="es-ES" sz="1400" dirty="0" smtClean="0"/>
              <a:t>.</a:t>
            </a:r>
          </a:p>
          <a:p>
            <a:r>
              <a:rPr lang="es-ES" sz="1400" dirty="0" smtClean="0"/>
              <a:t> Representa </a:t>
            </a:r>
            <a:r>
              <a:rPr lang="es-ES" sz="1400" dirty="0"/>
              <a:t>una escena popular a orillas del río Manzanares en Madrid. Al fondo, oculta por los arbustos, se observa la Ermita de la Virgen del Puerto. El bodegón posee rasgos finos característicos del Goya joven. El flirteo entre la naranjera y los majos raya en los temas que la princesa María Luisa de Parma deseaba para los cartones. La segunda serie de tapices de Goya posee temáticas campestres y está compuesta de poco más de diez cartones. </a:t>
            </a:r>
          </a:p>
        </p:txBody>
      </p:sp>
      <p:pic>
        <p:nvPicPr>
          <p:cNvPr id="7" name="Imagen 6"/>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667539" y="2351310"/>
            <a:ext cx="4242429" cy="4320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8" name="Rectángulo 7"/>
          <p:cNvSpPr/>
          <p:nvPr/>
        </p:nvSpPr>
        <p:spPr>
          <a:xfrm>
            <a:off x="892629" y="6145178"/>
            <a:ext cx="6096000" cy="461665"/>
          </a:xfrm>
          <a:prstGeom prst="rect">
            <a:avLst/>
          </a:prstGeom>
        </p:spPr>
        <p:txBody>
          <a:bodyPr>
            <a:spAutoFit/>
          </a:bodyPr>
          <a:lstStyle/>
          <a:p>
            <a:endParaRPr lang="es-ES" sz="1200" i="1" dirty="0">
              <a:solidFill>
                <a:srgbClr val="FFFF00"/>
              </a:solidFill>
            </a:endParaRPr>
          </a:p>
          <a:p>
            <a:pPr algn="ctr"/>
            <a:r>
              <a:rPr lang="es-ES" sz="1200" i="1" dirty="0">
                <a:solidFill>
                  <a:srgbClr val="FFFF00"/>
                </a:solidFill>
              </a:rPr>
              <a:t>La merienda a orillas del Manzanares</a:t>
            </a:r>
            <a:r>
              <a:rPr lang="es-ES" sz="1200" dirty="0">
                <a:solidFill>
                  <a:srgbClr val="FFFF00"/>
                </a:solidFill>
              </a:rPr>
              <a:t>.</a:t>
            </a:r>
          </a:p>
        </p:txBody>
      </p:sp>
      <p:sp>
        <p:nvSpPr>
          <p:cNvPr id="9" name="Rectángulo 8"/>
          <p:cNvSpPr/>
          <p:nvPr/>
        </p:nvSpPr>
        <p:spPr>
          <a:xfrm>
            <a:off x="8758157" y="6338442"/>
            <a:ext cx="2051844" cy="276999"/>
          </a:xfrm>
          <a:prstGeom prst="rect">
            <a:avLst/>
          </a:prstGeom>
        </p:spPr>
        <p:txBody>
          <a:bodyPr wrap="none">
            <a:spAutoFit/>
          </a:bodyPr>
          <a:lstStyle/>
          <a:p>
            <a:r>
              <a:rPr lang="es-ES" sz="1200" i="1" dirty="0">
                <a:solidFill>
                  <a:srgbClr val="FFFF00"/>
                </a:solidFill>
              </a:rPr>
              <a:t>Ermita de la Virgen del Puerto</a:t>
            </a:r>
          </a:p>
        </p:txBody>
      </p:sp>
    </p:spTree>
    <p:extLst>
      <p:ext uri="{BB962C8B-B14F-4D97-AF65-F5344CB8AC3E}">
        <p14:creationId xmlns:p14="http://schemas.microsoft.com/office/powerpoint/2010/main" val="69286755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0"/>
                <a:lumOff val="100000"/>
              </a:schemeClr>
            </a:gs>
            <a:gs pos="35000">
              <a:schemeClr val="accent6">
                <a:lumMod val="0"/>
                <a:lumOff val="100000"/>
              </a:schemeClr>
            </a:gs>
            <a:gs pos="100000">
              <a:schemeClr val="accent6">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41669" y="124223"/>
            <a:ext cx="10281387" cy="6300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3" name="CuadroTexto 2"/>
          <p:cNvSpPr txBox="1"/>
          <p:nvPr/>
        </p:nvSpPr>
        <p:spPr>
          <a:xfrm>
            <a:off x="2997097" y="6514376"/>
            <a:ext cx="4454435" cy="276999"/>
          </a:xfrm>
          <a:prstGeom prst="rect">
            <a:avLst/>
          </a:prstGeom>
          <a:noFill/>
        </p:spPr>
        <p:txBody>
          <a:bodyPr wrap="square" rtlCol="0">
            <a:spAutoFit/>
          </a:bodyPr>
          <a:lstStyle/>
          <a:p>
            <a:pPr algn="ctr"/>
            <a:r>
              <a:rPr lang="es-ES" sz="1200" i="1" dirty="0" smtClean="0"/>
              <a:t>La riña en la venta nueva</a:t>
            </a:r>
            <a:endParaRPr lang="es-ES" sz="1200" i="1" dirty="0"/>
          </a:p>
        </p:txBody>
      </p:sp>
      <p:sp>
        <p:nvSpPr>
          <p:cNvPr id="4" name="Rectangle 1"/>
          <p:cNvSpPr>
            <a:spLocks noChangeArrowheads="1"/>
          </p:cNvSpPr>
          <p:nvPr/>
        </p:nvSpPr>
        <p:spPr bwMode="auto">
          <a:xfrm>
            <a:off x="10490138" y="188823"/>
            <a:ext cx="1654641" cy="56938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defTabSz="914400" rtl="0" eaLnBrk="0" fontAlgn="base" latinLnBrk="0" hangingPunct="0">
              <a:lnSpc>
                <a:spcPct val="100000"/>
              </a:lnSpc>
              <a:spcBef>
                <a:spcPct val="0"/>
              </a:spcBef>
              <a:spcAft>
                <a:spcPct val="0"/>
              </a:spcAft>
              <a:buClrTx/>
              <a:buSzTx/>
              <a:buFontTx/>
              <a:buNone/>
              <a:tabLst/>
            </a:pPr>
            <a:r>
              <a:rPr kumimoji="0" lang="es-ES" altLang="es-ES" sz="1400" b="0" i="0" u="none" strike="noStrike" cap="none" normalizeH="0" baseline="0" dirty="0" smtClean="0">
                <a:ln>
                  <a:noFill/>
                </a:ln>
                <a:solidFill>
                  <a:schemeClr val="tx1"/>
                </a:solidFill>
                <a:effectLst/>
              </a:rPr>
              <a:t>La riña representa una pelea en una de las múltiples ventas de las afueras de Madrid.</a:t>
            </a:r>
            <a:r>
              <a:rPr kumimoji="0" lang="es-ES" altLang="es-ES" sz="1400" b="0" i="0" u="none" strike="noStrike" cap="none" normalizeH="0" dirty="0" smtClean="0">
                <a:ln>
                  <a:noFill/>
                </a:ln>
                <a:solidFill>
                  <a:schemeClr val="tx1"/>
                </a:solidFill>
                <a:effectLst/>
              </a:rPr>
              <a:t> </a:t>
            </a:r>
          </a:p>
          <a:p>
            <a:pPr marL="0" marR="0" lvl="0" indent="0" defTabSz="914400" rtl="0" eaLnBrk="0" fontAlgn="base" latinLnBrk="0" hangingPunct="0">
              <a:lnSpc>
                <a:spcPct val="100000"/>
              </a:lnSpc>
              <a:spcBef>
                <a:spcPct val="0"/>
              </a:spcBef>
              <a:spcAft>
                <a:spcPct val="0"/>
              </a:spcAft>
              <a:buClrTx/>
              <a:buSzTx/>
              <a:buFontTx/>
              <a:buNone/>
              <a:tabLst/>
            </a:pPr>
            <a:r>
              <a:rPr kumimoji="0" lang="es-ES" altLang="es-ES" sz="1400" b="0" i="0" u="none" strike="noStrike" cap="none" normalizeH="0" dirty="0" smtClean="0">
                <a:ln>
                  <a:noFill/>
                </a:ln>
                <a:solidFill>
                  <a:schemeClr val="tx1"/>
                </a:solidFill>
                <a:effectLst/>
              </a:rPr>
              <a:t>Al apreciarse la sierra de Guadarrama al fondo, </a:t>
            </a:r>
            <a:r>
              <a:rPr kumimoji="0" lang="es-ES" altLang="es-ES" sz="1400" b="0" i="0" u="none" strike="noStrike" cap="none" normalizeH="0" baseline="0" dirty="0" smtClean="0">
                <a:ln>
                  <a:noFill/>
                </a:ln>
                <a:solidFill>
                  <a:schemeClr val="tx1"/>
                </a:solidFill>
                <a:effectLst/>
              </a:rPr>
              <a:t>es posible que</a:t>
            </a:r>
            <a:r>
              <a:rPr kumimoji="0" lang="es-ES" altLang="es-ES" sz="1400" b="0" i="0" u="none" strike="noStrike" cap="none" normalizeH="0" dirty="0" smtClean="0">
                <a:ln>
                  <a:noFill/>
                </a:ln>
                <a:solidFill>
                  <a:schemeClr val="tx1"/>
                </a:solidFill>
                <a:effectLst/>
              </a:rPr>
              <a:t> sea </a:t>
            </a:r>
            <a:r>
              <a:rPr kumimoji="0" lang="es-ES" altLang="es-ES" sz="1400" b="0" i="0" u="none" strike="noStrike" cap="none" normalizeH="0" baseline="0" dirty="0" smtClean="0">
                <a:ln>
                  <a:noFill/>
                </a:ln>
                <a:solidFill>
                  <a:schemeClr val="tx1"/>
                </a:solidFill>
                <a:effectLst/>
              </a:rPr>
              <a:t>en la zona norte, aunque desproporcionada. La disputa ocupa el centro de la imagen, mientras a la derecha encontramos la mesa de juego con las cartas que han originado la trifulca y el ventero recogiendo el dinero. Tras él ha llegado un policía, con una pistola en la mano. </a:t>
            </a:r>
          </a:p>
        </p:txBody>
      </p:sp>
    </p:spTree>
    <p:extLst>
      <p:ext uri="{BB962C8B-B14F-4D97-AF65-F5344CB8AC3E}">
        <p14:creationId xmlns:p14="http://schemas.microsoft.com/office/powerpoint/2010/main" val="396016340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67000"/>
              </a:schemeClr>
            </a:gs>
            <a:gs pos="48000">
              <a:schemeClr val="accent6">
                <a:lumMod val="97000"/>
                <a:lumOff val="3000"/>
              </a:schemeClr>
            </a:gs>
            <a:gs pos="100000">
              <a:schemeClr val="accent6">
                <a:lumMod val="60000"/>
                <a:lumOff val="40000"/>
              </a:schemeClr>
            </a:gs>
          </a:gsLst>
          <a:lin ang="16200000" scaled="1"/>
          <a:tileRect/>
        </a:gradFill>
        <a:effectLst/>
      </p:bgPr>
    </p:bg>
    <p:spTree>
      <p:nvGrpSpPr>
        <p:cNvPr id="1" name=""/>
        <p:cNvGrpSpPr/>
        <p:nvPr/>
      </p:nvGrpSpPr>
      <p:grpSpPr>
        <a:xfrm>
          <a:off x="0" y="0"/>
          <a:ext cx="0" cy="0"/>
          <a:chOff x="0" y="0"/>
          <a:chExt cx="0" cy="0"/>
        </a:xfrm>
      </p:grpSpPr>
      <p:pic>
        <p:nvPicPr>
          <p:cNvPr id="4" name="Imagen 3"/>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4443960" y="154374"/>
            <a:ext cx="7674983" cy="5973294"/>
          </a:xfrm>
          <a:prstGeom prst="rect">
            <a:avLst/>
          </a:prstGeom>
        </p:spPr>
      </p:pic>
      <p:sp>
        <p:nvSpPr>
          <p:cNvPr id="5" name="Rectángulo 4"/>
          <p:cNvSpPr/>
          <p:nvPr/>
        </p:nvSpPr>
        <p:spPr>
          <a:xfrm>
            <a:off x="4449290" y="6189155"/>
            <a:ext cx="7718960" cy="461665"/>
          </a:xfrm>
          <a:prstGeom prst="rect">
            <a:avLst/>
          </a:prstGeom>
        </p:spPr>
        <p:txBody>
          <a:bodyPr wrap="square">
            <a:spAutoFit/>
          </a:bodyPr>
          <a:lstStyle/>
          <a:p>
            <a:r>
              <a:rPr lang="es-ES" sz="1200" b="1" i="1" dirty="0"/>
              <a:t>La gallinita ciega</a:t>
            </a:r>
            <a:r>
              <a:rPr lang="es-ES" sz="1200" dirty="0"/>
              <a:t> (1789) El cuadro muestra muchachos y muchachas jugando al popular pasatiempo de «la gallina ciega», con un personaje vendado en el centro que intenta tentar a los demás, que bailan en corro, con una gran cuchara. </a:t>
            </a:r>
          </a:p>
        </p:txBody>
      </p:sp>
      <p:pic>
        <p:nvPicPr>
          <p:cNvPr id="6" name="Imagen 5"/>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193401" y="210646"/>
            <a:ext cx="4111888" cy="5940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7" name="Rectángulo 6"/>
          <p:cNvSpPr/>
          <p:nvPr/>
        </p:nvSpPr>
        <p:spPr>
          <a:xfrm>
            <a:off x="1778262" y="6373821"/>
            <a:ext cx="712054" cy="276999"/>
          </a:xfrm>
          <a:prstGeom prst="rect">
            <a:avLst/>
          </a:prstGeom>
        </p:spPr>
        <p:txBody>
          <a:bodyPr wrap="none">
            <a:spAutoFit/>
          </a:bodyPr>
          <a:lstStyle/>
          <a:p>
            <a:pPr algn="ctr"/>
            <a:r>
              <a:rPr lang="es-ES" sz="1200" dirty="0" smtClean="0"/>
              <a:t>El pelele</a:t>
            </a:r>
            <a:endParaRPr lang="es-ES" sz="1200" dirty="0"/>
          </a:p>
        </p:txBody>
      </p:sp>
    </p:spTree>
    <p:extLst>
      <p:ext uri="{BB962C8B-B14F-4D97-AF65-F5344CB8AC3E}">
        <p14:creationId xmlns:p14="http://schemas.microsoft.com/office/powerpoint/2010/main" val="2618873718"/>
      </p:ext>
    </p:extLst>
  </p:cSld>
  <p:clrMapOvr>
    <a:masterClrMapping/>
  </p:clrMapOvr>
  <mc:AlternateContent xmlns:mc="http://schemas.openxmlformats.org/markup-compatibility/2006" xmlns:p14="http://schemas.microsoft.com/office/powerpoint/2010/main">
    <mc:Choice Requires="p14">
      <p:transition spd="slow" p14:dur="1750">
        <p14:warp dir="in"/>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67000"/>
              </a:schemeClr>
            </a:gs>
            <a:gs pos="48000">
              <a:schemeClr val="accent6">
                <a:lumMod val="97000"/>
                <a:lumOff val="3000"/>
              </a:schemeClr>
            </a:gs>
            <a:gs pos="100000">
              <a:schemeClr val="accent6">
                <a:lumMod val="60000"/>
                <a:lumOff val="40000"/>
              </a:schemeClr>
            </a:gs>
          </a:gsLst>
          <a:lin ang="16200000" scaled="1"/>
          <a:tileRect/>
        </a:grad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cstate="email">
            <a:extLst>
              <a:ext uri="{28A0092B-C50C-407E-A947-70E740481C1C}">
                <a14:useLocalDpi xmlns:a14="http://schemas.microsoft.com/office/drawing/2010/main"/>
              </a:ext>
            </a:extLst>
          </a:blip>
          <a:srcRect l="-570"/>
          <a:stretch/>
        </p:blipFill>
        <p:spPr>
          <a:xfrm>
            <a:off x="368912" y="130628"/>
            <a:ext cx="4955887" cy="6480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3" name="CuadroTexto 2"/>
          <p:cNvSpPr txBox="1"/>
          <p:nvPr/>
        </p:nvSpPr>
        <p:spPr>
          <a:xfrm>
            <a:off x="2059138" y="6294440"/>
            <a:ext cx="2599509" cy="276999"/>
          </a:xfrm>
          <a:prstGeom prst="rect">
            <a:avLst/>
          </a:prstGeom>
          <a:noFill/>
        </p:spPr>
        <p:txBody>
          <a:bodyPr wrap="square" rtlCol="0">
            <a:spAutoFit/>
          </a:bodyPr>
          <a:lstStyle/>
          <a:p>
            <a:pPr algn="ctr"/>
            <a:r>
              <a:rPr lang="es-ES" sz="1200" i="1" dirty="0" smtClean="0">
                <a:solidFill>
                  <a:srgbClr val="FFFF00"/>
                </a:solidFill>
              </a:rPr>
              <a:t>El Aquelarre</a:t>
            </a:r>
            <a:endParaRPr lang="es-ES" sz="1200" i="1" dirty="0">
              <a:solidFill>
                <a:srgbClr val="FFFF00"/>
              </a:solidFill>
            </a:endParaRPr>
          </a:p>
        </p:txBody>
      </p:sp>
      <p:pic>
        <p:nvPicPr>
          <p:cNvPr id="4" name="Imagen 3"/>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6169040" y="144315"/>
            <a:ext cx="5698296" cy="6480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5" name="CuadroTexto 4"/>
          <p:cNvSpPr txBox="1"/>
          <p:nvPr/>
        </p:nvSpPr>
        <p:spPr>
          <a:xfrm>
            <a:off x="8044784" y="6295002"/>
            <a:ext cx="2599509" cy="276999"/>
          </a:xfrm>
          <a:prstGeom prst="rect">
            <a:avLst/>
          </a:prstGeom>
          <a:noFill/>
        </p:spPr>
        <p:txBody>
          <a:bodyPr wrap="square" rtlCol="0">
            <a:spAutoFit/>
          </a:bodyPr>
          <a:lstStyle/>
          <a:p>
            <a:pPr algn="ctr"/>
            <a:r>
              <a:rPr lang="es-ES" sz="1200" i="1" dirty="0" smtClean="0">
                <a:solidFill>
                  <a:srgbClr val="FFFF00"/>
                </a:solidFill>
              </a:rPr>
              <a:t>El cacharrero</a:t>
            </a:r>
            <a:endParaRPr lang="es-ES" sz="1200" i="1" dirty="0">
              <a:solidFill>
                <a:srgbClr val="FFFF00"/>
              </a:solidFill>
            </a:endParaRPr>
          </a:p>
        </p:txBody>
      </p:sp>
    </p:spTree>
    <p:extLst>
      <p:ext uri="{BB962C8B-B14F-4D97-AF65-F5344CB8AC3E}">
        <p14:creationId xmlns:p14="http://schemas.microsoft.com/office/powerpoint/2010/main" val="1712898655"/>
      </p:ext>
    </p:extLst>
  </p:cSld>
  <p:clrMapOvr>
    <a:masterClrMapping/>
  </p:clrMapOvr>
  <p:transition spd="slow">
    <p:plus/>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0"/>
                <a:lumOff val="100000"/>
              </a:schemeClr>
            </a:gs>
            <a:gs pos="35000">
              <a:schemeClr val="accent6">
                <a:lumMod val="0"/>
                <a:lumOff val="100000"/>
              </a:schemeClr>
            </a:gs>
            <a:gs pos="100000">
              <a:schemeClr val="accent6">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403461" y="178134"/>
            <a:ext cx="7364418" cy="6480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5" name="Rectángulo 4"/>
          <p:cNvSpPr/>
          <p:nvPr/>
        </p:nvSpPr>
        <p:spPr>
          <a:xfrm>
            <a:off x="2108555" y="6379419"/>
            <a:ext cx="4136133" cy="276999"/>
          </a:xfrm>
          <a:prstGeom prst="rect">
            <a:avLst/>
          </a:prstGeom>
        </p:spPr>
        <p:txBody>
          <a:bodyPr wrap="none">
            <a:spAutoFit/>
          </a:bodyPr>
          <a:lstStyle/>
          <a:p>
            <a:pPr algn="ctr"/>
            <a:r>
              <a:rPr lang="es-ES" sz="1200" i="1" dirty="0">
                <a:solidFill>
                  <a:srgbClr val="FFFF00"/>
                </a:solidFill>
              </a:rPr>
              <a:t>El baile de San Antonio de la Florida</a:t>
            </a:r>
            <a:r>
              <a:rPr lang="es-ES" sz="1200" dirty="0">
                <a:solidFill>
                  <a:srgbClr val="FFFF00"/>
                </a:solidFill>
              </a:rPr>
              <a:t> </a:t>
            </a:r>
            <a:r>
              <a:rPr lang="es-ES" sz="1200" dirty="0" smtClean="0">
                <a:solidFill>
                  <a:srgbClr val="FFFF00"/>
                </a:solidFill>
              </a:rPr>
              <a:t> </a:t>
            </a:r>
            <a:r>
              <a:rPr lang="es-ES" sz="1200" i="1" dirty="0" smtClean="0">
                <a:solidFill>
                  <a:srgbClr val="FFFF00"/>
                </a:solidFill>
              </a:rPr>
              <a:t>a orillas del Manzanares</a:t>
            </a:r>
            <a:endParaRPr lang="es-ES" sz="1200" i="1" dirty="0">
              <a:solidFill>
                <a:srgbClr val="FFFF00"/>
              </a:solidFill>
            </a:endParaRPr>
          </a:p>
        </p:txBody>
      </p:sp>
      <p:pic>
        <p:nvPicPr>
          <p:cNvPr id="7" name="Imagen 6"/>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182103" y="179245"/>
            <a:ext cx="3525138" cy="6480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8" name="Rectángulo 7"/>
          <p:cNvSpPr/>
          <p:nvPr/>
        </p:nvSpPr>
        <p:spPr>
          <a:xfrm>
            <a:off x="9202682" y="6398144"/>
            <a:ext cx="1880451" cy="276999"/>
          </a:xfrm>
          <a:prstGeom prst="rect">
            <a:avLst/>
          </a:prstGeom>
        </p:spPr>
        <p:txBody>
          <a:bodyPr wrap="none">
            <a:spAutoFit/>
          </a:bodyPr>
          <a:lstStyle/>
          <a:p>
            <a:pPr algn="ctr"/>
            <a:r>
              <a:rPr lang="es-ES" sz="1200" i="1" dirty="0" smtClean="0">
                <a:solidFill>
                  <a:srgbClr val="FFFF00"/>
                </a:solidFill>
              </a:rPr>
              <a:t>El resguardados de tabacos</a:t>
            </a:r>
            <a:endParaRPr lang="es-ES" sz="1200" i="1" dirty="0">
              <a:solidFill>
                <a:srgbClr val="FFFF00"/>
              </a:solidFill>
            </a:endParaRPr>
          </a:p>
        </p:txBody>
      </p:sp>
    </p:spTree>
    <p:extLst>
      <p:ext uri="{BB962C8B-B14F-4D97-AF65-F5344CB8AC3E}">
        <p14:creationId xmlns:p14="http://schemas.microsoft.com/office/powerpoint/2010/main" val="359171269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67000"/>
              </a:schemeClr>
            </a:gs>
            <a:gs pos="48000">
              <a:schemeClr val="accent6">
                <a:lumMod val="97000"/>
                <a:lumOff val="3000"/>
              </a:schemeClr>
            </a:gs>
            <a:gs pos="100000">
              <a:schemeClr val="accent6">
                <a:lumMod val="60000"/>
                <a:lumOff val="40000"/>
              </a:schemeClr>
            </a:gs>
          </a:gsLst>
          <a:lin ang="16200000" scaled="1"/>
          <a:tileRect/>
        </a:gradFill>
        <a:effectLst/>
      </p:bgPr>
    </p:bg>
    <p:spTree>
      <p:nvGrpSpPr>
        <p:cNvPr id="1" name=""/>
        <p:cNvGrpSpPr/>
        <p:nvPr/>
      </p:nvGrpSpPr>
      <p:grpSpPr>
        <a:xfrm>
          <a:off x="0" y="0"/>
          <a:ext cx="0" cy="0"/>
          <a:chOff x="0" y="0"/>
          <a:chExt cx="0" cy="0"/>
        </a:xfrm>
      </p:grpSpPr>
      <p:pic>
        <p:nvPicPr>
          <p:cNvPr id="4" name="Imagen 3"/>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93738" y="209328"/>
            <a:ext cx="5144435" cy="6480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5" name="Rectángulo 4"/>
          <p:cNvSpPr/>
          <p:nvPr/>
        </p:nvSpPr>
        <p:spPr>
          <a:xfrm>
            <a:off x="2484572" y="6412007"/>
            <a:ext cx="1031051" cy="276999"/>
          </a:xfrm>
          <a:prstGeom prst="rect">
            <a:avLst/>
          </a:prstGeom>
        </p:spPr>
        <p:txBody>
          <a:bodyPr wrap="none">
            <a:spAutoFit/>
          </a:bodyPr>
          <a:lstStyle/>
          <a:p>
            <a:pPr algn="ctr"/>
            <a:r>
              <a:rPr lang="es-ES" sz="1200" i="1" dirty="0" smtClean="0">
                <a:solidFill>
                  <a:srgbClr val="FFFF00"/>
                </a:solidFill>
              </a:rPr>
              <a:t>Los leñadores</a:t>
            </a:r>
            <a:endParaRPr lang="es-ES" sz="1200" i="1" dirty="0">
              <a:solidFill>
                <a:srgbClr val="FFFF00"/>
              </a:solidFill>
            </a:endParaRPr>
          </a:p>
        </p:txBody>
      </p:sp>
      <p:sp>
        <p:nvSpPr>
          <p:cNvPr id="7" name="Rectángulo 6"/>
          <p:cNvSpPr/>
          <p:nvPr/>
        </p:nvSpPr>
        <p:spPr>
          <a:xfrm>
            <a:off x="7814907" y="6412007"/>
            <a:ext cx="1898277" cy="276999"/>
          </a:xfrm>
          <a:prstGeom prst="rect">
            <a:avLst/>
          </a:prstGeom>
        </p:spPr>
        <p:txBody>
          <a:bodyPr wrap="none">
            <a:spAutoFit/>
          </a:bodyPr>
          <a:lstStyle/>
          <a:p>
            <a:pPr algn="ctr"/>
            <a:r>
              <a:rPr lang="es-ES" sz="1200" i="1" dirty="0" smtClean="0"/>
              <a:t>Niños hinchando una vejiga</a:t>
            </a:r>
            <a:endParaRPr lang="es-ES" sz="1200" i="1" dirty="0"/>
          </a:p>
        </p:txBody>
      </p:sp>
      <p:pic>
        <p:nvPicPr>
          <p:cNvPr id="8" name="Imagen 7"/>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5564573" y="209328"/>
            <a:ext cx="6455170" cy="6120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53049783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0"/>
                <a:lumOff val="100000"/>
              </a:schemeClr>
            </a:gs>
            <a:gs pos="35000">
              <a:schemeClr val="accent6">
                <a:lumMod val="0"/>
                <a:lumOff val="100000"/>
              </a:schemeClr>
            </a:gs>
            <a:gs pos="100000">
              <a:schemeClr val="accent6">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02744" y="215888"/>
            <a:ext cx="6605505" cy="647847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4" name="Rectángulo 3"/>
          <p:cNvSpPr/>
          <p:nvPr/>
        </p:nvSpPr>
        <p:spPr>
          <a:xfrm>
            <a:off x="2081514" y="6412007"/>
            <a:ext cx="1837170" cy="276999"/>
          </a:xfrm>
          <a:prstGeom prst="rect">
            <a:avLst/>
          </a:prstGeom>
        </p:spPr>
        <p:txBody>
          <a:bodyPr wrap="none">
            <a:spAutoFit/>
          </a:bodyPr>
          <a:lstStyle/>
          <a:p>
            <a:pPr algn="ctr"/>
            <a:r>
              <a:rPr lang="es-ES" sz="1200" i="1" dirty="0" smtClean="0">
                <a:solidFill>
                  <a:srgbClr val="FFFF00"/>
                </a:solidFill>
              </a:rPr>
              <a:t>Muchachos cogiendo fruta</a:t>
            </a:r>
            <a:endParaRPr lang="es-ES" sz="1200" i="1" dirty="0">
              <a:solidFill>
                <a:srgbClr val="FFFF00"/>
              </a:solidFill>
            </a:endParaRPr>
          </a:p>
        </p:txBody>
      </p:sp>
      <p:pic>
        <p:nvPicPr>
          <p:cNvPr id="6" name="Imagen 5"/>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165144" y="215888"/>
            <a:ext cx="4799977" cy="6480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7" name="Rectángulo 6"/>
          <p:cNvSpPr/>
          <p:nvPr/>
        </p:nvSpPr>
        <p:spPr>
          <a:xfrm>
            <a:off x="9208126" y="6385881"/>
            <a:ext cx="1064843" cy="276999"/>
          </a:xfrm>
          <a:prstGeom prst="rect">
            <a:avLst/>
          </a:prstGeom>
        </p:spPr>
        <p:txBody>
          <a:bodyPr wrap="none">
            <a:spAutoFit/>
          </a:bodyPr>
          <a:lstStyle/>
          <a:p>
            <a:pPr algn="ctr"/>
            <a:r>
              <a:rPr lang="es-ES" sz="1200" i="1" dirty="0" smtClean="0">
                <a:solidFill>
                  <a:srgbClr val="FFFF00"/>
                </a:solidFill>
              </a:rPr>
              <a:t>Las gigantillas</a:t>
            </a:r>
            <a:endParaRPr lang="es-ES" sz="1200" i="1" dirty="0">
              <a:solidFill>
                <a:srgbClr val="FFFF00"/>
              </a:solidFill>
            </a:endParaRPr>
          </a:p>
        </p:txBody>
      </p:sp>
    </p:spTree>
    <p:extLst>
      <p:ext uri="{BB962C8B-B14F-4D97-AF65-F5344CB8AC3E}">
        <p14:creationId xmlns:p14="http://schemas.microsoft.com/office/powerpoint/2010/main" val="133003472"/>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67000"/>
              </a:schemeClr>
            </a:gs>
            <a:gs pos="48000">
              <a:schemeClr val="accent6">
                <a:lumMod val="97000"/>
                <a:lumOff val="3000"/>
              </a:schemeClr>
            </a:gs>
            <a:gs pos="100000">
              <a:schemeClr val="accent6">
                <a:lumMod val="60000"/>
                <a:lumOff val="40000"/>
              </a:schemeClr>
            </a:gs>
          </a:gsLst>
          <a:lin ang="16200000" scaled="1"/>
          <a:tileRect/>
        </a:grad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99065" y="195943"/>
            <a:ext cx="10816088" cy="6480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3" name="CuadroTexto 2"/>
          <p:cNvSpPr txBox="1"/>
          <p:nvPr/>
        </p:nvSpPr>
        <p:spPr>
          <a:xfrm>
            <a:off x="4358200" y="6268315"/>
            <a:ext cx="4002028" cy="276999"/>
          </a:xfrm>
          <a:prstGeom prst="rect">
            <a:avLst/>
          </a:prstGeom>
          <a:solidFill>
            <a:schemeClr val="bg1">
              <a:alpha val="59000"/>
            </a:schemeClr>
          </a:solidFill>
        </p:spPr>
        <p:txBody>
          <a:bodyPr wrap="square" rtlCol="0">
            <a:spAutoFit/>
          </a:bodyPr>
          <a:lstStyle/>
          <a:p>
            <a:pPr algn="ctr"/>
            <a:r>
              <a:rPr lang="es-ES" sz="1200" i="1" dirty="0" smtClean="0"/>
              <a:t>Fabricación de la pólvora en la Sierra de Tardienta</a:t>
            </a:r>
            <a:endParaRPr lang="es-ES" sz="1200" i="1" dirty="0"/>
          </a:p>
        </p:txBody>
      </p:sp>
    </p:spTree>
    <p:extLst>
      <p:ext uri="{BB962C8B-B14F-4D97-AF65-F5344CB8AC3E}">
        <p14:creationId xmlns:p14="http://schemas.microsoft.com/office/powerpoint/2010/main" val="3678173565"/>
      </p:ext>
    </p:extLst>
  </p:cSld>
  <p:clrMapOvr>
    <a:masterClrMapping/>
  </p:clrMapOvr>
  <mc:AlternateContent xmlns:mc="http://schemas.openxmlformats.org/markup-compatibility/2006" xmlns:p14="http://schemas.microsoft.com/office/powerpoint/2010/main">
    <mc:Choice Requires="p14">
      <p:transition spd="slow" p14:dur="800">
        <p:diamond/>
      </p:transition>
    </mc:Choice>
    <mc:Fallback xmlns="">
      <p:transition spd="slow">
        <p:diamond/>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0"/>
                <a:lumOff val="100000"/>
              </a:schemeClr>
            </a:gs>
            <a:gs pos="35000">
              <a:schemeClr val="accent6">
                <a:lumMod val="0"/>
                <a:lumOff val="100000"/>
              </a:schemeClr>
            </a:gs>
            <a:gs pos="100000">
              <a:schemeClr val="accent6">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225779" y="199981"/>
            <a:ext cx="6208888" cy="6120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3" name="Imagen 2"/>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6671729" y="254809"/>
            <a:ext cx="4784552" cy="6120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4" name="CuadroTexto 3"/>
          <p:cNvSpPr txBox="1"/>
          <p:nvPr/>
        </p:nvSpPr>
        <p:spPr>
          <a:xfrm>
            <a:off x="2201333" y="6445956"/>
            <a:ext cx="2235200" cy="276999"/>
          </a:xfrm>
          <a:prstGeom prst="rect">
            <a:avLst/>
          </a:prstGeom>
          <a:noFill/>
        </p:spPr>
        <p:txBody>
          <a:bodyPr wrap="square" rtlCol="0">
            <a:spAutoFit/>
          </a:bodyPr>
          <a:lstStyle/>
          <a:p>
            <a:pPr algn="ctr"/>
            <a:r>
              <a:rPr lang="es-ES" sz="1200" i="1" dirty="0" smtClean="0"/>
              <a:t>Asalto al coche</a:t>
            </a:r>
            <a:endParaRPr lang="es-ES" sz="1200" i="1" dirty="0"/>
          </a:p>
        </p:txBody>
      </p:sp>
      <p:sp>
        <p:nvSpPr>
          <p:cNvPr id="5" name="CuadroTexto 4"/>
          <p:cNvSpPr txBox="1"/>
          <p:nvPr/>
        </p:nvSpPr>
        <p:spPr>
          <a:xfrm>
            <a:off x="8178804" y="6451599"/>
            <a:ext cx="2235200" cy="276999"/>
          </a:xfrm>
          <a:prstGeom prst="rect">
            <a:avLst/>
          </a:prstGeom>
          <a:noFill/>
        </p:spPr>
        <p:txBody>
          <a:bodyPr wrap="square" rtlCol="0">
            <a:spAutoFit/>
          </a:bodyPr>
          <a:lstStyle/>
          <a:p>
            <a:pPr algn="ctr"/>
            <a:r>
              <a:rPr lang="es-ES" sz="1200" i="1" dirty="0" smtClean="0"/>
              <a:t>Asalto de ladrones</a:t>
            </a:r>
            <a:endParaRPr lang="es-ES" sz="1200" i="1" dirty="0"/>
          </a:p>
        </p:txBody>
      </p:sp>
    </p:spTree>
    <p:extLst>
      <p:ext uri="{BB962C8B-B14F-4D97-AF65-F5344CB8AC3E}">
        <p14:creationId xmlns:p14="http://schemas.microsoft.com/office/powerpoint/2010/main" val="124354226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0"/>
                <a:lumOff val="100000"/>
              </a:schemeClr>
            </a:gs>
            <a:gs pos="35000">
              <a:schemeClr val="accent6">
                <a:lumMod val="0"/>
                <a:lumOff val="100000"/>
              </a:schemeClr>
            </a:gs>
            <a:gs pos="100000">
              <a:schemeClr val="accent6">
                <a:lumMod val="100000"/>
              </a:schemeClr>
            </a:gs>
          </a:gsLst>
          <a:path path="circle">
            <a:fillToRect l="50000" t="-80000" r="50000" b="180000"/>
          </a:path>
        </a:grad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73431" y="178245"/>
            <a:ext cx="4418555" cy="6120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3" name="CuadroTexto 2"/>
          <p:cNvSpPr txBox="1"/>
          <p:nvPr/>
        </p:nvSpPr>
        <p:spPr>
          <a:xfrm>
            <a:off x="1367149" y="6445956"/>
            <a:ext cx="2235200" cy="276999"/>
          </a:xfrm>
          <a:prstGeom prst="rect">
            <a:avLst/>
          </a:prstGeom>
          <a:noFill/>
        </p:spPr>
        <p:txBody>
          <a:bodyPr wrap="square" rtlCol="0">
            <a:spAutoFit/>
          </a:bodyPr>
          <a:lstStyle/>
          <a:p>
            <a:pPr algn="ctr"/>
            <a:r>
              <a:rPr lang="es-ES" sz="1200" i="1" dirty="0" smtClean="0"/>
              <a:t>El entierro de la sardina</a:t>
            </a:r>
            <a:endParaRPr lang="es-ES" sz="1200" i="1" dirty="0"/>
          </a:p>
        </p:txBody>
      </p:sp>
      <p:pic>
        <p:nvPicPr>
          <p:cNvPr id="4" name="Imagen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373428" y="161917"/>
            <a:ext cx="3525793" cy="6120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5" name="CuadroTexto 4"/>
          <p:cNvSpPr txBox="1"/>
          <p:nvPr/>
        </p:nvSpPr>
        <p:spPr>
          <a:xfrm>
            <a:off x="9090176" y="6307456"/>
            <a:ext cx="2235200" cy="276999"/>
          </a:xfrm>
          <a:prstGeom prst="rect">
            <a:avLst/>
          </a:prstGeom>
          <a:noFill/>
        </p:spPr>
        <p:txBody>
          <a:bodyPr wrap="square" rtlCol="0">
            <a:spAutoFit/>
          </a:bodyPr>
          <a:lstStyle/>
          <a:p>
            <a:pPr algn="ctr"/>
            <a:r>
              <a:rPr lang="es-ES" sz="1200" i="1" dirty="0" smtClean="0"/>
              <a:t>La </a:t>
            </a:r>
            <a:r>
              <a:rPr lang="es-ES" sz="1200" i="1" dirty="0" err="1" smtClean="0"/>
              <a:t>caida</a:t>
            </a:r>
            <a:endParaRPr lang="es-ES" sz="1200" i="1" dirty="0"/>
          </a:p>
        </p:txBody>
      </p:sp>
      <p:pic>
        <p:nvPicPr>
          <p:cNvPr id="6" name="Imagen 5"/>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952898" y="178245"/>
            <a:ext cx="3079408" cy="6120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7" name="CuadroTexto 6"/>
          <p:cNvSpPr txBox="1"/>
          <p:nvPr/>
        </p:nvSpPr>
        <p:spPr>
          <a:xfrm>
            <a:off x="5399920" y="6402249"/>
            <a:ext cx="2235200" cy="276999"/>
          </a:xfrm>
          <a:prstGeom prst="rect">
            <a:avLst/>
          </a:prstGeom>
          <a:noFill/>
        </p:spPr>
        <p:txBody>
          <a:bodyPr wrap="square" rtlCol="0">
            <a:spAutoFit/>
          </a:bodyPr>
          <a:lstStyle/>
          <a:p>
            <a:pPr algn="ctr"/>
            <a:r>
              <a:rPr lang="es-ES" sz="1200" i="1" dirty="0" smtClean="0"/>
              <a:t>La cucaña</a:t>
            </a:r>
            <a:endParaRPr lang="es-ES" sz="1200" i="1" dirty="0"/>
          </a:p>
        </p:txBody>
      </p:sp>
    </p:spTree>
    <p:extLst>
      <p:ext uri="{BB962C8B-B14F-4D97-AF65-F5344CB8AC3E}">
        <p14:creationId xmlns:p14="http://schemas.microsoft.com/office/powerpoint/2010/main" val="290221417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67000"/>
              </a:schemeClr>
            </a:gs>
            <a:gs pos="48000">
              <a:schemeClr val="accent6">
                <a:lumMod val="97000"/>
                <a:lumOff val="3000"/>
              </a:schemeClr>
            </a:gs>
            <a:gs pos="100000">
              <a:schemeClr val="accent6">
                <a:lumMod val="60000"/>
                <a:lumOff val="40000"/>
              </a:schemeClr>
            </a:gs>
          </a:gsLst>
          <a:lin ang="16200000" scaled="1"/>
          <a:tileRect/>
        </a:grad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0422" y="167600"/>
            <a:ext cx="4445983" cy="6480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3" name="CuadroTexto 2"/>
          <p:cNvSpPr txBox="1"/>
          <p:nvPr/>
        </p:nvSpPr>
        <p:spPr>
          <a:xfrm>
            <a:off x="1221180" y="6298005"/>
            <a:ext cx="2256312" cy="276999"/>
          </a:xfrm>
          <a:prstGeom prst="rect">
            <a:avLst/>
          </a:prstGeom>
          <a:noFill/>
        </p:spPr>
        <p:txBody>
          <a:bodyPr wrap="square" rtlCol="0">
            <a:spAutoFit/>
          </a:bodyPr>
          <a:lstStyle/>
          <a:p>
            <a:pPr algn="ctr"/>
            <a:r>
              <a:rPr lang="es-ES" sz="1200" i="1" dirty="0" smtClean="0">
                <a:solidFill>
                  <a:srgbClr val="FFFF00"/>
                </a:solidFill>
              </a:rPr>
              <a:t>La fragua</a:t>
            </a:r>
            <a:endParaRPr lang="es-ES" sz="1200" i="1" dirty="0">
              <a:solidFill>
                <a:srgbClr val="FFFF00"/>
              </a:solidFill>
            </a:endParaRPr>
          </a:p>
        </p:txBody>
      </p:sp>
      <p:pic>
        <p:nvPicPr>
          <p:cNvPr id="5" name="Imagen 4"/>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4770944" y="214005"/>
            <a:ext cx="7289633" cy="6084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6" name="Rectángulo 5"/>
          <p:cNvSpPr/>
          <p:nvPr/>
        </p:nvSpPr>
        <p:spPr>
          <a:xfrm>
            <a:off x="7335722" y="6396518"/>
            <a:ext cx="1583895" cy="276999"/>
          </a:xfrm>
          <a:prstGeom prst="rect">
            <a:avLst/>
          </a:prstGeom>
        </p:spPr>
        <p:txBody>
          <a:bodyPr wrap="none">
            <a:spAutoFit/>
          </a:bodyPr>
          <a:lstStyle/>
          <a:p>
            <a:pPr algn="ctr"/>
            <a:r>
              <a:rPr lang="es-ES" sz="1200" b="1" i="1" dirty="0"/>
              <a:t>El ciego de la guitarra</a:t>
            </a:r>
            <a:endParaRPr lang="es-ES" sz="1200" dirty="0"/>
          </a:p>
        </p:txBody>
      </p:sp>
    </p:spTree>
    <p:extLst>
      <p:ext uri="{BB962C8B-B14F-4D97-AF65-F5344CB8AC3E}">
        <p14:creationId xmlns:p14="http://schemas.microsoft.com/office/powerpoint/2010/main" val="2161340498"/>
      </p:ext>
    </p:extLst>
  </p:cSld>
  <p:clrMapOvr>
    <a:masterClrMapping/>
  </p:clrMapOvr>
  <p:transition spd="slow">
    <p:wheel spokes="1"/>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0"/>
                <a:lumOff val="100000"/>
              </a:schemeClr>
            </a:gs>
            <a:gs pos="35000">
              <a:schemeClr val="accent6">
                <a:lumMod val="0"/>
                <a:lumOff val="100000"/>
              </a:schemeClr>
            </a:gs>
            <a:gs pos="100000">
              <a:schemeClr val="accent6">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4263264" y="180563"/>
            <a:ext cx="7832426" cy="5760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5" name="Rectángulo 4"/>
          <p:cNvSpPr/>
          <p:nvPr/>
        </p:nvSpPr>
        <p:spPr>
          <a:xfrm>
            <a:off x="4839215" y="6055510"/>
            <a:ext cx="6901527" cy="646331"/>
          </a:xfrm>
          <a:prstGeom prst="rect">
            <a:avLst/>
          </a:prstGeom>
        </p:spPr>
        <p:txBody>
          <a:bodyPr wrap="square">
            <a:spAutoFit/>
          </a:bodyPr>
          <a:lstStyle/>
          <a:p>
            <a:r>
              <a:rPr lang="es-ES" sz="1200" b="1" i="1" dirty="0"/>
              <a:t>El quitasol</a:t>
            </a:r>
            <a:r>
              <a:rPr lang="es-ES" sz="1200" dirty="0"/>
              <a:t> (1777) es un cuadro de Francisco de Goya conservado en el Museo del Prado y que forma parte de la serie de cartones para la Real Fábrica de Tapices de Santa Bárbara; en concreto, para la serie destinada a la decoración del comedor del infante Carlos, entonces Príncipe de Asturias, en el Palacio Real de El Pardo.</a:t>
            </a:r>
          </a:p>
        </p:txBody>
      </p:sp>
      <p:pic>
        <p:nvPicPr>
          <p:cNvPr id="6" name="Imagen 5"/>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21299" y="180563"/>
            <a:ext cx="4050000" cy="6480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7" name="Rectángulo 6"/>
          <p:cNvSpPr/>
          <p:nvPr/>
        </p:nvSpPr>
        <p:spPr>
          <a:xfrm>
            <a:off x="1580139" y="6332715"/>
            <a:ext cx="899926" cy="276999"/>
          </a:xfrm>
          <a:prstGeom prst="rect">
            <a:avLst/>
          </a:prstGeom>
        </p:spPr>
        <p:txBody>
          <a:bodyPr wrap="none">
            <a:spAutoFit/>
          </a:bodyPr>
          <a:lstStyle/>
          <a:p>
            <a:pPr algn="ctr"/>
            <a:r>
              <a:rPr lang="es-ES" sz="1200" i="1" dirty="0" smtClean="0">
                <a:solidFill>
                  <a:srgbClr val="FFFF00"/>
                </a:solidFill>
              </a:rPr>
              <a:t>El columpio</a:t>
            </a:r>
            <a:endParaRPr lang="es-ES" sz="1200" i="1" dirty="0">
              <a:solidFill>
                <a:srgbClr val="FFFF00"/>
              </a:solidFill>
            </a:endParaRPr>
          </a:p>
        </p:txBody>
      </p:sp>
    </p:spTree>
    <p:extLst>
      <p:ext uri="{BB962C8B-B14F-4D97-AF65-F5344CB8AC3E}">
        <p14:creationId xmlns:p14="http://schemas.microsoft.com/office/powerpoint/2010/main" val="1408272914"/>
      </p:ext>
    </p:extLst>
  </p:cSld>
  <p:clrMapOvr>
    <a:masterClrMapping/>
  </p:clrMapOvr>
  <mc:AlternateContent xmlns:mc="http://schemas.openxmlformats.org/markup-compatibility/2006" xmlns:p14="http://schemas.microsoft.com/office/powerpoint/2010/main">
    <mc:Choice Requires="p14">
      <p:transition spd="slow" p14:dur="1750">
        <p14:warp dir="in"/>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67000"/>
              </a:schemeClr>
            </a:gs>
            <a:gs pos="48000">
              <a:schemeClr val="accent6">
                <a:lumMod val="97000"/>
                <a:lumOff val="3000"/>
              </a:schemeClr>
            </a:gs>
            <a:gs pos="100000">
              <a:schemeClr val="accent6">
                <a:lumMod val="60000"/>
                <a:lumOff val="40000"/>
              </a:schemeClr>
            </a:gs>
          </a:gsLst>
          <a:lin ang="16200000" scaled="1"/>
          <a:tileRect/>
        </a:grad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67198" y="157380"/>
            <a:ext cx="6753706" cy="6480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3" name="Rectángulo 2"/>
          <p:cNvSpPr/>
          <p:nvPr/>
        </p:nvSpPr>
        <p:spPr>
          <a:xfrm>
            <a:off x="3499490" y="6360381"/>
            <a:ext cx="845874" cy="276999"/>
          </a:xfrm>
          <a:prstGeom prst="rect">
            <a:avLst/>
          </a:prstGeom>
        </p:spPr>
        <p:txBody>
          <a:bodyPr wrap="none">
            <a:spAutoFit/>
          </a:bodyPr>
          <a:lstStyle/>
          <a:p>
            <a:pPr algn="ctr"/>
            <a:r>
              <a:rPr lang="es-ES" sz="1200" i="1" dirty="0" smtClean="0">
                <a:solidFill>
                  <a:srgbClr val="FFFF00"/>
                </a:solidFill>
              </a:rPr>
              <a:t>La Cometa</a:t>
            </a:r>
            <a:endParaRPr lang="es-ES" sz="1200" i="1" dirty="0">
              <a:solidFill>
                <a:srgbClr val="FFFF00"/>
              </a:solidFill>
            </a:endParaRPr>
          </a:p>
        </p:txBody>
      </p:sp>
      <p:pic>
        <p:nvPicPr>
          <p:cNvPr id="4" name="Imagen 3"/>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7806696" y="208181"/>
            <a:ext cx="4004719" cy="6480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5" name="Rectángulo 4"/>
          <p:cNvSpPr/>
          <p:nvPr/>
        </p:nvSpPr>
        <p:spPr>
          <a:xfrm>
            <a:off x="9152942" y="6356025"/>
            <a:ext cx="1417504" cy="276999"/>
          </a:xfrm>
          <a:prstGeom prst="rect">
            <a:avLst/>
          </a:prstGeom>
        </p:spPr>
        <p:txBody>
          <a:bodyPr wrap="none">
            <a:spAutoFit/>
          </a:bodyPr>
          <a:lstStyle/>
          <a:p>
            <a:pPr algn="ctr"/>
            <a:r>
              <a:rPr lang="es-ES" sz="1200" i="1" dirty="0" smtClean="0">
                <a:solidFill>
                  <a:srgbClr val="FFFF00"/>
                </a:solidFill>
              </a:rPr>
              <a:t>Jugadores de cartas</a:t>
            </a:r>
            <a:endParaRPr lang="es-ES" sz="1200" i="1" dirty="0">
              <a:solidFill>
                <a:srgbClr val="FFFF00"/>
              </a:solidFill>
            </a:endParaRPr>
          </a:p>
        </p:txBody>
      </p:sp>
    </p:spTree>
    <p:extLst>
      <p:ext uri="{BB962C8B-B14F-4D97-AF65-F5344CB8AC3E}">
        <p14:creationId xmlns:p14="http://schemas.microsoft.com/office/powerpoint/2010/main" val="191250580"/>
      </p:ext>
    </p:extLst>
  </p:cSld>
  <p:clrMapOvr>
    <a:masterClrMapping/>
  </p:clrMapOvr>
  <p:transition spd="slow">
    <p:wheel spokes="1"/>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67000"/>
              </a:schemeClr>
            </a:gs>
            <a:gs pos="48000">
              <a:schemeClr val="accent6">
                <a:lumMod val="97000"/>
                <a:lumOff val="3000"/>
              </a:schemeClr>
            </a:gs>
            <a:gs pos="100000">
              <a:schemeClr val="accent6">
                <a:lumMod val="60000"/>
                <a:lumOff val="40000"/>
              </a:schemeClr>
            </a:gs>
          </a:gsLst>
          <a:lin ang="16200000" scaled="1"/>
          <a:tileRect/>
        </a:grad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775737" y="177720"/>
            <a:ext cx="5260719" cy="6480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0" name="Rectángulo 9"/>
          <p:cNvSpPr/>
          <p:nvPr/>
        </p:nvSpPr>
        <p:spPr>
          <a:xfrm>
            <a:off x="8970569" y="6317145"/>
            <a:ext cx="1557927" cy="276999"/>
          </a:xfrm>
          <a:prstGeom prst="rect">
            <a:avLst/>
          </a:prstGeom>
        </p:spPr>
        <p:txBody>
          <a:bodyPr wrap="none">
            <a:spAutoFit/>
          </a:bodyPr>
          <a:lstStyle/>
          <a:p>
            <a:pPr algn="ctr"/>
            <a:r>
              <a:rPr lang="es-ES" sz="1200" i="1" dirty="0" smtClean="0">
                <a:solidFill>
                  <a:srgbClr val="FFFF00"/>
                </a:solidFill>
              </a:rPr>
              <a:t>El </a:t>
            </a:r>
            <a:r>
              <a:rPr lang="es-ES" sz="1200" i="1" dirty="0">
                <a:solidFill>
                  <a:srgbClr val="FFFF00"/>
                </a:solidFill>
              </a:rPr>
              <a:t> </a:t>
            </a:r>
            <a:r>
              <a:rPr lang="es-ES" sz="1200" i="1" dirty="0" smtClean="0">
                <a:solidFill>
                  <a:srgbClr val="FFFF00"/>
                </a:solidFill>
              </a:rPr>
              <a:t>majo de la guitarra</a:t>
            </a:r>
            <a:endParaRPr lang="es-ES" sz="1200" i="1" dirty="0">
              <a:solidFill>
                <a:srgbClr val="FFFF00"/>
              </a:solidFill>
            </a:endParaRPr>
          </a:p>
        </p:txBody>
      </p:sp>
      <p:pic>
        <p:nvPicPr>
          <p:cNvPr id="12" name="Imagen 1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29326" y="155937"/>
            <a:ext cx="6466646" cy="544358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3" name="CuadroTexto 12"/>
          <p:cNvSpPr txBox="1"/>
          <p:nvPr/>
        </p:nvSpPr>
        <p:spPr>
          <a:xfrm>
            <a:off x="1973626" y="5701331"/>
            <a:ext cx="2599509" cy="276999"/>
          </a:xfrm>
          <a:prstGeom prst="rect">
            <a:avLst/>
          </a:prstGeom>
          <a:noFill/>
        </p:spPr>
        <p:txBody>
          <a:bodyPr wrap="square" rtlCol="0">
            <a:spAutoFit/>
          </a:bodyPr>
          <a:lstStyle/>
          <a:p>
            <a:pPr algn="ctr"/>
            <a:r>
              <a:rPr lang="es-ES" sz="1200" i="1" dirty="0" smtClean="0"/>
              <a:t>Los zancos</a:t>
            </a:r>
            <a:endParaRPr lang="es-ES" sz="1200" i="1" dirty="0"/>
          </a:p>
        </p:txBody>
      </p:sp>
    </p:spTree>
    <p:extLst>
      <p:ext uri="{BB962C8B-B14F-4D97-AF65-F5344CB8AC3E}">
        <p14:creationId xmlns:p14="http://schemas.microsoft.com/office/powerpoint/2010/main" val="363792338"/>
      </p:ext>
    </p:extLst>
  </p:cSld>
  <p:clrMapOvr>
    <a:masterClrMapping/>
  </p:clrMapOvr>
  <p:transition spd="slow">
    <p:wheel spokes="1"/>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0"/>
                <a:lumOff val="100000"/>
              </a:schemeClr>
            </a:gs>
            <a:gs pos="35000">
              <a:schemeClr val="accent6">
                <a:lumMod val="0"/>
                <a:lumOff val="100000"/>
              </a:schemeClr>
            </a:gs>
            <a:gs pos="100000">
              <a:schemeClr val="accent6">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a:blip r:embed="rId2"/>
          <a:stretch>
            <a:fillRect/>
          </a:stretch>
        </p:blipFill>
        <p:spPr>
          <a:xfrm>
            <a:off x="111765" y="175983"/>
            <a:ext cx="5291508" cy="6480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3" name="Rectángulo 2"/>
          <p:cNvSpPr/>
          <p:nvPr/>
        </p:nvSpPr>
        <p:spPr>
          <a:xfrm>
            <a:off x="3957113" y="6283322"/>
            <a:ext cx="1325171" cy="276999"/>
          </a:xfrm>
          <a:prstGeom prst="rect">
            <a:avLst/>
          </a:prstGeom>
        </p:spPr>
        <p:txBody>
          <a:bodyPr wrap="none">
            <a:spAutoFit/>
          </a:bodyPr>
          <a:lstStyle/>
          <a:p>
            <a:pPr algn="ctr"/>
            <a:r>
              <a:rPr lang="es-ES" sz="1200" i="1" dirty="0" smtClean="0">
                <a:solidFill>
                  <a:srgbClr val="FFFF00"/>
                </a:solidFill>
              </a:rPr>
              <a:t>La feria de Madrid</a:t>
            </a:r>
            <a:endParaRPr lang="es-ES" sz="1200" i="1" dirty="0">
              <a:solidFill>
                <a:srgbClr val="FFFF00"/>
              </a:solidFill>
            </a:endParaRPr>
          </a:p>
        </p:txBody>
      </p:sp>
      <p:pic>
        <p:nvPicPr>
          <p:cNvPr id="5" name="Imagen 4"/>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522319" y="175983"/>
            <a:ext cx="3277295" cy="6480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8" name="Rectángulo 7"/>
          <p:cNvSpPr/>
          <p:nvPr/>
        </p:nvSpPr>
        <p:spPr>
          <a:xfrm>
            <a:off x="6979520" y="6283322"/>
            <a:ext cx="950197" cy="276999"/>
          </a:xfrm>
          <a:prstGeom prst="rect">
            <a:avLst/>
          </a:prstGeom>
        </p:spPr>
        <p:txBody>
          <a:bodyPr wrap="none">
            <a:spAutoFit/>
          </a:bodyPr>
          <a:lstStyle/>
          <a:p>
            <a:pPr algn="ctr"/>
            <a:r>
              <a:rPr lang="es-ES" sz="1200" i="1" dirty="0" smtClean="0">
                <a:solidFill>
                  <a:srgbClr val="FFFF00"/>
                </a:solidFill>
              </a:rPr>
              <a:t>La Novillada</a:t>
            </a:r>
            <a:endParaRPr lang="es-ES" sz="1200" i="1" dirty="0">
              <a:solidFill>
                <a:srgbClr val="FFFF00"/>
              </a:solidFill>
            </a:endParaRPr>
          </a:p>
        </p:txBody>
      </p:sp>
      <p:pic>
        <p:nvPicPr>
          <p:cNvPr id="12" name="Imagen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8943024" y="175983"/>
            <a:ext cx="2627582" cy="6480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3" name="Rectángulo 12"/>
          <p:cNvSpPr/>
          <p:nvPr/>
        </p:nvSpPr>
        <p:spPr>
          <a:xfrm>
            <a:off x="9681538" y="6305097"/>
            <a:ext cx="1218603" cy="276999"/>
          </a:xfrm>
          <a:prstGeom prst="rect">
            <a:avLst/>
          </a:prstGeom>
        </p:spPr>
        <p:txBody>
          <a:bodyPr wrap="none">
            <a:spAutoFit/>
          </a:bodyPr>
          <a:lstStyle/>
          <a:p>
            <a:pPr algn="ctr"/>
            <a:r>
              <a:rPr lang="es-ES" sz="1200" i="1" dirty="0" smtClean="0">
                <a:solidFill>
                  <a:srgbClr val="FFFF00"/>
                </a:solidFill>
              </a:rPr>
              <a:t>El  albañil herido</a:t>
            </a:r>
            <a:endParaRPr lang="es-ES" sz="1200" i="1" dirty="0">
              <a:solidFill>
                <a:srgbClr val="FFFF00"/>
              </a:solidFill>
            </a:endParaRPr>
          </a:p>
        </p:txBody>
      </p:sp>
    </p:spTree>
    <p:extLst>
      <p:ext uri="{BB962C8B-B14F-4D97-AF65-F5344CB8AC3E}">
        <p14:creationId xmlns:p14="http://schemas.microsoft.com/office/powerpoint/2010/main" val="241257075"/>
      </p:ext>
    </p:extLst>
  </p:cSld>
  <p:clrMapOvr>
    <a:masterClrMapping/>
  </p:clrMapOvr>
  <p:transition spd="slow">
    <p:wheel spokes="1"/>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67000"/>
              </a:schemeClr>
            </a:gs>
            <a:gs pos="48000">
              <a:schemeClr val="accent6">
                <a:lumMod val="97000"/>
                <a:lumOff val="3000"/>
              </a:schemeClr>
            </a:gs>
            <a:gs pos="100000">
              <a:schemeClr val="accent6">
                <a:lumMod val="60000"/>
                <a:lumOff val="40000"/>
              </a:schemeClr>
            </a:gs>
          </a:gsLst>
          <a:lin ang="16200000" scaled="1"/>
          <a:tileRect/>
        </a:grad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41905" y="127489"/>
            <a:ext cx="4208058" cy="6660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3" name="Rectángulo 2"/>
          <p:cNvSpPr/>
          <p:nvPr/>
        </p:nvSpPr>
        <p:spPr>
          <a:xfrm>
            <a:off x="2226217" y="6330819"/>
            <a:ext cx="949940" cy="276999"/>
          </a:xfrm>
          <a:prstGeom prst="rect">
            <a:avLst/>
          </a:prstGeom>
        </p:spPr>
        <p:txBody>
          <a:bodyPr wrap="none">
            <a:spAutoFit/>
          </a:bodyPr>
          <a:lstStyle/>
          <a:p>
            <a:pPr algn="ctr"/>
            <a:r>
              <a:rPr lang="es-ES" sz="1200" i="1" dirty="0" smtClean="0">
                <a:solidFill>
                  <a:srgbClr val="FFFF00"/>
                </a:solidFill>
              </a:rPr>
              <a:t>La </a:t>
            </a:r>
            <a:r>
              <a:rPr lang="es-ES" sz="1200" i="1" dirty="0">
                <a:solidFill>
                  <a:srgbClr val="FFFF00"/>
                </a:solidFill>
              </a:rPr>
              <a:t>a</a:t>
            </a:r>
            <a:r>
              <a:rPr lang="es-ES" sz="1200" i="1" dirty="0" smtClean="0">
                <a:solidFill>
                  <a:srgbClr val="FFFF00"/>
                </a:solidFill>
              </a:rPr>
              <a:t>cerolera</a:t>
            </a:r>
            <a:endParaRPr lang="es-ES" sz="1200" i="1" dirty="0">
              <a:solidFill>
                <a:srgbClr val="FFFF00"/>
              </a:solidFill>
            </a:endParaRPr>
          </a:p>
        </p:txBody>
      </p:sp>
      <p:pic>
        <p:nvPicPr>
          <p:cNvPr id="5" name="Imagen 4"/>
          <p:cNvPicPr>
            <a:picLocks noChangeAspect="1"/>
          </p:cNvPicPr>
          <p:nvPr/>
        </p:nvPicPr>
        <p:blipFill>
          <a:blip r:embed="rId3"/>
          <a:stretch>
            <a:fillRect/>
          </a:stretch>
        </p:blipFill>
        <p:spPr>
          <a:xfrm>
            <a:off x="5097982" y="115614"/>
            <a:ext cx="6819840" cy="6660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6" name="Rectángulo 5"/>
          <p:cNvSpPr/>
          <p:nvPr/>
        </p:nvSpPr>
        <p:spPr>
          <a:xfrm>
            <a:off x="7486639" y="6311069"/>
            <a:ext cx="1825436" cy="276999"/>
          </a:xfrm>
          <a:prstGeom prst="rect">
            <a:avLst/>
          </a:prstGeom>
        </p:spPr>
        <p:txBody>
          <a:bodyPr wrap="none">
            <a:spAutoFit/>
          </a:bodyPr>
          <a:lstStyle/>
          <a:p>
            <a:pPr algn="ctr"/>
            <a:r>
              <a:rPr lang="es-ES" sz="1200" i="1" dirty="0" smtClean="0">
                <a:solidFill>
                  <a:srgbClr val="FFFF00"/>
                </a:solidFill>
              </a:rPr>
              <a:t>Pastor tocando la dulzaina</a:t>
            </a:r>
            <a:endParaRPr lang="es-ES" sz="1200" i="1" dirty="0">
              <a:solidFill>
                <a:srgbClr val="FFFF00"/>
              </a:solidFill>
            </a:endParaRPr>
          </a:p>
        </p:txBody>
      </p:sp>
    </p:spTree>
    <p:extLst>
      <p:ext uri="{BB962C8B-B14F-4D97-AF65-F5344CB8AC3E}">
        <p14:creationId xmlns:p14="http://schemas.microsoft.com/office/powerpoint/2010/main" val="996884082"/>
      </p:ext>
    </p:extLst>
  </p:cSld>
  <p:clrMapOvr>
    <a:masterClrMapping/>
  </p:clrMapOvr>
  <p:transition spd="slow">
    <p:wheel spokes="1"/>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67000"/>
              </a:schemeClr>
            </a:gs>
            <a:gs pos="48000">
              <a:schemeClr val="accent6">
                <a:lumMod val="97000"/>
                <a:lumOff val="3000"/>
              </a:schemeClr>
            </a:gs>
            <a:gs pos="100000">
              <a:schemeClr val="accent6">
                <a:lumMod val="60000"/>
                <a:lumOff val="40000"/>
              </a:schemeClr>
            </a:gs>
          </a:gsLst>
          <a:lin ang="16200000" scaled="1"/>
          <a:tileRect/>
        </a:grad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189058" y="201881"/>
            <a:ext cx="4098754" cy="6480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5" name="Rectángulo 4"/>
          <p:cNvSpPr/>
          <p:nvPr/>
        </p:nvSpPr>
        <p:spPr>
          <a:xfrm>
            <a:off x="6246896" y="6366444"/>
            <a:ext cx="2209259" cy="276999"/>
          </a:xfrm>
          <a:prstGeom prst="rect">
            <a:avLst/>
          </a:prstGeom>
        </p:spPr>
        <p:txBody>
          <a:bodyPr wrap="none">
            <a:spAutoFit/>
          </a:bodyPr>
          <a:lstStyle/>
          <a:p>
            <a:pPr algn="ctr"/>
            <a:r>
              <a:rPr lang="es-ES" sz="1200" i="1" dirty="0" smtClean="0">
                <a:solidFill>
                  <a:srgbClr val="FFFF00"/>
                </a:solidFill>
              </a:rPr>
              <a:t>Muchachos</a:t>
            </a:r>
            <a:r>
              <a:rPr lang="es-ES" sz="1200" i="1" dirty="0">
                <a:solidFill>
                  <a:srgbClr val="FFFF00"/>
                </a:solidFill>
              </a:rPr>
              <a:t> </a:t>
            </a:r>
            <a:r>
              <a:rPr lang="es-ES" sz="1200" i="1" dirty="0" smtClean="0">
                <a:solidFill>
                  <a:srgbClr val="FFFF00"/>
                </a:solidFill>
              </a:rPr>
              <a:t>jugando a soldados</a:t>
            </a:r>
            <a:endParaRPr lang="es-ES" sz="1200" i="1" dirty="0">
              <a:solidFill>
                <a:srgbClr val="FFFF00"/>
              </a:solidFill>
            </a:endParaRPr>
          </a:p>
        </p:txBody>
      </p:sp>
      <p:pic>
        <p:nvPicPr>
          <p:cNvPr id="6" name="Imagen 5"/>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9439470" y="190011"/>
            <a:ext cx="2605515" cy="6480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7" name="Rectángulo 6"/>
          <p:cNvSpPr/>
          <p:nvPr/>
        </p:nvSpPr>
        <p:spPr>
          <a:xfrm>
            <a:off x="10068922" y="6364469"/>
            <a:ext cx="1448923" cy="276999"/>
          </a:xfrm>
          <a:prstGeom prst="rect">
            <a:avLst/>
          </a:prstGeom>
        </p:spPr>
        <p:txBody>
          <a:bodyPr wrap="none">
            <a:spAutoFit/>
          </a:bodyPr>
          <a:lstStyle/>
          <a:p>
            <a:pPr algn="ctr"/>
            <a:r>
              <a:rPr lang="es-ES" sz="1200" i="1" dirty="0" smtClean="0">
                <a:solidFill>
                  <a:srgbClr val="FFFF00"/>
                </a:solidFill>
              </a:rPr>
              <a:t>El militar y la señora</a:t>
            </a:r>
            <a:endParaRPr lang="es-ES" sz="1200" i="1" dirty="0">
              <a:solidFill>
                <a:srgbClr val="FFFF00"/>
              </a:solidFill>
            </a:endParaRPr>
          </a:p>
        </p:txBody>
      </p:sp>
      <p:pic>
        <p:nvPicPr>
          <p:cNvPr id="8" name="Imagen 7"/>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30138" y="201883"/>
            <a:ext cx="4909094" cy="647999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9" name="Rectángulo 8"/>
          <p:cNvSpPr/>
          <p:nvPr/>
        </p:nvSpPr>
        <p:spPr>
          <a:xfrm>
            <a:off x="1599523" y="6364464"/>
            <a:ext cx="2157963" cy="276999"/>
          </a:xfrm>
          <a:prstGeom prst="rect">
            <a:avLst/>
          </a:prstGeom>
        </p:spPr>
        <p:txBody>
          <a:bodyPr wrap="none">
            <a:spAutoFit/>
          </a:bodyPr>
          <a:lstStyle/>
          <a:p>
            <a:pPr algn="ctr"/>
            <a:r>
              <a:rPr lang="es-ES" sz="1200" i="1" dirty="0" smtClean="0">
                <a:solidFill>
                  <a:srgbClr val="FFFF00"/>
                </a:solidFill>
              </a:rPr>
              <a:t>Muchachos subiendo a un árbol</a:t>
            </a:r>
            <a:endParaRPr lang="es-ES" sz="1200" i="1" dirty="0">
              <a:solidFill>
                <a:srgbClr val="FFFF00"/>
              </a:solidFill>
            </a:endParaRPr>
          </a:p>
        </p:txBody>
      </p:sp>
    </p:spTree>
    <p:extLst>
      <p:ext uri="{BB962C8B-B14F-4D97-AF65-F5344CB8AC3E}">
        <p14:creationId xmlns:p14="http://schemas.microsoft.com/office/powerpoint/2010/main" val="2924631658"/>
      </p:ext>
    </p:extLst>
  </p:cSld>
  <p:clrMapOvr>
    <a:masterClrMapping/>
  </p:clrMapOvr>
  <p:transition spd="slow">
    <p:wheel spokes="1"/>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67000"/>
              </a:schemeClr>
            </a:gs>
            <a:gs pos="48000">
              <a:schemeClr val="accent6">
                <a:lumMod val="97000"/>
                <a:lumOff val="3000"/>
              </a:schemeClr>
            </a:gs>
            <a:gs pos="100000">
              <a:schemeClr val="accent6">
                <a:lumMod val="60000"/>
                <a:lumOff val="40000"/>
              </a:schemeClr>
            </a:gs>
          </a:gsLst>
          <a:lin ang="16200000" scaled="1"/>
          <a:tileRect/>
        </a:grad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4560124" y="135842"/>
            <a:ext cx="7534429" cy="6480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3" name="Rectángulo 2"/>
          <p:cNvSpPr/>
          <p:nvPr/>
        </p:nvSpPr>
        <p:spPr>
          <a:xfrm>
            <a:off x="7636956" y="6338843"/>
            <a:ext cx="781304" cy="276999"/>
          </a:xfrm>
          <a:prstGeom prst="rect">
            <a:avLst/>
          </a:prstGeom>
        </p:spPr>
        <p:txBody>
          <a:bodyPr wrap="none">
            <a:spAutoFit/>
          </a:bodyPr>
          <a:lstStyle/>
          <a:p>
            <a:pPr algn="ctr"/>
            <a:r>
              <a:rPr lang="es-ES" sz="1200" i="1" dirty="0" smtClean="0">
                <a:solidFill>
                  <a:srgbClr val="FFFF00"/>
                </a:solidFill>
              </a:rPr>
              <a:t>El medico</a:t>
            </a:r>
            <a:endParaRPr lang="es-ES" sz="1200" i="1" dirty="0">
              <a:solidFill>
                <a:srgbClr val="FFFF00"/>
              </a:solidFill>
            </a:endParaRPr>
          </a:p>
        </p:txBody>
      </p:sp>
      <p:pic>
        <p:nvPicPr>
          <p:cNvPr id="4" name="Imagen 3"/>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19689" y="140498"/>
            <a:ext cx="4291450" cy="6480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5" name="Rectángulo 4"/>
          <p:cNvSpPr/>
          <p:nvPr/>
        </p:nvSpPr>
        <p:spPr>
          <a:xfrm>
            <a:off x="1814161" y="6316994"/>
            <a:ext cx="1104791" cy="276999"/>
          </a:xfrm>
          <a:prstGeom prst="rect">
            <a:avLst/>
          </a:prstGeom>
        </p:spPr>
        <p:txBody>
          <a:bodyPr wrap="none">
            <a:spAutoFit/>
          </a:bodyPr>
          <a:lstStyle/>
          <a:p>
            <a:pPr algn="ctr"/>
            <a:r>
              <a:rPr lang="es-ES" sz="1200" i="1" dirty="0" smtClean="0">
                <a:solidFill>
                  <a:srgbClr val="FFFF00"/>
                </a:solidFill>
              </a:rPr>
              <a:t>Las lavanderas</a:t>
            </a:r>
            <a:endParaRPr lang="es-ES" sz="1200" i="1" dirty="0">
              <a:solidFill>
                <a:srgbClr val="FFFF00"/>
              </a:solidFill>
            </a:endParaRPr>
          </a:p>
        </p:txBody>
      </p:sp>
    </p:spTree>
    <p:extLst>
      <p:ext uri="{BB962C8B-B14F-4D97-AF65-F5344CB8AC3E}">
        <p14:creationId xmlns:p14="http://schemas.microsoft.com/office/powerpoint/2010/main" val="2640324743"/>
      </p:ext>
    </p:extLst>
  </p:cSld>
  <p:clrMapOvr>
    <a:masterClrMapping/>
  </p:clrMapOvr>
  <p:transition spd="slow">
    <p:wheel spokes="1"/>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67000"/>
              </a:schemeClr>
            </a:gs>
            <a:gs pos="48000">
              <a:schemeClr val="accent6">
                <a:lumMod val="97000"/>
                <a:lumOff val="3000"/>
              </a:schemeClr>
            </a:gs>
            <a:gs pos="100000">
              <a:schemeClr val="accent6">
                <a:lumMod val="60000"/>
                <a:lumOff val="40000"/>
              </a:schemeClr>
            </a:gs>
          </a:gsLst>
          <a:lin ang="16200000" scaled="1"/>
          <a:tileRect/>
        </a:grad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2"/>
          <a:stretch>
            <a:fillRect/>
          </a:stretch>
        </p:blipFill>
        <p:spPr>
          <a:xfrm>
            <a:off x="180632" y="157345"/>
            <a:ext cx="11740816" cy="6480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4" name="Rectángulo 3"/>
          <p:cNvSpPr/>
          <p:nvPr/>
        </p:nvSpPr>
        <p:spPr>
          <a:xfrm>
            <a:off x="7096363" y="6338843"/>
            <a:ext cx="1862498" cy="276999"/>
          </a:xfrm>
          <a:prstGeom prst="rect">
            <a:avLst/>
          </a:prstGeom>
        </p:spPr>
        <p:txBody>
          <a:bodyPr wrap="none">
            <a:spAutoFit/>
          </a:bodyPr>
          <a:lstStyle/>
          <a:p>
            <a:pPr algn="ctr"/>
            <a:r>
              <a:rPr lang="es-ES" sz="1200" i="1" dirty="0" smtClean="0">
                <a:solidFill>
                  <a:srgbClr val="FFFF00"/>
                </a:solidFill>
              </a:rPr>
              <a:t>El juego de la pelota a pala</a:t>
            </a:r>
            <a:endParaRPr lang="es-ES" sz="1200" i="1" dirty="0">
              <a:solidFill>
                <a:srgbClr val="FFFF00"/>
              </a:solidFill>
            </a:endParaRPr>
          </a:p>
        </p:txBody>
      </p:sp>
    </p:spTree>
    <p:extLst>
      <p:ext uri="{BB962C8B-B14F-4D97-AF65-F5344CB8AC3E}">
        <p14:creationId xmlns:p14="http://schemas.microsoft.com/office/powerpoint/2010/main" val="644496551"/>
      </p:ext>
    </p:extLst>
  </p:cSld>
  <p:clrMapOvr>
    <a:masterClrMapping/>
  </p:clrMapOvr>
  <p:transition spd="slow">
    <p:wheel spokes="1"/>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67000"/>
              </a:schemeClr>
            </a:gs>
            <a:gs pos="48000">
              <a:schemeClr val="accent6">
                <a:lumMod val="97000"/>
                <a:lumOff val="3000"/>
              </a:schemeClr>
            </a:gs>
            <a:gs pos="100000">
              <a:schemeClr val="accent6">
                <a:lumMod val="60000"/>
                <a:lumOff val="40000"/>
              </a:schemeClr>
            </a:gs>
          </a:gsLst>
          <a:lin ang="16200000" scaled="1"/>
          <a:tileRect/>
        </a:grad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5864" y="152908"/>
            <a:ext cx="4434044" cy="6480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3" name="Rectángulo 2"/>
          <p:cNvSpPr/>
          <p:nvPr/>
        </p:nvSpPr>
        <p:spPr>
          <a:xfrm>
            <a:off x="1613284" y="6355909"/>
            <a:ext cx="1539204" cy="276999"/>
          </a:xfrm>
          <a:prstGeom prst="rect">
            <a:avLst/>
          </a:prstGeom>
        </p:spPr>
        <p:txBody>
          <a:bodyPr wrap="none">
            <a:spAutoFit/>
          </a:bodyPr>
          <a:lstStyle/>
          <a:p>
            <a:pPr algn="ctr"/>
            <a:r>
              <a:rPr lang="es-ES" sz="1200" i="1" dirty="0" smtClean="0">
                <a:solidFill>
                  <a:srgbClr val="FFFF00"/>
                </a:solidFill>
              </a:rPr>
              <a:t>El paseo de Andalucía</a:t>
            </a:r>
            <a:endParaRPr lang="es-ES" sz="1200" i="1" dirty="0">
              <a:solidFill>
                <a:srgbClr val="FFFF00"/>
              </a:solidFill>
            </a:endParaRPr>
          </a:p>
        </p:txBody>
      </p:sp>
      <p:sp>
        <p:nvSpPr>
          <p:cNvPr id="7" name="CuadroTexto 6"/>
          <p:cNvSpPr txBox="1"/>
          <p:nvPr/>
        </p:nvSpPr>
        <p:spPr>
          <a:xfrm>
            <a:off x="7569722" y="5945457"/>
            <a:ext cx="4358394" cy="646331"/>
          </a:xfrm>
          <a:prstGeom prst="rect">
            <a:avLst/>
          </a:prstGeom>
          <a:noFill/>
        </p:spPr>
        <p:txBody>
          <a:bodyPr wrap="square" rtlCol="0">
            <a:spAutoFit/>
          </a:bodyPr>
          <a:lstStyle/>
          <a:p>
            <a:pPr algn="ctr"/>
            <a:r>
              <a:rPr lang="es-ES" sz="3600" dirty="0" smtClean="0">
                <a:latin typeface="Algerian" panose="04020705040A02060702" pitchFamily="82" charset="0"/>
              </a:rPr>
              <a:t>F I N </a:t>
            </a:r>
            <a:r>
              <a:rPr lang="es-ES" b="1" i="1" dirty="0" smtClean="0"/>
              <a:t>de la Serie “Exteriores”. </a:t>
            </a:r>
            <a:endParaRPr lang="es-ES" b="1" i="1" dirty="0"/>
          </a:p>
        </p:txBody>
      </p:sp>
      <p:pic>
        <p:nvPicPr>
          <p:cNvPr id="8" name="Imagen 7"/>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733472" y="152908"/>
            <a:ext cx="2619429" cy="6480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9" name="Rectángulo 8"/>
          <p:cNvSpPr/>
          <p:nvPr/>
        </p:nvSpPr>
        <p:spPr>
          <a:xfrm>
            <a:off x="5207604" y="6308572"/>
            <a:ext cx="1614609" cy="276999"/>
          </a:xfrm>
          <a:prstGeom prst="rect">
            <a:avLst/>
          </a:prstGeom>
        </p:spPr>
        <p:txBody>
          <a:bodyPr wrap="none">
            <a:spAutoFit/>
          </a:bodyPr>
          <a:lstStyle/>
          <a:p>
            <a:pPr algn="ctr"/>
            <a:r>
              <a:rPr lang="es-ES" sz="1200" i="1" dirty="0" smtClean="0">
                <a:solidFill>
                  <a:srgbClr val="FFFF00"/>
                </a:solidFill>
              </a:rPr>
              <a:t>Los pobres de la fuente</a:t>
            </a:r>
            <a:endParaRPr lang="es-ES" sz="1200" i="1" dirty="0">
              <a:solidFill>
                <a:srgbClr val="FFFF00"/>
              </a:solidFill>
            </a:endParaRPr>
          </a:p>
        </p:txBody>
      </p:sp>
      <p:pic>
        <p:nvPicPr>
          <p:cNvPr id="10" name="Imagen 9"/>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7486099" y="889183"/>
            <a:ext cx="4561354" cy="2160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1" name="CuadroTexto 10"/>
          <p:cNvSpPr txBox="1"/>
          <p:nvPr/>
        </p:nvSpPr>
        <p:spPr>
          <a:xfrm>
            <a:off x="8727715" y="2772184"/>
            <a:ext cx="2599509" cy="276999"/>
          </a:xfrm>
          <a:prstGeom prst="rect">
            <a:avLst/>
          </a:prstGeom>
          <a:noFill/>
        </p:spPr>
        <p:txBody>
          <a:bodyPr wrap="square" rtlCol="0">
            <a:spAutoFit/>
          </a:bodyPr>
          <a:lstStyle/>
          <a:p>
            <a:pPr algn="ctr"/>
            <a:r>
              <a:rPr lang="es-ES" sz="1200" i="1" dirty="0" smtClean="0">
                <a:solidFill>
                  <a:srgbClr val="FFFF00"/>
                </a:solidFill>
              </a:rPr>
              <a:t>Riña de gatos</a:t>
            </a:r>
          </a:p>
        </p:txBody>
      </p:sp>
    </p:spTree>
    <p:extLst>
      <p:ext uri="{BB962C8B-B14F-4D97-AF65-F5344CB8AC3E}">
        <p14:creationId xmlns:p14="http://schemas.microsoft.com/office/powerpoint/2010/main" val="949414082"/>
      </p:ext>
    </p:extLst>
  </p:cSld>
  <p:clrMapOvr>
    <a:masterClrMapping/>
  </p:clrMapOvr>
  <mc:AlternateContent xmlns:mc="http://schemas.openxmlformats.org/markup-compatibility/2006" xmlns:p14="http://schemas.microsoft.com/office/powerpoint/2010/main">
    <mc:Choice Requires="p14">
      <p:transition spd="slow" p14:dur="2500">
        <p14:honeycomb/>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Pintores (15) Goya 3ª Cartones para tapices o Exteriores</Template>
  <TotalTime>0</TotalTime>
  <Words>1008</Words>
  <Application>Microsoft Office PowerPoint</Application>
  <PresentationFormat>Panorámica</PresentationFormat>
  <Paragraphs>66</Paragraphs>
  <Slides>24</Slides>
  <Notes>0</Notes>
  <HiddenSlides>0</HiddenSlides>
  <MMClips>0</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24</vt:i4>
      </vt:variant>
    </vt:vector>
  </HeadingPairs>
  <TitlesOfParts>
    <vt:vector size="29" baseType="lpstr">
      <vt:lpstr>Algerian</vt:lpstr>
      <vt:lpstr>Arial</vt:lpstr>
      <vt:lpstr>Calibri</vt:lpstr>
      <vt:lpstr>Calibri Light</vt: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Enric Castells Pujol</dc:creator>
  <cp:lastModifiedBy>Enric Castells Pujol</cp:lastModifiedBy>
  <cp:revision>1</cp:revision>
  <dcterms:created xsi:type="dcterms:W3CDTF">2019-02-04T19:25:59Z</dcterms:created>
  <dcterms:modified xsi:type="dcterms:W3CDTF">2019-02-04T19:26:51Z</dcterms:modified>
</cp:coreProperties>
</file>