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27/04/2021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Travail de Terrence Guichard pour M. </a:t>
            </a:r>
            <a:r>
              <a:rPr lang="fr-FR" dirty="0" err="1"/>
              <a:t>Berdah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Licence II – H100402V – Groupe 3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sz="2000" b="1" dirty="0"/>
              <a:t/>
            </a:r>
            <a:br>
              <a:rPr lang="fr-FR" sz="2000" b="1" dirty="0"/>
            </a:br>
            <a:r>
              <a:rPr lang="fr-FR" sz="2000" b="1" dirty="0"/>
              <a:t>Histoire de la France au XXe siècle (1900-2002)</a:t>
            </a:r>
            <a:br>
              <a:rPr lang="fr-FR" sz="2000" b="1" dirty="0"/>
            </a:br>
            <a:r>
              <a:rPr lang="fr-FR" sz="2000" b="1" dirty="0"/>
              <a:t>La politique de la France à Versailles (1919)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1600" dirty="0" smtClean="0"/>
              <a:t>(Texte de Clémenceau)</a:t>
            </a:r>
            <a:endParaRPr lang="fr-FR" sz="1600" dirty="0"/>
          </a:p>
        </p:txBody>
      </p:sp>
      <p:pic>
        <p:nvPicPr>
          <p:cNvPr id="9218" name="Picture 2" descr="C:\Users\moi\Desktop\Downloads\Georges_Clemenceau_par_Nad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6"/>
            <a:ext cx="1875663" cy="2516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oi\Desktop\Downloads\logo-Universite-Jean-Jau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664" y="5661248"/>
            <a:ext cx="29813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III.	Le rôle du poids politique et de l’histoire entre les vainqueurs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fr-FR" dirty="0"/>
              <a:t>a)	</a:t>
            </a:r>
            <a:r>
              <a:rPr lang="fr-FR" u="sng" dirty="0"/>
              <a:t>La prise en compte du poids politique des Etats-Unis et de l’Angleterre</a:t>
            </a:r>
          </a:p>
        </p:txBody>
      </p:sp>
      <p:pic>
        <p:nvPicPr>
          <p:cNvPr id="10242" name="Picture 2" descr="C:\Users\moi\Desktop\Downloads\AKG2925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20888"/>
            <a:ext cx="3087569" cy="4257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2780928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Clémenceau est conscient que l’aide de l’Angleterre et des États-Unis ont été décisives mais il doit insister sur le rôle de la France pour obtenir des concessions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aide militaire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aide financière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aide logistique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aide morale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Mais entrée militaire tardive des Etats-Unis dans le conflit</a:t>
            </a:r>
            <a:endParaRPr lang="fr-FR" dirty="0"/>
          </a:p>
        </p:txBody>
      </p:sp>
      <p:pic>
        <p:nvPicPr>
          <p:cNvPr id="5" name="Partie III - 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III.	Le rôle du poids politique et de l’histoire entre les vainqueurs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AutoNum type="alphaLcParenR" startAt="2"/>
            </a:pPr>
            <a:r>
              <a:rPr lang="fr-FR" u="sng" dirty="0" smtClean="0"/>
              <a:t>Une </a:t>
            </a:r>
            <a:r>
              <a:rPr lang="fr-FR" u="sng" dirty="0"/>
              <a:t>union sacrée française potentiellement fragilisée face à la résistance </a:t>
            </a:r>
            <a:r>
              <a:rPr lang="fr-FR" u="sng" dirty="0" smtClean="0"/>
              <a:t>américaine</a:t>
            </a:r>
          </a:p>
          <a:p>
            <a:pPr marL="114300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sz="1800" dirty="0" smtClean="0"/>
              <a:t>La population française en quête de réparation</a:t>
            </a:r>
          </a:p>
          <a:p>
            <a:pPr>
              <a:buFontTx/>
              <a:buChar char="-"/>
            </a:pPr>
            <a:r>
              <a:rPr lang="fr-FR" sz="1800" dirty="0" smtClean="0"/>
              <a:t>La droite, l’extrême droite et l’armée en embuscade</a:t>
            </a:r>
          </a:p>
          <a:p>
            <a:pPr>
              <a:buFontTx/>
              <a:buChar char="-"/>
            </a:pPr>
            <a:r>
              <a:rPr lang="fr-FR" sz="1800" dirty="0" smtClean="0"/>
              <a:t>Grande popularité du Tigre</a:t>
            </a:r>
          </a:p>
          <a:p>
            <a:pPr>
              <a:buFontTx/>
              <a:buChar char="-"/>
            </a:pPr>
            <a:r>
              <a:rPr lang="fr-FR" sz="1800" dirty="0" smtClean="0"/>
              <a:t>Le président du conseil en quête d’un dernier succès politique </a:t>
            </a:r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11266" name="Picture 2" descr="C:\Users\moi\Desktop\Downloads\19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09120"/>
            <a:ext cx="3393951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oi\Desktop\Downloads\PHOc280113e-090b-11e4-8546-bb640877c36a-805x4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6" y="4581128"/>
            <a:ext cx="4094760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rtie III - 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3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III.	Le rôle du poids politique et de l’histoire entre les vainqueurs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AutoNum type="alphaLcParenR" startAt="3"/>
            </a:pPr>
            <a:r>
              <a:rPr lang="fr-FR" u="sng" dirty="0" smtClean="0"/>
              <a:t>Les </a:t>
            </a:r>
            <a:r>
              <a:rPr lang="fr-FR" u="sng" dirty="0"/>
              <a:t>relations franco-américaines un enjeu secondaire des </a:t>
            </a:r>
            <a:r>
              <a:rPr lang="fr-FR" u="sng" dirty="0" smtClean="0"/>
              <a:t>négociations</a:t>
            </a:r>
          </a:p>
          <a:p>
            <a:pPr marL="114300" indent="0">
              <a:buNone/>
            </a:pPr>
            <a:endParaRPr lang="fr-FR" u="sng" dirty="0"/>
          </a:p>
        </p:txBody>
      </p:sp>
      <p:pic>
        <p:nvPicPr>
          <p:cNvPr id="12290" name="Picture 2" descr="C:\Users\moi\Desktop\Downloads\544px-Bataille_de_Yorktown_by_Auguste_Cou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18870"/>
            <a:ext cx="3824041" cy="3374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67544" y="2780928"/>
            <a:ext cx="3816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Amitié franco-américaine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L’occasion de renforcer les liens entre les deux nations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compensation historique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jeunesse de la nation américaine comme frein à la compréhension de la diplomatie européenne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Clémenceau tente habilement de se servir de l’histoire entre les deux pays pour attendrir le président américain </a:t>
            </a:r>
            <a:endParaRPr lang="fr-FR" dirty="0"/>
          </a:p>
        </p:txBody>
      </p:sp>
      <p:pic>
        <p:nvPicPr>
          <p:cNvPr id="5" name="Partie III -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0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1200" dirty="0" smtClean="0"/>
              <a:t>La France veut affaiblir économiquement, militairement et </a:t>
            </a:r>
            <a:r>
              <a:rPr lang="fr-FR" sz="1200" dirty="0"/>
              <a:t>symboliquement </a:t>
            </a:r>
            <a:r>
              <a:rPr lang="fr-FR" sz="1200" dirty="0" smtClean="0"/>
              <a:t>l’Allemagne et se prépare à une éventuelle revanche</a:t>
            </a:r>
          </a:p>
          <a:p>
            <a:pPr>
              <a:buFontTx/>
              <a:buChar char="-"/>
            </a:pPr>
            <a:r>
              <a:rPr lang="fr-FR" sz="1200" dirty="0" smtClean="0"/>
              <a:t>L’Angleterre cherche à punir l’Allemagne, mais à ne pas donner à la France un pouvoir trop important </a:t>
            </a:r>
          </a:p>
          <a:p>
            <a:pPr>
              <a:buFontTx/>
              <a:buChar char="-"/>
            </a:pPr>
            <a:r>
              <a:rPr lang="fr-FR" sz="1200" dirty="0" smtClean="0"/>
              <a:t>Les </a:t>
            </a:r>
            <a:r>
              <a:rPr lang="fr-FR" sz="1200" i="1" dirty="0" smtClean="0"/>
              <a:t>Quatorze Points </a:t>
            </a:r>
            <a:r>
              <a:rPr lang="fr-FR" sz="1200" dirty="0" smtClean="0"/>
              <a:t>du président Wilson traduisent sa personnalité idéaliste. La diplomatie féroce européenne ne lui convient pas. Par son poids politique il veut établir un nouvel ordre politique européen quitte à réduire les sanctions envers l’Allemagne pour mener à bien son projet </a:t>
            </a:r>
          </a:p>
          <a:p>
            <a:pPr>
              <a:buFontTx/>
              <a:buChar char="-"/>
            </a:pPr>
            <a:r>
              <a:rPr lang="fr-FR" sz="1200" dirty="0" smtClean="0"/>
              <a:t>Ce texte matérialise les confrontations entre principes nationaux et idéologiques autour de la Sarre</a:t>
            </a:r>
          </a:p>
          <a:p>
            <a:pPr>
              <a:buFontTx/>
              <a:buChar char="-"/>
            </a:pPr>
            <a:r>
              <a:rPr lang="fr-FR" sz="1200" dirty="0" smtClean="0"/>
              <a:t>La question sarroise, met en lumière les carences du futur traité de Versailles</a:t>
            </a:r>
          </a:p>
          <a:p>
            <a:pPr>
              <a:buFontTx/>
              <a:buChar char="-"/>
            </a:pPr>
            <a:r>
              <a:rPr lang="fr-FR" sz="1200" dirty="0" smtClean="0"/>
              <a:t>Un compromis qui sera à l’origine de tensions (grèves des ouvriers allemands  et argument  pour Hitler contre le « diktat de Versailles »)</a:t>
            </a:r>
          </a:p>
          <a:p>
            <a:pPr>
              <a:buFontTx/>
              <a:buChar char="-"/>
            </a:pPr>
            <a:r>
              <a:rPr lang="fr-FR" sz="1200" dirty="0" smtClean="0"/>
              <a:t>Ce texte permet d’analyser la personnalité de Clemenceau (patriote, négociateur féroce, anti germaniste</a:t>
            </a:r>
            <a:endParaRPr lang="fr-FR" sz="1200" dirty="0"/>
          </a:p>
        </p:txBody>
      </p:sp>
      <p:pic>
        <p:nvPicPr>
          <p:cNvPr id="14338" name="Picture 2" descr="C:\Users\moi\Desktop\Downloads\Clemenceau-1925-Bundesarchi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4293096"/>
            <a:ext cx="5976664" cy="2368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lem Concl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508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8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2600"/>
            <a:ext cx="6336704" cy="488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51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Introduction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6332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400" dirty="0" smtClean="0"/>
          </a:p>
          <a:p>
            <a:pPr marL="0" indent="0">
              <a:buNone/>
            </a:pPr>
            <a:endParaRPr lang="fr-FR" sz="1400" dirty="0" smtClean="0"/>
          </a:p>
          <a:p>
            <a:pPr marL="0" indent="0">
              <a:buNone/>
            </a:pPr>
            <a:r>
              <a:rPr lang="fr-FR" sz="1400" dirty="0" smtClean="0"/>
              <a:t>« </a:t>
            </a:r>
            <a:r>
              <a:rPr lang="fr-FR" sz="1400" dirty="0"/>
              <a:t>Nous avons gagné la guerre et non sans peine ; maintenant, il va falloir gagner la paix, et ce sera peut-être le plus difficile ! » </a:t>
            </a:r>
            <a:r>
              <a:rPr lang="fr-FR" sz="1400" dirty="0" smtClean="0"/>
              <a:t>George Clémenceau 1918</a:t>
            </a:r>
            <a:endParaRPr lang="fr-FR" sz="1400" dirty="0"/>
          </a:p>
        </p:txBody>
      </p:sp>
      <p:pic>
        <p:nvPicPr>
          <p:cNvPr id="1026" name="Picture 2" descr="C:\Users\moi\Desktop\Downloads\file72mwy56o0xu66d8xf8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20" y="1772816"/>
            <a:ext cx="3865532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i\Desktop\Downloads\Le-Conseil-des-Quatre-à-la-conférence-de-paix-Lloyd-George-Vittorio-Orlando-Georges-Clemenceau-et-Woodrow-Wils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1"/>
            <a:ext cx="4028382" cy="2911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3717032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1400" dirty="0" smtClean="0"/>
              <a:t>Une Europe fatiguée par 4 années de conflit</a:t>
            </a:r>
          </a:p>
          <a:p>
            <a:pPr marL="285750" indent="-285750" algn="just">
              <a:buFontTx/>
              <a:buChar char="-"/>
            </a:pPr>
            <a:r>
              <a:rPr lang="fr-FR" sz="1400" dirty="0" smtClean="0"/>
              <a:t>Conférence organisée quelques mois après l’Armistice</a:t>
            </a:r>
          </a:p>
          <a:p>
            <a:pPr marL="285750" indent="-285750" algn="just">
              <a:buFontTx/>
              <a:buChar char="-"/>
            </a:pPr>
            <a:r>
              <a:rPr lang="fr-FR" sz="1400" dirty="0" smtClean="0"/>
              <a:t>L’ Allemagne absente des discussions</a:t>
            </a:r>
          </a:p>
          <a:p>
            <a:pPr marL="285750" indent="-285750" algn="just">
              <a:buFontTx/>
              <a:buChar char="-"/>
            </a:pPr>
            <a:r>
              <a:rPr lang="fr-FR" sz="1400" dirty="0" smtClean="0"/>
              <a:t>Débat autour de la question de la Sarre</a:t>
            </a:r>
          </a:p>
          <a:p>
            <a:pPr marL="285750" indent="-285750" algn="just">
              <a:buFontTx/>
              <a:buChar char="-"/>
            </a:pPr>
            <a:r>
              <a:rPr lang="fr-FR" sz="1400" dirty="0" smtClean="0"/>
              <a:t>4 « grands vainqueurs »</a:t>
            </a:r>
          </a:p>
          <a:p>
            <a:pPr marL="285750" indent="-285750" algn="just">
              <a:buFontTx/>
              <a:buChar char="-"/>
            </a:pPr>
            <a:r>
              <a:rPr lang="fr-FR" sz="1400" dirty="0" smtClean="0"/>
              <a:t>Des négociations qui s’annoncent difficiles</a:t>
            </a:r>
          </a:p>
          <a:p>
            <a:pPr marL="285750" indent="-285750" algn="just">
              <a:buFontTx/>
              <a:buChar char="-"/>
            </a:pPr>
            <a:r>
              <a:rPr lang="fr-FR" sz="1400" dirty="0" smtClean="0"/>
              <a:t>Des enjeux gigantesques pour la population européenne </a:t>
            </a:r>
          </a:p>
          <a:p>
            <a:pPr marL="285750" indent="-285750" algn="just">
              <a:buFontTx/>
              <a:buChar char="-"/>
            </a:pPr>
            <a:r>
              <a:rPr lang="fr-FR" sz="1400" dirty="0" smtClean="0"/>
              <a:t>Première fois qu’un président américain en exercice se rend en France</a:t>
            </a:r>
            <a:endParaRPr lang="fr-FR" sz="1400" dirty="0"/>
          </a:p>
        </p:txBody>
      </p:sp>
      <p:pic>
        <p:nvPicPr>
          <p:cNvPr id="5" name="Clemenceau intro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Plan du commentaire</a:t>
            </a:r>
            <a:endParaRPr lang="fr-FR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1988840"/>
            <a:ext cx="609647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5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I.	"L'Allemagne paiera !"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a)	</a:t>
            </a:r>
            <a:r>
              <a:rPr lang="fr-FR" u="sng" dirty="0"/>
              <a:t>Pour les pertes humaines </a:t>
            </a:r>
          </a:p>
        </p:txBody>
      </p:sp>
      <p:pic>
        <p:nvPicPr>
          <p:cNvPr id="3074" name="Picture 2" descr="C:\Users\moi\Desktop\Downloads\1200x680_maxstockworld302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25144"/>
            <a:ext cx="2843808" cy="215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oi\Desktop\Downloads\Capture_decran_2019-11-07_a_16.32.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13303"/>
            <a:ext cx="2843807" cy="24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oi\Desktop\Downloads\8d49388769bdb7bc27cb9205653319b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58" y="2313302"/>
            <a:ext cx="2579634" cy="454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2492896"/>
            <a:ext cx="32403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« Dans la guerre qui s’engage, la France […] sera héroïquement défendue par tous ses fils dont rien ne brisera, devant l’ennemi, l’union sacrée » </a:t>
            </a:r>
            <a:r>
              <a:rPr lang="fr-FR" sz="1400" dirty="0" smtClean="0"/>
              <a:t>Raymond Poincaré 1914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3933056"/>
            <a:ext cx="3168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Des millions de Français morts au champ d’honneur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Des millions de blessés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Des millions de veuves et d’orphelins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Grippe espagnole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démographie en perte de vitesse</a:t>
            </a:r>
          </a:p>
        </p:txBody>
      </p:sp>
      <p:pic>
        <p:nvPicPr>
          <p:cNvPr id="6" name="Partie I - 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71863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I.	"L'Allemagne paiera !"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b)	</a:t>
            </a:r>
            <a:r>
              <a:rPr lang="fr-FR" u="sng" dirty="0"/>
              <a:t>Pour le préjudice économique</a:t>
            </a:r>
          </a:p>
        </p:txBody>
      </p:sp>
      <p:pic>
        <p:nvPicPr>
          <p:cNvPr id="4098" name="Picture 2" descr="C:\Users\moi\Desktop\Downloads\7287d863a2ceb4b4172e8168e6fba2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9004"/>
            <a:ext cx="3032516" cy="345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2492896"/>
            <a:ext cx="4320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Une main d’œuvre fortement amenuise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L’Allemagne a évité une guerre sur son sol, contrairement à la France qui a vu son paysage et ses usines ravagées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Des millions d’hommes encore sous les drapeaux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économie tournée vers l’armement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région de la Sarre riche en matières premières pour compenser les années difficiles avenirs</a:t>
            </a:r>
            <a:endParaRPr lang="fr-FR" dirty="0"/>
          </a:p>
        </p:txBody>
      </p:sp>
      <p:pic>
        <p:nvPicPr>
          <p:cNvPr id="4099" name="Picture 3" descr="C:\Users\moi\Desktop\Downloads\sarre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00808"/>
            <a:ext cx="1945620" cy="136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rtie I - 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8782" y="2188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prstClr val="black"/>
                </a:solidFill>
              </a:rPr>
              <a:t>I.	"L'Allemagne paiera !"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c)	</a:t>
            </a:r>
            <a:r>
              <a:rPr lang="fr-FR" u="sng" dirty="0"/>
              <a:t>Pour le préjudice moral et historique </a:t>
            </a:r>
          </a:p>
        </p:txBody>
      </p:sp>
      <p:pic>
        <p:nvPicPr>
          <p:cNvPr id="5122" name="Picture 2" descr="C:\Users\moi\Desktop\Downloads\2e-re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250" y="4288844"/>
            <a:ext cx="2952328" cy="2328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oi\Desktop\Downloads\dmud-bataille-waterloo-napoleon-chev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485" y="2276872"/>
            <a:ext cx="3291858" cy="1851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39552" y="2622496"/>
            <a:ext cx="49685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L’ Allemagne jugée responsable du déclenchement du conflit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Sarre région symbolique historiquement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défaite de 1815 doit être vengée</a:t>
            </a:r>
          </a:p>
          <a:p>
            <a:pPr marL="285750" indent="-285750">
              <a:buFontTx/>
              <a:buChar char="-"/>
            </a:pPr>
            <a:r>
              <a:rPr lang="fr-FR" dirty="0"/>
              <a:t>La défaite de </a:t>
            </a:r>
            <a:r>
              <a:rPr lang="fr-FR" dirty="0" smtClean="0"/>
              <a:t>1870 </a:t>
            </a:r>
            <a:r>
              <a:rPr lang="fr-FR" dirty="0"/>
              <a:t>doit être </a:t>
            </a:r>
            <a:r>
              <a:rPr lang="fr-FR" dirty="0" smtClean="0"/>
              <a:t>vengée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 juste retour des choses pour Clémenceau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galerie des glaces comme symbole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Partie I -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5816" y="5148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1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500" b="1" dirty="0"/>
              <a:t>II.	Alliés pendant la guerre mais </a:t>
            </a:r>
            <a:r>
              <a:rPr lang="fr-FR" sz="2500" b="1" dirty="0" smtClean="0"/>
              <a:t>adversaire </a:t>
            </a:r>
            <a:r>
              <a:rPr lang="fr-FR" sz="2500" b="1" dirty="0"/>
              <a:t>à la table des négociations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AutoNum type="alphaLcParenR"/>
            </a:pPr>
            <a:r>
              <a:rPr lang="fr-FR" u="sng" dirty="0" smtClean="0"/>
              <a:t>L’Allemagne </a:t>
            </a:r>
            <a:r>
              <a:rPr lang="fr-FR" u="sng" dirty="0"/>
              <a:t>jugée responsable du déclenchement de la guerre </a:t>
            </a:r>
            <a:endParaRPr lang="fr-FR" u="sng" dirty="0" smtClean="0"/>
          </a:p>
          <a:p>
            <a:pPr marL="114300" indent="0">
              <a:buNone/>
            </a:pPr>
            <a:endParaRPr lang="fr-FR" u="sng" dirty="0" smtClean="0"/>
          </a:p>
          <a:p>
            <a:pPr marL="114300" indent="0">
              <a:buNone/>
            </a:pPr>
            <a:endParaRPr lang="fr-FR" u="sng" dirty="0"/>
          </a:p>
        </p:txBody>
      </p:sp>
      <p:pic>
        <p:nvPicPr>
          <p:cNvPr id="6146" name="Picture 2" descr="C:\Users\moi\Desktop\Downloads\Cow5U_fWgAA0Y2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97152"/>
            <a:ext cx="5334000" cy="1933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27584" y="2636912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 smtClean="0"/>
              <a:t>Clémenceau germanophobe suite aux précédents conflits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Travaux historiques commandés par l’Etat pour démontrer la culpabilité de l’Allemagne 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L’Angleterre d’accord, mais concentré sur d’autres points (mer et colonies)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Les Etats-Unis dans une position délicate (ne pas trop affaiblir l’Allemagne et ne pas se mettre à dos son opinion publique)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L’Allemagne absente des débats, ne peut pas se défendre</a:t>
            </a:r>
            <a:endParaRPr lang="fr-FR" sz="1600" dirty="0"/>
          </a:p>
        </p:txBody>
      </p:sp>
      <p:pic>
        <p:nvPicPr>
          <p:cNvPr id="5" name="Partie II - 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122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b="1" dirty="0">
                <a:solidFill>
                  <a:srgbClr val="93A299">
                    <a:lumMod val="75000"/>
                  </a:srgbClr>
                </a:solidFill>
              </a:rPr>
              <a:t>II.	Alliés pendant la guerre mais adversaire à la table des négociations 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AutoNum type="alphaLcParenR" startAt="2"/>
            </a:pPr>
            <a:r>
              <a:rPr lang="fr-FR" u="sng" dirty="0" smtClean="0"/>
              <a:t>Les </a:t>
            </a:r>
            <a:r>
              <a:rPr lang="fr-FR" u="sng" dirty="0"/>
              <a:t>Quatorze Points une épine dans le pied pour les revendications </a:t>
            </a:r>
            <a:r>
              <a:rPr lang="fr-FR" u="sng" dirty="0" smtClean="0"/>
              <a:t>françaises</a:t>
            </a:r>
          </a:p>
          <a:p>
            <a:pPr marL="114300" indent="0">
              <a:buNone/>
            </a:pPr>
            <a:endParaRPr lang="fr-FR" u="sng" dirty="0"/>
          </a:p>
          <a:p>
            <a:pPr marL="114300" indent="0">
              <a:buNone/>
            </a:pPr>
            <a:endParaRPr lang="fr-FR" u="sng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02" y="3861049"/>
            <a:ext cx="2953444" cy="28083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moi\Desktop\Downloads\téléchargem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128637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771800" y="2924944"/>
            <a:ext cx="3096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Une décision prise avant la fin de la guerre et devant le peuple américain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Une population sarroise à la fois française et allemande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question de la Sarre absente des </a:t>
            </a:r>
            <a:r>
              <a:rPr lang="fr-FR" i="1" dirty="0" smtClean="0"/>
              <a:t>Quatorze points  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Partie II - 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2491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500" b="1" dirty="0">
                <a:solidFill>
                  <a:srgbClr val="93A299">
                    <a:lumMod val="75000"/>
                  </a:srgbClr>
                </a:solidFill>
              </a:rPr>
              <a:t>II.	Alliés pendant la guerre mais adversaire à la table des négociations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fr-FR" dirty="0"/>
              <a:t>c)	</a:t>
            </a:r>
            <a:r>
              <a:rPr lang="fr-FR" u="sng" dirty="0"/>
              <a:t>Punir l’Allemagne, oui, mais à quel point ?</a:t>
            </a:r>
          </a:p>
        </p:txBody>
      </p:sp>
      <p:pic>
        <p:nvPicPr>
          <p:cNvPr id="8194" name="Picture 2" descr="C:\Users\moi\Desktop\Downloads\350px-Maurice_Neumont,_War_is_the_National_Industry_of_Prussia,_1917,_Cornell_CUL_PJM_1185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348902" cy="3319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3528" y="2492896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Punir suffisamment l’Allemagne pour lui enlever toute velléité de revanche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La Sarre comme premier rideau défensif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Clémenceau prépare la prochaine guerre qu’il pense inévitable 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L’Angleterre tente de trouver un équilibre en réparation et renforcement de la France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Le président Wilson jugé éloigné des questions européennes  </a:t>
            </a:r>
            <a:endParaRPr lang="fr-FR" dirty="0"/>
          </a:p>
        </p:txBody>
      </p:sp>
      <p:pic>
        <p:nvPicPr>
          <p:cNvPr id="6" name="Partie II -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2463" y="222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Apothicair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icaire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155</TotalTime>
  <Words>687</Words>
  <Application>Microsoft Office PowerPoint</Application>
  <PresentationFormat>Affichage à l'écran (4:3)</PresentationFormat>
  <Paragraphs>88</Paragraphs>
  <Slides>14</Slides>
  <Notes>0</Notes>
  <HiddenSlides>0</HiddenSlides>
  <MMClips>11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Apothicaire</vt:lpstr>
      <vt:lpstr>    Histoire de la France au XXe siècle (1900-2002) La politique de la France à Versailles (1919) (Texte de Clémenceau)</vt:lpstr>
      <vt:lpstr>Introduction </vt:lpstr>
      <vt:lpstr>Plan du commentaire</vt:lpstr>
      <vt:lpstr>I. "L'Allemagne paiera !"</vt:lpstr>
      <vt:lpstr>I. "L'Allemagne paiera !"</vt:lpstr>
      <vt:lpstr>I. "L'Allemagne paiera !"</vt:lpstr>
      <vt:lpstr>II. Alliés pendant la guerre mais adversaire à la table des négociations ?</vt:lpstr>
      <vt:lpstr>II. Alliés pendant la guerre mais adversaire à la table des négociations ?</vt:lpstr>
      <vt:lpstr>II. Alliés pendant la guerre mais adversaire à la table des négociations ?</vt:lpstr>
      <vt:lpstr>III. Le rôle du poids politique et de l’histoire entre les vainqueurs </vt:lpstr>
      <vt:lpstr>III. Le rôle du poids politique et de l’histoire entre les vainqueurs </vt:lpstr>
      <vt:lpstr>III. Le rôle du poids politique et de l’histoire entre les vainqueurs </vt:lpstr>
      <vt:lpstr>Conclusion </vt:lpstr>
      <vt:lpstr>Bibliographie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la France au XXe siècle (1900-2002) La politique de la France à Versailles (1919) Travail de Terrence Guichard pour M. Berdah Licence II – H100402V – Groupe 3 </dc:title>
  <dc:creator>Terrence</dc:creator>
  <cp:lastModifiedBy>moi</cp:lastModifiedBy>
  <cp:revision>15</cp:revision>
  <dcterms:created xsi:type="dcterms:W3CDTF">2021-04-27T15:15:57Z</dcterms:created>
  <dcterms:modified xsi:type="dcterms:W3CDTF">2021-04-27T18:17:53Z</dcterms:modified>
</cp:coreProperties>
</file>