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6" r:id="rId4"/>
    <p:sldId id="259" r:id="rId5"/>
    <p:sldId id="260" r:id="rId6"/>
    <p:sldId id="261" r:id="rId7"/>
    <p:sldId id="262" r:id="rId8"/>
    <p:sldId id="267" r:id="rId9"/>
    <p:sldId id="268" r:id="rId10"/>
    <p:sldId id="269" r:id="rId11"/>
    <p:sldId id="270" r:id="rId12"/>
    <p:sldId id="272" r:id="rId13"/>
    <p:sldId id="265" r:id="rId14"/>
    <p:sldId id="273" r:id="rId15"/>
    <p:sldId id="274" r:id="rId16"/>
    <p:sldId id="275" r:id="rId17"/>
    <p:sldId id="276" r:id="rId18"/>
    <p:sldId id="277" r:id="rId19"/>
    <p:sldId id="278" r:id="rId20"/>
    <p:sldId id="279" r:id="rId21"/>
    <p:sldId id="280" r:id="rId22"/>
    <p:sldId id="281" r:id="rId23"/>
    <p:sldId id="282" r:id="rId24"/>
    <p:sldId id="284" r:id="rId25"/>
    <p:sldId id="285" r:id="rId26"/>
    <p:sldId id="289" r:id="rId27"/>
    <p:sldId id="286" r:id="rId28"/>
    <p:sldId id="287" r:id="rId29"/>
    <p:sldId id="288" r:id="rId30"/>
    <p:sldId id="290" r:id="rId31"/>
    <p:sldId id="291" r:id="rId32"/>
    <p:sldId id="292" r:id="rId33"/>
    <p:sldId id="293" r:id="rId34"/>
    <p:sldId id="294" r:id="rId35"/>
    <p:sldId id="295" r:id="rId36"/>
    <p:sldId id="296" r:id="rId37"/>
    <p:sldId id="298" r:id="rId38"/>
    <p:sldId id="299" r:id="rId39"/>
    <p:sldId id="300" r:id="rId40"/>
    <p:sldId id="301" r:id="rId41"/>
    <p:sldId id="302" r:id="rId42"/>
    <p:sldId id="303" r:id="rId43"/>
    <p:sldId id="304" r:id="rId44"/>
    <p:sldId id="305" r:id="rId45"/>
    <p:sldId id="306" r:id="rId46"/>
    <p:sldId id="307" r:id="rId47"/>
    <p:sldId id="308" r:id="rId48"/>
    <p:sldId id="309" r:id="rId49"/>
    <p:sldId id="310" r:id="rId50"/>
    <p:sldId id="311" r:id="rId51"/>
    <p:sldId id="312" r:id="rId52"/>
    <p:sldId id="313" r:id="rId53"/>
    <p:sldId id="314" r:id="rId54"/>
    <p:sldId id="315" r:id="rId55"/>
    <p:sldId id="316" r:id="rId56"/>
    <p:sldId id="317" r:id="rId57"/>
    <p:sldId id="318" r:id="rId58"/>
    <p:sldId id="319" r:id="rId59"/>
    <p:sldId id="320" r:id="rId60"/>
    <p:sldId id="321" r:id="rId61"/>
    <p:sldId id="322" r:id="rId62"/>
    <p:sldId id="323" r:id="rId63"/>
    <p:sldId id="324" r:id="rId64"/>
    <p:sldId id="325" r:id="rId65"/>
    <p:sldId id="326" r:id="rId66"/>
    <p:sldId id="327" r:id="rId67"/>
    <p:sldId id="328" r:id="rId68"/>
    <p:sldId id="329" r:id="rId69"/>
    <p:sldId id="330" r:id="rId70"/>
    <p:sldId id="331" r:id="rId71"/>
    <p:sldId id="332" r:id="rId72"/>
    <p:sldId id="333" r:id="rId73"/>
    <p:sldId id="334" r:id="rId74"/>
    <p:sldId id="335" r:id="rId75"/>
    <p:sldId id="336" r:id="rId76"/>
    <p:sldId id="337" r:id="rId77"/>
    <p:sldId id="403" r:id="rId78"/>
    <p:sldId id="338" r:id="rId79"/>
    <p:sldId id="339" r:id="rId80"/>
    <p:sldId id="340" r:id="rId81"/>
    <p:sldId id="341" r:id="rId82"/>
    <p:sldId id="342" r:id="rId83"/>
    <p:sldId id="343" r:id="rId84"/>
    <p:sldId id="344" r:id="rId85"/>
    <p:sldId id="345" r:id="rId86"/>
    <p:sldId id="346" r:id="rId87"/>
    <p:sldId id="347" r:id="rId88"/>
    <p:sldId id="348" r:id="rId89"/>
    <p:sldId id="386" r:id="rId90"/>
    <p:sldId id="387" r:id="rId91"/>
    <p:sldId id="351" r:id="rId92"/>
    <p:sldId id="352" r:id="rId93"/>
    <p:sldId id="353" r:id="rId94"/>
    <p:sldId id="354" r:id="rId95"/>
    <p:sldId id="355" r:id="rId96"/>
    <p:sldId id="356" r:id="rId97"/>
    <p:sldId id="357" r:id="rId98"/>
    <p:sldId id="358" r:id="rId99"/>
    <p:sldId id="359" r:id="rId100"/>
    <p:sldId id="360" r:id="rId101"/>
    <p:sldId id="361" r:id="rId102"/>
    <p:sldId id="362" r:id="rId103"/>
    <p:sldId id="363" r:id="rId104"/>
    <p:sldId id="364" r:id="rId105"/>
    <p:sldId id="365" r:id="rId106"/>
    <p:sldId id="366" r:id="rId107"/>
    <p:sldId id="367" r:id="rId108"/>
    <p:sldId id="368" r:id="rId109"/>
    <p:sldId id="369" r:id="rId110"/>
    <p:sldId id="370" r:id="rId111"/>
    <p:sldId id="371" r:id="rId112"/>
    <p:sldId id="372" r:id="rId113"/>
    <p:sldId id="373" r:id="rId114"/>
    <p:sldId id="374" r:id="rId115"/>
    <p:sldId id="375" r:id="rId116"/>
    <p:sldId id="377" r:id="rId117"/>
    <p:sldId id="378" r:id="rId118"/>
    <p:sldId id="379" r:id="rId119"/>
    <p:sldId id="380" r:id="rId120"/>
    <p:sldId id="404" r:id="rId121"/>
    <p:sldId id="381" r:id="rId122"/>
    <p:sldId id="382" r:id="rId123"/>
    <p:sldId id="383" r:id="rId124"/>
    <p:sldId id="388" r:id="rId125"/>
    <p:sldId id="384" r:id="rId126"/>
  </p:sldIdLst>
  <p:sldSz cx="9144000" cy="6858000" type="screen4x3"/>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uKPYIVRSZWU0kjGGVY9lA==" hashData="aI7QZH7cniCv9KU0e04qYYDZcOC4KhWTcIyBXP9WZ5m9G1dHQ62j3QLpoF2kexhBu/s1iWYFEopY3gvrymAMTg=="/>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590" autoAdjust="0"/>
  </p:normalViewPr>
  <p:slideViewPr>
    <p:cSldViewPr snapToGrid="0" showGuides="1">
      <p:cViewPr varScale="1">
        <p:scale>
          <a:sx n="62" d="100"/>
          <a:sy n="62" d="100"/>
        </p:scale>
        <p:origin x="1266" y="66"/>
      </p:cViewPr>
      <p:guideLst>
        <p:guide orient="horz" pos="2160"/>
        <p:guide pos="2880"/>
      </p:guideLst>
    </p:cSldViewPr>
  </p:slideViewPr>
  <p:outlineViewPr>
    <p:cViewPr>
      <p:scale>
        <a:sx n="33" d="100"/>
        <a:sy n="33" d="100"/>
      </p:scale>
      <p:origin x="0" y="-8184"/>
    </p:cViewPr>
  </p:outlineViewPr>
  <p:notesTextViewPr>
    <p:cViewPr>
      <p:scale>
        <a:sx n="1" d="1"/>
        <a:sy n="1" d="1"/>
      </p:scale>
      <p:origin x="0" y="0"/>
    </p:cViewPr>
  </p:notesTextViewPr>
  <p:sorterViewPr>
    <p:cViewPr varScale="1">
      <p:scale>
        <a:sx n="100" d="100"/>
        <a:sy n="100" d="100"/>
      </p:scale>
      <p:origin x="0" y="-31194"/>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theme" Target="theme/theme1.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tableStyles" Target="tableStyle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64C2E894-C72F-41A3-92A3-03771264E56D}" type="datetimeFigureOut">
              <a:rPr lang="es-ES" smtClean="0"/>
              <a:t>12/10/2018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A2F39134-ABF2-494E-94E8-7F405A7CC1DB}" type="slidenum">
              <a:rPr lang="es-ES" smtClean="0"/>
              <a:t>‹Nº›</a:t>
            </a:fld>
            <a:endParaRPr lang="es-ES"/>
          </a:p>
        </p:txBody>
      </p:sp>
    </p:spTree>
    <p:extLst>
      <p:ext uri="{BB962C8B-B14F-4D97-AF65-F5344CB8AC3E}">
        <p14:creationId xmlns:p14="http://schemas.microsoft.com/office/powerpoint/2010/main" val="852326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4C2E894-C72F-41A3-92A3-03771264E56D}" type="datetimeFigureOut">
              <a:rPr lang="es-ES" smtClean="0"/>
              <a:t>12/10/2018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A2F39134-ABF2-494E-94E8-7F405A7CC1DB}" type="slidenum">
              <a:rPr lang="es-ES" smtClean="0"/>
              <a:t>‹Nº›</a:t>
            </a:fld>
            <a:endParaRPr lang="es-ES"/>
          </a:p>
        </p:txBody>
      </p:sp>
    </p:spTree>
    <p:extLst>
      <p:ext uri="{BB962C8B-B14F-4D97-AF65-F5344CB8AC3E}">
        <p14:creationId xmlns:p14="http://schemas.microsoft.com/office/powerpoint/2010/main" val="1847082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64C2E894-C72F-41A3-92A3-03771264E56D}" type="datetimeFigureOut">
              <a:rPr lang="es-ES" smtClean="0"/>
              <a:t>12/10/2018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A2F39134-ABF2-494E-94E8-7F405A7CC1DB}" type="slidenum">
              <a:rPr lang="es-ES" smtClean="0"/>
              <a:t>‹Nº›</a:t>
            </a:fld>
            <a:endParaRPr lang="es-ES"/>
          </a:p>
        </p:txBody>
      </p:sp>
    </p:spTree>
    <p:extLst>
      <p:ext uri="{BB962C8B-B14F-4D97-AF65-F5344CB8AC3E}">
        <p14:creationId xmlns:p14="http://schemas.microsoft.com/office/powerpoint/2010/main" val="4193054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64C2E894-C72F-41A3-92A3-03771264E56D}" type="datetimeFigureOut">
              <a:rPr lang="es-ES" smtClean="0"/>
              <a:t>12/10/2018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A2F39134-ABF2-494E-94E8-7F405A7CC1DB}" type="slidenum">
              <a:rPr lang="es-ES" smtClean="0"/>
              <a:t>‹Nº›</a:t>
            </a:fld>
            <a:endParaRPr lang="es-ES"/>
          </a:p>
        </p:txBody>
      </p:sp>
    </p:spTree>
    <p:extLst>
      <p:ext uri="{BB962C8B-B14F-4D97-AF65-F5344CB8AC3E}">
        <p14:creationId xmlns:p14="http://schemas.microsoft.com/office/powerpoint/2010/main" val="3376663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64C2E894-C72F-41A3-92A3-03771264E56D}" type="datetimeFigureOut">
              <a:rPr lang="es-ES" smtClean="0"/>
              <a:t>12/10/2018</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A2F39134-ABF2-494E-94E8-7F405A7CC1DB}" type="slidenum">
              <a:rPr lang="es-ES" smtClean="0"/>
              <a:t>‹Nº›</a:t>
            </a:fld>
            <a:endParaRPr lang="es-ES"/>
          </a:p>
        </p:txBody>
      </p:sp>
    </p:spTree>
    <p:extLst>
      <p:ext uri="{BB962C8B-B14F-4D97-AF65-F5344CB8AC3E}">
        <p14:creationId xmlns:p14="http://schemas.microsoft.com/office/powerpoint/2010/main" val="3834258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64C2E894-C72F-41A3-92A3-03771264E56D}" type="datetimeFigureOut">
              <a:rPr lang="es-ES" smtClean="0"/>
              <a:t>12/10/2018</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A2F39134-ABF2-494E-94E8-7F405A7CC1DB}" type="slidenum">
              <a:rPr lang="es-ES" smtClean="0"/>
              <a:t>‹Nº›</a:t>
            </a:fld>
            <a:endParaRPr lang="es-ES"/>
          </a:p>
        </p:txBody>
      </p:sp>
    </p:spTree>
    <p:extLst>
      <p:ext uri="{BB962C8B-B14F-4D97-AF65-F5344CB8AC3E}">
        <p14:creationId xmlns:p14="http://schemas.microsoft.com/office/powerpoint/2010/main" val="15678983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C2E894-C72F-41A3-92A3-03771264E56D}" type="datetimeFigureOut">
              <a:rPr lang="es-ES" smtClean="0"/>
              <a:t>12/10/2018</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A2F39134-ABF2-494E-94E8-7F405A7CC1DB}" type="slidenum">
              <a:rPr lang="es-ES" smtClean="0"/>
              <a:t>‹Nº›</a:t>
            </a:fld>
            <a:endParaRPr lang="es-ES"/>
          </a:p>
        </p:txBody>
      </p:sp>
    </p:spTree>
    <p:extLst>
      <p:ext uri="{BB962C8B-B14F-4D97-AF65-F5344CB8AC3E}">
        <p14:creationId xmlns:p14="http://schemas.microsoft.com/office/powerpoint/2010/main" val="14169286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64C2E894-C72F-41A3-92A3-03771264E56D}" type="datetimeFigureOut">
              <a:rPr lang="es-ES" smtClean="0"/>
              <a:t>12/10/2018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A2F39134-ABF2-494E-94E8-7F405A7CC1DB}" type="slidenum">
              <a:rPr lang="es-ES" smtClean="0"/>
              <a:t>‹Nº›</a:t>
            </a:fld>
            <a:endParaRPr lang="es-ES"/>
          </a:p>
        </p:txBody>
      </p:sp>
    </p:spTree>
    <p:extLst>
      <p:ext uri="{BB962C8B-B14F-4D97-AF65-F5344CB8AC3E}">
        <p14:creationId xmlns:p14="http://schemas.microsoft.com/office/powerpoint/2010/main" val="736729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64C2E894-C72F-41A3-92A3-03771264E56D}" type="datetimeFigureOut">
              <a:rPr lang="es-ES" smtClean="0"/>
              <a:t>12/10/2018</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A2F39134-ABF2-494E-94E8-7F405A7CC1DB}" type="slidenum">
              <a:rPr lang="es-ES" smtClean="0"/>
              <a:t>‹Nº›</a:t>
            </a:fld>
            <a:endParaRPr lang="es-ES"/>
          </a:p>
        </p:txBody>
      </p:sp>
    </p:spTree>
    <p:extLst>
      <p:ext uri="{BB962C8B-B14F-4D97-AF65-F5344CB8AC3E}">
        <p14:creationId xmlns:p14="http://schemas.microsoft.com/office/powerpoint/2010/main" val="309597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4C2E894-C72F-41A3-92A3-03771264E56D}" type="datetimeFigureOut">
              <a:rPr lang="es-ES" smtClean="0"/>
              <a:t>12/10/2018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A2F39134-ABF2-494E-94E8-7F405A7CC1DB}" type="slidenum">
              <a:rPr lang="es-ES" smtClean="0"/>
              <a:t>‹Nº›</a:t>
            </a:fld>
            <a:endParaRPr lang="es-ES"/>
          </a:p>
        </p:txBody>
      </p:sp>
    </p:spTree>
    <p:extLst>
      <p:ext uri="{BB962C8B-B14F-4D97-AF65-F5344CB8AC3E}">
        <p14:creationId xmlns:p14="http://schemas.microsoft.com/office/powerpoint/2010/main" val="1975109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64C2E894-C72F-41A3-92A3-03771264E56D}" type="datetimeFigureOut">
              <a:rPr lang="es-ES" smtClean="0"/>
              <a:t>12/10/2018</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A2F39134-ABF2-494E-94E8-7F405A7CC1DB}" type="slidenum">
              <a:rPr lang="es-ES" smtClean="0"/>
              <a:t>‹Nº›</a:t>
            </a:fld>
            <a:endParaRPr lang="es-ES"/>
          </a:p>
        </p:txBody>
      </p:sp>
    </p:spTree>
    <p:extLst>
      <p:ext uri="{BB962C8B-B14F-4D97-AF65-F5344CB8AC3E}">
        <p14:creationId xmlns:p14="http://schemas.microsoft.com/office/powerpoint/2010/main" val="793050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C2E894-C72F-41A3-92A3-03771264E56D}" type="datetimeFigureOut">
              <a:rPr lang="es-ES" smtClean="0"/>
              <a:t>12/10/2018</a:t>
            </a:fld>
            <a:endParaRPr lang="es-E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F39134-ABF2-494E-94E8-7F405A7CC1DB}" type="slidenum">
              <a:rPr lang="es-ES" smtClean="0"/>
              <a:t>‹Nº›</a:t>
            </a:fld>
            <a:endParaRPr lang="es-ES"/>
          </a:p>
        </p:txBody>
      </p:sp>
    </p:spTree>
    <p:extLst>
      <p:ext uri="{BB962C8B-B14F-4D97-AF65-F5344CB8AC3E}">
        <p14:creationId xmlns:p14="http://schemas.microsoft.com/office/powerpoint/2010/main" val="12343964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98.JP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100.JP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101.JP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02.JP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03.JP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104.JP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105.JP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106.JP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07.JP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image" Target="../media/image108.JP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09.JP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110.JP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111.JP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112.JP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113.JP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114.JP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115.JP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116.JP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117.JP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image" Target="../media/image118.JP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image" Target="../media/image119.JP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image" Target="../media/image120.JP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image" Target="../media/image122.JPG"/><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image" Target="../media/image123.JP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image" Target="../media/image124.JP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3" Type="http://schemas.openxmlformats.org/officeDocument/2006/relationships/hyperlink" Target="https://en.wikipedia.org/wiki/File:Blason_ville_fr_Mont-Saint-Michel_(Manche).svg" TargetMode="External"/><Relationship Id="rId2" Type="http://schemas.openxmlformats.org/officeDocument/2006/relationships/image" Target="../media/image125.JPG"/><Relationship Id="rId1" Type="http://schemas.openxmlformats.org/officeDocument/2006/relationships/slideLayout" Target="../slideLayouts/slideLayout7.xml"/><Relationship Id="rId6" Type="http://schemas.openxmlformats.org/officeDocument/2006/relationships/image" Target="../media/image128.png"/><Relationship Id="rId5" Type="http://schemas.openxmlformats.org/officeDocument/2006/relationships/image" Target="../media/image127.jpeg"/><Relationship Id="rId4" Type="http://schemas.openxmlformats.org/officeDocument/2006/relationships/image" Target="../media/image126.png"/></Relationships>
</file>

<file path=ppt/slides/_rels/slide125.xml.rels><?xml version="1.0" encoding="UTF-8" standalone="yes"?>
<Relationships xmlns="http://schemas.openxmlformats.org/package/2006/relationships"><Relationship Id="rId2" Type="http://schemas.openxmlformats.org/officeDocument/2006/relationships/image" Target="../media/image129.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
          <p:cNvPicPr>
            <a:picLocks noGrp="1" noChangeAspect="1"/>
          </p:cNvPicPr>
          <p:nvPr isPhoto="1"/>
        </p:nvPicPr>
        <p:blipFill>
          <a:blip r:embed="rId4">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CuadroTexto 2"/>
          <p:cNvSpPr txBox="1"/>
          <p:nvPr/>
        </p:nvSpPr>
        <p:spPr>
          <a:xfrm>
            <a:off x="2446638" y="3429000"/>
            <a:ext cx="4300151" cy="1015663"/>
          </a:xfrm>
          <a:prstGeom prst="rect">
            <a:avLst/>
          </a:prstGeom>
          <a:noFill/>
        </p:spPr>
        <p:txBody>
          <a:bodyPr wrap="square" rtlCol="0">
            <a:spAutoFit/>
          </a:bodyPr>
          <a:lstStyle/>
          <a:p>
            <a:pPr algn="ctr"/>
            <a:r>
              <a:rPr lang="es-ES" sz="6000" dirty="0" smtClean="0">
                <a:solidFill>
                  <a:schemeClr val="bg1"/>
                </a:solidFill>
                <a:latin typeface="French Script MT" panose="03020402040607040605" pitchFamily="66" charset="0"/>
              </a:rPr>
              <a:t>21.21</a:t>
            </a:r>
            <a:endParaRPr lang="es-ES" sz="6000" dirty="0">
              <a:solidFill>
                <a:schemeClr val="bg1"/>
              </a:solidFill>
              <a:latin typeface="French Script MT" panose="03020402040607040605" pitchFamily="66" charset="0"/>
            </a:endParaRPr>
          </a:p>
        </p:txBody>
      </p:sp>
      <p:pic>
        <p:nvPicPr>
          <p:cNvPr id="4" name="Mike Oldfield-Mon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3496043402"/>
      </p:ext>
    </p:extLst>
  </p:cSld>
  <p:clrMapOvr>
    <a:masterClrMapping/>
  </p:clrMapOvr>
  <mc:AlternateContent xmlns:mc="http://schemas.openxmlformats.org/markup-compatibility/2006" xmlns:p14="http://schemas.microsoft.com/office/powerpoint/2010/main">
    <mc:Choice Requires="p14">
      <p:transition spd="slow" p14:dur="40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0888797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ángulo 2"/>
          <p:cNvSpPr/>
          <p:nvPr/>
        </p:nvSpPr>
        <p:spPr>
          <a:xfrm>
            <a:off x="3237471" y="960503"/>
            <a:ext cx="5375188" cy="5332165"/>
          </a:xfrm>
          <a:prstGeom prst="rect">
            <a:avLst/>
          </a:prstGeom>
        </p:spPr>
        <p:txBody>
          <a:bodyPr wrap="square">
            <a:spAutoFit/>
          </a:bodyPr>
          <a:lstStyle/>
          <a:p>
            <a:pPr algn="ctr" fontAlgn="base">
              <a:lnSpc>
                <a:spcPct val="107000"/>
              </a:lnSpc>
              <a:spcAft>
                <a:spcPts val="750"/>
              </a:spcAft>
            </a:pPr>
            <a:r>
              <a:rPr lang="es-ES" sz="2400" b="1" kern="1800" spc="-25"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Monte Saint Michel, la abadía más impresionante de Francia</a:t>
            </a:r>
          </a:p>
          <a:p>
            <a:pPr algn="ctr" fontAlgn="base">
              <a:lnSpc>
                <a:spcPct val="107000"/>
              </a:lnSpc>
              <a:spcAft>
                <a:spcPts val="750"/>
              </a:spcAft>
            </a:pPr>
            <a:r>
              <a:rPr lang="es-ES" sz="2400" b="1" dirty="0" smtClean="0">
                <a:solidFill>
                  <a:schemeClr val="bg1"/>
                </a:solidFill>
                <a:latin typeface="Edwardian Script ITC" panose="030303020407070D0804" pitchFamily="66" charset="0"/>
              </a:rPr>
              <a:t>El Monte Saint Michel está situado en Francia, más concretamente en la baja Normandía. Se trata de una bahía bañada por el Océano Atlántico, que se construyó en el año 709, pero a medida que pasaron los años, fueron añadiéndose edificios como criptas, monasterios o iglesias. Es tal la magnitud e importancia del lugar que tiene la categoría de Grand </a:t>
            </a:r>
            <a:r>
              <a:rPr lang="es-ES" sz="2400" b="1" dirty="0" err="1" smtClean="0">
                <a:solidFill>
                  <a:schemeClr val="bg1"/>
                </a:solidFill>
                <a:latin typeface="Edwardian Script ITC" panose="030303020407070D0804" pitchFamily="66" charset="0"/>
              </a:rPr>
              <a:t>Site</a:t>
            </a:r>
            <a:r>
              <a:rPr lang="es-ES" sz="2400" b="1" dirty="0" smtClean="0">
                <a:solidFill>
                  <a:schemeClr val="bg1"/>
                </a:solidFill>
                <a:latin typeface="Edwardian Script ITC" panose="030303020407070D0804" pitchFamily="66" charset="0"/>
              </a:rPr>
              <a:t> </a:t>
            </a:r>
            <a:r>
              <a:rPr lang="es-ES" sz="2400" b="1" dirty="0" err="1" smtClean="0">
                <a:solidFill>
                  <a:schemeClr val="bg1"/>
                </a:solidFill>
                <a:latin typeface="Edwardian Script ITC" panose="030303020407070D0804" pitchFamily="66" charset="0"/>
              </a:rPr>
              <a:t>National</a:t>
            </a:r>
            <a:r>
              <a:rPr lang="es-ES" sz="2400" b="1" dirty="0" smtClean="0">
                <a:solidFill>
                  <a:schemeClr val="bg1"/>
                </a:solidFill>
                <a:latin typeface="Edwardian Script ITC" panose="030303020407070D0804" pitchFamily="66" charset="0"/>
              </a:rPr>
              <a:t> de Francia, fue declarado Monumento Histórico en 1.862 y, en el año 1.979, la Unesco lo consideró Patrimonio de la Humanidad. Todo ello solo evidencia  su legado y riqueza histórica.</a:t>
            </a:r>
            <a:endParaRPr lang="es-ES" sz="2400" b="1" dirty="0">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204510065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554495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731067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933701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3999" cy="6858000"/>
          </a:xfrm>
          <a:prstGeom prst="rect">
            <a:avLst/>
          </a:prstGeom>
        </p:spPr>
      </p:pic>
    </p:spTree>
    <p:extLst>
      <p:ext uri="{BB962C8B-B14F-4D97-AF65-F5344CB8AC3E}">
        <p14:creationId xmlns:p14="http://schemas.microsoft.com/office/powerpoint/2010/main" val="42334977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139300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574390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745971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150571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623766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ángulo 2"/>
          <p:cNvSpPr/>
          <p:nvPr/>
        </p:nvSpPr>
        <p:spPr>
          <a:xfrm>
            <a:off x="5177481" y="419041"/>
            <a:ext cx="3546390" cy="6019918"/>
          </a:xfrm>
          <a:prstGeom prst="rect">
            <a:avLst/>
          </a:prstGeom>
        </p:spPr>
        <p:txBody>
          <a:bodyPr wrap="square">
            <a:spAutoFit/>
          </a:bodyPr>
          <a:lstStyle/>
          <a:p>
            <a:pPr algn="just" fontAlgn="base">
              <a:lnSpc>
                <a:spcPct val="107000"/>
              </a:lnSpc>
              <a:spcAft>
                <a:spcPts val="0"/>
              </a:spcAft>
            </a:pPr>
            <a:r>
              <a:rPr lang="es-ES" sz="2400"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Lo más impresionante del Monte Saint Michel es su </a:t>
            </a:r>
            <a:r>
              <a:rPr lang="es-ES" sz="2400" b="1"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Abadía</a:t>
            </a:r>
            <a:r>
              <a:rPr lang="es-ES" sz="2400"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que se encuentra amurallada y está construida en honor al </a:t>
            </a:r>
            <a:r>
              <a:rPr lang="es-ES" sz="2400" b="1"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Arcángel San Miguel</a:t>
            </a:r>
            <a:r>
              <a:rPr lang="es-ES" sz="2400"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Dado que se encuentra en una montaña con forma de pirámide, todos los edificios que se levantaron en esta isla, que no llega a un kilómetro de extensión, se realizaron de forma magistral y prodigiosa. Su </a:t>
            </a:r>
            <a:r>
              <a:rPr lang="es-ES" sz="2400" b="1"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arquitectura es medieval</a:t>
            </a:r>
            <a:r>
              <a:rPr lang="es-ES" sz="2400"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especial proveniente de los siglos XI a XVI, época donde recibió a miles de peregrinos cristianos que buscaban conocer el templo que se dedicó al Arcángel San Miguel.</a:t>
            </a:r>
            <a:endParaRPr lang="es-ES" sz="2400" dirty="0" smtClean="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5328993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435080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949348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509409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990917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60509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962770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81683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715953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071623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9297100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303279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749985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ángulo 2"/>
          <p:cNvSpPr/>
          <p:nvPr/>
        </p:nvSpPr>
        <p:spPr>
          <a:xfrm>
            <a:off x="556054" y="442820"/>
            <a:ext cx="8130746" cy="1277850"/>
          </a:xfrm>
          <a:prstGeom prst="rect">
            <a:avLst/>
          </a:prstGeom>
        </p:spPr>
        <p:txBody>
          <a:bodyPr wrap="square">
            <a:spAutoFit/>
          </a:bodyPr>
          <a:lstStyle/>
          <a:p>
            <a:pPr algn="ctr" fontAlgn="base">
              <a:lnSpc>
                <a:spcPct val="107000"/>
              </a:lnSpc>
              <a:spcAft>
                <a:spcPts val="1800"/>
              </a:spcAft>
            </a:pPr>
            <a:r>
              <a:rPr lang="es-ES" sz="2400" b="1" dirty="0" smtClean="0">
                <a:latin typeface="Edwardian Script ITC" panose="030303020407070D0804" pitchFamily="66" charset="0"/>
                <a:ea typeface="Times New Roman" panose="02020603050405020304" pitchFamily="18" charset="0"/>
                <a:cs typeface="Times New Roman" panose="02020603050405020304" pitchFamily="18" charset="0"/>
              </a:rPr>
              <a:t>El Claustro, fue construido por los monjes benedictinos en el siglo XIII. Tiene un estilo gótico, y columnas de granito rojo y con impresionantes vistas de toda la abadía y del mar, ya que se erige a unos 88 metros de altura. </a:t>
            </a:r>
            <a:endParaRPr lang="es-ES" sz="24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555368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87274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389703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916537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1"/>
            <a:ext cx="9144000" cy="6858001"/>
          </a:xfrm>
          <a:prstGeom prst="rect">
            <a:avLst/>
          </a:prstGeom>
        </p:spPr>
      </p:pic>
    </p:spTree>
    <p:extLst>
      <p:ext uri="{BB962C8B-B14F-4D97-AF65-F5344CB8AC3E}">
        <p14:creationId xmlns:p14="http://schemas.microsoft.com/office/powerpoint/2010/main" val="299195783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5164786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918640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9203721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344684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693401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460986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8568565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1620270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8524584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788825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3277365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6094574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8408214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5992388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5943356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4962712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8396940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420485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2808463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9055902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5066280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4417313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98854" y="0"/>
            <a:ext cx="9045146" cy="6783860"/>
          </a:xfrm>
          <a:prstGeom prst="rect">
            <a:avLst/>
          </a:prstGeom>
        </p:spPr>
      </p:pic>
    </p:spTree>
    <p:extLst>
      <p:ext uri="{BB962C8B-B14F-4D97-AF65-F5344CB8AC3E}">
        <p14:creationId xmlns:p14="http://schemas.microsoft.com/office/powerpoint/2010/main" val="2909264023"/>
      </p:ext>
    </p:extLst>
  </p:cSld>
  <p:clrMapOvr>
    <a:masterClrMapping/>
  </p:clrMapOvr>
  <p:transition spd="slow">
    <p:comb/>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37749900"/>
      </p:ext>
    </p:extLst>
  </p:cSld>
  <p:clrMapOvr>
    <a:masterClrMapping/>
  </p:clrMapOvr>
  <p:transition spd="slow">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85902420"/>
      </p:ext>
    </p:extLst>
  </p:cSld>
  <p:clrMapOvr>
    <a:masterClrMapping/>
  </p:clrMapOvr>
  <p:transition spd="slow">
    <p:comb/>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93679219"/>
      </p:ext>
    </p:extLst>
  </p:cSld>
  <p:clrMapOvr>
    <a:masterClrMapping/>
  </p:clrMapOvr>
  <p:transition spd="slow">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70993966"/>
      </p:ext>
    </p:extLst>
  </p:cSld>
  <p:clrMapOvr>
    <a:masterClrMapping/>
  </p:clrMapOvr>
  <p:transition spd="slow">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ángulo 2"/>
          <p:cNvSpPr/>
          <p:nvPr/>
        </p:nvSpPr>
        <p:spPr>
          <a:xfrm>
            <a:off x="5090983" y="1077587"/>
            <a:ext cx="3719384" cy="4702826"/>
          </a:xfrm>
          <a:prstGeom prst="rect">
            <a:avLst/>
          </a:prstGeom>
        </p:spPr>
        <p:txBody>
          <a:bodyPr wrap="square">
            <a:spAutoFit/>
          </a:bodyPr>
          <a:lstStyle/>
          <a:p>
            <a:pPr algn="ctr" fontAlgn="base">
              <a:lnSpc>
                <a:spcPct val="107000"/>
              </a:lnSpc>
              <a:spcAft>
                <a:spcPts val="1800"/>
              </a:spcAft>
            </a:pPr>
            <a:r>
              <a:rPr lang="es-ES" sz="2000" b="1"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Dispone de museos, que ayudan a conocer su historia y sucesos más importantes. En el </a:t>
            </a:r>
            <a:r>
              <a:rPr lang="es-ES" sz="2000" b="1" dirty="0" err="1"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Archéoscope</a:t>
            </a:r>
            <a:r>
              <a:rPr lang="es-ES" sz="2000" b="1"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 través de una representación multimedia y con las técnicas más modernas, se puede conocer el proceso de construcción de la Abadía,  cronológicamente a lo largo de los años y </a:t>
            </a:r>
            <a:r>
              <a:rPr lang="es-ES" sz="2000" b="1" dirty="0" err="1"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explicándo</a:t>
            </a:r>
            <a:r>
              <a:rPr lang="es-ES" sz="2000" b="1"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con todo lujo de detalles las anécdotas, aventuras o incidentes que ocurrieron mientras se edificaba el Monte Saint Michel. El  Museo Histórico  ofrece la oportunidad de observar colecciones antiguas que incluyen pinturas, esculturas, representaciones de la Edad Media o muestras de armas que dan una idea de como vivían en el pasado los habitantes del lugar.</a:t>
            </a:r>
            <a:endParaRPr lang="es-ES" sz="2000" b="1" dirty="0" smtClean="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846512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0523501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9201376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1166390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0295287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5959638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830371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752553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6427201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8498588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1354101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25609264"/>
      </p:ext>
    </p:extLst>
  </p:cSld>
  <p:clrMapOvr>
    <a:masterClrMapping/>
  </p:clrMapOvr>
  <p:transition spd="slow">
    <p:wheel spokes="1"/>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38610853"/>
      </p:ext>
    </p:extLst>
  </p:cSld>
  <p:clrMapOvr>
    <a:masterClrMapping/>
  </p:clrMapOvr>
  <p:transition spd="slow">
    <p:wheel spokes="1"/>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57339307"/>
      </p:ext>
    </p:extLst>
  </p:cSld>
  <p:clrMapOvr>
    <a:masterClrMapping/>
  </p:clrMapOvr>
  <p:transition spd="slow">
    <p:wheel spokes="1"/>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87817190"/>
      </p:ext>
    </p:extLst>
  </p:cSld>
  <p:clrMapOvr>
    <a:masterClrMapping/>
  </p:clrMapOvr>
  <p:transition spd="slow">
    <p:wheel spokes="1"/>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65252320"/>
      </p:ext>
    </p:extLst>
  </p:cSld>
  <p:clrMapOvr>
    <a:masterClrMapping/>
  </p:clrMapOvr>
  <p:transition spd="slow">
    <p:wheel spokes="1"/>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37947701"/>
      </p:ext>
    </p:extLst>
  </p:cSld>
  <p:clrMapOvr>
    <a:masterClrMapping/>
  </p:clrMapOvr>
  <p:transition spd="slow">
    <p:wheel spokes="1"/>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46027945"/>
      </p:ext>
    </p:extLst>
  </p:cSld>
  <p:clrMapOvr>
    <a:masterClrMapping/>
  </p:clrMapOvr>
  <p:transition spd="slow">
    <p:wheel spokes="1"/>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
        <p:cNvGrpSpPr/>
        <p:nvPr/>
      </p:nvGrpSpPr>
      <p:grpSpPr>
        <a:xfrm>
          <a:off x="0" y="0"/>
          <a:ext cx="0" cy="0"/>
          <a:chOff x="0" y="0"/>
          <a:chExt cx="0" cy="0"/>
        </a:xfrm>
      </p:grpSpPr>
      <p:sp>
        <p:nvSpPr>
          <p:cNvPr id="5" name="CuadroTexto 4"/>
          <p:cNvSpPr txBox="1"/>
          <p:nvPr/>
        </p:nvSpPr>
        <p:spPr>
          <a:xfrm>
            <a:off x="203735" y="284539"/>
            <a:ext cx="8643703" cy="6288921"/>
          </a:xfrm>
          <a:prstGeom prst="rect">
            <a:avLst/>
          </a:prstGeom>
          <a:solidFill>
            <a:schemeClr val="accent1">
              <a:lumMod val="75000"/>
            </a:schemeClr>
          </a:solidFill>
          <a:ln w="57150" cmpd="sng">
            <a:solidFill>
              <a:schemeClr val="bg1"/>
            </a:solidFill>
          </a:ln>
        </p:spPr>
        <p:txBody>
          <a:bodyPr wrap="square" rtlCol="0">
            <a:spAutoFit/>
          </a:bodyPr>
          <a:lstStyle/>
          <a:p>
            <a:endParaRPr lang="es-ES" dirty="0"/>
          </a:p>
        </p:txBody>
      </p:sp>
      <p:sp>
        <p:nvSpPr>
          <p:cNvPr id="4" name="Rectángulo 3"/>
          <p:cNvSpPr/>
          <p:nvPr/>
        </p:nvSpPr>
        <p:spPr>
          <a:xfrm>
            <a:off x="552887" y="4575623"/>
            <a:ext cx="8038223" cy="2068259"/>
          </a:xfrm>
          <a:prstGeom prst="rect">
            <a:avLst/>
          </a:prstGeom>
        </p:spPr>
        <p:txBody>
          <a:bodyPr wrap="square">
            <a:spAutoFit/>
          </a:bodyPr>
          <a:lstStyle/>
          <a:p>
            <a:pPr algn="ctr" fontAlgn="base">
              <a:lnSpc>
                <a:spcPct val="107000"/>
              </a:lnSpc>
              <a:spcAft>
                <a:spcPts val="1800"/>
              </a:spcAft>
            </a:pPr>
            <a:r>
              <a:rPr lang="es-ES" sz="2000"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visita al  </a:t>
            </a:r>
            <a:r>
              <a:rPr lang="es-ES" sz="2000" b="1"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Museo del Mar y la Ecología</a:t>
            </a:r>
            <a:r>
              <a:rPr lang="es-ES" sz="2000"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 aprecia, a través de un video, los cambios de las mareas, y como afectaron en el pasado a la bahía que albergaba el Monte Saint Michel. Asimismo, se encuentra expuesta una colección de unos 250 tipos de buques antiguos, tan diferentes a los actuales. Por otra parte, se encuentra abierta al público la </a:t>
            </a:r>
            <a:r>
              <a:rPr lang="es-ES" sz="2000" b="1"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Casa de </a:t>
            </a:r>
            <a:r>
              <a:rPr lang="es-ES" sz="2000" b="1" dirty="0" err="1"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Tiphaine</a:t>
            </a:r>
            <a:r>
              <a:rPr lang="es-ES" sz="2000"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procedente del siglo XIV, donde vivía Bertrand du </a:t>
            </a:r>
            <a:r>
              <a:rPr lang="es-ES" sz="2000" dirty="0" err="1"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Guesclin</a:t>
            </a:r>
            <a:r>
              <a:rPr lang="es-ES" sz="2000"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ella, se pueden apreciar muchos de los enseres con los que convivían </a:t>
            </a:r>
            <a:r>
              <a:rPr lang="es-ES" sz="2000" dirty="0" err="1"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Constable</a:t>
            </a:r>
            <a:r>
              <a:rPr lang="es-ES" sz="2000"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su mujer </a:t>
            </a:r>
            <a:r>
              <a:rPr lang="es-ES" sz="2000" dirty="0" err="1"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Tiphaine</a:t>
            </a:r>
            <a:r>
              <a:rPr lang="es-ES" sz="2000" dirty="0" smtClean="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como muebles, pinturas o tapices.</a:t>
            </a:r>
            <a:endParaRPr lang="es-ES" sz="2000"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3" name="Imagen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52889" y="531008"/>
            <a:ext cx="8038222" cy="4044615"/>
          </a:xfrm>
          <a:prstGeom prst="rect">
            <a:avLst/>
          </a:prstGeom>
          <a:ln w="76200">
            <a:solidFill>
              <a:schemeClr val="bg1"/>
            </a:solidFill>
          </a:ln>
        </p:spPr>
      </p:pic>
    </p:spTree>
    <p:extLst>
      <p:ext uri="{BB962C8B-B14F-4D97-AF65-F5344CB8AC3E}">
        <p14:creationId xmlns:p14="http://schemas.microsoft.com/office/powerpoint/2010/main" val="379829101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100294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913570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320462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023053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626656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398999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089603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01232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005215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189262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499752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
        <p:cNvGrpSpPr/>
        <p:nvPr/>
      </p:nvGrpSpPr>
      <p:grpSpPr>
        <a:xfrm>
          <a:off x="0" y="0"/>
          <a:ext cx="0" cy="0"/>
          <a:chOff x="0" y="0"/>
          <a:chExt cx="0" cy="0"/>
        </a:xfrm>
      </p:grpSpPr>
      <p:pic>
        <p:nvPicPr>
          <p:cNvPr id="2" name="Imagen 1" descr="Diapositiva92"/>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32487" y="349353"/>
            <a:ext cx="8365524" cy="6088517"/>
          </a:xfrm>
          <a:prstGeom prst="rect">
            <a:avLst/>
          </a:prstGeom>
          <a:ln w="57150">
            <a:solidFill>
              <a:schemeClr val="bg1"/>
            </a:solidFill>
          </a:ln>
        </p:spPr>
      </p:pic>
      <p:sp>
        <p:nvSpPr>
          <p:cNvPr id="5" name="CuadroTexto 4"/>
          <p:cNvSpPr txBox="1"/>
          <p:nvPr/>
        </p:nvSpPr>
        <p:spPr>
          <a:xfrm>
            <a:off x="308919" y="247135"/>
            <a:ext cx="8587946" cy="6289589"/>
          </a:xfrm>
          <a:prstGeom prst="rect">
            <a:avLst/>
          </a:prstGeom>
          <a:noFill/>
          <a:ln w="152400">
            <a:solidFill>
              <a:schemeClr val="accent5">
                <a:lumMod val="75000"/>
              </a:schemeClr>
            </a:solidFill>
          </a:ln>
        </p:spPr>
        <p:txBody>
          <a:bodyPr wrap="square" rtlCol="0">
            <a:spAutoFit/>
          </a:bodyPr>
          <a:lstStyle/>
          <a:p>
            <a:endParaRPr lang="es-ES" dirty="0"/>
          </a:p>
        </p:txBody>
      </p:sp>
    </p:spTree>
    <p:extLst>
      <p:ext uri="{BB962C8B-B14F-4D97-AF65-F5344CB8AC3E}">
        <p14:creationId xmlns:p14="http://schemas.microsoft.com/office/powerpoint/2010/main" val="4482234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
        <p:cNvGrpSpPr/>
        <p:nvPr/>
      </p:nvGrpSpPr>
      <p:grpSpPr>
        <a:xfrm>
          <a:off x="0" y="0"/>
          <a:ext cx="0" cy="0"/>
          <a:chOff x="0" y="0"/>
          <a:chExt cx="0" cy="0"/>
        </a:xfrm>
      </p:grpSpPr>
      <p:sp>
        <p:nvSpPr>
          <p:cNvPr id="5" name="CuadroTexto 4"/>
          <p:cNvSpPr txBox="1"/>
          <p:nvPr/>
        </p:nvSpPr>
        <p:spPr>
          <a:xfrm>
            <a:off x="197708" y="197709"/>
            <a:ext cx="8748583" cy="6376086"/>
          </a:xfrm>
          <a:prstGeom prst="rect">
            <a:avLst/>
          </a:prstGeom>
          <a:noFill/>
          <a:ln w="152400">
            <a:solidFill>
              <a:schemeClr val="accent5">
                <a:lumMod val="75000"/>
              </a:schemeClr>
            </a:solidFill>
          </a:ln>
        </p:spPr>
        <p:txBody>
          <a:bodyPr wrap="square" rtlCol="0">
            <a:spAutoFit/>
          </a:bodyPr>
          <a:lstStyle/>
          <a:p>
            <a:endParaRPr lang="es-ES" dirty="0"/>
          </a:p>
        </p:txBody>
      </p:sp>
      <p:pic>
        <p:nvPicPr>
          <p:cNvPr id="6" name="Imagen 5" descr="Diapositiva9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70703" y="342899"/>
            <a:ext cx="8414951" cy="6070257"/>
          </a:xfrm>
          <a:prstGeom prst="rect">
            <a:avLst/>
          </a:prstGeom>
          <a:ln w="76200">
            <a:solidFill>
              <a:schemeClr val="bg1"/>
            </a:solidFill>
          </a:ln>
        </p:spPr>
      </p:pic>
    </p:spTree>
    <p:extLst>
      <p:ext uri="{BB962C8B-B14F-4D97-AF65-F5344CB8AC3E}">
        <p14:creationId xmlns:p14="http://schemas.microsoft.com/office/powerpoint/2010/main" val="40144081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
        <p:cNvGrpSpPr/>
        <p:nvPr/>
      </p:nvGrpSpPr>
      <p:grpSpPr>
        <a:xfrm>
          <a:off x="0" y="0"/>
          <a:ext cx="0" cy="0"/>
          <a:chOff x="0" y="0"/>
          <a:chExt cx="0" cy="0"/>
        </a:xfrm>
      </p:grpSpPr>
      <p:sp>
        <p:nvSpPr>
          <p:cNvPr id="5" name="CuadroTexto 4"/>
          <p:cNvSpPr txBox="1"/>
          <p:nvPr/>
        </p:nvSpPr>
        <p:spPr>
          <a:xfrm>
            <a:off x="321276" y="308919"/>
            <a:ext cx="8538519" cy="6264876"/>
          </a:xfrm>
          <a:prstGeom prst="rect">
            <a:avLst/>
          </a:prstGeom>
          <a:noFill/>
          <a:ln w="225425">
            <a:solidFill>
              <a:schemeClr val="accent5">
                <a:lumMod val="75000"/>
              </a:schemeClr>
            </a:solidFill>
          </a:ln>
        </p:spPr>
        <p:txBody>
          <a:bodyPr wrap="square" rtlCol="0">
            <a:spAutoFit/>
          </a:bodyPr>
          <a:lstStyle/>
          <a:p>
            <a:endParaRPr lang="es-ES" dirty="0"/>
          </a:p>
        </p:txBody>
      </p:sp>
      <p:pic>
        <p:nvPicPr>
          <p:cNvPr id="3" name="Imagen 2" descr="Diapositiva94"/>
          <p:cNvPicPr>
            <a:picLocks noGrp="1" noChangeAspect="1"/>
          </p:cNvPicPr>
          <p:nvPr isPhoto="1"/>
        </p:nvPicPr>
        <p:blipFill rotWithShape="1">
          <a:blip r:embed="rId2" cstate="email">
            <a:lum/>
            <a:extLst>
              <a:ext uri="{28A0092B-C50C-407E-A947-70E740481C1C}">
                <a14:useLocalDpi xmlns:a14="http://schemas.microsoft.com/office/drawing/2010/main"/>
              </a:ext>
            </a:extLst>
          </a:blip>
          <a:srcRect/>
          <a:stretch/>
        </p:blipFill>
        <p:spPr>
          <a:xfrm>
            <a:off x="420130" y="348236"/>
            <a:ext cx="8328454" cy="6139062"/>
          </a:xfrm>
          <a:prstGeom prst="rect">
            <a:avLst/>
          </a:prstGeom>
          <a:ln w="85725">
            <a:solidFill>
              <a:schemeClr val="bg1"/>
            </a:solidFill>
          </a:ln>
        </p:spPr>
      </p:pic>
    </p:spTree>
    <p:extLst>
      <p:ext uri="{BB962C8B-B14F-4D97-AF65-F5344CB8AC3E}">
        <p14:creationId xmlns:p14="http://schemas.microsoft.com/office/powerpoint/2010/main" val="6921053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645765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943483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882372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32717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631449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57859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034802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058625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69602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052574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981892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154037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545189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234606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 y="-1"/>
            <a:ext cx="9144000" cy="6858000"/>
          </a:xfrm>
          <a:prstGeom prst="rect">
            <a:avLst/>
          </a:prstGeom>
        </p:spPr>
      </p:pic>
    </p:spTree>
    <p:extLst>
      <p:ext uri="{BB962C8B-B14F-4D97-AF65-F5344CB8AC3E}">
        <p14:creationId xmlns:p14="http://schemas.microsoft.com/office/powerpoint/2010/main" val="17403200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0"/>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349557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145895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289682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1" y="-1"/>
            <a:ext cx="9144001" cy="6858001"/>
          </a:xfrm>
          <a:prstGeom prst="rect">
            <a:avLst/>
          </a:prstGeom>
        </p:spPr>
      </p:pic>
    </p:spTree>
    <p:extLst>
      <p:ext uri="{BB962C8B-B14F-4D97-AF65-F5344CB8AC3E}">
        <p14:creationId xmlns:p14="http://schemas.microsoft.com/office/powerpoint/2010/main" val="336629606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0292177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9432573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7554253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2909435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2434960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6867564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1"/>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9653586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2"/>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5515421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3"/>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3525815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4"/>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037769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5400000">
            <a:off x="1142999" y="-1143000"/>
            <a:ext cx="6857999" cy="9144001"/>
          </a:xfrm>
          <a:prstGeom prst="rect">
            <a:avLst/>
          </a:prstGeom>
        </p:spPr>
      </p:pic>
      <p:sp>
        <p:nvSpPr>
          <p:cNvPr id="4" name="Rectángulo 3"/>
          <p:cNvSpPr/>
          <p:nvPr/>
        </p:nvSpPr>
        <p:spPr>
          <a:xfrm>
            <a:off x="1470454" y="1901018"/>
            <a:ext cx="5931241" cy="3253711"/>
          </a:xfrm>
          <a:prstGeom prst="rect">
            <a:avLst/>
          </a:prstGeom>
        </p:spPr>
        <p:txBody>
          <a:bodyPr wrap="square">
            <a:spAutoFit/>
          </a:bodyPr>
          <a:lstStyle/>
          <a:p>
            <a:pPr algn="just" fontAlgn="base">
              <a:lnSpc>
                <a:spcPct val="107000"/>
              </a:lnSpc>
              <a:spcAft>
                <a:spcPts val="1800"/>
              </a:spcAft>
            </a:pPr>
            <a:r>
              <a:rPr lang="es-ES" sz="24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La </a:t>
            </a:r>
            <a:r>
              <a:rPr lang="es-ES" sz="2400" b="1"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Iglesia Parroquial de Saint Pierre</a:t>
            </a:r>
            <a:r>
              <a:rPr lang="es-ES" sz="24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procede del siglo XVI y está dedicada a San Pedro. A su alrededor, todavía se encuentra su cementerio y, en su interior se hayan muchos objetos de </a:t>
            </a:r>
            <a:r>
              <a:rPr lang="es-ES" sz="2400" b="1"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gran valor histórico</a:t>
            </a:r>
            <a:r>
              <a:rPr lang="es-ES" sz="24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Algunos de ellos son una estatua de la Virgen con el Niño, realizada en el siglo XVI; una pila bautismal utilizada en XIII; una ventana ideada en el siglo XV; una barra de altar, que los entendidos datan del año 1.660; y una copia de la estatua de San Miguel.</a:t>
            </a:r>
            <a:endParaRPr lang="es-ES" sz="2400" dirty="0">
              <a:solidFill>
                <a:schemeClr val="bg1"/>
              </a:solidFill>
              <a:latin typeface="Edwardian Script ITC" panose="030303020407070D08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0633316"/>
      </p:ext>
    </p:extLst>
  </p:cSld>
  <p:clrMapOvr>
    <a:masterClrMapping/>
  </p:clrMapOvr>
  <mc:AlternateContent xmlns:mc="http://schemas.openxmlformats.org/markup-compatibility/2006" xmlns:p14="http://schemas.microsoft.com/office/powerpoint/2010/main">
    <mc:Choice Requires="p14">
      <p:transition spd="slow" p14:dur="4000">
        <p14:warp dir="in"/>
      </p:transition>
    </mc:Choice>
    <mc:Fallback xmlns="">
      <p:transition spd="slow">
        <p:fade/>
      </p:transition>
    </mc:Fallback>
  </mc:AlternateContent>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5"/>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74505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6"/>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376014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7"/>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2179673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9"/>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86498"/>
            <a:ext cx="9144000" cy="6858000"/>
          </a:xfrm>
          <a:prstGeom prst="rect">
            <a:avLst/>
          </a:prstGeom>
          <a:ln w="98425">
            <a:solidFill>
              <a:srgbClr val="C00000"/>
            </a:solidFill>
          </a:ln>
        </p:spPr>
      </p:pic>
      <p:pic>
        <p:nvPicPr>
          <p:cNvPr id="3" name="Imagen 2" descr="Escudo de Le Mont-Saint-Michel">
            <a:hlinkClick r:id="rId3" tooltip="&quot;Escudo de Le Mont-Saint-Michel&quot;"/>
          </p:cNvPr>
          <p:cNvPicPr/>
          <p:nvPr/>
        </p:nvPicPr>
        <p:blipFill>
          <a:blip r:embed="rId4">
            <a:extLst>
              <a:ext uri="{28A0092B-C50C-407E-A947-70E740481C1C}">
                <a14:useLocalDpi xmlns:a14="http://schemas.microsoft.com/office/drawing/2010/main"/>
              </a:ext>
            </a:extLst>
          </a:blip>
          <a:srcRect/>
          <a:stretch>
            <a:fillRect/>
          </a:stretch>
        </p:blipFill>
        <p:spPr bwMode="auto">
          <a:xfrm>
            <a:off x="3555447" y="407773"/>
            <a:ext cx="2033105" cy="2520777"/>
          </a:xfrm>
          <a:prstGeom prst="rect">
            <a:avLst/>
          </a:prstGeom>
          <a:noFill/>
          <a:ln w="19050">
            <a:noFill/>
          </a:ln>
        </p:spPr>
      </p:pic>
      <p:sp>
        <p:nvSpPr>
          <p:cNvPr id="4" name="CuadroTexto 3"/>
          <p:cNvSpPr txBox="1"/>
          <p:nvPr/>
        </p:nvSpPr>
        <p:spPr>
          <a:xfrm>
            <a:off x="2409568" y="2977978"/>
            <a:ext cx="4374291" cy="523220"/>
          </a:xfrm>
          <a:prstGeom prst="rect">
            <a:avLst/>
          </a:prstGeom>
          <a:noFill/>
        </p:spPr>
        <p:txBody>
          <a:bodyPr wrap="square" rtlCol="0">
            <a:spAutoFit/>
          </a:bodyPr>
          <a:lstStyle/>
          <a:p>
            <a:pPr algn="ctr"/>
            <a:r>
              <a:rPr lang="es-ES" sz="2800" dirty="0" smtClean="0">
                <a:solidFill>
                  <a:schemeClr val="bg1"/>
                </a:solidFill>
                <a:latin typeface="French Script MT" panose="03020402040607040605" pitchFamily="66" charset="0"/>
              </a:rPr>
              <a:t>Escudo de Armas</a:t>
            </a:r>
            <a:endParaRPr lang="es-ES" sz="2800" dirty="0">
              <a:solidFill>
                <a:schemeClr val="bg1"/>
              </a:solidFill>
              <a:latin typeface="French Script MT" panose="03020402040607040605" pitchFamily="66" charset="0"/>
            </a:endParaRPr>
          </a:p>
        </p:txBody>
      </p:sp>
      <p:sp>
        <p:nvSpPr>
          <p:cNvPr id="5" name="CuadroTexto 4"/>
          <p:cNvSpPr txBox="1"/>
          <p:nvPr/>
        </p:nvSpPr>
        <p:spPr>
          <a:xfrm>
            <a:off x="123568" y="0"/>
            <a:ext cx="8909221" cy="6685005"/>
          </a:xfrm>
          <a:prstGeom prst="rect">
            <a:avLst/>
          </a:prstGeom>
          <a:noFill/>
          <a:ln w="76200">
            <a:solidFill>
              <a:schemeClr val="bg1"/>
            </a:solidFill>
          </a:ln>
        </p:spPr>
        <p:txBody>
          <a:bodyPr wrap="square" rtlCol="0">
            <a:spAutoFit/>
          </a:bodyPr>
          <a:lstStyle/>
          <a:p>
            <a:endParaRPr lang="es-ES" dirty="0"/>
          </a:p>
        </p:txBody>
      </p:sp>
      <p:sp>
        <p:nvSpPr>
          <p:cNvPr id="6" name="CuadroTexto 5"/>
          <p:cNvSpPr txBox="1"/>
          <p:nvPr/>
        </p:nvSpPr>
        <p:spPr>
          <a:xfrm>
            <a:off x="1711410" y="3907705"/>
            <a:ext cx="5721179" cy="2123658"/>
          </a:xfrm>
          <a:prstGeom prst="rect">
            <a:avLst/>
          </a:prstGeom>
          <a:noFill/>
          <a:ln>
            <a:solidFill>
              <a:schemeClr val="bg1"/>
            </a:solidFill>
          </a:ln>
        </p:spPr>
        <p:txBody>
          <a:bodyPr wrap="square" rtlCol="0">
            <a:spAutoFit/>
          </a:bodyPr>
          <a:lstStyle/>
          <a:p>
            <a:endParaRPr lang="es-ES" dirty="0" smtClean="0"/>
          </a:p>
          <a:p>
            <a:pPr algn="ctr"/>
            <a:r>
              <a:rPr lang="es-ES" sz="2400" b="1" dirty="0" smtClean="0">
                <a:solidFill>
                  <a:schemeClr val="bg1"/>
                </a:solidFill>
                <a:latin typeface="Edwardian Script ITC" panose="030303020407070D0804" pitchFamily="66" charset="0"/>
              </a:rPr>
              <a:t>Realización y Montaje: garcia.antonio320@Gmail.com</a:t>
            </a:r>
          </a:p>
          <a:p>
            <a:pPr algn="ctr"/>
            <a:r>
              <a:rPr lang="es-ES" sz="2400" b="1" dirty="0" err="1" smtClean="0">
                <a:solidFill>
                  <a:schemeClr val="bg1"/>
                </a:solidFill>
                <a:latin typeface="Edwardian Script ITC" panose="030303020407070D0804" pitchFamily="66" charset="0"/>
              </a:rPr>
              <a:t>Fotografias</a:t>
            </a:r>
            <a:r>
              <a:rPr lang="es-ES" sz="2400" b="1" dirty="0" smtClean="0">
                <a:solidFill>
                  <a:schemeClr val="bg1"/>
                </a:solidFill>
                <a:latin typeface="Edwardian Script ITC" panose="030303020407070D0804" pitchFamily="66" charset="0"/>
              </a:rPr>
              <a:t> y Textos: Internet</a:t>
            </a:r>
          </a:p>
          <a:p>
            <a:pPr algn="ctr"/>
            <a:r>
              <a:rPr lang="es-ES" sz="2400" b="1" dirty="0" smtClean="0">
                <a:solidFill>
                  <a:schemeClr val="bg1"/>
                </a:solidFill>
                <a:latin typeface="Edwardian Script ITC" panose="030303020407070D0804" pitchFamily="66" charset="0"/>
              </a:rPr>
              <a:t>Sonido: </a:t>
            </a:r>
            <a:r>
              <a:rPr lang="es-ES" sz="2400" b="1" dirty="0" err="1" smtClean="0">
                <a:solidFill>
                  <a:schemeClr val="bg1"/>
                </a:solidFill>
                <a:latin typeface="Edwardian Script ITC" panose="030303020407070D0804" pitchFamily="66" charset="0"/>
              </a:rPr>
              <a:t>Mont</a:t>
            </a:r>
            <a:r>
              <a:rPr lang="es-ES" sz="2400" b="1" dirty="0" smtClean="0">
                <a:solidFill>
                  <a:schemeClr val="bg1"/>
                </a:solidFill>
                <a:latin typeface="Edwardian Script ITC" panose="030303020407070D0804" pitchFamily="66" charset="0"/>
              </a:rPr>
              <a:t> St. Michel – Mike </a:t>
            </a:r>
            <a:r>
              <a:rPr lang="es-ES" sz="2400" b="1" smtClean="0">
                <a:solidFill>
                  <a:schemeClr val="bg1"/>
                </a:solidFill>
                <a:latin typeface="Edwardian Script ITC" panose="030303020407070D0804" pitchFamily="66" charset="0"/>
              </a:rPr>
              <a:t>Oldfield</a:t>
            </a:r>
            <a:endParaRPr lang="es-ES" sz="2400" b="1" dirty="0" smtClean="0">
              <a:solidFill>
                <a:schemeClr val="bg1"/>
              </a:solidFill>
              <a:latin typeface="Edwardian Script ITC" panose="030303020407070D0804" pitchFamily="66" charset="0"/>
            </a:endParaRPr>
          </a:p>
          <a:p>
            <a:pPr algn="ctr"/>
            <a:r>
              <a:rPr lang="es-ES" sz="2400" b="1" dirty="0" smtClean="0">
                <a:solidFill>
                  <a:schemeClr val="bg1"/>
                </a:solidFill>
                <a:latin typeface="Edwardian Script ITC" panose="030303020407070D0804" pitchFamily="66" charset="0"/>
              </a:rPr>
              <a:t>Madrid 13 de Octubre de 2018</a:t>
            </a:r>
          </a:p>
          <a:p>
            <a:endParaRPr lang="es-ES" dirty="0"/>
          </a:p>
        </p:txBody>
      </p:sp>
      <p:sp>
        <p:nvSpPr>
          <p:cNvPr id="7" name="CuadroTexto 6"/>
          <p:cNvSpPr txBox="1"/>
          <p:nvPr/>
        </p:nvSpPr>
        <p:spPr>
          <a:xfrm>
            <a:off x="259492" y="6277232"/>
            <a:ext cx="8637373" cy="215444"/>
          </a:xfrm>
          <a:prstGeom prst="rect">
            <a:avLst/>
          </a:prstGeom>
          <a:noFill/>
        </p:spPr>
        <p:txBody>
          <a:bodyPr wrap="square" rtlCol="0">
            <a:spAutoFit/>
          </a:bodyPr>
          <a:lstStyle/>
          <a:p>
            <a:pPr algn="ctr"/>
            <a:r>
              <a:rPr lang="es-ES" sz="800" dirty="0" smtClean="0">
                <a:solidFill>
                  <a:schemeClr val="bg1"/>
                </a:solidFill>
              </a:rPr>
              <a:t>Este </a:t>
            </a:r>
            <a:r>
              <a:rPr lang="es-ES" sz="800" dirty="0" err="1" smtClean="0">
                <a:solidFill>
                  <a:schemeClr val="bg1"/>
                </a:solidFill>
              </a:rPr>
              <a:t>powerpoint</a:t>
            </a:r>
            <a:r>
              <a:rPr lang="es-ES" sz="800" dirty="0" smtClean="0">
                <a:solidFill>
                  <a:schemeClr val="bg1"/>
                </a:solidFill>
              </a:rPr>
              <a:t> se ha confeccionado con carácter divulgativo y sin ánimo de lucro. Se distribuye gratuitamente por correo electrónico a amigos. La propiedad de las fotografías pertenece a sus autores.</a:t>
            </a:r>
            <a:endParaRPr lang="es-ES" sz="800" dirty="0">
              <a:solidFill>
                <a:schemeClr val="bg1"/>
              </a:solidFill>
            </a:endParaRPr>
          </a:p>
        </p:txBody>
      </p:sp>
      <p:pic>
        <p:nvPicPr>
          <p:cNvPr id="8" name="Imagen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470429" y="5662687"/>
            <a:ext cx="331614" cy="528048"/>
          </a:xfrm>
          <a:prstGeom prst="rect">
            <a:avLst/>
          </a:prstGeom>
          <a:ln>
            <a:solidFill>
              <a:schemeClr val="bg1"/>
            </a:solidFill>
          </a:ln>
        </p:spPr>
      </p:pic>
      <p:pic>
        <p:nvPicPr>
          <p:cNvPr id="9" name="Imagen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59492" y="5662687"/>
            <a:ext cx="289983" cy="528048"/>
          </a:xfrm>
          <a:prstGeom prst="rect">
            <a:avLst/>
          </a:prstGeom>
          <a:ln>
            <a:solidFill>
              <a:schemeClr val="bg1"/>
            </a:solidFill>
          </a:ln>
        </p:spPr>
      </p:pic>
    </p:spTree>
    <p:extLst>
      <p:ext uri="{BB962C8B-B14F-4D97-AF65-F5344CB8AC3E}">
        <p14:creationId xmlns:p14="http://schemas.microsoft.com/office/powerpoint/2010/main" val="3453635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8"/>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61518056"/>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316</TotalTime>
  <Words>151</Words>
  <Application>Microsoft Office PowerPoint</Application>
  <PresentationFormat>Presentación en pantalla (4:3)</PresentationFormat>
  <Paragraphs>15</Paragraphs>
  <Slides>125</Slides>
  <Notes>0</Notes>
  <HiddenSlides>0</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125</vt:i4>
      </vt:variant>
    </vt:vector>
  </HeadingPairs>
  <TitlesOfParts>
    <vt:vector size="132" baseType="lpstr">
      <vt:lpstr>Arial</vt:lpstr>
      <vt:lpstr>Calibri</vt:lpstr>
      <vt:lpstr>Calibri Light</vt:lpstr>
      <vt:lpstr>Edwardian Script ITC</vt:lpstr>
      <vt:lpstr>French Script MT</vt:lpstr>
      <vt:lpstr>Times New Roman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A.G.Dominguez</dc:creator>
  <cp:lastModifiedBy>A.G.Dominguez</cp:lastModifiedBy>
  <cp:revision>5</cp:revision>
  <dcterms:created xsi:type="dcterms:W3CDTF">2018-10-12T10:44:11Z</dcterms:created>
  <dcterms:modified xsi:type="dcterms:W3CDTF">2018-10-12T16:18:34Z</dcterms:modified>
</cp:coreProperties>
</file>