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ags/tag2.xml" ContentType="application/vnd.openxmlformats-officedocument.presentationml.tags+xml"/>
  <Override PartName="/ppt/notesSlides/notesSlide15.xml" ContentType="application/vnd.openxmlformats-officedocument.presentationml.notesSlide+xml"/>
  <Override PartName="/ppt/tags/tag3.xml" ContentType="application/vnd.openxmlformats-officedocument.presentationml.tags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2" r:id="rId12"/>
    <p:sldId id="267" r:id="rId13"/>
    <p:sldId id="268" r:id="rId14"/>
    <p:sldId id="273" r:id="rId15"/>
    <p:sldId id="274" r:id="rId16"/>
    <p:sldId id="275" r:id="rId17"/>
    <p:sldId id="271" r:id="rId18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Poppins" pitchFamily="2" charset="77"/>
      <p:regular r:id="rId24"/>
      <p:bold r:id="rId25"/>
      <p:italic r:id="rId26"/>
      <p:boldItalic r:id="rId27"/>
    </p:embeddedFont>
    <p:embeddedFont>
      <p:font typeface="Poppins Medium" pitchFamily="2" charset="77"/>
      <p:regular r:id="rId28"/>
      <p:italic r:id="rId29"/>
    </p:embeddedFont>
    <p:embeddedFont>
      <p:font typeface="Poppins SemiBold" pitchFamily="2" charset="77"/>
      <p:regular r:id="rId30"/>
      <p:bold r:id="rId31"/>
      <p:italic r:id="rId32"/>
      <p:boldItalic r:id="rId3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1B47"/>
    <a:srgbClr val="A708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65"/>
  </p:normalViewPr>
  <p:slideViewPr>
    <p:cSldViewPr snapToGrid="0">
      <p:cViewPr varScale="1">
        <p:scale>
          <a:sx n="143" d="100"/>
          <a:sy n="143" d="100"/>
        </p:scale>
        <p:origin x="760" y="1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21" Type="http://schemas.openxmlformats.org/officeDocument/2006/relationships/font" Target="fonts/font2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cf6cc5b884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cf6cc5b884_0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gcc792c587c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3" name="Google Shape;73;gcc792c587c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cf6cc5b884_0_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cf6cc5b884_0_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cf6cc5b884_0_9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cf6cc5b884_0_9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cf6cc5b884_0_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cf6cc5b884_0_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cf6cc5b884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cf6cc5b884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cf6cc5b884_0_1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3" name="Google Shape;153;gcf6cc5b884_0_1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cf6cc5b884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cf6cc5b884_0_2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cf6cc5b884_0_2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cf6cc5b884_0_2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cf6cc5b884_0_3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cf6cc5b884_0_3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/>
              <a:t>Elle conclut en rappelant aux habitants qu'on a besoin d'avoir un retour d'expérience.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/>
              <a:t>La meilleure option de participer au groupe </a:t>
            </a:r>
            <a:r>
              <a:rPr lang="fr-FR" dirty="0" err="1"/>
              <a:t>facebook</a:t>
            </a:r>
            <a:r>
              <a:rPr lang="fr-FR" dirty="0"/>
              <a:t>. S'ils n'ont pas </a:t>
            </a:r>
            <a:r>
              <a:rPr lang="fr-FR" dirty="0" err="1"/>
              <a:t>fb</a:t>
            </a:r>
            <a:r>
              <a:rPr lang="fr-FR" dirty="0"/>
              <a:t> pas de </a:t>
            </a:r>
            <a:r>
              <a:rPr lang="fr-FR" dirty="0" err="1"/>
              <a:t>probleme</a:t>
            </a:r>
            <a:r>
              <a:rPr lang="fr-FR" dirty="0"/>
              <a:t>, ils peuvent consulter toutes les info sur le site internet qui est accessible via les QR code sur le flyer.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/>
              <a:t>Après, il faut que vous ayez en tête que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/>
              <a:t>2 questionnaires vont également leur être envoyé par mail. Il est donc nécessaire de vérifier que nous avons bien le bon émail.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/>
              <a:t>Un mail leur a été envoyé au préalable pour leur annoncer notre venue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/>
              <a:t>Nous allons leur </a:t>
            </a:r>
            <a:r>
              <a:rPr lang="fr-FR" dirty="0" err="1"/>
              <a:t>demandr</a:t>
            </a:r>
            <a:r>
              <a:rPr lang="fr-FR" dirty="0"/>
              <a:t> s'ils l'ont bien reçu.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7a26bbbd3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7a26bbbd3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g7a26bbbd3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0" name="Google Shape;250;g7a26bbbd3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7a26bbbd30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7a26bbbd30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7a26bbbd30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7a26bbbd30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GN" dirty="0"/>
          </a:p>
        </p:txBody>
      </p:sp>
    </p:spTree>
    <p:extLst>
      <p:ext uri="{BB962C8B-B14F-4D97-AF65-F5344CB8AC3E}">
        <p14:creationId xmlns:p14="http://schemas.microsoft.com/office/powerpoint/2010/main" val="3752685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7a26bbbd30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Google Shape;305;g7a26bbbd30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‹N°›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fr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0" y="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/>
              <a:t> </a:t>
            </a:r>
            <a:endParaRPr/>
          </a:p>
        </p:txBody>
      </p:sp>
      <p:sp>
        <p:nvSpPr>
          <p:cNvPr id="55" name="Google Shape;55;p13"/>
          <p:cNvSpPr txBox="1"/>
          <p:nvPr/>
        </p:nvSpPr>
        <p:spPr>
          <a:xfrm>
            <a:off x="152400" y="152400"/>
            <a:ext cx="30000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/>
              <a:t> </a:t>
            </a:r>
            <a:endParaRPr/>
          </a:p>
        </p:txBody>
      </p:sp>
      <p:sp>
        <p:nvSpPr>
          <p:cNvPr id="56" name="Google Shape;56;p13"/>
          <p:cNvSpPr txBox="1"/>
          <p:nvPr/>
        </p:nvSpPr>
        <p:spPr>
          <a:xfrm>
            <a:off x="1352850" y="1455175"/>
            <a:ext cx="2137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13"/>
          <p:cNvSpPr txBox="1"/>
          <p:nvPr/>
        </p:nvSpPr>
        <p:spPr>
          <a:xfrm>
            <a:off x="302550" y="762475"/>
            <a:ext cx="3000000" cy="6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100">
                <a:solidFill>
                  <a:srgbClr val="FFFFFF"/>
                </a:solidFill>
              </a:rPr>
              <a:t>Mission de sensibilisation</a:t>
            </a:r>
            <a:endParaRPr sz="11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100">
                <a:solidFill>
                  <a:srgbClr val="FFFFFF"/>
                </a:solidFill>
              </a:rPr>
              <a:t>des foyers volontaires pour l'expérimentation</a:t>
            </a:r>
            <a:endParaRPr sz="1100">
              <a:solidFill>
                <a:srgbClr val="FFFFFF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100">
                <a:solidFill>
                  <a:srgbClr val="FFFFFF"/>
                </a:solidFill>
              </a:rPr>
              <a:t>de tri à la source des déchets alimentaires</a:t>
            </a:r>
            <a:endParaRPr sz="1100">
              <a:solidFill>
                <a:srgbClr val="FFFFFF"/>
              </a:solidFill>
            </a:endParaRPr>
          </a:p>
        </p:txBody>
      </p:sp>
      <p:sp>
        <p:nvSpPr>
          <p:cNvPr id="58" name="Google Shape;58;p13"/>
          <p:cNvSpPr/>
          <p:nvPr/>
        </p:nvSpPr>
        <p:spPr>
          <a:xfrm>
            <a:off x="0" y="0"/>
            <a:ext cx="4184400" cy="5143500"/>
          </a:xfrm>
          <a:prstGeom prst="rect">
            <a:avLst/>
          </a:prstGeom>
          <a:solidFill>
            <a:srgbClr val="006A93"/>
          </a:solidFill>
          <a:ln w="9525" cap="flat" cmpd="sng">
            <a:noFill/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dirty="0"/>
              <a:t> </a:t>
            </a:r>
            <a:endParaRPr dirty="0"/>
          </a:p>
        </p:txBody>
      </p:sp>
      <p:pic>
        <p:nvPicPr>
          <p:cNvPr id="59" name="Google Shape;59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60775" y="844420"/>
            <a:ext cx="5179203" cy="2865180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3"/>
          <p:cNvSpPr/>
          <p:nvPr/>
        </p:nvSpPr>
        <p:spPr>
          <a:xfrm>
            <a:off x="3745500" y="0"/>
            <a:ext cx="443700" cy="5143500"/>
          </a:xfrm>
          <a:prstGeom prst="rect">
            <a:avLst/>
          </a:prstGeom>
          <a:solidFill>
            <a:srgbClr val="006A93">
              <a:alpha val="5686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/>
              <a:t> </a:t>
            </a:r>
            <a:endParaRPr/>
          </a:p>
        </p:txBody>
      </p:sp>
      <p:sp>
        <p:nvSpPr>
          <p:cNvPr id="61" name="Google Shape;61;p13"/>
          <p:cNvSpPr txBox="1"/>
          <p:nvPr/>
        </p:nvSpPr>
        <p:spPr>
          <a:xfrm>
            <a:off x="165450" y="192525"/>
            <a:ext cx="26145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>
                <a:solidFill>
                  <a:srgbClr val="CFE2F3"/>
                </a:solidFill>
                <a:latin typeface="Poppins"/>
                <a:ea typeface="Poppins"/>
                <a:cs typeface="Poppins"/>
                <a:sym typeface="Poppins"/>
              </a:rPr>
              <a:t>FORMATION</a:t>
            </a:r>
            <a:endParaRPr>
              <a:solidFill>
                <a:srgbClr val="CFE2F3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62" name="Google Shape;62;p13"/>
          <p:cNvSpPr txBox="1"/>
          <p:nvPr/>
        </p:nvSpPr>
        <p:spPr>
          <a:xfrm>
            <a:off x="165450" y="678063"/>
            <a:ext cx="26145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24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Messager du tri</a:t>
            </a:r>
            <a:endParaRPr sz="24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24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-</a:t>
            </a:r>
            <a:endParaRPr sz="24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63" name="Google Shape;63;p13"/>
          <p:cNvSpPr txBox="1"/>
          <p:nvPr/>
        </p:nvSpPr>
        <p:spPr>
          <a:xfrm>
            <a:off x="165450" y="1467700"/>
            <a:ext cx="3493800" cy="1284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1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Mission de sensibilisation</a:t>
            </a:r>
            <a:endParaRPr sz="1100" dirty="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1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des foyers volontaires pour l'expérimentation</a:t>
            </a:r>
            <a:endParaRPr sz="1100" dirty="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" sz="11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de tri à la source des déchets alimentaires</a:t>
            </a:r>
            <a:endParaRPr sz="1100" dirty="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" sz="1100" dirty="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Marseille, du 6 au 10 avril 2021</a:t>
            </a:r>
            <a:endParaRPr sz="1100" dirty="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dirty="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64" name="Google Shape;64;p13"/>
          <p:cNvSpPr txBox="1"/>
          <p:nvPr/>
        </p:nvSpPr>
        <p:spPr>
          <a:xfrm>
            <a:off x="165450" y="4519875"/>
            <a:ext cx="38535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Contenu : </a:t>
            </a:r>
            <a:r>
              <a:rPr lang="fr" sz="8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Diapositives</a:t>
            </a:r>
            <a:r>
              <a:rPr lang="fr" sz="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de formation</a:t>
            </a:r>
            <a:endParaRPr sz="80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Durée : </a:t>
            </a:r>
            <a:r>
              <a:rPr lang="fr" sz="800"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4h</a:t>
            </a:r>
            <a:r>
              <a:rPr lang="fr" sz="8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- La formation se construit autour de mise en situation.</a:t>
            </a:r>
            <a:endParaRPr sz="80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92CFE3A-4363-AC47-B001-648A1254F29B}"/>
              </a:ext>
            </a:extLst>
          </p:cNvPr>
          <p:cNvSpPr/>
          <p:nvPr/>
        </p:nvSpPr>
        <p:spPr>
          <a:xfrm>
            <a:off x="165450" y="2631810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4500" lvl="0" indent="-285750">
              <a:buClr>
                <a:srgbClr val="FFFFFF"/>
              </a:buClr>
              <a:buSzPts val="1100"/>
              <a:buFont typeface="Arial" panose="020B0604020202020204" pitchFamily="34" charset="0"/>
              <a:buChar char="•"/>
            </a:pPr>
            <a:r>
              <a:rPr lang="fr-FR" sz="12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Comprendre la mission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54DAB-C6E8-A74C-BB58-5AC5149EF844}"/>
              </a:ext>
            </a:extLst>
          </p:cNvPr>
          <p:cNvSpPr/>
          <p:nvPr/>
        </p:nvSpPr>
        <p:spPr>
          <a:xfrm>
            <a:off x="164368" y="305610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4500" lvl="0" indent="-285750">
              <a:buClr>
                <a:srgbClr val="FFFFFF"/>
              </a:buClr>
              <a:buSzPts val="1100"/>
              <a:buFont typeface="Arial" panose="020B0604020202020204" pitchFamily="34" charset="0"/>
              <a:buChar char="•"/>
            </a:pPr>
            <a:r>
              <a:rPr lang="fr-FR" sz="12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Construire un discours adapté </a:t>
            </a:r>
            <a:br>
              <a:rPr lang="fr-FR" sz="12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</a:br>
            <a:r>
              <a:rPr lang="fr-FR" sz="12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à chaque situation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876D75C-A359-5B44-AFED-5D3CD5A52EA8}"/>
              </a:ext>
            </a:extLst>
          </p:cNvPr>
          <p:cNvSpPr/>
          <p:nvPr/>
        </p:nvSpPr>
        <p:spPr>
          <a:xfrm>
            <a:off x="164368" y="3687749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44500" lvl="0" indent="-285750">
              <a:buClr>
                <a:srgbClr val="FFFFFF"/>
              </a:buClr>
              <a:buSzPts val="1100"/>
              <a:buFont typeface="Arial" panose="020B0604020202020204" pitchFamily="34" charset="0"/>
              <a:buChar char="•"/>
            </a:pPr>
            <a:r>
              <a:rPr lang="fr-FR" sz="12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Suivre notre avancement et</a:t>
            </a:r>
          </a:p>
          <a:p>
            <a:pPr marL="457200" lvl="0"/>
            <a:r>
              <a:rPr lang="fr-FR" sz="1200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collecter des données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/>
          <p:nvPr/>
        </p:nvSpPr>
        <p:spPr>
          <a:xfrm>
            <a:off x="0" y="-62"/>
            <a:ext cx="9144000" cy="5143500"/>
          </a:xfrm>
          <a:prstGeom prst="rect">
            <a:avLst/>
          </a:prstGeom>
          <a:solidFill>
            <a:srgbClr val="006A9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" name="Google Shape;70;p14"/>
          <p:cNvSpPr txBox="1"/>
          <p:nvPr/>
        </p:nvSpPr>
        <p:spPr>
          <a:xfrm>
            <a:off x="0" y="1247952"/>
            <a:ext cx="9144000" cy="26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4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-</a:t>
            </a:r>
            <a:endParaRPr sz="4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4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Comprendre </a:t>
            </a:r>
            <a:endParaRPr sz="4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4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le contexte de la mission</a:t>
            </a:r>
            <a:endParaRPr sz="4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4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-</a:t>
            </a:r>
            <a:endParaRPr sz="4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oogle Shape;75;p15"/>
          <p:cNvGrpSpPr/>
          <p:nvPr/>
        </p:nvGrpSpPr>
        <p:grpSpPr>
          <a:xfrm>
            <a:off x="-37" y="-54"/>
            <a:ext cx="4661737" cy="5143554"/>
            <a:chOff x="-37" y="-54"/>
            <a:chExt cx="4661737" cy="5143554"/>
          </a:xfrm>
        </p:grpSpPr>
        <p:pic>
          <p:nvPicPr>
            <p:cNvPr id="76" name="Google Shape;76;p1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0" y="-54"/>
              <a:ext cx="4661700" cy="514355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7" name="Google Shape;77;p15"/>
            <p:cNvSpPr/>
            <p:nvPr/>
          </p:nvSpPr>
          <p:spPr>
            <a:xfrm>
              <a:off x="-37" y="382763"/>
              <a:ext cx="4661700" cy="431100"/>
            </a:xfrm>
            <a:prstGeom prst="rect">
              <a:avLst/>
            </a:prstGeom>
            <a:solidFill>
              <a:srgbClr val="006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15"/>
            <p:cNvSpPr txBox="1"/>
            <p:nvPr/>
          </p:nvSpPr>
          <p:spPr>
            <a:xfrm>
              <a:off x="195800" y="405875"/>
              <a:ext cx="4421100" cy="38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300">
                  <a:solidFill>
                    <a:srgbClr val="FFFFF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Composition des ordures ménagères en France</a:t>
              </a:r>
              <a:endParaRPr sz="16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</p:grpSp>
      <p:grpSp>
        <p:nvGrpSpPr>
          <p:cNvPr id="79" name="Google Shape;79;p15"/>
          <p:cNvGrpSpPr/>
          <p:nvPr/>
        </p:nvGrpSpPr>
        <p:grpSpPr>
          <a:xfrm>
            <a:off x="4931500" y="1288538"/>
            <a:ext cx="4084500" cy="1930675"/>
            <a:chOff x="4931500" y="1288538"/>
            <a:chExt cx="4084500" cy="1930675"/>
          </a:xfrm>
        </p:grpSpPr>
        <p:grpSp>
          <p:nvGrpSpPr>
            <p:cNvPr id="80" name="Google Shape;80;p15"/>
            <p:cNvGrpSpPr/>
            <p:nvPr/>
          </p:nvGrpSpPr>
          <p:grpSpPr>
            <a:xfrm>
              <a:off x="4931500" y="1724275"/>
              <a:ext cx="4084500" cy="1494938"/>
              <a:chOff x="4661625" y="2142413"/>
              <a:chExt cx="4084500" cy="1494938"/>
            </a:xfrm>
          </p:grpSpPr>
          <p:sp>
            <p:nvSpPr>
              <p:cNvPr id="81" name="Google Shape;81;p15"/>
              <p:cNvSpPr txBox="1"/>
              <p:nvPr/>
            </p:nvSpPr>
            <p:spPr>
              <a:xfrm>
                <a:off x="4661625" y="2944650"/>
                <a:ext cx="2516400" cy="692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sp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" sz="1100" b="1">
                    <a:solidFill>
                      <a:srgbClr val="1BAD6B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Tri à la source</a:t>
                </a:r>
                <a:endParaRPr sz="1100" b="1">
                  <a:solidFill>
                    <a:srgbClr val="1BAD6B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" sz="1100">
                    <a:solidFill>
                      <a:schemeClr val="dk1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25 % compostage domestique</a:t>
                </a:r>
                <a:endParaRPr sz="11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" sz="1100">
                    <a:solidFill>
                      <a:schemeClr val="dk1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5 % collecte séparée</a:t>
                </a:r>
                <a:endParaRPr sz="11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</p:txBody>
          </p:sp>
          <p:sp>
            <p:nvSpPr>
              <p:cNvPr id="82" name="Google Shape;82;p15"/>
              <p:cNvSpPr txBox="1"/>
              <p:nvPr/>
            </p:nvSpPr>
            <p:spPr>
              <a:xfrm>
                <a:off x="7075725" y="3024225"/>
                <a:ext cx="1670400" cy="5232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spAutoFit/>
              </a:bodyPr>
              <a:lstStyle/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" sz="1100" b="1">
                    <a:solidFill>
                      <a:srgbClr val="FF6361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Enfouissement</a:t>
                </a:r>
                <a:endParaRPr sz="1100" b="1">
                  <a:solidFill>
                    <a:srgbClr val="FF6361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  <a:p>
                <a:pPr marL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" sz="1100" b="1">
                    <a:solidFill>
                      <a:srgbClr val="FF6361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et incinération</a:t>
                </a:r>
                <a:endParaRPr sz="1100" b="1">
                  <a:solidFill>
                    <a:srgbClr val="FF6361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</p:txBody>
          </p:sp>
          <p:grpSp>
            <p:nvGrpSpPr>
              <p:cNvPr id="83" name="Google Shape;83;p15"/>
              <p:cNvGrpSpPr/>
              <p:nvPr/>
            </p:nvGrpSpPr>
            <p:grpSpPr>
              <a:xfrm>
                <a:off x="5418800" y="2142413"/>
                <a:ext cx="1004100" cy="692700"/>
                <a:chOff x="5417775" y="1845450"/>
                <a:chExt cx="1004100" cy="692700"/>
              </a:xfrm>
            </p:grpSpPr>
            <p:sp>
              <p:nvSpPr>
                <p:cNvPr id="84" name="Google Shape;84;p15"/>
                <p:cNvSpPr/>
                <p:nvPr/>
              </p:nvSpPr>
              <p:spPr>
                <a:xfrm>
                  <a:off x="5573475" y="1845450"/>
                  <a:ext cx="692700" cy="692700"/>
                </a:xfrm>
                <a:prstGeom prst="ellipse">
                  <a:avLst/>
                </a:prstGeom>
                <a:solidFill>
                  <a:srgbClr val="1BAD6B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5" name="Google Shape;85;p15"/>
                <p:cNvSpPr txBox="1"/>
                <p:nvPr/>
              </p:nvSpPr>
              <p:spPr>
                <a:xfrm>
                  <a:off x="5417775" y="1991700"/>
                  <a:ext cx="1004100" cy="4464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91425" rIns="91425" bIns="91425" anchor="t" anchorCtr="0">
                  <a:sp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fr" sz="1700">
                      <a:solidFill>
                        <a:srgbClr val="FFFFFF"/>
                      </a:solidFill>
                      <a:latin typeface="Poppins"/>
                      <a:ea typeface="Poppins"/>
                      <a:cs typeface="Poppins"/>
                      <a:sym typeface="Poppins"/>
                    </a:rPr>
                    <a:t>30%</a:t>
                  </a:r>
                  <a:endParaRPr sz="1700">
                    <a:solidFill>
                      <a:srgbClr val="FFFFFF"/>
                    </a:solidFill>
                    <a:latin typeface="Poppins"/>
                    <a:ea typeface="Poppins"/>
                    <a:cs typeface="Poppins"/>
                    <a:sym typeface="Poppins"/>
                  </a:endParaRPr>
                </a:p>
              </p:txBody>
            </p:sp>
          </p:grpSp>
          <p:grpSp>
            <p:nvGrpSpPr>
              <p:cNvPr id="86" name="Google Shape;86;p15"/>
              <p:cNvGrpSpPr/>
              <p:nvPr/>
            </p:nvGrpSpPr>
            <p:grpSpPr>
              <a:xfrm>
                <a:off x="7409900" y="2142413"/>
                <a:ext cx="1004100" cy="692700"/>
                <a:chOff x="7408875" y="1925025"/>
                <a:chExt cx="1004100" cy="692700"/>
              </a:xfrm>
            </p:grpSpPr>
            <p:sp>
              <p:nvSpPr>
                <p:cNvPr id="87" name="Google Shape;87;p15"/>
                <p:cNvSpPr/>
                <p:nvPr/>
              </p:nvSpPr>
              <p:spPr>
                <a:xfrm>
                  <a:off x="7564575" y="1925025"/>
                  <a:ext cx="692700" cy="692700"/>
                </a:xfrm>
                <a:prstGeom prst="ellipse">
                  <a:avLst/>
                </a:prstGeom>
                <a:solidFill>
                  <a:srgbClr val="FF636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/>
                </a:p>
              </p:txBody>
            </p:sp>
            <p:sp>
              <p:nvSpPr>
                <p:cNvPr id="88" name="Google Shape;88;p15"/>
                <p:cNvSpPr txBox="1"/>
                <p:nvPr/>
              </p:nvSpPr>
              <p:spPr>
                <a:xfrm>
                  <a:off x="7408875" y="2048175"/>
                  <a:ext cx="1004100" cy="44640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91425" rIns="91425" bIns="91425" anchor="t" anchorCtr="0">
                  <a:spAutoFit/>
                </a:bodyPr>
                <a:lstStyle/>
                <a:p>
                  <a:pPr marL="0" lvl="0" indent="0" algn="ctr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r>
                    <a:rPr lang="fr" sz="1700">
                      <a:solidFill>
                        <a:srgbClr val="FFFFFF"/>
                      </a:solidFill>
                      <a:latin typeface="Poppins"/>
                      <a:ea typeface="Poppins"/>
                      <a:cs typeface="Poppins"/>
                      <a:sym typeface="Poppins"/>
                    </a:rPr>
                    <a:t>70%</a:t>
                  </a:r>
                  <a:endParaRPr sz="1700">
                    <a:solidFill>
                      <a:srgbClr val="FFFFFF"/>
                    </a:solidFill>
                    <a:latin typeface="Poppins"/>
                    <a:ea typeface="Poppins"/>
                    <a:cs typeface="Poppins"/>
                    <a:sym typeface="Poppins"/>
                  </a:endParaRPr>
                </a:p>
              </p:txBody>
            </p:sp>
          </p:grpSp>
        </p:grpSp>
        <p:sp>
          <p:nvSpPr>
            <p:cNvPr id="89" name="Google Shape;89;p15"/>
            <p:cNvSpPr/>
            <p:nvPr/>
          </p:nvSpPr>
          <p:spPr>
            <a:xfrm rot="5400000">
              <a:off x="7082450" y="410138"/>
              <a:ext cx="240300" cy="1997100"/>
            </a:xfrm>
            <a:prstGeom prst="leftBrace">
              <a:avLst>
                <a:gd name="adj1" fmla="val 50000"/>
                <a:gd name="adj2" fmla="val 50000"/>
              </a:avLst>
            </a:prstGeom>
            <a:noFill/>
            <a:ln w="28575" cap="flat" cmpd="sng">
              <a:solidFill>
                <a:srgbClr val="B7B7B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0" name="Google Shape;90;p15"/>
          <p:cNvGrpSpPr/>
          <p:nvPr/>
        </p:nvGrpSpPr>
        <p:grpSpPr>
          <a:xfrm>
            <a:off x="5184850" y="3286075"/>
            <a:ext cx="3577800" cy="1361575"/>
            <a:chOff x="5184850" y="3286075"/>
            <a:chExt cx="3577800" cy="1361575"/>
          </a:xfrm>
        </p:grpSpPr>
        <p:sp>
          <p:nvSpPr>
            <p:cNvPr id="91" name="Google Shape;91;p15"/>
            <p:cNvSpPr txBox="1"/>
            <p:nvPr/>
          </p:nvSpPr>
          <p:spPr>
            <a:xfrm>
              <a:off x="5184850" y="3706550"/>
              <a:ext cx="3577800" cy="941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ctr" rtl="0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7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OBJECTIF :</a:t>
              </a:r>
              <a:endParaRPr sz="17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  <a:p>
              <a:pPr marL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100">
                  <a:solidFill>
                    <a:srgbClr val="006A93"/>
                  </a:solidFill>
                  <a:latin typeface="Poppins"/>
                  <a:ea typeface="Poppins"/>
                  <a:cs typeface="Poppins"/>
                  <a:sym typeface="Poppins"/>
                </a:rPr>
                <a:t>Aller vers la </a:t>
              </a:r>
              <a:r>
                <a:rPr lang="fr" sz="1100" b="1">
                  <a:solidFill>
                    <a:srgbClr val="006A93"/>
                  </a:solidFill>
                  <a:latin typeface="Poppins"/>
                  <a:ea typeface="Poppins"/>
                  <a:cs typeface="Poppins"/>
                  <a:sym typeface="Poppins"/>
                </a:rPr>
                <a:t>généralisation du tri à la source</a:t>
              </a:r>
              <a:r>
                <a:rPr lang="fr" sz="1100">
                  <a:solidFill>
                    <a:srgbClr val="006A93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endParaRPr sz="1100">
                <a:solidFill>
                  <a:srgbClr val="006A93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ctr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100">
                  <a:solidFill>
                    <a:srgbClr val="006A93"/>
                  </a:solidFill>
                  <a:latin typeface="Poppins"/>
                  <a:ea typeface="Poppins"/>
                  <a:cs typeface="Poppins"/>
                  <a:sym typeface="Poppins"/>
                </a:rPr>
                <a:t>des biodéchets d’ici 2024 !</a:t>
              </a:r>
              <a:endParaRPr sz="1100">
                <a:solidFill>
                  <a:srgbClr val="006A9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pic>
          <p:nvPicPr>
            <p:cNvPr id="92" name="Google Shape;92;p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587225" y="3286075"/>
              <a:ext cx="632625" cy="73635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93" name="Google Shape;93;p15"/>
          <p:cNvGrpSpPr/>
          <p:nvPr/>
        </p:nvGrpSpPr>
        <p:grpSpPr>
          <a:xfrm>
            <a:off x="4305225" y="495850"/>
            <a:ext cx="4539625" cy="3377912"/>
            <a:chOff x="4305225" y="495850"/>
            <a:chExt cx="4539625" cy="3377912"/>
          </a:xfrm>
        </p:grpSpPr>
        <p:sp>
          <p:nvSpPr>
            <p:cNvPr id="94" name="Google Shape;94;p15"/>
            <p:cNvSpPr txBox="1"/>
            <p:nvPr/>
          </p:nvSpPr>
          <p:spPr>
            <a:xfrm>
              <a:off x="5102650" y="495850"/>
              <a:ext cx="37422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33% de nos poubelles sont des biodéchets !</a:t>
              </a:r>
              <a:endParaRPr sz="12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95" name="Google Shape;95;p15"/>
            <p:cNvSpPr txBox="1"/>
            <p:nvPr/>
          </p:nvSpPr>
          <p:spPr>
            <a:xfrm>
              <a:off x="5473750" y="751350"/>
              <a:ext cx="3000000" cy="431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800">
                  <a:latin typeface="Poppins"/>
                  <a:ea typeface="Poppins"/>
                  <a:cs typeface="Poppins"/>
                  <a:sym typeface="Poppins"/>
                </a:rPr>
                <a:t>Gaspillage alimentaire, restes de repas, déchets de cuisine, déchets verts du jardin... </a:t>
              </a:r>
              <a:endParaRPr sz="800"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96" name="Google Shape;96;p15"/>
            <p:cNvSpPr/>
            <p:nvPr/>
          </p:nvSpPr>
          <p:spPr>
            <a:xfrm>
              <a:off x="4305225" y="706526"/>
              <a:ext cx="926824" cy="3167236"/>
            </a:xfrm>
            <a:custGeom>
              <a:avLst/>
              <a:gdLst/>
              <a:ahLst/>
              <a:cxnLst/>
              <a:rect l="l" t="t" r="r" b="b"/>
              <a:pathLst>
                <a:path w="34843" h="119462" extrusionOk="0">
                  <a:moveTo>
                    <a:pt x="0" y="119462"/>
                  </a:moveTo>
                  <a:cubicBezTo>
                    <a:pt x="12978" y="119462"/>
                    <a:pt x="12610" y="95606"/>
                    <a:pt x="12610" y="82628"/>
                  </a:cubicBezTo>
                  <a:cubicBezTo>
                    <a:pt x="12610" y="67695"/>
                    <a:pt x="12942" y="52763"/>
                    <a:pt x="12942" y="37830"/>
                  </a:cubicBezTo>
                  <a:cubicBezTo>
                    <a:pt x="12942" y="27174"/>
                    <a:pt x="11429" y="14492"/>
                    <a:pt x="18251" y="6305"/>
                  </a:cubicBezTo>
                  <a:cubicBezTo>
                    <a:pt x="22038" y="1760"/>
                    <a:pt x="29231" y="1873"/>
                    <a:pt x="34843" y="0"/>
                  </a:cubicBezTo>
                </a:path>
              </a:pathLst>
            </a:custGeom>
            <a:noFill/>
            <a:ln w="19050" cap="flat" cmpd="sng">
              <a:solidFill>
                <a:srgbClr val="006A93"/>
              </a:solidFill>
              <a:prstDash val="dot"/>
              <a:round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6"/>
          <p:cNvSpPr/>
          <p:nvPr/>
        </p:nvSpPr>
        <p:spPr>
          <a:xfrm>
            <a:off x="0" y="342325"/>
            <a:ext cx="3482100" cy="431100"/>
          </a:xfrm>
          <a:prstGeom prst="rect">
            <a:avLst/>
          </a:prstGeom>
          <a:solidFill>
            <a:srgbClr val="006A9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2" name="Google Shape;102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78187" y="0"/>
            <a:ext cx="4165813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16"/>
          <p:cNvSpPr txBox="1"/>
          <p:nvPr/>
        </p:nvSpPr>
        <p:spPr>
          <a:xfrm>
            <a:off x="186275" y="952850"/>
            <a:ext cx="47919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Loi sur la transition énergétique et la croissance verte</a:t>
            </a:r>
            <a:r>
              <a:rPr lang="fr"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 : obligation pour l’ensemble des producteurs de déchets alimentaires de les trier et de les valoriser, d’ici 2024.</a:t>
            </a:r>
            <a:endParaRPr sz="1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4" name="Google Shape;104;p16"/>
          <p:cNvSpPr txBox="1"/>
          <p:nvPr/>
        </p:nvSpPr>
        <p:spPr>
          <a:xfrm>
            <a:off x="300250" y="342325"/>
            <a:ext cx="3270300" cy="43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" sz="16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Expérimentation à Marseille</a:t>
            </a:r>
            <a:endParaRPr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sp>
        <p:nvSpPr>
          <p:cNvPr id="105" name="Google Shape;105;p16"/>
          <p:cNvSpPr txBox="1"/>
          <p:nvPr/>
        </p:nvSpPr>
        <p:spPr>
          <a:xfrm>
            <a:off x="186275" y="1999663"/>
            <a:ext cx="43434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Pour respecter la réglementation à venir,  la Métropole de Marseille lance </a:t>
            </a:r>
            <a:r>
              <a:rPr lang="fr" sz="12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une expérimentation pour tester l’adhésion des usagers et les modalités de collecte</a:t>
            </a:r>
            <a:r>
              <a:rPr lang="fr"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06" name="Google Shape;106;p16"/>
          <p:cNvSpPr txBox="1"/>
          <p:nvPr/>
        </p:nvSpPr>
        <p:spPr>
          <a:xfrm>
            <a:off x="186275" y="3046475"/>
            <a:ext cx="44133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La Métropole a fait appel aux </a:t>
            </a:r>
            <a:r>
              <a:rPr lang="fr" sz="1200">
                <a:latin typeface="Poppins"/>
                <a:ea typeface="Poppins"/>
                <a:cs typeface="Poppins"/>
                <a:sym typeface="Poppins"/>
              </a:rPr>
              <a:t>Alchimistes et à Voix Publique </a:t>
            </a:r>
            <a:r>
              <a:rPr lang="fr"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pour expérimenter la </a:t>
            </a:r>
            <a:r>
              <a:rPr lang="fr" sz="1200">
                <a:latin typeface="Poppins"/>
                <a:ea typeface="Poppins"/>
                <a:cs typeface="Poppins"/>
                <a:sym typeface="Poppins"/>
              </a:rPr>
              <a:t>mise en place du tri à la source des biodéchets</a:t>
            </a:r>
            <a:r>
              <a:rPr lang="fr"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, leur collecte et leur valorisation sur 6 quartiers de Marseille avec des typologies d’habitats différents. Nous nous occuperons d’</a:t>
            </a:r>
            <a:r>
              <a:rPr lang="fr" sz="12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équiper les habitants volontaires</a:t>
            </a:r>
            <a:r>
              <a:rPr lang="fr"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rPr>
              <a:t>.</a:t>
            </a:r>
            <a:endParaRPr sz="1200">
              <a:solidFill>
                <a:schemeClr val="dk1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17"/>
          <p:cNvPicPr preferRelativeResize="0"/>
          <p:nvPr/>
        </p:nvPicPr>
        <p:blipFill rotWithShape="1">
          <a:blip r:embed="rId3">
            <a:alphaModFix/>
          </a:blip>
          <a:srcRect l="764" b="1039"/>
          <a:stretch/>
        </p:blipFill>
        <p:spPr>
          <a:xfrm>
            <a:off x="0" y="-7000"/>
            <a:ext cx="9144002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/>
          <p:nvPr/>
        </p:nvSpPr>
        <p:spPr>
          <a:xfrm>
            <a:off x="0" y="-62"/>
            <a:ext cx="9144000" cy="5143500"/>
          </a:xfrm>
          <a:prstGeom prst="rect">
            <a:avLst/>
          </a:prstGeom>
          <a:solidFill>
            <a:srgbClr val="006A9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7" name="Google Shape;117;p18"/>
          <p:cNvSpPr txBox="1"/>
          <p:nvPr/>
        </p:nvSpPr>
        <p:spPr>
          <a:xfrm>
            <a:off x="47625" y="940202"/>
            <a:ext cx="9144000" cy="326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4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-</a:t>
            </a:r>
            <a:endParaRPr sz="4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4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Construire </a:t>
            </a:r>
            <a:endParaRPr sz="4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4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un discours adapté </a:t>
            </a:r>
            <a:endParaRPr sz="4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4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à chaque situation</a:t>
            </a:r>
            <a:endParaRPr sz="4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4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-</a:t>
            </a:r>
            <a:endParaRPr sz="4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9"/>
          <p:cNvSpPr/>
          <p:nvPr/>
        </p:nvSpPr>
        <p:spPr>
          <a:xfrm>
            <a:off x="0" y="-46675"/>
            <a:ext cx="9157200" cy="5200800"/>
          </a:xfrm>
          <a:prstGeom prst="rect">
            <a:avLst/>
          </a:prstGeom>
          <a:solidFill>
            <a:srgbClr val="A7086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3" name="Google Shape;123;p19"/>
          <p:cNvCxnSpPr/>
          <p:nvPr/>
        </p:nvCxnSpPr>
        <p:spPr>
          <a:xfrm>
            <a:off x="1136975" y="686750"/>
            <a:ext cx="0" cy="4458000"/>
          </a:xfrm>
          <a:prstGeom prst="straightConnector1">
            <a:avLst/>
          </a:prstGeom>
          <a:noFill/>
          <a:ln w="762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24" name="Google Shape;124;p19"/>
          <p:cNvGrpSpPr/>
          <p:nvPr/>
        </p:nvGrpSpPr>
        <p:grpSpPr>
          <a:xfrm>
            <a:off x="679775" y="3734750"/>
            <a:ext cx="7219831" cy="1199724"/>
            <a:chOff x="679775" y="3639500"/>
            <a:chExt cx="7219831" cy="1199724"/>
          </a:xfrm>
        </p:grpSpPr>
        <p:sp>
          <p:nvSpPr>
            <p:cNvPr id="125" name="Google Shape;125;p19"/>
            <p:cNvSpPr/>
            <p:nvPr/>
          </p:nvSpPr>
          <p:spPr>
            <a:xfrm>
              <a:off x="1251300" y="3715700"/>
              <a:ext cx="6038700" cy="1013700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19"/>
            <p:cNvSpPr/>
            <p:nvPr/>
          </p:nvSpPr>
          <p:spPr>
            <a:xfrm>
              <a:off x="1156025" y="3639500"/>
              <a:ext cx="6038700" cy="10137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19"/>
            <p:cNvSpPr/>
            <p:nvPr/>
          </p:nvSpPr>
          <p:spPr>
            <a:xfrm>
              <a:off x="679775" y="3639500"/>
              <a:ext cx="914400" cy="914400"/>
            </a:xfrm>
            <a:prstGeom prst="ellipse">
              <a:avLst/>
            </a:prstGeom>
            <a:solidFill>
              <a:srgbClr val="FFFFFF"/>
            </a:solidFill>
            <a:ln w="19050" cap="flat" cmpd="sng">
              <a:solidFill>
                <a:srgbClr val="F3F3F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19"/>
            <p:cNvSpPr txBox="1"/>
            <p:nvPr/>
          </p:nvSpPr>
          <p:spPr>
            <a:xfrm>
              <a:off x="1676400" y="3639500"/>
              <a:ext cx="3581400" cy="55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24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Contexte</a:t>
              </a:r>
              <a:endParaRPr sz="24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129" name="Google Shape;129;p19"/>
            <p:cNvSpPr txBox="1"/>
            <p:nvPr/>
          </p:nvSpPr>
          <p:spPr>
            <a:xfrm>
              <a:off x="1676406" y="4045124"/>
              <a:ext cx="6223200" cy="79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fr" sz="1200">
                  <a:latin typeface="Poppins"/>
                  <a:ea typeface="Poppins"/>
                  <a:cs typeface="Poppins"/>
                  <a:sym typeface="Poppins"/>
                </a:rPr>
                <a:t>Vous vous êtes inscrit.e pour participer à ce nouveau dispositif,</a:t>
              </a:r>
              <a:endParaRPr sz="1200"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fr" sz="1200">
                  <a:latin typeface="Poppins"/>
                  <a:ea typeface="Poppins"/>
                  <a:cs typeface="Poppins"/>
                  <a:sym typeface="Poppins"/>
                </a:rPr>
                <a:t>qui est expérimental dans votre quartier.</a:t>
              </a:r>
              <a:endParaRPr sz="1200"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200">
                <a:latin typeface="Poppins"/>
                <a:ea typeface="Poppins"/>
                <a:cs typeface="Poppins"/>
                <a:sym typeface="Poppins"/>
              </a:endParaRPr>
            </a:p>
          </p:txBody>
        </p:sp>
        <p:pic>
          <p:nvPicPr>
            <p:cNvPr id="130" name="Google Shape;130;p1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79775" y="3639500"/>
              <a:ext cx="914400" cy="9144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31" name="Google Shape;131;p19"/>
          <p:cNvGrpSpPr/>
          <p:nvPr/>
        </p:nvGrpSpPr>
        <p:grpSpPr>
          <a:xfrm>
            <a:off x="679775" y="1455100"/>
            <a:ext cx="5686525" cy="990600"/>
            <a:chOff x="679775" y="1455100"/>
            <a:chExt cx="5686525" cy="990600"/>
          </a:xfrm>
        </p:grpSpPr>
        <p:sp>
          <p:nvSpPr>
            <p:cNvPr id="132" name="Google Shape;132;p19"/>
            <p:cNvSpPr/>
            <p:nvPr/>
          </p:nvSpPr>
          <p:spPr>
            <a:xfrm>
              <a:off x="1230700" y="1531300"/>
              <a:ext cx="4735293" cy="914400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19"/>
            <p:cNvSpPr/>
            <p:nvPr/>
          </p:nvSpPr>
          <p:spPr>
            <a:xfrm>
              <a:off x="1155982" y="1455100"/>
              <a:ext cx="4735293" cy="9144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19"/>
            <p:cNvSpPr/>
            <p:nvPr/>
          </p:nvSpPr>
          <p:spPr>
            <a:xfrm>
              <a:off x="679775" y="1455104"/>
              <a:ext cx="914400" cy="914400"/>
            </a:xfrm>
            <a:prstGeom prst="ellipse">
              <a:avLst/>
            </a:prstGeom>
            <a:solidFill>
              <a:srgbClr val="FFFFFF"/>
            </a:solidFill>
            <a:ln w="19050" cap="flat" cmpd="sng">
              <a:solidFill>
                <a:srgbClr val="F3F3F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19"/>
            <p:cNvSpPr txBox="1"/>
            <p:nvPr/>
          </p:nvSpPr>
          <p:spPr>
            <a:xfrm>
              <a:off x="1676400" y="1556050"/>
              <a:ext cx="3581400" cy="55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24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Présentation</a:t>
              </a:r>
              <a:endParaRPr sz="24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136" name="Google Shape;136;p19"/>
            <p:cNvSpPr txBox="1"/>
            <p:nvPr/>
          </p:nvSpPr>
          <p:spPr>
            <a:xfrm>
              <a:off x="1676400" y="1924900"/>
              <a:ext cx="46899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>
                  <a:latin typeface="Poppins"/>
                  <a:ea typeface="Poppins"/>
                  <a:cs typeface="Poppins"/>
                  <a:sym typeface="Poppins"/>
                </a:rPr>
                <a:t>Je suis mandaté.e par la métropole de Marseille.</a:t>
              </a:r>
              <a:endParaRPr sz="1200">
                <a:latin typeface="Poppins"/>
                <a:ea typeface="Poppins"/>
                <a:cs typeface="Poppins"/>
                <a:sym typeface="Poppins"/>
              </a:endParaRPr>
            </a:p>
          </p:txBody>
        </p:sp>
        <p:pic>
          <p:nvPicPr>
            <p:cNvPr id="137" name="Google Shape;137;p19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79775" y="1455100"/>
              <a:ext cx="914400" cy="9144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38" name="Google Shape;138;p19"/>
          <p:cNvGrpSpPr/>
          <p:nvPr/>
        </p:nvGrpSpPr>
        <p:grpSpPr>
          <a:xfrm>
            <a:off x="679775" y="2547300"/>
            <a:ext cx="6953125" cy="990600"/>
            <a:chOff x="679775" y="2547300"/>
            <a:chExt cx="6953125" cy="990600"/>
          </a:xfrm>
        </p:grpSpPr>
        <p:sp>
          <p:nvSpPr>
            <p:cNvPr id="139" name="Google Shape;139;p19"/>
            <p:cNvSpPr/>
            <p:nvPr/>
          </p:nvSpPr>
          <p:spPr>
            <a:xfrm>
              <a:off x="1252696" y="2623500"/>
              <a:ext cx="6126534" cy="914400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19"/>
            <p:cNvSpPr/>
            <p:nvPr/>
          </p:nvSpPr>
          <p:spPr>
            <a:xfrm>
              <a:off x="1156026" y="2547300"/>
              <a:ext cx="6126534" cy="9144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19"/>
            <p:cNvSpPr/>
            <p:nvPr/>
          </p:nvSpPr>
          <p:spPr>
            <a:xfrm>
              <a:off x="679775" y="2547302"/>
              <a:ext cx="914400" cy="914400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F3F3F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19"/>
            <p:cNvSpPr txBox="1"/>
            <p:nvPr/>
          </p:nvSpPr>
          <p:spPr>
            <a:xfrm>
              <a:off x="1676400" y="2597775"/>
              <a:ext cx="3581400" cy="55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24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Objectif de la visite</a:t>
              </a:r>
              <a:endParaRPr sz="24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143" name="Google Shape;143;p19"/>
            <p:cNvSpPr txBox="1"/>
            <p:nvPr/>
          </p:nvSpPr>
          <p:spPr>
            <a:xfrm>
              <a:off x="1676400" y="3017100"/>
              <a:ext cx="59565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>
                  <a:latin typeface="Poppins"/>
                  <a:ea typeface="Poppins"/>
                  <a:cs typeface="Poppins"/>
                  <a:sym typeface="Poppins"/>
                </a:rPr>
                <a:t>Vous remettre tout ce qu’il faut pour trier vos déchets alimentaires</a:t>
              </a:r>
              <a:endParaRPr sz="1200">
                <a:latin typeface="Poppins"/>
                <a:ea typeface="Poppins"/>
                <a:cs typeface="Poppins"/>
                <a:sym typeface="Poppins"/>
              </a:endParaRPr>
            </a:p>
          </p:txBody>
        </p:sp>
        <p:pic>
          <p:nvPicPr>
            <p:cNvPr id="144" name="Google Shape;144;p19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767525" y="2673150"/>
              <a:ext cx="738900" cy="7389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45" name="Google Shape;145;p19"/>
          <p:cNvGrpSpPr/>
          <p:nvPr/>
        </p:nvGrpSpPr>
        <p:grpSpPr>
          <a:xfrm>
            <a:off x="679766" y="362891"/>
            <a:ext cx="3607945" cy="990615"/>
            <a:chOff x="679766" y="362891"/>
            <a:chExt cx="3607945" cy="990615"/>
          </a:xfrm>
        </p:grpSpPr>
        <p:sp>
          <p:nvSpPr>
            <p:cNvPr id="146" name="Google Shape;146;p19"/>
            <p:cNvSpPr/>
            <p:nvPr/>
          </p:nvSpPr>
          <p:spPr>
            <a:xfrm>
              <a:off x="1230711" y="439106"/>
              <a:ext cx="3057000" cy="914400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19"/>
            <p:cNvSpPr/>
            <p:nvPr/>
          </p:nvSpPr>
          <p:spPr>
            <a:xfrm>
              <a:off x="1156025" y="362906"/>
              <a:ext cx="3057000" cy="9144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19"/>
            <p:cNvSpPr/>
            <p:nvPr/>
          </p:nvSpPr>
          <p:spPr>
            <a:xfrm>
              <a:off x="679775" y="362906"/>
              <a:ext cx="914400" cy="9144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19"/>
            <p:cNvSpPr txBox="1"/>
            <p:nvPr/>
          </p:nvSpPr>
          <p:spPr>
            <a:xfrm>
              <a:off x="1676400" y="565700"/>
              <a:ext cx="2384700" cy="55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24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Bonjour !</a:t>
              </a:r>
              <a:endParaRPr sz="24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pic>
          <p:nvPicPr>
            <p:cNvPr id="150" name="Google Shape;150;p19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679766" y="362891"/>
              <a:ext cx="914400" cy="9144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0"/>
          <p:cNvSpPr/>
          <p:nvPr/>
        </p:nvSpPr>
        <p:spPr>
          <a:xfrm>
            <a:off x="-6600" y="-28650"/>
            <a:ext cx="9157200" cy="5200800"/>
          </a:xfrm>
          <a:prstGeom prst="rect">
            <a:avLst/>
          </a:prstGeom>
          <a:solidFill>
            <a:srgbClr val="A7086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56" name="Google Shape;156;p20"/>
          <p:cNvCxnSpPr/>
          <p:nvPr/>
        </p:nvCxnSpPr>
        <p:spPr>
          <a:xfrm>
            <a:off x="1136975" y="-94300"/>
            <a:ext cx="0" cy="5239200"/>
          </a:xfrm>
          <a:prstGeom prst="straightConnector1">
            <a:avLst/>
          </a:prstGeom>
          <a:noFill/>
          <a:ln w="762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57" name="Google Shape;157;p20"/>
          <p:cNvGrpSpPr/>
          <p:nvPr/>
        </p:nvGrpSpPr>
        <p:grpSpPr>
          <a:xfrm>
            <a:off x="699350" y="1194750"/>
            <a:ext cx="7733925" cy="2663700"/>
            <a:chOff x="699350" y="1194750"/>
            <a:chExt cx="7733925" cy="2663700"/>
          </a:xfrm>
        </p:grpSpPr>
        <p:sp>
          <p:nvSpPr>
            <p:cNvPr id="158" name="Google Shape;158;p20"/>
            <p:cNvSpPr/>
            <p:nvPr/>
          </p:nvSpPr>
          <p:spPr>
            <a:xfrm>
              <a:off x="1213175" y="1270950"/>
              <a:ext cx="7220100" cy="2587500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0"/>
            <p:cNvSpPr/>
            <p:nvPr/>
          </p:nvSpPr>
          <p:spPr>
            <a:xfrm>
              <a:off x="1136975" y="1194750"/>
              <a:ext cx="7220100" cy="25875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0"/>
            <p:cNvSpPr/>
            <p:nvPr/>
          </p:nvSpPr>
          <p:spPr>
            <a:xfrm>
              <a:off x="708350" y="1194752"/>
              <a:ext cx="914400" cy="914400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F3F3F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0"/>
            <p:cNvSpPr txBox="1"/>
            <p:nvPr/>
          </p:nvSpPr>
          <p:spPr>
            <a:xfrm>
              <a:off x="1685925" y="1376625"/>
              <a:ext cx="6166200" cy="923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24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Vous avez bien en tête le principe de cette opération ?</a:t>
              </a:r>
              <a:endParaRPr sz="24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162" name="Google Shape;162;p20"/>
            <p:cNvSpPr txBox="1"/>
            <p:nvPr/>
          </p:nvSpPr>
          <p:spPr>
            <a:xfrm>
              <a:off x="1685925" y="2347650"/>
              <a:ext cx="6394800" cy="1431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Vous allez pouvoir </a:t>
              </a:r>
              <a:r>
                <a:rPr lang="fr" sz="1200" dirty="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diminuer d’1/3 votre poubelle marron</a:t>
              </a: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, en triant vos déchets alimentaires à la maison.</a:t>
              </a:r>
              <a:endParaRPr sz="1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endParaRPr sz="1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Et ces déchets alimentaires vont être ensuite </a:t>
              </a:r>
              <a:r>
                <a:rPr lang="fr" sz="1200" dirty="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éliminés de manière écologique et locale, sous forme de compost </a:t>
              </a: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transformé à proximité de chez vous !</a:t>
              </a:r>
              <a:endParaRPr sz="1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200" dirty="0">
                <a:latin typeface="Poppins"/>
                <a:ea typeface="Poppins"/>
                <a:cs typeface="Poppins"/>
                <a:sym typeface="Poppins"/>
              </a:endParaRPr>
            </a:p>
          </p:txBody>
        </p:sp>
        <p:pic>
          <p:nvPicPr>
            <p:cNvPr id="163" name="Google Shape;163;p2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99350" y="1194750"/>
              <a:ext cx="923400" cy="9234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1"/>
          <p:cNvSpPr/>
          <p:nvPr/>
        </p:nvSpPr>
        <p:spPr>
          <a:xfrm>
            <a:off x="-6600" y="-28650"/>
            <a:ext cx="9157200" cy="5200800"/>
          </a:xfrm>
          <a:prstGeom prst="rect">
            <a:avLst/>
          </a:prstGeom>
          <a:solidFill>
            <a:srgbClr val="A7086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69" name="Google Shape;169;p21"/>
          <p:cNvCxnSpPr/>
          <p:nvPr/>
        </p:nvCxnSpPr>
        <p:spPr>
          <a:xfrm>
            <a:off x="1136975" y="-94300"/>
            <a:ext cx="0" cy="5239200"/>
          </a:xfrm>
          <a:prstGeom prst="straightConnector1">
            <a:avLst/>
          </a:prstGeom>
          <a:noFill/>
          <a:ln w="762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70" name="Google Shape;170;p21"/>
          <p:cNvGrpSpPr/>
          <p:nvPr/>
        </p:nvGrpSpPr>
        <p:grpSpPr>
          <a:xfrm>
            <a:off x="642925" y="699450"/>
            <a:ext cx="7980825" cy="4020225"/>
            <a:chOff x="681025" y="728025"/>
            <a:chExt cx="7980825" cy="4020225"/>
          </a:xfrm>
        </p:grpSpPr>
        <p:sp>
          <p:nvSpPr>
            <p:cNvPr id="171" name="Google Shape;171;p21"/>
            <p:cNvSpPr/>
            <p:nvPr/>
          </p:nvSpPr>
          <p:spPr>
            <a:xfrm>
              <a:off x="1185850" y="804225"/>
              <a:ext cx="7476000" cy="3768600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100" b="1">
                  <a:solidFill>
                    <a:srgbClr val="FFFFFF"/>
                  </a:solidFill>
                </a:rPr>
                <a:t>BON à SAVOIR POUR ADAPTER SON DISCOURS </a:t>
              </a:r>
              <a:endParaRPr/>
            </a:p>
          </p:txBody>
        </p:sp>
        <p:sp>
          <p:nvSpPr>
            <p:cNvPr id="172" name="Google Shape;172;p21"/>
            <p:cNvSpPr/>
            <p:nvPr/>
          </p:nvSpPr>
          <p:spPr>
            <a:xfrm>
              <a:off x="1109650" y="728025"/>
              <a:ext cx="7476000" cy="37686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100" b="1">
                  <a:solidFill>
                    <a:srgbClr val="FFFFFF"/>
                  </a:solidFill>
                </a:rPr>
                <a:t>BON à SAVOIR POUR ADAPTER SON DISCOURS </a:t>
              </a:r>
              <a:endParaRPr/>
            </a:p>
          </p:txBody>
        </p:sp>
        <p:sp>
          <p:nvSpPr>
            <p:cNvPr id="173" name="Google Shape;173;p21"/>
            <p:cNvSpPr/>
            <p:nvPr/>
          </p:nvSpPr>
          <p:spPr>
            <a:xfrm>
              <a:off x="681025" y="728027"/>
              <a:ext cx="914400" cy="914400"/>
            </a:xfrm>
            <a:prstGeom prst="ellipse">
              <a:avLst/>
            </a:prstGeom>
            <a:solidFill>
              <a:srgbClr val="FFFFFF"/>
            </a:solidFill>
            <a:ln w="19050" cap="flat" cmpd="sng">
              <a:solidFill>
                <a:srgbClr val="F3F3F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21"/>
            <p:cNvSpPr txBox="1"/>
            <p:nvPr/>
          </p:nvSpPr>
          <p:spPr>
            <a:xfrm>
              <a:off x="1658600" y="909900"/>
              <a:ext cx="6166200" cy="55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24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Comment ça marche ?</a:t>
              </a:r>
              <a:endParaRPr sz="37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175" name="Google Shape;175;p21"/>
            <p:cNvSpPr txBox="1"/>
            <p:nvPr/>
          </p:nvSpPr>
          <p:spPr>
            <a:xfrm>
              <a:off x="2038450" y="1489650"/>
              <a:ext cx="6394800" cy="1108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fr" sz="12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Placez un sac biodégradable dans le bioseau.</a:t>
              </a:r>
              <a:endParaRPr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fr" sz="12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Jetez ses déchets alimentaires.</a:t>
              </a:r>
              <a:endParaRPr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2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Tous les 2, 3 jours, fermez le sac et le jeter dans la nouvelle poubelle.</a:t>
              </a:r>
              <a:endParaRPr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176" name="Google Shape;176;p21"/>
            <p:cNvSpPr txBox="1"/>
            <p:nvPr/>
          </p:nvSpPr>
          <p:spPr>
            <a:xfrm>
              <a:off x="1365675" y="2623500"/>
              <a:ext cx="6279300" cy="369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Collecte tous les mercredis. </a:t>
              </a:r>
              <a:r>
                <a:rPr lang="fr" sz="12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Première collecte le mercredi 14 avril 2021.</a:t>
              </a:r>
              <a:endParaRPr sz="15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177" name="Google Shape;177;p21"/>
            <p:cNvSpPr txBox="1"/>
            <p:nvPr/>
          </p:nvSpPr>
          <p:spPr>
            <a:xfrm>
              <a:off x="1365675" y="3486150"/>
              <a:ext cx="2419200" cy="954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000" b="1">
                  <a:solidFill>
                    <a:srgbClr val="006A93"/>
                  </a:solidFill>
                </a:rPr>
                <a:t>MAISON</a:t>
              </a:r>
              <a:r>
                <a:rPr lang="fr" sz="1000">
                  <a:solidFill>
                    <a:srgbClr val="006A93"/>
                  </a:solidFill>
                </a:rPr>
                <a:t> </a:t>
              </a:r>
              <a:r>
                <a:rPr lang="fr" sz="1000" b="1">
                  <a:solidFill>
                    <a:srgbClr val="006A93"/>
                  </a:solidFill>
                </a:rPr>
                <a:t>:</a:t>
              </a:r>
              <a:endParaRPr sz="1000" b="1">
                <a:solidFill>
                  <a:srgbClr val="006A93"/>
                </a:solidFill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0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Bioseau et bac distribués la semaine du 6 au 10 avril. (Nous les doterons en sacs simplement)</a:t>
              </a:r>
              <a:endParaRPr sz="1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rgbClr val="006A93"/>
                </a:solidFill>
              </a:endParaRPr>
            </a:p>
          </p:txBody>
        </p:sp>
        <p:sp>
          <p:nvSpPr>
            <p:cNvPr id="178" name="Google Shape;178;p21"/>
            <p:cNvSpPr txBox="1"/>
            <p:nvPr/>
          </p:nvSpPr>
          <p:spPr>
            <a:xfrm>
              <a:off x="3798100" y="3486150"/>
              <a:ext cx="1946700" cy="1108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0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COPRO - BAC COLLECTIF :</a:t>
              </a:r>
              <a:endParaRPr sz="10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0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Le bac sera placé dans le local poubelle de chaque immeuble.</a:t>
              </a:r>
              <a:endParaRPr sz="1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rgbClr val="006A9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179" name="Google Shape;179;p21"/>
            <p:cNvSpPr txBox="1"/>
            <p:nvPr/>
          </p:nvSpPr>
          <p:spPr>
            <a:xfrm>
              <a:off x="5661850" y="3486150"/>
              <a:ext cx="2771400" cy="1262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0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COPRO - POINT D'APPORT VOLONTAIRE :</a:t>
              </a:r>
              <a:endParaRPr sz="10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0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Pour pouvoir utiliser le bac commun, il sera nécessaire d'avoir un </a:t>
              </a:r>
              <a:r>
                <a:rPr lang="fr" sz="1000" u="sng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bagde</a:t>
              </a:r>
              <a:r>
                <a:rPr lang="fr" sz="10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. Nous les distribuerons durant le porte à porte.</a:t>
              </a:r>
              <a:endParaRPr sz="1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>
                <a:solidFill>
                  <a:srgbClr val="006A93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180" name="Google Shape;180;p21"/>
            <p:cNvSpPr/>
            <p:nvPr/>
          </p:nvSpPr>
          <p:spPr>
            <a:xfrm>
              <a:off x="1783400" y="1533750"/>
              <a:ext cx="247800" cy="247800"/>
            </a:xfrm>
            <a:prstGeom prst="ellipse">
              <a:avLst/>
            </a:prstGeom>
            <a:solidFill>
              <a:srgbClr val="006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1"/>
            <p:cNvSpPr/>
            <p:nvPr/>
          </p:nvSpPr>
          <p:spPr>
            <a:xfrm>
              <a:off x="1783400" y="1904325"/>
              <a:ext cx="247800" cy="247800"/>
            </a:xfrm>
            <a:prstGeom prst="ellipse">
              <a:avLst/>
            </a:prstGeom>
            <a:solidFill>
              <a:srgbClr val="006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21"/>
            <p:cNvSpPr/>
            <p:nvPr/>
          </p:nvSpPr>
          <p:spPr>
            <a:xfrm>
              <a:off x="1783400" y="2274900"/>
              <a:ext cx="247800" cy="247800"/>
            </a:xfrm>
            <a:prstGeom prst="ellipse">
              <a:avLst/>
            </a:prstGeom>
            <a:solidFill>
              <a:srgbClr val="006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21"/>
            <p:cNvSpPr txBox="1"/>
            <p:nvPr/>
          </p:nvSpPr>
          <p:spPr>
            <a:xfrm>
              <a:off x="1783400" y="1457550"/>
              <a:ext cx="3429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1</a:t>
              </a:r>
              <a:endParaRPr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184" name="Google Shape;184;p21"/>
            <p:cNvSpPr txBox="1"/>
            <p:nvPr/>
          </p:nvSpPr>
          <p:spPr>
            <a:xfrm>
              <a:off x="1759650" y="1828125"/>
              <a:ext cx="3429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2</a:t>
              </a:r>
              <a:endParaRPr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185" name="Google Shape;185;p21"/>
            <p:cNvSpPr txBox="1"/>
            <p:nvPr/>
          </p:nvSpPr>
          <p:spPr>
            <a:xfrm>
              <a:off x="1759650" y="2198700"/>
              <a:ext cx="342900" cy="400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3</a:t>
              </a:r>
              <a:endParaRPr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186" name="Google Shape;186;p21"/>
            <p:cNvSpPr/>
            <p:nvPr/>
          </p:nvSpPr>
          <p:spPr>
            <a:xfrm>
              <a:off x="1452075" y="3109950"/>
              <a:ext cx="3615300" cy="300000"/>
            </a:xfrm>
            <a:prstGeom prst="round2DiagRect">
              <a:avLst>
                <a:gd name="adj1" fmla="val 16667"/>
                <a:gd name="adj2" fmla="val 0"/>
              </a:avLst>
            </a:prstGeom>
            <a:solidFill>
              <a:srgbClr val="006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1"/>
            <p:cNvSpPr txBox="1"/>
            <p:nvPr/>
          </p:nvSpPr>
          <p:spPr>
            <a:xfrm>
              <a:off x="1500200" y="3082950"/>
              <a:ext cx="3667200" cy="354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100" b="1">
                  <a:solidFill>
                    <a:srgbClr val="FFFFFF"/>
                  </a:solidFill>
                </a:rPr>
                <a:t>BON À SAVOIR POUR ADAPTER SON DISCOURS </a:t>
              </a:r>
              <a:endParaRPr>
                <a:solidFill>
                  <a:schemeClr val="dk1"/>
                </a:solidFill>
              </a:endParaRPr>
            </a:p>
          </p:txBody>
        </p:sp>
        <p:pic>
          <p:nvPicPr>
            <p:cNvPr id="188" name="Google Shape;188;p2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81025" y="729750"/>
              <a:ext cx="914400" cy="914400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2"/>
          <p:cNvSpPr/>
          <p:nvPr/>
        </p:nvSpPr>
        <p:spPr>
          <a:xfrm>
            <a:off x="-6600" y="-28650"/>
            <a:ext cx="9157200" cy="5200800"/>
          </a:xfrm>
          <a:prstGeom prst="rect">
            <a:avLst/>
          </a:prstGeom>
          <a:solidFill>
            <a:srgbClr val="A7086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>
              <a:solidFill>
                <a:schemeClr val="dk1"/>
              </a:solidFill>
            </a:endParaRPr>
          </a:p>
        </p:txBody>
      </p:sp>
      <p:cxnSp>
        <p:nvCxnSpPr>
          <p:cNvPr id="194" name="Google Shape;194;p22"/>
          <p:cNvCxnSpPr/>
          <p:nvPr/>
        </p:nvCxnSpPr>
        <p:spPr>
          <a:xfrm>
            <a:off x="1136975" y="-91925"/>
            <a:ext cx="0" cy="5400600"/>
          </a:xfrm>
          <a:prstGeom prst="straightConnector1">
            <a:avLst/>
          </a:prstGeom>
          <a:noFill/>
          <a:ln w="76200" cap="flat" cmpd="sng">
            <a:solidFill>
              <a:srgbClr val="FFFFFF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195" name="Google Shape;195;p22"/>
          <p:cNvGrpSpPr/>
          <p:nvPr/>
        </p:nvGrpSpPr>
        <p:grpSpPr>
          <a:xfrm>
            <a:off x="698825" y="239075"/>
            <a:ext cx="7219825" cy="1663200"/>
            <a:chOff x="679775" y="362900"/>
            <a:chExt cx="7219825" cy="1663200"/>
          </a:xfrm>
        </p:grpSpPr>
        <p:sp>
          <p:nvSpPr>
            <p:cNvPr id="196" name="Google Shape;196;p22"/>
            <p:cNvSpPr/>
            <p:nvPr/>
          </p:nvSpPr>
          <p:spPr>
            <a:xfrm>
              <a:off x="1244700" y="433100"/>
              <a:ext cx="6382500" cy="1593000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2"/>
            <p:cNvSpPr/>
            <p:nvPr/>
          </p:nvSpPr>
          <p:spPr>
            <a:xfrm>
              <a:off x="1156025" y="362900"/>
              <a:ext cx="6382500" cy="15930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22"/>
            <p:cNvSpPr/>
            <p:nvPr/>
          </p:nvSpPr>
          <p:spPr>
            <a:xfrm>
              <a:off x="679775" y="362906"/>
              <a:ext cx="914400" cy="914400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22"/>
            <p:cNvSpPr txBox="1"/>
            <p:nvPr/>
          </p:nvSpPr>
          <p:spPr>
            <a:xfrm>
              <a:off x="1676400" y="390650"/>
              <a:ext cx="6223200" cy="55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24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C'est quoi les déchets alimentaire ?</a:t>
              </a:r>
              <a:endParaRPr sz="37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200" name="Google Shape;200;p22"/>
            <p:cNvSpPr txBox="1"/>
            <p:nvPr/>
          </p:nvSpPr>
          <p:spPr>
            <a:xfrm>
              <a:off x="1664525" y="842000"/>
              <a:ext cx="5262000" cy="1006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Vos </a:t>
              </a:r>
              <a:r>
                <a:rPr lang="fr" sz="1200" dirty="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préparations de cuisine</a:t>
              </a: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 (épluchures, coquilles d’œuf),</a:t>
              </a:r>
              <a:endParaRPr sz="1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vos </a:t>
              </a:r>
              <a:r>
                <a:rPr lang="fr" sz="1200" dirty="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restes de repas</a:t>
              </a: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,</a:t>
              </a:r>
              <a:endParaRPr sz="1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les </a:t>
              </a:r>
              <a:r>
                <a:rPr lang="fr" sz="1200" dirty="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aliments périmés</a:t>
              </a: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 (mais sans emballage),</a:t>
              </a:r>
              <a:endParaRPr sz="1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les </a:t>
              </a:r>
              <a:r>
                <a:rPr lang="fr" sz="1200" dirty="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sachets de thé</a:t>
              </a: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 et le </a:t>
              </a:r>
              <a:r>
                <a:rPr lang="fr" sz="1200" dirty="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marc de café</a:t>
              </a: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  <a:endParaRPr sz="1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pic>
          <p:nvPicPr>
            <p:cNvPr id="201" name="Google Shape;201;p2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20299" y="433089"/>
              <a:ext cx="833349" cy="83282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02" name="Google Shape;202;p22"/>
          <p:cNvGrpSpPr/>
          <p:nvPr/>
        </p:nvGrpSpPr>
        <p:grpSpPr>
          <a:xfrm>
            <a:off x="644100" y="2019914"/>
            <a:ext cx="6988800" cy="1818600"/>
            <a:chOff x="644100" y="2159600"/>
            <a:chExt cx="6988800" cy="1818600"/>
          </a:xfrm>
        </p:grpSpPr>
        <p:sp>
          <p:nvSpPr>
            <p:cNvPr id="203" name="Google Shape;203;p22"/>
            <p:cNvSpPr/>
            <p:nvPr/>
          </p:nvSpPr>
          <p:spPr>
            <a:xfrm>
              <a:off x="1232225" y="2238800"/>
              <a:ext cx="6126600" cy="1739400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22"/>
            <p:cNvSpPr/>
            <p:nvPr/>
          </p:nvSpPr>
          <p:spPr>
            <a:xfrm>
              <a:off x="1156025" y="2159600"/>
              <a:ext cx="6126600" cy="17394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22"/>
            <p:cNvSpPr/>
            <p:nvPr/>
          </p:nvSpPr>
          <p:spPr>
            <a:xfrm>
              <a:off x="679775" y="2159602"/>
              <a:ext cx="914400" cy="914400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F3F3F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22"/>
            <p:cNvSpPr txBox="1"/>
            <p:nvPr/>
          </p:nvSpPr>
          <p:spPr>
            <a:xfrm>
              <a:off x="1676400" y="2210075"/>
              <a:ext cx="5366700" cy="55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24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Qu'est-ce que ça change ?</a:t>
              </a:r>
              <a:endParaRPr sz="24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207" name="Google Shape;207;p22"/>
            <p:cNvSpPr txBox="1"/>
            <p:nvPr/>
          </p:nvSpPr>
          <p:spPr>
            <a:xfrm>
              <a:off x="1676400" y="2629400"/>
              <a:ext cx="5956500" cy="1218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fr" sz="12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Votre nouveau geste de tri a un </a:t>
              </a:r>
              <a:r>
                <a:rPr lang="fr" sz="120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impact énorme</a:t>
              </a:r>
              <a:r>
                <a:rPr lang="fr" sz="12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 :</a:t>
              </a:r>
              <a:endParaRPr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fr" sz="12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vos déchets alimentaires seront collectés tous les mercredis matin</a:t>
              </a:r>
              <a:endParaRPr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fr" sz="12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et acheminés vers une plateforme de compostage du territoire.</a:t>
              </a:r>
              <a:endParaRPr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lang="fr" sz="12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Une fois le compost mature, et c’est un </a:t>
              </a:r>
              <a:r>
                <a:rPr lang="fr" sz="120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excellent engrais naturel</a:t>
              </a:r>
              <a:r>
                <a:rPr lang="fr" sz="12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  <a:endParaRPr sz="12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Il sera utilisé </a:t>
              </a:r>
              <a:r>
                <a:rPr lang="fr" sz="120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pour l’agriculture locale</a:t>
              </a:r>
              <a:r>
                <a:rPr lang="fr" sz="120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  <a:endParaRPr sz="1200">
                <a:latin typeface="Poppins"/>
                <a:ea typeface="Poppins"/>
                <a:cs typeface="Poppins"/>
                <a:sym typeface="Poppins"/>
              </a:endParaRPr>
            </a:p>
          </p:txBody>
        </p:sp>
        <p:pic>
          <p:nvPicPr>
            <p:cNvPr id="208" name="Google Shape;208;p2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44100" y="2192013"/>
              <a:ext cx="914400" cy="9144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209" name="Google Shape;209;p22"/>
          <p:cNvGrpSpPr/>
          <p:nvPr/>
        </p:nvGrpSpPr>
        <p:grpSpPr>
          <a:xfrm>
            <a:off x="644100" y="3803754"/>
            <a:ext cx="6645904" cy="1410000"/>
            <a:chOff x="644100" y="3860904"/>
            <a:chExt cx="6645904" cy="1410000"/>
          </a:xfrm>
        </p:grpSpPr>
        <p:sp>
          <p:nvSpPr>
            <p:cNvPr id="210" name="Google Shape;210;p22"/>
            <p:cNvSpPr/>
            <p:nvPr/>
          </p:nvSpPr>
          <p:spPr>
            <a:xfrm>
              <a:off x="1251304" y="4108700"/>
              <a:ext cx="6038700" cy="914400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2"/>
            <p:cNvSpPr/>
            <p:nvPr/>
          </p:nvSpPr>
          <p:spPr>
            <a:xfrm>
              <a:off x="1156025" y="4032500"/>
              <a:ext cx="6038700" cy="9144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22"/>
            <p:cNvSpPr txBox="1"/>
            <p:nvPr/>
          </p:nvSpPr>
          <p:spPr>
            <a:xfrm>
              <a:off x="1685925" y="4212650"/>
              <a:ext cx="4720200" cy="55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24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Vous avez des questions ?</a:t>
              </a:r>
              <a:endParaRPr sz="24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213" name="Google Shape;213;p22"/>
            <p:cNvSpPr/>
            <p:nvPr/>
          </p:nvSpPr>
          <p:spPr>
            <a:xfrm>
              <a:off x="644100" y="4032506"/>
              <a:ext cx="914400" cy="914400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22"/>
            <p:cNvSpPr txBox="1"/>
            <p:nvPr/>
          </p:nvSpPr>
          <p:spPr>
            <a:xfrm rot="734414">
              <a:off x="768438" y="3934905"/>
              <a:ext cx="833447" cy="126199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7000" b="1">
                  <a:solidFill>
                    <a:srgbClr val="E69138"/>
                  </a:solidFill>
                  <a:latin typeface="Poppins"/>
                  <a:ea typeface="Poppins"/>
                  <a:cs typeface="Poppins"/>
                  <a:sym typeface="Poppins"/>
                </a:rPr>
                <a:t>?</a:t>
              </a:r>
              <a:endParaRPr sz="7000" b="1">
                <a:solidFill>
                  <a:srgbClr val="E69138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3"/>
          <p:cNvSpPr/>
          <p:nvPr/>
        </p:nvSpPr>
        <p:spPr>
          <a:xfrm>
            <a:off x="-6600" y="-28650"/>
            <a:ext cx="9157200" cy="5200800"/>
          </a:xfrm>
          <a:prstGeom prst="rect">
            <a:avLst/>
          </a:prstGeom>
          <a:solidFill>
            <a:srgbClr val="A7086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</p:txBody>
      </p:sp>
      <p:cxnSp>
        <p:nvCxnSpPr>
          <p:cNvPr id="220" name="Google Shape;220;p23"/>
          <p:cNvCxnSpPr>
            <a:cxnSpLocks/>
          </p:cNvCxnSpPr>
          <p:nvPr/>
        </p:nvCxnSpPr>
        <p:spPr>
          <a:xfrm>
            <a:off x="1136975" y="-28650"/>
            <a:ext cx="0" cy="4487600"/>
          </a:xfrm>
          <a:prstGeom prst="straightConnector1">
            <a:avLst/>
          </a:prstGeom>
          <a:noFill/>
          <a:ln w="76200" cap="flat" cmpd="sng">
            <a:solidFill>
              <a:srgbClr val="FFFFFF"/>
            </a:solidFill>
            <a:prstDash val="solid"/>
            <a:round/>
            <a:headEnd type="none" w="med" len="med"/>
            <a:tailEnd type="oval" w="med" len="med"/>
          </a:ln>
        </p:spPr>
      </p:cxnSp>
      <p:grpSp>
        <p:nvGrpSpPr>
          <p:cNvPr id="227" name="Google Shape;227;p23"/>
          <p:cNvGrpSpPr/>
          <p:nvPr/>
        </p:nvGrpSpPr>
        <p:grpSpPr>
          <a:xfrm>
            <a:off x="520300" y="3958892"/>
            <a:ext cx="7741717" cy="1081471"/>
            <a:chOff x="520300" y="3884475"/>
            <a:chExt cx="7741717" cy="1081471"/>
          </a:xfrm>
        </p:grpSpPr>
        <p:sp>
          <p:nvSpPr>
            <p:cNvPr id="228" name="Google Shape;228;p23"/>
            <p:cNvSpPr/>
            <p:nvPr/>
          </p:nvSpPr>
          <p:spPr>
            <a:xfrm>
              <a:off x="1298521" y="4051546"/>
              <a:ext cx="6508511" cy="914400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9" name="Google Shape;229;p23"/>
            <p:cNvSpPr/>
            <p:nvPr/>
          </p:nvSpPr>
          <p:spPr>
            <a:xfrm>
              <a:off x="1195829" y="3975346"/>
              <a:ext cx="6508511" cy="914400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23"/>
            <p:cNvSpPr txBox="1"/>
            <p:nvPr/>
          </p:nvSpPr>
          <p:spPr>
            <a:xfrm>
              <a:off x="1995041" y="3970846"/>
              <a:ext cx="6266976" cy="923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2400" dirty="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Maintenant c'est à vous de jouer !</a:t>
              </a:r>
              <a:endParaRPr sz="2400" dirty="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2400" dirty="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Bonne journée</a:t>
              </a:r>
              <a:endParaRPr sz="2400" dirty="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231" name="Google Shape;231;p23"/>
            <p:cNvSpPr/>
            <p:nvPr/>
          </p:nvSpPr>
          <p:spPr>
            <a:xfrm>
              <a:off x="644076" y="3975352"/>
              <a:ext cx="985540" cy="914400"/>
            </a:xfrm>
            <a:prstGeom prst="ellipse">
              <a:avLst/>
            </a:prstGeom>
            <a:solidFill>
              <a:srgbClr val="FFFFFF"/>
            </a:solidFill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232" name="Google Shape;232;p23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20300" y="3884475"/>
              <a:ext cx="1429772" cy="1009775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6" name="Groupe 5">
            <a:extLst>
              <a:ext uri="{FF2B5EF4-FFF2-40B4-BE49-F238E27FC236}">
                <a16:creationId xmlns:a16="http://schemas.microsoft.com/office/drawing/2014/main" id="{A0B6E71D-4B25-FB4F-822C-90DD27E3580A}"/>
              </a:ext>
            </a:extLst>
          </p:cNvPr>
          <p:cNvGrpSpPr/>
          <p:nvPr/>
        </p:nvGrpSpPr>
        <p:grpSpPr>
          <a:xfrm>
            <a:off x="698825" y="164644"/>
            <a:ext cx="7838123" cy="2717844"/>
            <a:chOff x="698825" y="154011"/>
            <a:chExt cx="7838123" cy="2717844"/>
          </a:xfrm>
        </p:grpSpPr>
        <p:sp>
          <p:nvSpPr>
            <p:cNvPr id="222" name="Google Shape;222;p23"/>
            <p:cNvSpPr/>
            <p:nvPr/>
          </p:nvSpPr>
          <p:spPr>
            <a:xfrm>
              <a:off x="1263749" y="224211"/>
              <a:ext cx="7273199" cy="2647644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23" name="Google Shape;223;p23"/>
            <p:cNvSpPr/>
            <p:nvPr/>
          </p:nvSpPr>
          <p:spPr>
            <a:xfrm>
              <a:off x="1175074" y="154011"/>
              <a:ext cx="7273199" cy="2647644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3"/>
            <p:cNvSpPr/>
            <p:nvPr/>
          </p:nvSpPr>
          <p:spPr>
            <a:xfrm>
              <a:off x="698825" y="154017"/>
              <a:ext cx="914400" cy="914400"/>
            </a:xfrm>
            <a:prstGeom prst="ellipse">
              <a:avLst/>
            </a:prstGeom>
            <a:solidFill>
              <a:srgbClr val="0B53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6500" b="1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f</a:t>
              </a:r>
              <a:endParaRPr sz="65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5" name="Google Shape;225;p23"/>
            <p:cNvSpPr txBox="1"/>
            <p:nvPr/>
          </p:nvSpPr>
          <p:spPr>
            <a:xfrm>
              <a:off x="1695450" y="181761"/>
              <a:ext cx="6223200" cy="55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2400" dirty="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Retour d'expérience via </a:t>
              </a:r>
              <a:r>
                <a:rPr lang="fr" sz="2400" dirty="0" err="1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facebook</a:t>
              </a:r>
              <a:endParaRPr sz="2400" dirty="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sp>
          <p:nvSpPr>
            <p:cNvPr id="226" name="Google Shape;226;p23"/>
            <p:cNvSpPr txBox="1"/>
            <p:nvPr/>
          </p:nvSpPr>
          <p:spPr>
            <a:xfrm>
              <a:off x="1683574" y="633111"/>
              <a:ext cx="6585899" cy="10340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Vous faites parti de la zone test : ce serait intéressant pour nous d’avoir vos retours.</a:t>
              </a:r>
              <a:endParaRPr sz="12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Nous avons crée un groupe Facebook pour que vous puissiez </a:t>
              </a:r>
              <a:r>
                <a:rPr lang="fr" sz="1200" dirty="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poser des questions et/ou trouver des réponses</a:t>
              </a: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 en échangeant avec les autres participants. On y postera chaque mois des </a:t>
              </a:r>
              <a:r>
                <a:rPr lang="fr" sz="1200" dirty="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“trucs et astuces”</a:t>
              </a: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  <a:endParaRPr sz="13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239" name="Google Shape;239;p23"/>
            <p:cNvSpPr txBox="1"/>
            <p:nvPr/>
          </p:nvSpPr>
          <p:spPr>
            <a:xfrm>
              <a:off x="1676117" y="1491378"/>
              <a:ext cx="6433800" cy="581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-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En scannant le </a:t>
              </a:r>
              <a:r>
                <a:rPr lang="fr-FR" sz="1200" dirty="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QR code</a:t>
              </a:r>
              <a:r>
                <a:rPr lang="fr-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, vous avez directement accès au site internet, </a:t>
              </a:r>
              <a:br>
                <a:rPr lang="fr-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</a:br>
              <a:r>
                <a:rPr lang="fr-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un bouton vous emmène directement vers le groupe </a:t>
              </a:r>
              <a:r>
                <a:rPr lang="fr-FR" sz="1200" dirty="0" err="1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facebook</a:t>
              </a:r>
              <a:r>
                <a:rPr lang="fr-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  <a:endParaRPr lang="fr-FR" sz="13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240" name="Google Shape;240;p23"/>
            <p:cNvSpPr txBox="1"/>
            <p:nvPr/>
          </p:nvSpPr>
          <p:spPr>
            <a:xfrm>
              <a:off x="1676117" y="1988760"/>
              <a:ext cx="6585900" cy="79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 dirty="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SI PAS FACEBOOK</a:t>
              </a:r>
              <a:r>
                <a:rPr lang="fr" sz="1200" dirty="0">
                  <a:solidFill>
                    <a:srgbClr val="006A93"/>
                  </a:solidFill>
                  <a:latin typeface="Poppins"/>
                  <a:ea typeface="Poppins"/>
                  <a:cs typeface="Poppins"/>
                  <a:sym typeface="Poppins"/>
                </a:rPr>
                <a:t> </a:t>
              </a: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: Vous pouvez retrouver </a:t>
              </a:r>
              <a:r>
                <a:rPr lang="fr" sz="1200" dirty="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toutes les infos liées à l’expérimentation sur le site internet</a:t>
              </a: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, ainsi qu’une Foire Aux Questions (FAQ) et les “trucs et astuces” mensuels.</a:t>
              </a:r>
              <a:endParaRPr sz="13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grpSp>
        <p:nvGrpSpPr>
          <p:cNvPr id="5" name="Groupe 4">
            <a:extLst>
              <a:ext uri="{FF2B5EF4-FFF2-40B4-BE49-F238E27FC236}">
                <a16:creationId xmlns:a16="http://schemas.microsoft.com/office/drawing/2014/main" id="{C1FD6508-1047-4B41-A3E1-9711296C687C}"/>
              </a:ext>
            </a:extLst>
          </p:cNvPr>
          <p:cNvGrpSpPr/>
          <p:nvPr/>
        </p:nvGrpSpPr>
        <p:grpSpPr>
          <a:xfrm>
            <a:off x="524024" y="2945022"/>
            <a:ext cx="7980621" cy="993600"/>
            <a:chOff x="524024" y="3100981"/>
            <a:chExt cx="7980621" cy="993600"/>
          </a:xfrm>
        </p:grpSpPr>
        <p:sp>
          <p:nvSpPr>
            <p:cNvPr id="235" name="Google Shape;235;p23"/>
            <p:cNvSpPr/>
            <p:nvPr/>
          </p:nvSpPr>
          <p:spPr>
            <a:xfrm>
              <a:off x="1231445" y="3188837"/>
              <a:ext cx="7273200" cy="905744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36" name="Google Shape;236;p23"/>
            <p:cNvSpPr/>
            <p:nvPr/>
          </p:nvSpPr>
          <p:spPr>
            <a:xfrm>
              <a:off x="1140984" y="3109637"/>
              <a:ext cx="7273200" cy="905744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38" name="Google Shape;238;p23"/>
            <p:cNvSpPr txBox="1"/>
            <p:nvPr/>
          </p:nvSpPr>
          <p:spPr>
            <a:xfrm>
              <a:off x="1566659" y="3153299"/>
              <a:ext cx="5366700" cy="554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2400" dirty="0">
                  <a:solidFill>
                    <a:srgbClr val="0069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Avez-vous reçu le mail ?</a:t>
              </a:r>
              <a:endParaRPr sz="2400" dirty="0">
                <a:solidFill>
                  <a:srgbClr val="006993"/>
                </a:solidFill>
                <a:latin typeface="Poppins SemiBold"/>
                <a:ea typeface="Poppins SemiBold"/>
                <a:cs typeface="Poppins SemiBold"/>
                <a:sym typeface="Poppins SemiBold"/>
              </a:endParaRPr>
            </a:p>
          </p:txBody>
        </p:sp>
        <p:grpSp>
          <p:nvGrpSpPr>
            <p:cNvPr id="4" name="Groupe 3">
              <a:extLst>
                <a:ext uri="{FF2B5EF4-FFF2-40B4-BE49-F238E27FC236}">
                  <a16:creationId xmlns:a16="http://schemas.microsoft.com/office/drawing/2014/main" id="{6D402B5E-E40B-2047-89B2-B181F65A6023}"/>
                </a:ext>
              </a:extLst>
            </p:cNvPr>
            <p:cNvGrpSpPr/>
            <p:nvPr/>
          </p:nvGrpSpPr>
          <p:grpSpPr>
            <a:xfrm>
              <a:off x="524024" y="3100981"/>
              <a:ext cx="1086814" cy="914400"/>
              <a:chOff x="507361" y="2019916"/>
              <a:chExt cx="1086814" cy="914400"/>
            </a:xfrm>
          </p:grpSpPr>
          <p:sp>
            <p:nvSpPr>
              <p:cNvPr id="237" name="Google Shape;237;p23"/>
              <p:cNvSpPr/>
              <p:nvPr/>
            </p:nvSpPr>
            <p:spPr>
              <a:xfrm>
                <a:off x="679775" y="2019916"/>
                <a:ext cx="914400" cy="914400"/>
              </a:xfrm>
              <a:prstGeom prst="ellipse">
                <a:avLst/>
              </a:prstGeom>
              <a:solidFill>
                <a:srgbClr val="FFFFFF"/>
              </a:solidFill>
              <a:ln w="9525" cap="flat" cmpd="sng">
                <a:solidFill>
                  <a:srgbClr val="F3F3F3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pic>
            <p:nvPicPr>
              <p:cNvPr id="241" name="Google Shape;241;p23"/>
              <p:cNvPicPr preferRelativeResize="0"/>
              <p:nvPr/>
            </p:nvPicPr>
            <p:blipFill>
              <a:blip r:embed="rId5">
                <a:alphaModFix/>
              </a:blip>
              <a:stretch>
                <a:fillRect/>
              </a:stretch>
            </p:blipFill>
            <p:spPr>
              <a:xfrm>
                <a:off x="507361" y="2108791"/>
                <a:ext cx="1006475" cy="64255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28" name="Google Shape;240;p23">
              <a:extLst>
                <a:ext uri="{FF2B5EF4-FFF2-40B4-BE49-F238E27FC236}">
                  <a16:creationId xmlns:a16="http://schemas.microsoft.com/office/drawing/2014/main" id="{C6B14ECF-09E9-1E4E-BC3D-E922263EA19C}"/>
                </a:ext>
              </a:extLst>
            </p:cNvPr>
            <p:cNvSpPr txBox="1"/>
            <p:nvPr/>
          </p:nvSpPr>
          <p:spPr>
            <a:xfrm>
              <a:off x="1571121" y="3586481"/>
              <a:ext cx="6585900" cy="3970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200" dirty="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SI NON </a:t>
              </a:r>
              <a:r>
                <a:rPr lang="fr" sz="12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: Vérifiez l’adresse que nous avons.  Ajoutez ou corrigez-la si nécessaire.</a:t>
              </a:r>
              <a:endParaRPr sz="13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</p:spTree>
    <p:custDataLst>
      <p:tags r:id="rId1"/>
    </p:custDataLst>
  </p:cSld>
  <p:clrMapOvr>
    <a:masterClrMapping/>
  </p:clrMapOvr>
  <p:transition spd="slow" advTm="46953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4"/>
          <p:cNvSpPr/>
          <p:nvPr/>
        </p:nvSpPr>
        <p:spPr>
          <a:xfrm>
            <a:off x="0" y="-62"/>
            <a:ext cx="9144000" cy="5143500"/>
          </a:xfrm>
          <a:prstGeom prst="rect">
            <a:avLst/>
          </a:prstGeom>
          <a:solidFill>
            <a:srgbClr val="006A9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24"/>
          <p:cNvSpPr txBox="1"/>
          <p:nvPr/>
        </p:nvSpPr>
        <p:spPr>
          <a:xfrm>
            <a:off x="47625" y="1247952"/>
            <a:ext cx="9144000" cy="264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4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-</a:t>
            </a:r>
            <a:endParaRPr sz="4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r" sz="4000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Suivre notre avancement et</a:t>
            </a:r>
            <a:endParaRPr sz="4000">
              <a:solidFill>
                <a:schemeClr val="lt1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r" sz="4000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collecter des données</a:t>
            </a:r>
            <a:endParaRPr sz="4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4000">
                <a:solidFill>
                  <a:srgbClr val="FFFFFF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-</a:t>
            </a:r>
            <a:endParaRPr sz="4000">
              <a:solidFill>
                <a:srgbClr val="FFFFFF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2" name="Google Shape;25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20249" y="758650"/>
            <a:ext cx="2535851" cy="3922473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25"/>
          <p:cNvSpPr/>
          <p:nvPr/>
        </p:nvSpPr>
        <p:spPr>
          <a:xfrm>
            <a:off x="0" y="202050"/>
            <a:ext cx="9144000" cy="467700"/>
          </a:xfrm>
          <a:prstGeom prst="rect">
            <a:avLst/>
          </a:prstGeom>
          <a:solidFill>
            <a:srgbClr val="006A9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4" name="Google Shape;254;p25"/>
          <p:cNvSpPr txBox="1">
            <a:spLocks noGrp="1"/>
          </p:cNvSpPr>
          <p:nvPr>
            <p:ph type="ctrTitle"/>
          </p:nvPr>
        </p:nvSpPr>
        <p:spPr>
          <a:xfrm>
            <a:off x="311700" y="214750"/>
            <a:ext cx="8520600" cy="46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fr" sz="1600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Les outils pour suivre notre avancement et collecter des données</a:t>
            </a:r>
            <a:endParaRPr sz="1600"/>
          </a:p>
        </p:txBody>
      </p:sp>
      <p:grpSp>
        <p:nvGrpSpPr>
          <p:cNvPr id="255" name="Google Shape;255;p25"/>
          <p:cNvGrpSpPr/>
          <p:nvPr/>
        </p:nvGrpSpPr>
        <p:grpSpPr>
          <a:xfrm>
            <a:off x="358525" y="813675"/>
            <a:ext cx="6067923" cy="3630451"/>
            <a:chOff x="311700" y="1378475"/>
            <a:chExt cx="6067923" cy="3630451"/>
          </a:xfrm>
        </p:grpSpPr>
        <p:grpSp>
          <p:nvGrpSpPr>
            <p:cNvPr id="256" name="Google Shape;256;p25"/>
            <p:cNvGrpSpPr/>
            <p:nvPr/>
          </p:nvGrpSpPr>
          <p:grpSpPr>
            <a:xfrm>
              <a:off x="311700" y="1378475"/>
              <a:ext cx="6067923" cy="3630451"/>
              <a:chOff x="170725" y="1094250"/>
              <a:chExt cx="6067923" cy="3630451"/>
            </a:xfrm>
          </p:grpSpPr>
          <p:pic>
            <p:nvPicPr>
              <p:cNvPr id="257" name="Google Shape;257;p25"/>
              <p:cNvPicPr preferRelativeResize="0"/>
              <p:nvPr/>
            </p:nvPicPr>
            <p:blipFill>
              <a:blip r:embed="rId4">
                <a:alphaModFix/>
              </a:blip>
              <a:stretch>
                <a:fillRect/>
              </a:stretch>
            </p:blipFill>
            <p:spPr>
              <a:xfrm>
                <a:off x="170725" y="1100700"/>
                <a:ext cx="6067923" cy="3624001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58" name="Google Shape;258;p25"/>
              <p:cNvSpPr/>
              <p:nvPr/>
            </p:nvSpPr>
            <p:spPr>
              <a:xfrm>
                <a:off x="170725" y="1094250"/>
                <a:ext cx="319200" cy="1374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259" name="Google Shape;259;p25"/>
            <p:cNvSpPr/>
            <p:nvPr/>
          </p:nvSpPr>
          <p:spPr>
            <a:xfrm>
              <a:off x="508400" y="1708575"/>
              <a:ext cx="5638200" cy="174300"/>
            </a:xfrm>
            <a:prstGeom prst="rect">
              <a:avLst/>
            </a:prstGeom>
            <a:solidFill>
              <a:srgbClr val="006A93">
                <a:alpha val="3838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0" name="Google Shape;260;p25"/>
          <p:cNvSpPr txBox="1"/>
          <p:nvPr/>
        </p:nvSpPr>
        <p:spPr>
          <a:xfrm>
            <a:off x="481850" y="4358475"/>
            <a:ext cx="52809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Feuille de route</a:t>
            </a:r>
            <a:endParaRPr sz="1200">
              <a:solidFill>
                <a:srgbClr val="006A93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100">
                <a:latin typeface="Poppins"/>
                <a:ea typeface="Poppins"/>
                <a:cs typeface="Poppins"/>
                <a:sym typeface="Poppins"/>
              </a:rPr>
              <a:t>Elle reprend l'ensemble des adresses à visiter dans le journée, 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100">
                <a:latin typeface="Poppins"/>
                <a:ea typeface="Poppins"/>
                <a:cs typeface="Poppins"/>
                <a:sym typeface="Poppins"/>
              </a:rPr>
              <a:t>et permet de </a:t>
            </a:r>
            <a:r>
              <a:rPr lang="fr" sz="1100">
                <a:latin typeface="Poppins SemiBold"/>
                <a:ea typeface="Poppins SemiBold"/>
                <a:cs typeface="Poppins SemiBold"/>
                <a:sym typeface="Poppins SemiBold"/>
              </a:rPr>
              <a:t>suivre votre avancement</a:t>
            </a:r>
            <a:r>
              <a:rPr lang="fr" sz="1100">
                <a:latin typeface="Poppins"/>
                <a:ea typeface="Poppins"/>
                <a:cs typeface="Poppins"/>
                <a:sym typeface="Poppins"/>
              </a:rPr>
              <a:t>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61" name="Google Shape;261;p25"/>
          <p:cNvSpPr/>
          <p:nvPr/>
        </p:nvSpPr>
        <p:spPr>
          <a:xfrm rot="607593">
            <a:off x="311998" y="4027303"/>
            <a:ext cx="225370" cy="504246"/>
          </a:xfrm>
          <a:custGeom>
            <a:avLst/>
            <a:gdLst/>
            <a:ahLst/>
            <a:cxnLst/>
            <a:rect l="l" t="t" r="r" b="b"/>
            <a:pathLst>
              <a:path w="6480" h="20170" extrusionOk="0">
                <a:moveTo>
                  <a:pt x="3180" y="0"/>
                </a:moveTo>
                <a:cubicBezTo>
                  <a:pt x="-2271" y="4087"/>
                  <a:pt x="-333" y="20170"/>
                  <a:pt x="6480" y="20170"/>
                </a:cubicBezTo>
              </a:path>
            </a:pathLst>
          </a:custGeom>
          <a:noFill/>
          <a:ln w="19050" cap="flat" cmpd="sng">
            <a:solidFill>
              <a:srgbClr val="006A93"/>
            </a:solidFill>
            <a:prstDash val="solid"/>
            <a:round/>
            <a:headEnd type="triangle" w="med" len="med"/>
            <a:tailEnd type="none" w="med" len="med"/>
          </a:ln>
        </p:spPr>
      </p:sp>
      <p:sp>
        <p:nvSpPr>
          <p:cNvPr id="262" name="Google Shape;262;p25"/>
          <p:cNvSpPr txBox="1"/>
          <p:nvPr/>
        </p:nvSpPr>
        <p:spPr>
          <a:xfrm>
            <a:off x="5927163" y="4358475"/>
            <a:ext cx="2600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Kizéo</a:t>
            </a:r>
            <a:endParaRPr sz="1200">
              <a:solidFill>
                <a:srgbClr val="006A93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100">
                <a:latin typeface="Poppins"/>
                <a:ea typeface="Poppins"/>
                <a:cs typeface="Poppins"/>
                <a:sym typeface="Poppins"/>
              </a:rPr>
              <a:t>Application mobile qui permet 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100">
                <a:latin typeface="Poppins"/>
                <a:ea typeface="Poppins"/>
                <a:cs typeface="Poppins"/>
                <a:sym typeface="Poppins"/>
              </a:rPr>
              <a:t>de </a:t>
            </a:r>
            <a:r>
              <a:rPr lang="fr" sz="1100">
                <a:latin typeface="Poppins SemiBold"/>
                <a:ea typeface="Poppins SemiBold"/>
                <a:cs typeface="Poppins SemiBold"/>
                <a:sym typeface="Poppins SemiBold"/>
              </a:rPr>
              <a:t>collecter les données</a:t>
            </a:r>
            <a:r>
              <a:rPr lang="fr" sz="1100">
                <a:latin typeface="Poppins"/>
                <a:ea typeface="Poppins"/>
                <a:cs typeface="Poppins"/>
                <a:sym typeface="Poppins"/>
              </a:rPr>
              <a:t>.</a:t>
            </a:r>
            <a:endParaRPr sz="11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263" name="Google Shape;263;p25"/>
          <p:cNvSpPr/>
          <p:nvPr/>
        </p:nvSpPr>
        <p:spPr>
          <a:xfrm rot="-443706" flipH="1">
            <a:off x="8506256" y="4025647"/>
            <a:ext cx="225925" cy="504252"/>
          </a:xfrm>
          <a:custGeom>
            <a:avLst/>
            <a:gdLst/>
            <a:ahLst/>
            <a:cxnLst/>
            <a:rect l="l" t="t" r="r" b="b"/>
            <a:pathLst>
              <a:path w="6480" h="20170" extrusionOk="0">
                <a:moveTo>
                  <a:pt x="3180" y="0"/>
                </a:moveTo>
                <a:cubicBezTo>
                  <a:pt x="-2271" y="4087"/>
                  <a:pt x="-333" y="20170"/>
                  <a:pt x="6480" y="20170"/>
                </a:cubicBezTo>
              </a:path>
            </a:pathLst>
          </a:custGeom>
          <a:noFill/>
          <a:ln w="19050" cap="flat" cmpd="sng">
            <a:solidFill>
              <a:srgbClr val="006A93"/>
            </a:solidFill>
            <a:prstDash val="solid"/>
            <a:round/>
            <a:headEnd type="triangle" w="med" len="med"/>
            <a:tailEnd type="none" w="med" len="med"/>
          </a:ln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26"/>
          <p:cNvSpPr/>
          <p:nvPr/>
        </p:nvSpPr>
        <p:spPr>
          <a:xfrm>
            <a:off x="0" y="283225"/>
            <a:ext cx="3043500" cy="467700"/>
          </a:xfrm>
          <a:prstGeom prst="rect">
            <a:avLst/>
          </a:prstGeom>
          <a:solidFill>
            <a:srgbClr val="006A9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p26"/>
          <p:cNvSpPr txBox="1">
            <a:spLocks noGrp="1"/>
          </p:cNvSpPr>
          <p:nvPr>
            <p:ph type="ctrTitle"/>
          </p:nvPr>
        </p:nvSpPr>
        <p:spPr>
          <a:xfrm>
            <a:off x="311700" y="295925"/>
            <a:ext cx="3601500" cy="467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600">
                <a:solidFill>
                  <a:schemeClr val="lt1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L’habitant est présent</a:t>
            </a:r>
            <a:endParaRPr sz="1600"/>
          </a:p>
        </p:txBody>
      </p:sp>
      <p:grpSp>
        <p:nvGrpSpPr>
          <p:cNvPr id="11" name="Groupe 10">
            <a:extLst>
              <a:ext uri="{FF2B5EF4-FFF2-40B4-BE49-F238E27FC236}">
                <a16:creationId xmlns:a16="http://schemas.microsoft.com/office/drawing/2014/main" id="{F0E2FB2B-FDCF-864C-A89D-528028909FC8}"/>
              </a:ext>
            </a:extLst>
          </p:cNvPr>
          <p:cNvGrpSpPr/>
          <p:nvPr/>
        </p:nvGrpSpPr>
        <p:grpSpPr>
          <a:xfrm>
            <a:off x="396037" y="3807623"/>
            <a:ext cx="5066323" cy="984855"/>
            <a:chOff x="396037" y="3807623"/>
            <a:chExt cx="5066323" cy="984855"/>
          </a:xfrm>
        </p:grpSpPr>
        <p:sp>
          <p:nvSpPr>
            <p:cNvPr id="270" name="Google Shape;270;p26"/>
            <p:cNvSpPr txBox="1"/>
            <p:nvPr/>
          </p:nvSpPr>
          <p:spPr>
            <a:xfrm>
              <a:off x="915643" y="3807623"/>
              <a:ext cx="4546717" cy="9848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300" dirty="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Surlignez le foyer</a:t>
              </a:r>
              <a:r>
                <a:rPr lang="fr" sz="1300" dirty="0">
                  <a:latin typeface="Poppins"/>
                  <a:ea typeface="Poppins"/>
                  <a:cs typeface="Poppins"/>
                  <a:sym typeface="Poppins"/>
                </a:rPr>
                <a:t> concerné sur la feuille de route.</a:t>
              </a:r>
              <a:endParaRPr sz="1300" dirty="0"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300" dirty="0">
                <a:latin typeface="Poppins"/>
                <a:ea typeface="Poppins"/>
                <a:cs typeface="Poppins"/>
                <a:sym typeface="Poppins"/>
              </a:endParaRPr>
            </a:p>
            <a:p>
              <a:pPr marL="457200" lvl="0" indent="-317500" algn="l" rtl="0">
                <a:spcBef>
                  <a:spcPts val="0"/>
                </a:spcBef>
                <a:spcAft>
                  <a:spcPts val="0"/>
                </a:spcAft>
                <a:buSzPts val="1400"/>
                <a:buFont typeface="Poppins"/>
                <a:buChar char="●"/>
              </a:pPr>
              <a:r>
                <a:rPr lang="fr" sz="13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Foyer surligné = Foyer doté</a:t>
              </a:r>
              <a:endParaRPr sz="13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457200" lvl="0" indent="-31750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Poppins"/>
                <a:buChar char="●"/>
              </a:pPr>
              <a:r>
                <a:rPr lang="fr" sz="13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Foyer non surligné = Foyer non doté </a:t>
              </a:r>
              <a:endParaRPr sz="1300" dirty="0"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275" name="Google Shape;275;p26"/>
            <p:cNvSpPr/>
            <p:nvPr/>
          </p:nvSpPr>
          <p:spPr>
            <a:xfrm>
              <a:off x="396037" y="3808775"/>
              <a:ext cx="371400" cy="371400"/>
            </a:xfrm>
            <a:prstGeom prst="ellipse">
              <a:avLst/>
            </a:prstGeom>
            <a:solidFill>
              <a:srgbClr val="006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b="1" dirty="0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5</a:t>
              </a:r>
              <a:endParaRPr b="1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pic>
        <p:nvPicPr>
          <p:cNvPr id="3" name="Image 2">
            <a:extLst>
              <a:ext uri="{FF2B5EF4-FFF2-40B4-BE49-F238E27FC236}">
                <a16:creationId xmlns:a16="http://schemas.microsoft.com/office/drawing/2014/main" id="{71CAF082-331A-0C41-918E-B584CBFD21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080"/>
          <a:stretch/>
        </p:blipFill>
        <p:spPr>
          <a:xfrm rot="5400000">
            <a:off x="4799287" y="798787"/>
            <a:ext cx="5143500" cy="3545925"/>
          </a:xfrm>
          <a:prstGeom prst="rect">
            <a:avLst/>
          </a:prstGeom>
        </p:spPr>
      </p:pic>
      <p:grpSp>
        <p:nvGrpSpPr>
          <p:cNvPr id="8" name="Groupe 7">
            <a:extLst>
              <a:ext uri="{FF2B5EF4-FFF2-40B4-BE49-F238E27FC236}">
                <a16:creationId xmlns:a16="http://schemas.microsoft.com/office/drawing/2014/main" id="{3B617AAB-973F-5B4F-A381-52B8E45E5474}"/>
              </a:ext>
            </a:extLst>
          </p:cNvPr>
          <p:cNvGrpSpPr/>
          <p:nvPr/>
        </p:nvGrpSpPr>
        <p:grpSpPr>
          <a:xfrm>
            <a:off x="396038" y="1027475"/>
            <a:ext cx="2503191" cy="371400"/>
            <a:chOff x="396038" y="1027475"/>
            <a:chExt cx="2503191" cy="371400"/>
          </a:xfrm>
        </p:grpSpPr>
        <p:sp>
          <p:nvSpPr>
            <p:cNvPr id="271" name="Google Shape;271;p26"/>
            <p:cNvSpPr/>
            <p:nvPr/>
          </p:nvSpPr>
          <p:spPr>
            <a:xfrm>
              <a:off x="396038" y="1027475"/>
              <a:ext cx="371400" cy="371400"/>
            </a:xfrm>
            <a:prstGeom prst="ellipse">
              <a:avLst/>
            </a:prstGeom>
            <a:solidFill>
              <a:srgbClr val="006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b="1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1</a:t>
              </a:r>
              <a:endParaRPr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5ECB615F-E9BF-A544-AD60-4F7D329875A5}"/>
                </a:ext>
              </a:extLst>
            </p:cNvPr>
            <p:cNvSpPr/>
            <p:nvPr/>
          </p:nvSpPr>
          <p:spPr>
            <a:xfrm>
              <a:off x="903170" y="1066981"/>
              <a:ext cx="1996059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fr-FR" sz="1300" dirty="0">
                  <a:latin typeface="Poppins"/>
                  <a:ea typeface="Poppins"/>
                  <a:cs typeface="Poppins"/>
                  <a:sym typeface="Poppins"/>
                </a:rPr>
                <a:t>Sensibilisez l’habitant.</a:t>
              </a:r>
            </a:p>
          </p:txBody>
        </p:sp>
      </p:grpSp>
      <p:grpSp>
        <p:nvGrpSpPr>
          <p:cNvPr id="9" name="Groupe 8">
            <a:extLst>
              <a:ext uri="{FF2B5EF4-FFF2-40B4-BE49-F238E27FC236}">
                <a16:creationId xmlns:a16="http://schemas.microsoft.com/office/drawing/2014/main" id="{1D214A7A-FE53-094D-8F8C-D6FAA02991BD}"/>
              </a:ext>
            </a:extLst>
          </p:cNvPr>
          <p:cNvGrpSpPr/>
          <p:nvPr/>
        </p:nvGrpSpPr>
        <p:grpSpPr>
          <a:xfrm>
            <a:off x="396037" y="1722512"/>
            <a:ext cx="2033162" cy="371400"/>
            <a:chOff x="396037" y="1597175"/>
            <a:chExt cx="2033162" cy="371400"/>
          </a:xfrm>
        </p:grpSpPr>
        <p:sp>
          <p:nvSpPr>
            <p:cNvPr id="272" name="Google Shape;272;p26"/>
            <p:cNvSpPr/>
            <p:nvPr/>
          </p:nvSpPr>
          <p:spPr>
            <a:xfrm>
              <a:off x="396037" y="1597175"/>
              <a:ext cx="371400" cy="371400"/>
            </a:xfrm>
            <a:prstGeom prst="ellipse">
              <a:avLst/>
            </a:prstGeom>
            <a:solidFill>
              <a:srgbClr val="006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b="1" dirty="0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2</a:t>
              </a:r>
              <a:endParaRPr b="1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FB4F00E-3ECF-0844-9419-8AC79FFE3704}"/>
                </a:ext>
              </a:extLst>
            </p:cNvPr>
            <p:cNvSpPr/>
            <p:nvPr/>
          </p:nvSpPr>
          <p:spPr>
            <a:xfrm>
              <a:off x="915643" y="1636681"/>
              <a:ext cx="1513556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fr-FR" sz="1300" dirty="0">
                  <a:latin typeface="Poppins"/>
                  <a:ea typeface="Poppins"/>
                  <a:cs typeface="Poppins"/>
                  <a:sym typeface="Poppins"/>
                </a:rPr>
                <a:t>Dotez l'habitant.</a:t>
              </a:r>
            </a:p>
          </p:txBody>
        </p:sp>
      </p:grpSp>
      <p:grpSp>
        <p:nvGrpSpPr>
          <p:cNvPr id="10" name="Groupe 9">
            <a:extLst>
              <a:ext uri="{FF2B5EF4-FFF2-40B4-BE49-F238E27FC236}">
                <a16:creationId xmlns:a16="http://schemas.microsoft.com/office/drawing/2014/main" id="{43A65EE8-C24D-D24A-9549-D573286D1026}"/>
              </a:ext>
            </a:extLst>
          </p:cNvPr>
          <p:cNvGrpSpPr/>
          <p:nvPr/>
        </p:nvGrpSpPr>
        <p:grpSpPr>
          <a:xfrm>
            <a:off x="396037" y="2417549"/>
            <a:ext cx="4335074" cy="371400"/>
            <a:chOff x="396037" y="2418125"/>
            <a:chExt cx="4335074" cy="371400"/>
          </a:xfrm>
        </p:grpSpPr>
        <p:sp>
          <p:nvSpPr>
            <p:cNvPr id="273" name="Google Shape;273;p26"/>
            <p:cNvSpPr/>
            <p:nvPr/>
          </p:nvSpPr>
          <p:spPr>
            <a:xfrm>
              <a:off x="396037" y="2418125"/>
              <a:ext cx="371400" cy="371400"/>
            </a:xfrm>
            <a:prstGeom prst="ellipse">
              <a:avLst/>
            </a:prstGeom>
            <a:solidFill>
              <a:srgbClr val="006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b="1" dirty="0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3</a:t>
              </a:r>
              <a:endParaRPr b="1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56F7D22-3097-9C4F-90E5-50369A93AEF3}"/>
                </a:ext>
              </a:extLst>
            </p:cNvPr>
            <p:cNvSpPr/>
            <p:nvPr/>
          </p:nvSpPr>
          <p:spPr>
            <a:xfrm>
              <a:off x="915643" y="2457631"/>
              <a:ext cx="3815468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fr-FR" sz="1300" dirty="0">
                  <a:latin typeface="Poppins"/>
                  <a:ea typeface="Poppins"/>
                  <a:cs typeface="Poppins"/>
                  <a:sym typeface="Poppins"/>
                </a:rPr>
                <a:t>Dans </a:t>
              </a:r>
              <a:r>
                <a:rPr lang="fr-FR" sz="1300" dirty="0" err="1">
                  <a:latin typeface="Poppins"/>
                  <a:ea typeface="Poppins"/>
                  <a:cs typeface="Poppins"/>
                  <a:sym typeface="Poppins"/>
                </a:rPr>
                <a:t>Kizéo</a:t>
              </a:r>
              <a:r>
                <a:rPr lang="fr-FR" sz="1300" dirty="0">
                  <a:latin typeface="Poppins"/>
                  <a:ea typeface="Poppins"/>
                  <a:cs typeface="Poppins"/>
                  <a:sym typeface="Poppins"/>
                </a:rPr>
                <a:t>, sélectionnez sa “fiche habitant”.</a:t>
              </a:r>
            </a:p>
          </p:txBody>
        </p:sp>
      </p:grp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183255D8-F70B-B34D-AA86-4630CEE35A98}"/>
              </a:ext>
            </a:extLst>
          </p:cNvPr>
          <p:cNvGrpSpPr/>
          <p:nvPr/>
        </p:nvGrpSpPr>
        <p:grpSpPr>
          <a:xfrm>
            <a:off x="396037" y="3112586"/>
            <a:ext cx="3047862" cy="371400"/>
            <a:chOff x="396037" y="3113450"/>
            <a:chExt cx="3047862" cy="371400"/>
          </a:xfrm>
        </p:grpSpPr>
        <p:sp>
          <p:nvSpPr>
            <p:cNvPr id="274" name="Google Shape;274;p26"/>
            <p:cNvSpPr/>
            <p:nvPr/>
          </p:nvSpPr>
          <p:spPr>
            <a:xfrm>
              <a:off x="396037" y="3113450"/>
              <a:ext cx="371400" cy="371400"/>
            </a:xfrm>
            <a:prstGeom prst="ellipse">
              <a:avLst/>
            </a:prstGeom>
            <a:solidFill>
              <a:srgbClr val="006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b="1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4</a:t>
              </a:r>
              <a:endParaRPr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8AA3DFB-C5FA-1143-8016-716A9BE5C2D5}"/>
                </a:ext>
              </a:extLst>
            </p:cNvPr>
            <p:cNvSpPr/>
            <p:nvPr/>
          </p:nvSpPr>
          <p:spPr>
            <a:xfrm>
              <a:off x="915643" y="3152956"/>
              <a:ext cx="2528256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fr-FR" sz="1300" dirty="0">
                  <a:latin typeface="Poppins"/>
                  <a:ea typeface="Poppins"/>
                  <a:cs typeface="Poppins"/>
                  <a:sym typeface="Poppins"/>
                </a:rPr>
                <a:t>Remplissez le questionnaire.</a:t>
              </a:r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ECA18C61-FD5A-364D-97B1-4328B2B177D7}"/>
              </a:ext>
            </a:extLst>
          </p:cNvPr>
          <p:cNvSpPr/>
          <p:nvPr/>
        </p:nvSpPr>
        <p:spPr>
          <a:xfrm rot="21421253">
            <a:off x="5199954" y="-42624"/>
            <a:ext cx="525780" cy="525759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GN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2" name="Google Shape;282;p27"/>
          <p:cNvGrpSpPr/>
          <p:nvPr/>
        </p:nvGrpSpPr>
        <p:grpSpPr>
          <a:xfrm>
            <a:off x="331338" y="808384"/>
            <a:ext cx="4208362" cy="4117997"/>
            <a:chOff x="331338" y="1155138"/>
            <a:chExt cx="4208362" cy="4117997"/>
          </a:xfrm>
        </p:grpSpPr>
        <p:sp>
          <p:nvSpPr>
            <p:cNvPr id="283" name="Google Shape;283;p27"/>
            <p:cNvSpPr txBox="1"/>
            <p:nvPr/>
          </p:nvSpPr>
          <p:spPr>
            <a:xfrm>
              <a:off x="331338" y="1155138"/>
              <a:ext cx="3562200" cy="415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500">
                  <a:solidFill>
                    <a:srgbClr val="006A93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Il répond :</a:t>
              </a:r>
              <a:endParaRPr sz="1200"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284" name="Google Shape;284;p27"/>
            <p:cNvSpPr txBox="1"/>
            <p:nvPr/>
          </p:nvSpPr>
          <p:spPr>
            <a:xfrm>
              <a:off x="887200" y="1738575"/>
              <a:ext cx="3652500" cy="14849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000" dirty="0" err="1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Rappellez</a:t>
              </a:r>
              <a: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 le contexte et la raison de l’appel.</a:t>
              </a:r>
              <a:endParaRPr sz="1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Proposez de :</a:t>
              </a:r>
              <a:endParaRPr sz="1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457200" lvl="0" indent="-292100" algn="l" rtl="0">
                <a:lnSpc>
                  <a:spcPct val="115000"/>
                </a:lnSpc>
                <a:spcBef>
                  <a:spcPts val="120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Poppins"/>
                <a:buChar char="●"/>
              </a:pPr>
              <a: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déposer le kit sur son palier</a:t>
              </a:r>
              <a:endParaRPr sz="1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457200" lvl="0" indent="-2921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Poppins"/>
                <a:buChar char="●"/>
              </a:pPr>
              <a: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laisser le kit à un voisin</a:t>
              </a:r>
              <a:endParaRPr sz="1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457200" lvl="0" indent="-29210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Poppins"/>
                <a:buChar char="●"/>
              </a:pPr>
              <a: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repasser pour P2</a:t>
              </a:r>
              <a:endParaRPr sz="1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285" name="Google Shape;285;p27"/>
            <p:cNvSpPr/>
            <p:nvPr/>
          </p:nvSpPr>
          <p:spPr>
            <a:xfrm>
              <a:off x="464088" y="1738575"/>
              <a:ext cx="371400" cy="371400"/>
            </a:xfrm>
            <a:prstGeom prst="ellipse">
              <a:avLst/>
            </a:prstGeom>
            <a:solidFill>
              <a:srgbClr val="006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b="1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1</a:t>
              </a:r>
              <a:endParaRPr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286" name="Google Shape;286;p27"/>
            <p:cNvSpPr/>
            <p:nvPr/>
          </p:nvSpPr>
          <p:spPr>
            <a:xfrm>
              <a:off x="464088" y="2215800"/>
              <a:ext cx="371400" cy="371400"/>
            </a:xfrm>
            <a:prstGeom prst="ellipse">
              <a:avLst/>
            </a:prstGeom>
            <a:solidFill>
              <a:srgbClr val="006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b="1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2</a:t>
              </a:r>
              <a:endParaRPr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287" name="Google Shape;287;p27"/>
            <p:cNvSpPr/>
            <p:nvPr/>
          </p:nvSpPr>
          <p:spPr>
            <a:xfrm>
              <a:off x="464088" y="3368700"/>
              <a:ext cx="371400" cy="371400"/>
            </a:xfrm>
            <a:prstGeom prst="ellipse">
              <a:avLst/>
            </a:prstGeom>
            <a:solidFill>
              <a:srgbClr val="006A9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b="1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3</a:t>
              </a:r>
              <a:endParaRPr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288" name="Google Shape;288;p27"/>
            <p:cNvSpPr txBox="1"/>
            <p:nvPr/>
          </p:nvSpPr>
          <p:spPr>
            <a:xfrm>
              <a:off x="887200" y="3211062"/>
              <a:ext cx="3652500" cy="206207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1200"/>
                </a:spcBef>
                <a:spcAft>
                  <a:spcPts val="0"/>
                </a:spcAft>
                <a:buNone/>
              </a:pPr>
              <a:r>
                <a:rPr lang="fr" sz="1000" dirty="0">
                  <a:solidFill>
                    <a:srgbClr val="006A93"/>
                  </a:solidFill>
                  <a:latin typeface="Poppins"/>
                  <a:ea typeface="Poppins"/>
                  <a:cs typeface="Poppins"/>
                  <a:sym typeface="Poppins"/>
                </a:rPr>
                <a:t>S'il accepte le dépôt :</a:t>
              </a:r>
              <a:br>
                <a:rPr lang="fr" sz="1000" dirty="0">
                  <a:solidFill>
                    <a:srgbClr val="006A93"/>
                  </a:solidFill>
                  <a:latin typeface="Poppins"/>
                  <a:ea typeface="Poppins"/>
                  <a:cs typeface="Poppins"/>
                  <a:sym typeface="Poppins"/>
                </a:rPr>
              </a:br>
              <a: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remplissez le questionnaire </a:t>
              </a:r>
              <a:b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</a:br>
              <a: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(prenez le nom et prénom du voisin + signature) </a:t>
              </a:r>
              <a:b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</a:br>
              <a: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et </a:t>
              </a:r>
              <a:r>
                <a:rPr lang="fr" sz="1000" dirty="0">
                  <a:solidFill>
                    <a:schemeClr val="dk1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surlignez la feuille de route</a:t>
              </a:r>
              <a: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  <a:endParaRPr sz="1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0" lvl="0" indent="0" algn="l" rtl="0">
                <a:lnSpc>
                  <a:spcPct val="115000"/>
                </a:lnSpc>
                <a:spcBef>
                  <a:spcPts val="1200"/>
                </a:spcBef>
                <a:spcAft>
                  <a:spcPts val="1200"/>
                </a:spcAft>
                <a:buNone/>
              </a:pPr>
              <a:r>
                <a:rPr lang="fr" sz="1000" dirty="0">
                  <a:solidFill>
                    <a:srgbClr val="006A93"/>
                  </a:solidFill>
                  <a:latin typeface="Poppins"/>
                  <a:ea typeface="Poppins"/>
                  <a:cs typeface="Poppins"/>
                  <a:sym typeface="Poppins"/>
                </a:rPr>
                <a:t>S'il souhaite que vous repassiez :</a:t>
              </a:r>
              <a:br>
                <a:rPr lang="fr" sz="1000" dirty="0">
                  <a:solidFill>
                    <a:srgbClr val="006A93"/>
                  </a:solidFill>
                  <a:latin typeface="Poppins"/>
                  <a:ea typeface="Poppins"/>
                  <a:cs typeface="Poppins"/>
                  <a:sym typeface="Poppins"/>
                </a:rPr>
              </a:br>
              <a: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laissez simplement un </a:t>
              </a:r>
              <a:r>
                <a:rPr lang="fr" sz="1000" b="1" dirty="0">
                  <a:solidFill>
                    <a:schemeClr val="dk1"/>
                  </a:solidFill>
                  <a:latin typeface="Poppins SemiBold" pitchFamily="2" charset="77"/>
                  <a:ea typeface="Poppins"/>
                  <a:cs typeface="Poppins SemiBold" pitchFamily="2" charset="77"/>
                  <a:sym typeface="Poppins"/>
                </a:rPr>
                <a:t>avis de passage </a:t>
              </a:r>
              <a: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+ indiquez </a:t>
              </a:r>
              <a:b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</a:br>
              <a: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que vous l'avez eu au téléphone et qu’un second passage est nécessaire sur la </a:t>
              </a:r>
              <a:r>
                <a:rPr lang="fr" sz="1000" b="1" dirty="0">
                  <a:solidFill>
                    <a:schemeClr val="dk1"/>
                  </a:solidFill>
                  <a:latin typeface="Poppins SemiBold" pitchFamily="2" charset="77"/>
                  <a:ea typeface="Poppins"/>
                  <a:cs typeface="Poppins SemiBold" pitchFamily="2" charset="77"/>
                  <a:sym typeface="Poppins"/>
                </a:rPr>
                <a:t>feuille de route</a:t>
              </a:r>
              <a:r>
                <a:rPr lang="fr"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  <a:endParaRPr sz="1000" dirty="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  <p:sp>
        <p:nvSpPr>
          <p:cNvPr id="290" name="Google Shape;290;p27"/>
          <p:cNvSpPr txBox="1"/>
          <p:nvPr/>
        </p:nvSpPr>
        <p:spPr>
          <a:xfrm>
            <a:off x="0" y="376284"/>
            <a:ext cx="91440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500" dirty="0">
                <a:solidFill>
                  <a:srgbClr val="A70865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APPELEZ L’HABITANT</a:t>
            </a:r>
            <a:endParaRPr dirty="0">
              <a:solidFill>
                <a:srgbClr val="A70865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</p:txBody>
      </p:sp>
      <p:grpSp>
        <p:nvGrpSpPr>
          <p:cNvPr id="5" name="Groupe 4">
            <a:extLst>
              <a:ext uri="{FF2B5EF4-FFF2-40B4-BE49-F238E27FC236}">
                <a16:creationId xmlns:a16="http://schemas.microsoft.com/office/drawing/2014/main" id="{98147A99-C949-7B47-B784-FE27630CC21A}"/>
              </a:ext>
            </a:extLst>
          </p:cNvPr>
          <p:cNvGrpSpPr/>
          <p:nvPr/>
        </p:nvGrpSpPr>
        <p:grpSpPr>
          <a:xfrm>
            <a:off x="4678200" y="808384"/>
            <a:ext cx="4543683" cy="3979768"/>
            <a:chOff x="4678200" y="808384"/>
            <a:chExt cx="4543683" cy="3979768"/>
          </a:xfrm>
        </p:grpSpPr>
        <p:cxnSp>
          <p:nvCxnSpPr>
            <p:cNvPr id="291" name="Google Shape;291;p27"/>
            <p:cNvCxnSpPr>
              <a:cxnSpLocks/>
            </p:cNvCxnSpPr>
            <p:nvPr/>
          </p:nvCxnSpPr>
          <p:spPr>
            <a:xfrm>
              <a:off x="4678200" y="861367"/>
              <a:ext cx="0" cy="3926785"/>
            </a:xfrm>
            <a:prstGeom prst="straightConnector1">
              <a:avLst/>
            </a:prstGeom>
            <a:noFill/>
            <a:ln w="19050" cap="flat" cmpd="sng">
              <a:solidFill>
                <a:srgbClr val="A70865"/>
              </a:solidFill>
              <a:prstDash val="dot"/>
              <a:round/>
              <a:headEnd type="none" w="med" len="med"/>
              <a:tailEnd type="none" w="med" len="med"/>
            </a:ln>
          </p:spPr>
        </p:cxnSp>
        <p:grpSp>
          <p:nvGrpSpPr>
            <p:cNvPr id="292" name="Google Shape;292;p27"/>
            <p:cNvGrpSpPr/>
            <p:nvPr/>
          </p:nvGrpSpPr>
          <p:grpSpPr>
            <a:xfrm>
              <a:off x="5030888" y="808384"/>
              <a:ext cx="4190995" cy="1769750"/>
              <a:chOff x="5030888" y="1155138"/>
              <a:chExt cx="4190995" cy="1769750"/>
            </a:xfrm>
          </p:grpSpPr>
          <p:sp>
            <p:nvSpPr>
              <p:cNvPr id="293" name="Google Shape;293;p27"/>
              <p:cNvSpPr txBox="1"/>
              <p:nvPr/>
            </p:nvSpPr>
            <p:spPr>
              <a:xfrm>
                <a:off x="5030888" y="1155138"/>
                <a:ext cx="3562200" cy="4155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sp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" sz="1500" dirty="0">
                    <a:solidFill>
                      <a:srgbClr val="006A93"/>
                    </a:solidFill>
                    <a:latin typeface="Poppins SemiBold"/>
                    <a:ea typeface="Poppins SemiBold"/>
                    <a:cs typeface="Poppins SemiBold"/>
                    <a:sym typeface="Poppins SemiBold"/>
                  </a:rPr>
                  <a:t>Il ne répond pas :</a:t>
                </a:r>
                <a:endParaRPr sz="1200" dirty="0">
                  <a:latin typeface="Poppins"/>
                  <a:ea typeface="Poppins"/>
                  <a:cs typeface="Poppins"/>
                  <a:sym typeface="Poppins"/>
                </a:endParaRPr>
              </a:p>
            </p:txBody>
          </p:sp>
          <p:sp>
            <p:nvSpPr>
              <p:cNvPr id="294" name="Google Shape;294;p27"/>
              <p:cNvSpPr txBox="1"/>
              <p:nvPr/>
            </p:nvSpPr>
            <p:spPr>
              <a:xfrm>
                <a:off x="5569383" y="1590525"/>
                <a:ext cx="3652500" cy="338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spAutoFit/>
              </a:bodyPr>
              <a:lstStyle/>
              <a:p>
                <a:pPr marL="0" lvl="0" indent="0" algn="l" rtl="0">
                  <a:lnSpc>
                    <a:spcPct val="115000"/>
                  </a:lnSpc>
                  <a:spcBef>
                    <a:spcPts val="1200"/>
                  </a:spcBef>
                  <a:spcAft>
                    <a:spcPts val="1200"/>
                  </a:spcAft>
                  <a:buNone/>
                </a:pPr>
                <a:r>
                  <a:rPr lang="fr" sz="1000" dirty="0">
                    <a:latin typeface="Poppins"/>
                    <a:ea typeface="Poppins"/>
                    <a:cs typeface="Poppins"/>
                    <a:sym typeface="Poppins"/>
                  </a:rPr>
                  <a:t>Déposez un </a:t>
                </a:r>
                <a:r>
                  <a:rPr lang="fr" sz="1000" dirty="0">
                    <a:latin typeface="Poppins SemiBold"/>
                    <a:ea typeface="Poppins SemiBold"/>
                    <a:cs typeface="Poppins SemiBold"/>
                    <a:sym typeface="Poppins SemiBold"/>
                  </a:rPr>
                  <a:t>avis de passage</a:t>
                </a:r>
                <a:r>
                  <a:rPr lang="fr" sz="1000" dirty="0">
                    <a:latin typeface="Poppins"/>
                    <a:ea typeface="Poppins"/>
                    <a:cs typeface="Poppins"/>
                    <a:sym typeface="Poppins"/>
                  </a:rPr>
                  <a:t>.</a:t>
                </a:r>
                <a:endParaRPr sz="900" dirty="0">
                  <a:latin typeface="Poppins"/>
                  <a:ea typeface="Poppins"/>
                  <a:cs typeface="Poppins"/>
                  <a:sym typeface="Poppins"/>
                </a:endParaRPr>
              </a:p>
            </p:txBody>
          </p:sp>
          <p:sp>
            <p:nvSpPr>
              <p:cNvPr id="295" name="Google Shape;295;p27"/>
              <p:cNvSpPr/>
              <p:nvPr/>
            </p:nvSpPr>
            <p:spPr>
              <a:xfrm>
                <a:off x="5163638" y="1738575"/>
                <a:ext cx="371400" cy="371400"/>
              </a:xfrm>
              <a:prstGeom prst="ellipse">
                <a:avLst/>
              </a:prstGeom>
              <a:solidFill>
                <a:srgbClr val="006A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" b="1">
                    <a:solidFill>
                      <a:srgbClr val="FFFFFF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1</a:t>
                </a:r>
                <a:endParaRPr b="1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</p:txBody>
          </p:sp>
          <p:sp>
            <p:nvSpPr>
              <p:cNvPr id="296" name="Google Shape;296;p27"/>
              <p:cNvSpPr/>
              <p:nvPr/>
            </p:nvSpPr>
            <p:spPr>
              <a:xfrm>
                <a:off x="5163638" y="2215800"/>
                <a:ext cx="371400" cy="371400"/>
              </a:xfrm>
              <a:prstGeom prst="ellipse">
                <a:avLst/>
              </a:prstGeom>
              <a:solidFill>
                <a:srgbClr val="006A9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fr" b="1">
                    <a:solidFill>
                      <a:srgbClr val="FFFFFF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2</a:t>
                </a:r>
                <a:endParaRPr b="1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</p:txBody>
          </p:sp>
          <p:sp>
            <p:nvSpPr>
              <p:cNvPr id="297" name="Google Shape;297;p27"/>
              <p:cNvSpPr txBox="1"/>
              <p:nvPr/>
            </p:nvSpPr>
            <p:spPr>
              <a:xfrm>
                <a:off x="5569383" y="2055188"/>
                <a:ext cx="3000000" cy="8697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t" anchorCtr="0">
                <a:spAutoFit/>
              </a:bodyPr>
              <a:lstStyle/>
              <a:p>
                <a:pPr marL="0" lvl="0" indent="0" algn="l" rtl="0">
                  <a:lnSpc>
                    <a:spcPct val="115000"/>
                  </a:lnSpc>
                  <a:spcBef>
                    <a:spcPts val="1200"/>
                  </a:spcBef>
                  <a:spcAft>
                    <a:spcPts val="1200"/>
                  </a:spcAft>
                  <a:buNone/>
                </a:pPr>
                <a:r>
                  <a:rPr lang="fr" sz="1000" dirty="0">
                    <a:solidFill>
                      <a:schemeClr val="dk1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Nous ferons un </a:t>
                </a:r>
                <a:r>
                  <a:rPr lang="fr" sz="1000" dirty="0">
                    <a:solidFill>
                      <a:schemeClr val="dk1"/>
                    </a:solidFill>
                    <a:latin typeface="Poppins SemiBold"/>
                    <a:ea typeface="Poppins SemiBold"/>
                    <a:cs typeface="Poppins SemiBold"/>
                    <a:sym typeface="Poppins SemiBold"/>
                  </a:rPr>
                  <a:t>second passage</a:t>
                </a:r>
                <a:r>
                  <a:rPr lang="fr" sz="1000" dirty="0">
                    <a:solidFill>
                      <a:schemeClr val="dk1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. </a:t>
                </a:r>
                <a:br>
                  <a:rPr lang="fr" sz="1000" dirty="0">
                    <a:solidFill>
                      <a:schemeClr val="dk1"/>
                    </a:solidFill>
                    <a:latin typeface="Poppins"/>
                    <a:ea typeface="Poppins"/>
                    <a:cs typeface="Poppins"/>
                    <a:sym typeface="Poppins"/>
                  </a:rPr>
                </a:br>
                <a:r>
                  <a:rPr lang="fr" sz="1000" dirty="0">
                    <a:solidFill>
                      <a:schemeClr val="dk1"/>
                    </a:solidFill>
                    <a:latin typeface="Poppins"/>
                    <a:ea typeface="Poppins"/>
                    <a:cs typeface="Poppins"/>
                    <a:sym typeface="Poppins"/>
                  </a:rPr>
                  <a:t>S’il n’est toujours pas là, l'habitant pourra aller récupérer son kit directement auprès la Métropole.</a:t>
                </a:r>
                <a:endParaRPr sz="1000" dirty="0">
                  <a:solidFill>
                    <a:schemeClr val="dk1"/>
                  </a:solidFill>
                  <a:latin typeface="Poppins"/>
                  <a:ea typeface="Poppins"/>
                  <a:cs typeface="Poppins"/>
                  <a:sym typeface="Poppins"/>
                </a:endParaRPr>
              </a:p>
            </p:txBody>
          </p:sp>
        </p:grpSp>
      </p:grpSp>
      <p:grpSp>
        <p:nvGrpSpPr>
          <p:cNvPr id="298" name="Google Shape;298;p27"/>
          <p:cNvGrpSpPr/>
          <p:nvPr/>
        </p:nvGrpSpPr>
        <p:grpSpPr>
          <a:xfrm>
            <a:off x="4887275" y="3014490"/>
            <a:ext cx="4029150" cy="1467556"/>
            <a:chOff x="4887275" y="3361244"/>
            <a:chExt cx="4029150" cy="1467556"/>
          </a:xfrm>
        </p:grpSpPr>
        <p:sp>
          <p:nvSpPr>
            <p:cNvPr id="299" name="Google Shape;299;p27"/>
            <p:cNvSpPr/>
            <p:nvPr/>
          </p:nvSpPr>
          <p:spPr>
            <a:xfrm>
              <a:off x="5096825" y="3739800"/>
              <a:ext cx="3819600" cy="1089000"/>
            </a:xfrm>
            <a:prstGeom prst="rect">
              <a:avLst/>
            </a:prstGeom>
            <a:solidFill>
              <a:srgbClr val="A708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27"/>
            <p:cNvSpPr txBox="1"/>
            <p:nvPr/>
          </p:nvSpPr>
          <p:spPr>
            <a:xfrm>
              <a:off x="5225525" y="3853350"/>
              <a:ext cx="3562200" cy="861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100">
                  <a:solidFill>
                    <a:srgbClr val="FFFFFF"/>
                  </a:solidFill>
                  <a:latin typeface="Poppins SemiBold"/>
                  <a:ea typeface="Poppins SemiBold"/>
                  <a:cs typeface="Poppins SemiBold"/>
                  <a:sym typeface="Poppins SemiBold"/>
                </a:rPr>
                <a:t>Nous remettrons les badges et les kits en main propre aux habitants des quartiers 5 et 6 </a:t>
              </a:r>
              <a:r>
                <a:rPr lang="fr" sz="1100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: </a:t>
              </a:r>
              <a:endParaRPr sz="11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457200" lvl="0" indent="-298450" algn="l" rtl="0"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Poppins"/>
                <a:buChar char="●"/>
              </a:pPr>
              <a:r>
                <a:rPr lang="fr" sz="1100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pas de dépôt devant la porte, </a:t>
              </a:r>
              <a:endParaRPr sz="11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marL="457200" lvl="0" indent="-298450" algn="l" rtl="0"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100"/>
                <a:buFont typeface="Poppins"/>
                <a:buChar char="●"/>
              </a:pPr>
              <a:r>
                <a:rPr lang="fr" sz="1100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pas de dépôt au voisin.</a:t>
              </a:r>
              <a:endParaRPr sz="11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301" name="Google Shape;301;p27"/>
            <p:cNvSpPr/>
            <p:nvPr/>
          </p:nvSpPr>
          <p:spPr>
            <a:xfrm rot="-828434">
              <a:off x="4934474" y="3413328"/>
              <a:ext cx="491502" cy="455632"/>
            </a:xfrm>
            <a:prstGeom prst="triangle">
              <a:avLst>
                <a:gd name="adj" fmla="val 50000"/>
              </a:avLst>
            </a:prstGeom>
            <a:solidFill>
              <a:srgbClr val="FFD966"/>
            </a:solidFill>
            <a:ln w="2857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b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  <p:sp>
          <p:nvSpPr>
            <p:cNvPr id="302" name="Google Shape;302;p27"/>
            <p:cNvSpPr txBox="1"/>
            <p:nvPr/>
          </p:nvSpPr>
          <p:spPr>
            <a:xfrm rot="-1178420">
              <a:off x="5059336" y="3488130"/>
              <a:ext cx="257055" cy="44644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sp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fr" sz="1700" b="1">
                  <a:solidFill>
                    <a:srgbClr val="A70865"/>
                  </a:solidFill>
                  <a:latin typeface="Poppins"/>
                  <a:ea typeface="Poppins"/>
                  <a:cs typeface="Poppins"/>
                  <a:sym typeface="Poppins"/>
                </a:rPr>
                <a:t>!</a:t>
              </a:r>
              <a:endParaRPr sz="1700" b="1">
                <a:solidFill>
                  <a:srgbClr val="A70865"/>
                </a:solidFill>
                <a:latin typeface="Poppins"/>
                <a:ea typeface="Poppins"/>
                <a:cs typeface="Poppins"/>
                <a:sym typeface="Poppins"/>
              </a:endParaRPr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566"/>
    </mc:Choice>
    <mc:Fallback xmlns="">
      <p:transition spd="slow" advTm="68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CB3A75-69E2-3845-878A-43F77EB94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6989"/>
            <a:ext cx="9144000" cy="528555"/>
          </a:xfrm>
          <a:solidFill>
            <a:srgbClr val="006993"/>
          </a:solidFill>
        </p:spPr>
        <p:txBody>
          <a:bodyPr>
            <a:normAutofit fontScale="90000"/>
          </a:bodyPr>
          <a:lstStyle/>
          <a:p>
            <a:r>
              <a:rPr lang="fr-GN" sz="2800" b="1" dirty="0">
                <a:solidFill>
                  <a:schemeClr val="bg1"/>
                </a:solidFill>
                <a:latin typeface="Poppins SemiBold" pitchFamily="2" charset="77"/>
                <a:cs typeface="Poppins SemiBold" pitchFamily="2" charset="77"/>
              </a:rPr>
              <a:t>Pour résumer</a:t>
            </a:r>
          </a:p>
        </p:txBody>
      </p:sp>
      <p:grpSp>
        <p:nvGrpSpPr>
          <p:cNvPr id="28" name="Groupe 27">
            <a:extLst>
              <a:ext uri="{FF2B5EF4-FFF2-40B4-BE49-F238E27FC236}">
                <a16:creationId xmlns:a16="http://schemas.microsoft.com/office/drawing/2014/main" id="{5830502A-8F77-7F48-90A2-E850E28E8BA1}"/>
              </a:ext>
            </a:extLst>
          </p:cNvPr>
          <p:cNvGrpSpPr/>
          <p:nvPr/>
        </p:nvGrpSpPr>
        <p:grpSpPr>
          <a:xfrm>
            <a:off x="4572000" y="1027534"/>
            <a:ext cx="4411973" cy="3976025"/>
            <a:chOff x="-220840" y="1474502"/>
            <a:chExt cx="3085757" cy="3976025"/>
          </a:xfrm>
        </p:grpSpPr>
        <p:sp>
          <p:nvSpPr>
            <p:cNvPr id="6" name="ZoneTexte 5">
              <a:extLst>
                <a:ext uri="{FF2B5EF4-FFF2-40B4-BE49-F238E27FC236}">
                  <a16:creationId xmlns:a16="http://schemas.microsoft.com/office/drawing/2014/main" id="{38FB2699-063C-B649-8102-410A13DD2DB1}"/>
                </a:ext>
              </a:extLst>
            </p:cNvPr>
            <p:cNvSpPr txBox="1"/>
            <p:nvPr/>
          </p:nvSpPr>
          <p:spPr>
            <a:xfrm>
              <a:off x="-220840" y="1782279"/>
              <a:ext cx="3085757" cy="366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Clr>
                  <a:srgbClr val="006993"/>
                </a:buClr>
                <a:buAutoNum type="arabicPeriod"/>
              </a:pPr>
              <a:r>
                <a:rPr lang="fr-GN" sz="1300" dirty="0">
                  <a:latin typeface="Poppins" pitchFamily="2" charset="77"/>
                  <a:cs typeface="Poppins" pitchFamily="2" charset="77"/>
                </a:rPr>
                <a:t>Je lui téléphone. Il répond.</a:t>
              </a:r>
              <a:br>
                <a:rPr lang="fr-GN" sz="1300" dirty="0">
                  <a:latin typeface="Poppins" pitchFamily="2" charset="77"/>
                  <a:cs typeface="Poppins" pitchFamily="2" charset="77"/>
                </a:rPr>
              </a:br>
              <a:endParaRPr lang="fr-GN" sz="1300" dirty="0">
                <a:latin typeface="Poppins" pitchFamily="2" charset="77"/>
                <a:cs typeface="Poppins" pitchFamily="2" charset="77"/>
              </a:endParaRPr>
            </a:p>
            <a:p>
              <a:pPr marL="342900" indent="-342900">
                <a:lnSpc>
                  <a:spcPct val="150000"/>
                </a:lnSpc>
                <a:buClr>
                  <a:srgbClr val="006993"/>
                </a:buClr>
                <a:buAutoNum type="arabicPeriod"/>
              </a:pPr>
              <a:r>
                <a:rPr lang="fr-GN" sz="1300" dirty="0">
                  <a:latin typeface="Poppins" pitchFamily="2" charset="77"/>
                  <a:cs typeface="Poppins" pitchFamily="2" charset="77"/>
                </a:rPr>
                <a:t>Je lui propose :</a:t>
              </a:r>
              <a:br>
                <a:rPr lang="fr-GN" sz="1300" dirty="0">
                  <a:latin typeface="Poppins" pitchFamily="2" charset="77"/>
                  <a:cs typeface="Poppins" pitchFamily="2" charset="77"/>
                </a:rPr>
              </a:br>
              <a:r>
                <a:rPr lang="fr-GN" sz="1300" dirty="0">
                  <a:latin typeface="Poppins" pitchFamily="2" charset="77"/>
                  <a:cs typeface="Poppins" pitchFamily="2" charset="77"/>
                </a:rPr>
                <a:t>de déposer le kit sur son palier ou chez un voisin ou de repasser une seconde fois.</a:t>
              </a:r>
              <a:br>
                <a:rPr lang="fr-GN" sz="1300" dirty="0">
                  <a:latin typeface="Poppins" pitchFamily="2" charset="77"/>
                  <a:cs typeface="Poppins" pitchFamily="2" charset="77"/>
                </a:rPr>
              </a:br>
              <a:endParaRPr lang="fr-GN" sz="1300" dirty="0">
                <a:latin typeface="Poppins" pitchFamily="2" charset="77"/>
                <a:cs typeface="Poppins" pitchFamily="2" charset="77"/>
              </a:endParaRPr>
            </a:p>
            <a:p>
              <a:pPr marL="342900" indent="-342900">
                <a:lnSpc>
                  <a:spcPct val="150000"/>
                </a:lnSpc>
                <a:buClr>
                  <a:srgbClr val="006993"/>
                </a:buClr>
                <a:buAutoNum type="arabicPeriod"/>
              </a:pPr>
              <a:r>
                <a:rPr lang="fr-GN" sz="1300" dirty="0">
                  <a:latin typeface="Poppins" pitchFamily="2" charset="77"/>
                  <a:cs typeface="Poppins" pitchFamily="2" charset="77"/>
                </a:rPr>
                <a:t>Il accepte le dép</a:t>
              </a:r>
              <a:r>
                <a:rPr lang="fr-FR" sz="1300" dirty="0">
                  <a:latin typeface="Poppins" pitchFamily="2" charset="77"/>
                  <a:cs typeface="Poppins" pitchFamily="2" charset="77"/>
                </a:rPr>
                <a:t>ô</a:t>
              </a:r>
              <a:r>
                <a:rPr lang="fr-GN" sz="1300" dirty="0">
                  <a:latin typeface="Poppins" pitchFamily="2" charset="77"/>
                  <a:cs typeface="Poppins" pitchFamily="2" charset="77"/>
                </a:rPr>
                <a:t>t : je remplis kizéo et surligne le foyer doté sur ma feuille route.</a:t>
              </a:r>
            </a:p>
            <a:p>
              <a:pPr>
                <a:lnSpc>
                  <a:spcPct val="150000"/>
                </a:lnSpc>
                <a:buClr>
                  <a:srgbClr val="006993"/>
                </a:buClr>
              </a:pPr>
              <a:br>
                <a:rPr lang="fr-GN" sz="1300" dirty="0">
                  <a:latin typeface="Poppins" pitchFamily="2" charset="77"/>
                  <a:cs typeface="Poppins" pitchFamily="2" charset="77"/>
                </a:rPr>
              </a:br>
              <a:r>
                <a:rPr lang="fr-GN" sz="1300" dirty="0">
                  <a:solidFill>
                    <a:srgbClr val="006993"/>
                  </a:solidFill>
                  <a:latin typeface="Poppins Medium" pitchFamily="2" charset="77"/>
                  <a:cs typeface="Poppins Medium" pitchFamily="2" charset="77"/>
                </a:rPr>
                <a:t>S’il ne répond pas et/ou souhaite que je repasse </a:t>
              </a:r>
              <a:r>
                <a:rPr lang="fr-GN" sz="1300" dirty="0">
                  <a:solidFill>
                    <a:srgbClr val="006993"/>
                  </a:solidFill>
                  <a:latin typeface="Poppins" pitchFamily="2" charset="77"/>
                  <a:cs typeface="Poppins" pitchFamily="2" charset="77"/>
                </a:rPr>
                <a:t>: </a:t>
              </a:r>
              <a:r>
                <a:rPr lang="fr-GN" sz="1300" dirty="0">
                  <a:latin typeface="Poppins" pitchFamily="2" charset="77"/>
                  <a:cs typeface="Poppins" pitchFamily="2" charset="77"/>
                </a:rPr>
                <a:t>je l’indique sur ma feuille de route et laisse un avis de passage.</a:t>
              </a:r>
            </a:p>
          </p:txBody>
        </p:sp>
        <p:sp>
          <p:nvSpPr>
            <p:cNvPr id="3" name="ZoneTexte 2">
              <a:extLst>
                <a:ext uri="{FF2B5EF4-FFF2-40B4-BE49-F238E27FC236}">
                  <a16:creationId xmlns:a16="http://schemas.microsoft.com/office/drawing/2014/main" id="{45F2DE79-131D-254C-A34E-09B2539368E6}"/>
                </a:ext>
              </a:extLst>
            </p:cNvPr>
            <p:cNvSpPr txBox="1"/>
            <p:nvPr/>
          </p:nvSpPr>
          <p:spPr>
            <a:xfrm>
              <a:off x="-120912" y="1474502"/>
              <a:ext cx="288590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GN" b="1" cap="all" dirty="0">
                  <a:solidFill>
                    <a:srgbClr val="006993"/>
                  </a:solidFill>
                  <a:latin typeface="Poppins SemiBold" pitchFamily="2" charset="77"/>
                  <a:cs typeface="Poppins SemiBold" pitchFamily="2" charset="77"/>
                </a:rPr>
                <a:t>L’habitant est Absent</a:t>
              </a:r>
            </a:p>
          </p:txBody>
        </p:sp>
      </p:grpSp>
      <p:cxnSp>
        <p:nvCxnSpPr>
          <p:cNvPr id="14" name="Connecteur droit 13">
            <a:extLst>
              <a:ext uri="{FF2B5EF4-FFF2-40B4-BE49-F238E27FC236}">
                <a16:creationId xmlns:a16="http://schemas.microsoft.com/office/drawing/2014/main" id="{77BBFBA8-EC70-E54C-8AAF-7C3481D5BAEA}"/>
              </a:ext>
            </a:extLst>
          </p:cNvPr>
          <p:cNvCxnSpPr>
            <a:cxnSpLocks/>
          </p:cNvCxnSpPr>
          <p:nvPr/>
        </p:nvCxnSpPr>
        <p:spPr>
          <a:xfrm>
            <a:off x="4423410" y="1103071"/>
            <a:ext cx="0" cy="3824529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0BFC2CC1-03C0-9946-8B17-597EBC813EFF}"/>
              </a:ext>
            </a:extLst>
          </p:cNvPr>
          <p:cNvGrpSpPr/>
          <p:nvPr/>
        </p:nvGrpSpPr>
        <p:grpSpPr>
          <a:xfrm>
            <a:off x="148598" y="1027534"/>
            <a:ext cx="4126223" cy="3099905"/>
            <a:chOff x="-120912" y="1474502"/>
            <a:chExt cx="2885902" cy="3099905"/>
          </a:xfrm>
        </p:grpSpPr>
        <p:sp>
          <p:nvSpPr>
            <p:cNvPr id="26" name="ZoneTexte 25">
              <a:extLst>
                <a:ext uri="{FF2B5EF4-FFF2-40B4-BE49-F238E27FC236}">
                  <a16:creationId xmlns:a16="http://schemas.microsoft.com/office/drawing/2014/main" id="{973979A7-27C2-5143-A572-AB774251A0B1}"/>
                </a:ext>
              </a:extLst>
            </p:cNvPr>
            <p:cNvSpPr txBox="1"/>
            <p:nvPr/>
          </p:nvSpPr>
          <p:spPr>
            <a:xfrm>
              <a:off x="161603" y="2106487"/>
              <a:ext cx="2469730" cy="24679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>
                <a:lnSpc>
                  <a:spcPct val="150000"/>
                </a:lnSpc>
                <a:buClr>
                  <a:srgbClr val="006993"/>
                </a:buClr>
                <a:buAutoNum type="arabicPeriod"/>
              </a:pPr>
              <a:r>
                <a:rPr lang="fr-GN" sz="1300" dirty="0">
                  <a:latin typeface="Poppins" pitchFamily="2" charset="77"/>
                  <a:cs typeface="Poppins" pitchFamily="2" charset="77"/>
                </a:rPr>
                <a:t>Je le sensibilise et le dote.</a:t>
              </a:r>
              <a:br>
                <a:rPr lang="fr-GN" sz="1300" dirty="0">
                  <a:latin typeface="Poppins" pitchFamily="2" charset="77"/>
                  <a:cs typeface="Poppins" pitchFamily="2" charset="77"/>
                </a:rPr>
              </a:br>
              <a:endParaRPr lang="fr-GN" sz="1300" dirty="0">
                <a:latin typeface="Poppins" pitchFamily="2" charset="77"/>
                <a:cs typeface="Poppins" pitchFamily="2" charset="77"/>
              </a:endParaRPr>
            </a:p>
            <a:p>
              <a:pPr marL="342900" indent="-342900">
                <a:lnSpc>
                  <a:spcPct val="150000"/>
                </a:lnSpc>
                <a:buClr>
                  <a:srgbClr val="006993"/>
                </a:buClr>
                <a:buAutoNum type="arabicPeriod"/>
              </a:pPr>
              <a:r>
                <a:rPr lang="fr-GN" sz="1300" dirty="0">
                  <a:latin typeface="Poppins" pitchFamily="2" charset="77"/>
                  <a:cs typeface="Poppins" pitchFamily="2" charset="77"/>
                </a:rPr>
                <a:t>Je sélectionne sa fiche dans kizéo et le fait signer.</a:t>
              </a:r>
              <a:br>
                <a:rPr lang="fr-GN" sz="1300" dirty="0">
                  <a:latin typeface="Poppins" pitchFamily="2" charset="77"/>
                  <a:cs typeface="Poppins" pitchFamily="2" charset="77"/>
                </a:rPr>
              </a:br>
              <a:endParaRPr lang="fr-GN" sz="1300" dirty="0">
                <a:latin typeface="Poppins" pitchFamily="2" charset="77"/>
                <a:cs typeface="Poppins" pitchFamily="2" charset="77"/>
              </a:endParaRPr>
            </a:p>
            <a:p>
              <a:pPr marL="342900" indent="-342900">
                <a:lnSpc>
                  <a:spcPct val="150000"/>
                </a:lnSpc>
                <a:buClr>
                  <a:srgbClr val="006993"/>
                </a:buClr>
                <a:buAutoNum type="arabicPeriod"/>
              </a:pPr>
              <a:r>
                <a:rPr lang="fr-GN" sz="1300" dirty="0">
                  <a:latin typeface="Poppins" pitchFamily="2" charset="77"/>
                  <a:cs typeface="Poppins" pitchFamily="2" charset="77"/>
                </a:rPr>
                <a:t>Je surligne le foyer doté sur ma feuille de route </a:t>
              </a:r>
            </a:p>
            <a:p>
              <a:pPr>
                <a:lnSpc>
                  <a:spcPct val="150000"/>
                </a:lnSpc>
                <a:buClr>
                  <a:srgbClr val="006993"/>
                </a:buClr>
              </a:pPr>
              <a:endParaRPr lang="fr-GN" sz="1300" dirty="0">
                <a:latin typeface="Poppins" pitchFamily="2" charset="77"/>
                <a:cs typeface="Poppins" pitchFamily="2" charset="77"/>
              </a:endParaRPr>
            </a:p>
          </p:txBody>
        </p:sp>
        <p:sp>
          <p:nvSpPr>
            <p:cNvPr id="27" name="ZoneTexte 26">
              <a:extLst>
                <a:ext uri="{FF2B5EF4-FFF2-40B4-BE49-F238E27FC236}">
                  <a16:creationId xmlns:a16="http://schemas.microsoft.com/office/drawing/2014/main" id="{62F5B583-797A-AE4F-8942-2BF7584D5C38}"/>
                </a:ext>
              </a:extLst>
            </p:cNvPr>
            <p:cNvSpPr txBox="1"/>
            <p:nvPr/>
          </p:nvSpPr>
          <p:spPr>
            <a:xfrm>
              <a:off x="-120912" y="1474502"/>
              <a:ext cx="288590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GN" b="1" cap="all" dirty="0">
                  <a:solidFill>
                    <a:srgbClr val="006993"/>
                  </a:solidFill>
                  <a:latin typeface="Poppins SemiBold" pitchFamily="2" charset="77"/>
                  <a:cs typeface="Poppins SemiBold" pitchFamily="2" charset="77"/>
                </a:rPr>
                <a:t>L’habitant est présent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423311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07"/>
    </mc:Choice>
    <mc:Fallback xmlns="">
      <p:transition spd="slow" advTm="378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" name="Google Shape;307;p28"/>
          <p:cNvPicPr preferRelativeResize="0"/>
          <p:nvPr/>
        </p:nvPicPr>
        <p:blipFill rotWithShape="1">
          <a:blip r:embed="rId3">
            <a:alphaModFix/>
          </a:blip>
          <a:srcRect r="3883"/>
          <a:stretch/>
        </p:blipFill>
        <p:spPr>
          <a:xfrm>
            <a:off x="355425" y="-3375"/>
            <a:ext cx="8788577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308" name="Google Shape;308;p28"/>
          <p:cNvSpPr/>
          <p:nvPr/>
        </p:nvSpPr>
        <p:spPr>
          <a:xfrm rot="126288">
            <a:off x="22975" y="-120183"/>
            <a:ext cx="3863607" cy="538385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p28"/>
          <p:cNvSpPr txBox="1"/>
          <p:nvPr/>
        </p:nvSpPr>
        <p:spPr>
          <a:xfrm>
            <a:off x="247400" y="1413975"/>
            <a:ext cx="9144000" cy="230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22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Et maintenant, </a:t>
            </a:r>
            <a:endParaRPr sz="2200">
              <a:solidFill>
                <a:srgbClr val="006A93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22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c’est à vous de jouer !</a:t>
            </a:r>
            <a:endParaRPr sz="2200">
              <a:solidFill>
                <a:srgbClr val="006A93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2300">
                <a:solidFill>
                  <a:srgbClr val="006A93"/>
                </a:solidFill>
                <a:latin typeface="Poppins SemiBold"/>
                <a:ea typeface="Poppins SemiBold"/>
                <a:cs typeface="Poppins SemiBold"/>
                <a:sym typeface="Poppins SemiBold"/>
              </a:rPr>
              <a:t>_</a:t>
            </a:r>
            <a:endParaRPr sz="2300">
              <a:solidFill>
                <a:srgbClr val="006A93"/>
              </a:solidFill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300">
              <a:latin typeface="Poppins SemiBold"/>
              <a:ea typeface="Poppins SemiBold"/>
              <a:cs typeface="Poppins SemiBold"/>
              <a:sym typeface="Poppins SemiBol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latin typeface="Poppins"/>
                <a:ea typeface="Poppins"/>
                <a:cs typeface="Poppins"/>
                <a:sym typeface="Poppins"/>
              </a:rPr>
              <a:t>Merci pour votre attention,</a:t>
            </a:r>
            <a:endParaRPr sz="1200"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latin typeface="Poppins"/>
                <a:ea typeface="Poppins"/>
                <a:cs typeface="Poppins"/>
                <a:sym typeface="Poppins"/>
              </a:rPr>
              <a:t>et n’hésitez pas à nous contacter </a:t>
            </a:r>
            <a:endParaRPr sz="1200"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latin typeface="Poppins"/>
                <a:ea typeface="Poppins"/>
                <a:cs typeface="Poppins"/>
                <a:sym typeface="Poppins"/>
              </a:rPr>
              <a:t>si des questions vous viennent </a:t>
            </a:r>
            <a:endParaRPr sz="1200">
              <a:latin typeface="Poppins"/>
              <a:ea typeface="Poppins"/>
              <a:cs typeface="Poppins"/>
              <a:sym typeface="Poppins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" sz="1200">
                <a:latin typeface="Poppins"/>
                <a:ea typeface="Poppins"/>
                <a:cs typeface="Poppins"/>
                <a:sym typeface="Poppins"/>
              </a:rPr>
              <a:t>en cours de route !</a:t>
            </a:r>
            <a:endParaRPr sz="1200"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8|1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34.7|1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12"/>
</p:tagLst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1529</TotalTime>
  <Words>1288</Words>
  <Application>Microsoft Macintosh PowerPoint</Application>
  <PresentationFormat>Affichage à l'écran (16:9)</PresentationFormat>
  <Paragraphs>174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3" baseType="lpstr">
      <vt:lpstr>Calibri</vt:lpstr>
      <vt:lpstr>Arial</vt:lpstr>
      <vt:lpstr>Poppins</vt:lpstr>
      <vt:lpstr>Poppins SemiBold</vt:lpstr>
      <vt:lpstr>Poppins Medium</vt:lpstr>
      <vt:lpstr>Simple Light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Les outils pour suivre notre avancement et collecter des données</vt:lpstr>
      <vt:lpstr>L’habitant est présent</vt:lpstr>
      <vt:lpstr>Présentation PowerPoint</vt:lpstr>
      <vt:lpstr>Pour résumer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cp:lastModifiedBy>Fernande MOGNOT</cp:lastModifiedBy>
  <cp:revision>15</cp:revision>
  <dcterms:modified xsi:type="dcterms:W3CDTF">2021-04-16T17:10:10Z</dcterms:modified>
</cp:coreProperties>
</file>