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sldIdLst>
    <p:sldId id="256" r:id="rId2"/>
    <p:sldId id="271" r:id="rId3"/>
    <p:sldId id="272" r:id="rId4"/>
    <p:sldId id="273" r:id="rId5"/>
    <p:sldId id="258" r:id="rId6"/>
    <p:sldId id="262" r:id="rId7"/>
    <p:sldId id="263" r:id="rId8"/>
    <p:sldId id="260" r:id="rId9"/>
    <p:sldId id="264" r:id="rId10"/>
    <p:sldId id="265" r:id="rId11"/>
    <p:sldId id="266" r:id="rId12"/>
    <p:sldId id="267" r:id="rId13"/>
    <p:sldId id="269" r:id="rId14"/>
    <p:sldId id="268" r:id="rId15"/>
    <p:sldId id="275" r:id="rId16"/>
    <p:sldId id="276" r:id="rId17"/>
    <p:sldId id="274" r:id="rId18"/>
    <p:sldId id="26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21" autoAdjust="0"/>
    <p:restoredTop sz="94660"/>
  </p:normalViewPr>
  <p:slideViewPr>
    <p:cSldViewPr snapToGrid="0">
      <p:cViewPr varScale="1">
        <p:scale>
          <a:sx n="79" d="100"/>
          <a:sy n="79" d="100"/>
        </p:scale>
        <p:origin x="13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fr-FR"/>
              <a:t>Modifiez le style du titre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FBA8FEB-806C-41A4-BA02-7A99D161B1EA}" type="datetimeFigureOut">
              <a:rPr lang="fr-FR" smtClean="0"/>
              <a:t>15/04/2021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E552A99-088D-4E12-8A0A-4E81C1E3A20D}" type="slidenum">
              <a:rPr lang="fr-FR" smtClean="0"/>
              <a:t>‹N°›</a:t>
            </a:fld>
            <a:endParaRPr lang="fr-FR"/>
          </a:p>
        </p:txBody>
      </p:sp>
    </p:spTree>
    <p:extLst>
      <p:ext uri="{BB962C8B-B14F-4D97-AF65-F5344CB8AC3E}">
        <p14:creationId xmlns:p14="http://schemas.microsoft.com/office/powerpoint/2010/main" val="972587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fr-FR"/>
              <a:t>Modifiez le style du titre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FBA8FEB-806C-41A4-BA02-7A99D161B1EA}" type="datetimeFigureOut">
              <a:rPr lang="fr-FR" smtClean="0"/>
              <a:t>15/04/2021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E552A99-088D-4E12-8A0A-4E81C1E3A20D}" type="slidenum">
              <a:rPr lang="fr-FR" smtClean="0"/>
              <a:t>‹N°›</a:t>
            </a:fld>
            <a:endParaRPr lang="fr-FR"/>
          </a:p>
        </p:txBody>
      </p:sp>
    </p:spTree>
    <p:extLst>
      <p:ext uri="{BB962C8B-B14F-4D97-AF65-F5344CB8AC3E}">
        <p14:creationId xmlns:p14="http://schemas.microsoft.com/office/powerpoint/2010/main" val="3889510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FBA8FEB-806C-41A4-BA02-7A99D161B1EA}" type="datetimeFigureOut">
              <a:rPr lang="fr-FR" smtClean="0"/>
              <a:t>15/04/2021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E552A99-088D-4E12-8A0A-4E81C1E3A20D}" type="slidenum">
              <a:rPr lang="fr-FR" smtClean="0"/>
              <a:t>‹N°›</a:t>
            </a:fld>
            <a:endParaRPr lang="fr-FR"/>
          </a:p>
        </p:txBody>
      </p:sp>
    </p:spTree>
    <p:extLst>
      <p:ext uri="{BB962C8B-B14F-4D97-AF65-F5344CB8AC3E}">
        <p14:creationId xmlns:p14="http://schemas.microsoft.com/office/powerpoint/2010/main" val="3257988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FBA8FEB-806C-41A4-BA02-7A99D161B1EA}" type="datetimeFigureOut">
              <a:rPr lang="fr-FR" smtClean="0"/>
              <a:t>15/04/2021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E552A99-088D-4E12-8A0A-4E81C1E3A20D}" type="slidenum">
              <a:rPr lang="fr-FR" smtClean="0"/>
              <a:t>‹N°›</a:t>
            </a:fld>
            <a:endParaRPr lang="fr-FR"/>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80577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FBA8FEB-806C-41A4-BA02-7A99D161B1EA}" type="datetimeFigureOut">
              <a:rPr lang="fr-FR" smtClean="0"/>
              <a:t>15/04/2021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E552A99-088D-4E12-8A0A-4E81C1E3A20D}" type="slidenum">
              <a:rPr lang="fr-FR" smtClean="0"/>
              <a:t>‹N°›</a:t>
            </a:fld>
            <a:endParaRPr lang="fr-FR"/>
          </a:p>
        </p:txBody>
      </p:sp>
    </p:spTree>
    <p:extLst>
      <p:ext uri="{BB962C8B-B14F-4D97-AF65-F5344CB8AC3E}">
        <p14:creationId xmlns:p14="http://schemas.microsoft.com/office/powerpoint/2010/main" val="2369672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fr-FR"/>
              <a:t>Modifiez le style du titre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7FBA8FEB-806C-41A4-BA02-7A99D161B1EA}" type="datetimeFigureOut">
              <a:rPr lang="fr-FR" smtClean="0"/>
              <a:t>15/04/2021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E552A99-088D-4E12-8A0A-4E81C1E3A20D}" type="slidenum">
              <a:rPr lang="fr-FR" smtClean="0"/>
              <a:t>‹N°›</a:t>
            </a:fld>
            <a:endParaRPr lang="fr-FR"/>
          </a:p>
        </p:txBody>
      </p:sp>
    </p:spTree>
    <p:extLst>
      <p:ext uri="{BB962C8B-B14F-4D97-AF65-F5344CB8AC3E}">
        <p14:creationId xmlns:p14="http://schemas.microsoft.com/office/powerpoint/2010/main" val="3208239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fr-FR"/>
              <a:t>Modifiez le style du titre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7FBA8FEB-806C-41A4-BA02-7A99D161B1EA}" type="datetimeFigureOut">
              <a:rPr lang="fr-FR" smtClean="0"/>
              <a:t>15/04/2021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E552A99-088D-4E12-8A0A-4E81C1E3A20D}" type="slidenum">
              <a:rPr lang="fr-FR" smtClean="0"/>
              <a:t>‹N°›</a:t>
            </a:fld>
            <a:endParaRPr lang="fr-FR"/>
          </a:p>
        </p:txBody>
      </p:sp>
    </p:spTree>
    <p:extLst>
      <p:ext uri="{BB962C8B-B14F-4D97-AF65-F5344CB8AC3E}">
        <p14:creationId xmlns:p14="http://schemas.microsoft.com/office/powerpoint/2010/main" val="3174554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FBA8FEB-806C-41A4-BA02-7A99D161B1EA}" type="datetimeFigureOut">
              <a:rPr lang="fr-FR" smtClean="0"/>
              <a:t>15/04/2021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E552A99-088D-4E12-8A0A-4E81C1E3A20D}" type="slidenum">
              <a:rPr lang="fr-FR" smtClean="0"/>
              <a:t>‹N°›</a:t>
            </a:fld>
            <a:endParaRPr lang="fr-FR"/>
          </a:p>
        </p:txBody>
      </p:sp>
    </p:spTree>
    <p:extLst>
      <p:ext uri="{BB962C8B-B14F-4D97-AF65-F5344CB8AC3E}">
        <p14:creationId xmlns:p14="http://schemas.microsoft.com/office/powerpoint/2010/main" val="855577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FBA8FEB-806C-41A4-BA02-7A99D161B1EA}" type="datetimeFigureOut">
              <a:rPr lang="fr-FR" smtClean="0"/>
              <a:t>15/04/2021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E552A99-088D-4E12-8A0A-4E81C1E3A20D}" type="slidenum">
              <a:rPr lang="fr-FR" smtClean="0"/>
              <a:t>‹N°›</a:t>
            </a:fld>
            <a:endParaRPr lang="fr-FR"/>
          </a:p>
        </p:txBody>
      </p:sp>
    </p:spTree>
    <p:extLst>
      <p:ext uri="{BB962C8B-B14F-4D97-AF65-F5344CB8AC3E}">
        <p14:creationId xmlns:p14="http://schemas.microsoft.com/office/powerpoint/2010/main" val="2776432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FBA8FEB-806C-41A4-BA02-7A99D161B1EA}" type="datetimeFigureOut">
              <a:rPr lang="fr-FR" smtClean="0"/>
              <a:t>15/04/2021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E552A99-088D-4E12-8A0A-4E81C1E3A20D}" type="slidenum">
              <a:rPr lang="fr-FR" smtClean="0"/>
              <a:t>‹N°›</a:t>
            </a:fld>
            <a:endParaRPr lang="fr-FR"/>
          </a:p>
        </p:txBody>
      </p:sp>
    </p:spTree>
    <p:extLst>
      <p:ext uri="{BB962C8B-B14F-4D97-AF65-F5344CB8AC3E}">
        <p14:creationId xmlns:p14="http://schemas.microsoft.com/office/powerpoint/2010/main" val="1058298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FBA8FEB-806C-41A4-BA02-7A99D161B1EA}" type="datetimeFigureOut">
              <a:rPr lang="fr-FR" smtClean="0"/>
              <a:t>15/04/2021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E552A99-088D-4E12-8A0A-4E81C1E3A20D}" type="slidenum">
              <a:rPr lang="fr-FR" smtClean="0"/>
              <a:t>‹N°›</a:t>
            </a:fld>
            <a:endParaRPr lang="fr-FR"/>
          </a:p>
        </p:txBody>
      </p:sp>
    </p:spTree>
    <p:extLst>
      <p:ext uri="{BB962C8B-B14F-4D97-AF65-F5344CB8AC3E}">
        <p14:creationId xmlns:p14="http://schemas.microsoft.com/office/powerpoint/2010/main" val="1567899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FBA8FEB-806C-41A4-BA02-7A99D161B1EA}" type="datetimeFigureOut">
              <a:rPr lang="fr-FR" smtClean="0"/>
              <a:t>15/04/2021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E552A99-088D-4E12-8A0A-4E81C1E3A20D}" type="slidenum">
              <a:rPr lang="fr-FR" smtClean="0"/>
              <a:t>‹N°›</a:t>
            </a:fld>
            <a:endParaRPr lang="fr-FR"/>
          </a:p>
        </p:txBody>
      </p:sp>
    </p:spTree>
    <p:extLst>
      <p:ext uri="{BB962C8B-B14F-4D97-AF65-F5344CB8AC3E}">
        <p14:creationId xmlns:p14="http://schemas.microsoft.com/office/powerpoint/2010/main" val="3822883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FBA8FEB-806C-41A4-BA02-7A99D161B1EA}" type="datetimeFigureOut">
              <a:rPr lang="fr-FR" smtClean="0"/>
              <a:t>15/04/2021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E552A99-088D-4E12-8A0A-4E81C1E3A20D}" type="slidenum">
              <a:rPr lang="fr-FR" smtClean="0"/>
              <a:t>‹N°›</a:t>
            </a:fld>
            <a:endParaRPr lang="fr-FR"/>
          </a:p>
        </p:txBody>
      </p:sp>
    </p:spTree>
    <p:extLst>
      <p:ext uri="{BB962C8B-B14F-4D97-AF65-F5344CB8AC3E}">
        <p14:creationId xmlns:p14="http://schemas.microsoft.com/office/powerpoint/2010/main" val="2912033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FBA8FEB-806C-41A4-BA02-7A99D161B1EA}" type="datetimeFigureOut">
              <a:rPr lang="fr-FR" smtClean="0"/>
              <a:t>15/04/2021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E552A99-088D-4E12-8A0A-4E81C1E3A20D}" type="slidenum">
              <a:rPr lang="fr-FR" smtClean="0"/>
              <a:t>‹N°›</a:t>
            </a:fld>
            <a:endParaRPr lang="fr-FR"/>
          </a:p>
        </p:txBody>
      </p:sp>
    </p:spTree>
    <p:extLst>
      <p:ext uri="{BB962C8B-B14F-4D97-AF65-F5344CB8AC3E}">
        <p14:creationId xmlns:p14="http://schemas.microsoft.com/office/powerpoint/2010/main" val="3398576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BA8FEB-806C-41A4-BA02-7A99D161B1EA}" type="datetimeFigureOut">
              <a:rPr lang="fr-FR" smtClean="0"/>
              <a:t>15/04/2021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E552A99-088D-4E12-8A0A-4E81C1E3A20D}" type="slidenum">
              <a:rPr lang="fr-FR" smtClean="0"/>
              <a:t>‹N°›</a:t>
            </a:fld>
            <a:endParaRPr lang="fr-FR"/>
          </a:p>
        </p:txBody>
      </p:sp>
    </p:spTree>
    <p:extLst>
      <p:ext uri="{BB962C8B-B14F-4D97-AF65-F5344CB8AC3E}">
        <p14:creationId xmlns:p14="http://schemas.microsoft.com/office/powerpoint/2010/main" val="1264755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fr-FR"/>
              <a:t>Modifiez le style du titre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FBA8FEB-806C-41A4-BA02-7A99D161B1EA}" type="datetimeFigureOut">
              <a:rPr lang="fr-FR" smtClean="0"/>
              <a:t>15/04/2021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E552A99-088D-4E12-8A0A-4E81C1E3A20D}" type="slidenum">
              <a:rPr lang="fr-FR" smtClean="0"/>
              <a:t>‹N°›</a:t>
            </a:fld>
            <a:endParaRPr lang="fr-FR"/>
          </a:p>
        </p:txBody>
      </p:sp>
    </p:spTree>
    <p:extLst>
      <p:ext uri="{BB962C8B-B14F-4D97-AF65-F5344CB8AC3E}">
        <p14:creationId xmlns:p14="http://schemas.microsoft.com/office/powerpoint/2010/main" val="510016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fr-FR"/>
              <a:t>Modifiez le style du titre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FBA8FEB-806C-41A4-BA02-7A99D161B1EA}" type="datetimeFigureOut">
              <a:rPr lang="fr-FR" smtClean="0"/>
              <a:t>15/04/2021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E552A99-088D-4E12-8A0A-4E81C1E3A20D}" type="slidenum">
              <a:rPr lang="fr-FR" smtClean="0"/>
              <a:t>‹N°›</a:t>
            </a:fld>
            <a:endParaRPr lang="fr-FR"/>
          </a:p>
        </p:txBody>
      </p:sp>
    </p:spTree>
    <p:extLst>
      <p:ext uri="{BB962C8B-B14F-4D97-AF65-F5344CB8AC3E}">
        <p14:creationId xmlns:p14="http://schemas.microsoft.com/office/powerpoint/2010/main" val="858042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FBA8FEB-806C-41A4-BA02-7A99D161B1EA}" type="datetimeFigureOut">
              <a:rPr lang="fr-FR" smtClean="0"/>
              <a:t>15/04/2021</a:t>
            </a:fld>
            <a:endParaRPr lang="fr-FR"/>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fr-F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E552A99-088D-4E12-8A0A-4E81C1E3A20D}" type="slidenum">
              <a:rPr lang="fr-FR" smtClean="0"/>
              <a:t>‹N°›</a:t>
            </a:fld>
            <a:endParaRPr lang="fr-FR"/>
          </a:p>
        </p:txBody>
      </p:sp>
    </p:spTree>
    <p:extLst>
      <p:ext uri="{BB962C8B-B14F-4D97-AF65-F5344CB8AC3E}">
        <p14:creationId xmlns:p14="http://schemas.microsoft.com/office/powerpoint/2010/main" val="3563080665"/>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hyperlink" Target="https://www-cairn-info.ressources-electroniques.univ-lille.fr/revue-francaise-d-etudes-americaines-2015-3-page-62.htm" TargetMode="External"/><Relationship Id="rId13" Type="http://schemas.openxmlformats.org/officeDocument/2006/relationships/hyperlink" Target="https://www.erudit.org/fr/revues/raq/2018-v48-n1-2-raq04104/1053702ar.pdf" TargetMode="External"/><Relationship Id="rId18" Type="http://schemas.openxmlformats.org/officeDocument/2006/relationships/hyperlink" Target="https://amnistie.ca/sites/default/files/2020-09/livretautochtonefinal.pdf" TargetMode="External"/><Relationship Id="rId3" Type="http://schemas.openxmlformats.org/officeDocument/2006/relationships/hyperlink" Target="https://univ-scholarvox-com.ressources-electroniques.univ-lille.fr/book/88872702" TargetMode="External"/><Relationship Id="rId7" Type="http://schemas.openxmlformats.org/officeDocument/2006/relationships/hyperlink" Target="https://www-erudit-org.ressources-electroniques.univ-lille.fr/fr/revues/rf/" TargetMode="External"/><Relationship Id="rId12" Type="http://schemas.openxmlformats.org/officeDocument/2006/relationships/hyperlink" Target="https://www.lemonde.fr/vous/article/2010/05/22/hollywood-et-les-indiens_1361719_3238.html" TargetMode="External"/><Relationship Id="rId17" Type="http://schemas.openxmlformats.org/officeDocument/2006/relationships/hyperlink" Target="https://dumas.ccsd.cnrs.fr/dumas-01207340/document" TargetMode="External"/><Relationship Id="rId2" Type="http://schemas.openxmlformats.org/officeDocument/2006/relationships/hyperlink" Target="https://www-erudit-org.ressources-electroniques.univ-lille.fr/fr/revues/raq/" TargetMode="External"/><Relationship Id="rId16" Type="http://schemas.openxmlformats.org/officeDocument/2006/relationships/hyperlink" Target="https://journals.openedition.org/lisa/2756" TargetMode="External"/><Relationship Id="rId1" Type="http://schemas.openxmlformats.org/officeDocument/2006/relationships/slideLayout" Target="../slideLayouts/slideLayout2.xml"/><Relationship Id="rId6" Type="http://schemas.openxmlformats.org/officeDocument/2006/relationships/hyperlink" Target="https://www-erudit-org.ressources-electroniques.univ-lille.fr/fr/revues/rabaska/" TargetMode="External"/><Relationship Id="rId11" Type="http://schemas.openxmlformats.org/officeDocument/2006/relationships/hyperlink" Target="https://www.livres-cinema.info/livre/13553/cineastes-autochtones" TargetMode="External"/><Relationship Id="rId5" Type="http://schemas.openxmlformats.org/officeDocument/2006/relationships/hyperlink" Target="https://journals-openedition-org.ressources-electroniques.univ-lille.fr/questionsdecommunication/" TargetMode="External"/><Relationship Id="rId15" Type="http://schemas.openxmlformats.org/officeDocument/2006/relationships/hyperlink" Target="https://www.erudit.org/en/journals/cine/1990-v1-n1-2-cine1499404/1000990ar.pdf" TargetMode="External"/><Relationship Id="rId10" Type="http://schemas.openxmlformats.org/officeDocument/2006/relationships/hyperlink" Target="https://journals.openedition.org/multilinguales/278" TargetMode="External"/><Relationship Id="rId19" Type="http://schemas.openxmlformats.org/officeDocument/2006/relationships/hyperlink" Target="https://journals.openedition.org/ethiquepublique/2977" TargetMode="External"/><Relationship Id="rId4" Type="http://schemas.openxmlformats.org/officeDocument/2006/relationships/hyperlink" Target="https://univ-scholarvox-com.ressources-electroniques.univ-lille.fr/reader/docid/88872702/page/11" TargetMode="External"/><Relationship Id="rId9" Type="http://schemas.openxmlformats.org/officeDocument/2006/relationships/hyperlink" Target="https://delaplumealecran.org/spip.php?article207" TargetMode="External"/><Relationship Id="rId14" Type="http://schemas.openxmlformats.org/officeDocument/2006/relationships/hyperlink" Target="https://www.unil.ch/cec/files/live/sites/cec/files/M%C3%A9diation%20p%C3%A9dagogique/S%C3%A9quences%20historiques/Fiches/085_UNIL_SUSB_Text_06.pdf"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E51B3C-64E7-4F1E-929A-ADB7E9AEF7FA}"/>
              </a:ext>
            </a:extLst>
          </p:cNvPr>
          <p:cNvSpPr>
            <a:spLocks noGrp="1"/>
          </p:cNvSpPr>
          <p:nvPr>
            <p:ph type="ctrTitle"/>
          </p:nvPr>
        </p:nvSpPr>
        <p:spPr>
          <a:xfrm>
            <a:off x="5448464" y="2506132"/>
            <a:ext cx="5441285" cy="1879965"/>
          </a:xfrm>
        </p:spPr>
        <p:txBody>
          <a:bodyPr>
            <a:normAutofit fontScale="90000"/>
          </a:bodyPr>
          <a:lstStyle/>
          <a:p>
            <a:pPr>
              <a:lnSpc>
                <a:spcPct val="90000"/>
              </a:lnSpc>
            </a:pPr>
            <a:r>
              <a:rPr lang="fr-FR" sz="3800" dirty="0">
                <a:ln>
                  <a:solidFill>
                    <a:prstClr val="black">
                      <a:lumMod val="75000"/>
                      <a:lumOff val="25000"/>
                      <a:alpha val="10000"/>
                    </a:prstClr>
                  </a:solidFill>
                </a:ln>
                <a:effectLst>
                  <a:outerShdw blurRad="9525" dist="25400" dir="14640000" algn="tl" rotWithShape="0">
                    <a:prstClr val="black">
                      <a:alpha val="30000"/>
                    </a:prstClr>
                  </a:outerShdw>
                </a:effectLst>
                <a:latin typeface="Bahnschrift SemiBold Condensed" panose="020B0502040204020203" pitchFamily="34" charset="0"/>
              </a:rPr>
              <a:t>« LA TERRE EST MÈRE DE TOUS LES PEUPLES ET TOUS LES PEUPLES DOIVENT AVOIR DES DROITS ÉGAUX. »</a:t>
            </a:r>
            <a:br>
              <a:rPr lang="fr-FR" sz="3800" dirty="0">
                <a:ln>
                  <a:solidFill>
                    <a:prstClr val="black">
                      <a:lumMod val="75000"/>
                      <a:lumOff val="25000"/>
                      <a:alpha val="10000"/>
                    </a:prstClr>
                  </a:solidFill>
                </a:ln>
                <a:effectLst>
                  <a:outerShdw blurRad="9525" dist="25400" dir="14640000" algn="tl" rotWithShape="0">
                    <a:prstClr val="black">
                      <a:alpha val="30000"/>
                    </a:prstClr>
                  </a:outerShdw>
                </a:effectLst>
                <a:latin typeface="Bahnschrift SemiBold Condensed" panose="020B0502040204020203" pitchFamily="34" charset="0"/>
              </a:rPr>
            </a:br>
            <a:r>
              <a:rPr lang="fr-FR" sz="2200" dirty="0">
                <a:ln>
                  <a:solidFill>
                    <a:prstClr val="black">
                      <a:lumMod val="75000"/>
                      <a:lumOff val="25000"/>
                      <a:alpha val="10000"/>
                    </a:prstClr>
                  </a:solidFill>
                </a:ln>
                <a:effectLst>
                  <a:outerShdw blurRad="9525" dist="25400" dir="14640000" algn="tl" rotWithShape="0">
                    <a:prstClr val="black">
                      <a:alpha val="30000"/>
                    </a:prstClr>
                  </a:outerShdw>
                </a:effectLst>
                <a:latin typeface="Bahnschrift SemiBold Condensed" panose="020B0502040204020203" pitchFamily="34" charset="0"/>
              </a:rPr>
              <a:t>CHEF JOSEPH</a:t>
            </a:r>
            <a:endParaRPr lang="fr-FR" sz="2200" dirty="0"/>
          </a:p>
        </p:txBody>
      </p:sp>
      <p:pic>
        <p:nvPicPr>
          <p:cNvPr id="71" name="Picture 70">
            <a:extLst>
              <a:ext uri="{FF2B5EF4-FFF2-40B4-BE49-F238E27FC236}">
                <a16:creationId xmlns:a16="http://schemas.microsoft.com/office/drawing/2014/main" id="{921F6D7D-004A-4CAE-B291-06EF058C4A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6146" name="Picture 2" descr="Chef Joseph — Wikipédia">
            <a:extLst>
              <a:ext uri="{FF2B5EF4-FFF2-40B4-BE49-F238E27FC236}">
                <a16:creationId xmlns:a16="http://schemas.microsoft.com/office/drawing/2014/main" id="{5A5FEE7F-A272-4A17-9EC7-73A822283B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17" r="2" b="2"/>
          <a:stretch/>
        </p:blipFill>
        <p:spPr bwMode="auto">
          <a:xfrm>
            <a:off x="643339" y="643464"/>
            <a:ext cx="3551912" cy="5120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10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6146"/>
                                        </p:tgtEl>
                                        <p:attrNameLst>
                                          <p:attrName>style.visibility</p:attrName>
                                        </p:attrNameLst>
                                      </p:cBhvr>
                                      <p:to>
                                        <p:strVal val="visible"/>
                                      </p:to>
                                    </p:set>
                                    <p:animEffect transition="in" filter="fade">
                                      <p:cBhvr>
                                        <p:cTn id="7" dur="700"/>
                                        <p:tgtEl>
                                          <p:spTgt spid="6146"/>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71"/>
                                        </p:tgtEl>
                                        <p:attrNameLst>
                                          <p:attrName>style.visibility</p:attrName>
                                        </p:attrNameLst>
                                      </p:cBhvr>
                                      <p:to>
                                        <p:strVal val="visible"/>
                                      </p:to>
                                    </p:set>
                                    <p:animEffect transition="in" filter="fade">
                                      <p:cBhvr>
                                        <p:cTn id="10" dur="700"/>
                                        <p:tgtEl>
                                          <p:spTgt spid="71"/>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CCE82D-2D66-40DF-872E-0538B7AFD51B}"/>
              </a:ext>
            </a:extLst>
          </p:cNvPr>
          <p:cNvSpPr>
            <a:spLocks noGrp="1"/>
          </p:cNvSpPr>
          <p:nvPr>
            <p:ph type="title"/>
          </p:nvPr>
        </p:nvSpPr>
        <p:spPr>
          <a:xfrm>
            <a:off x="694340" y="609601"/>
            <a:ext cx="5168052" cy="1117600"/>
          </a:xfrm>
        </p:spPr>
        <p:txBody>
          <a:bodyPr>
            <a:normAutofit/>
          </a:bodyPr>
          <a:lstStyle/>
          <a:p>
            <a:pPr>
              <a:lnSpc>
                <a:spcPct val="90000"/>
              </a:lnSpc>
            </a:pPr>
            <a:r>
              <a:rPr lang="fr-FR" sz="3700" dirty="0">
                <a:latin typeface="Bahnschrift SemiBold Condensed" panose="020B0502040204020203" pitchFamily="34" charset="0"/>
              </a:rPr>
              <a:t>II. B. LE CINÉMA &amp; LA LITTÉRATURE DE JEUNESSE</a:t>
            </a:r>
            <a:endParaRPr lang="fr-FR" sz="3700" dirty="0"/>
          </a:p>
        </p:txBody>
      </p:sp>
      <p:pic>
        <p:nvPicPr>
          <p:cNvPr id="12" name="Picture 11">
            <a:extLst>
              <a:ext uri="{FF2B5EF4-FFF2-40B4-BE49-F238E27FC236}">
                <a16:creationId xmlns:a16="http://schemas.microsoft.com/office/drawing/2014/main" id="{F15A1844-5CB8-438B-B90E-EF2A51CF87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6586695" y="1"/>
            <a:ext cx="5605305" cy="6858000"/>
          </a:xfrm>
          <a:prstGeom prst="rect">
            <a:avLst/>
          </a:prstGeom>
        </p:spPr>
      </p:pic>
      <p:pic>
        <p:nvPicPr>
          <p:cNvPr id="5" name="Image 4" descr="Une image contenant texte, transport&#10;&#10;Description générée automatiquement">
            <a:extLst>
              <a:ext uri="{FF2B5EF4-FFF2-40B4-BE49-F238E27FC236}">
                <a16:creationId xmlns:a16="http://schemas.microsoft.com/office/drawing/2014/main" id="{F6841C51-A94B-486A-BD4F-8F2FE049D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0248" y="471049"/>
            <a:ext cx="2036376" cy="2799143"/>
          </a:xfrm>
          <a:prstGeom prst="rect">
            <a:avLst/>
          </a:prstGeom>
          <a:ln>
            <a:noFill/>
          </a:ln>
          <a:effectLst>
            <a:outerShdw blurRad="190500" algn="tl" rotWithShape="0">
              <a:srgbClr val="000000">
                <a:alpha val="70000"/>
              </a:srgbClr>
            </a:outerShdw>
          </a:effectLst>
        </p:spPr>
      </p:pic>
      <p:pic>
        <p:nvPicPr>
          <p:cNvPr id="7" name="Image 6">
            <a:extLst>
              <a:ext uri="{FF2B5EF4-FFF2-40B4-BE49-F238E27FC236}">
                <a16:creationId xmlns:a16="http://schemas.microsoft.com/office/drawing/2014/main" id="{9A5229A7-61AF-45DA-BC30-3F1189A863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0248" y="3587808"/>
            <a:ext cx="2036376" cy="2799143"/>
          </a:xfrm>
          <a:prstGeom prst="rect">
            <a:avLst/>
          </a:prstGeom>
          <a:ln>
            <a:noFill/>
          </a:ln>
          <a:effectLst>
            <a:outerShdw blurRad="190500" algn="tl" rotWithShape="0">
              <a:srgbClr val="000000">
                <a:alpha val="70000"/>
              </a:srgbClr>
            </a:outerShdw>
          </a:effectLst>
        </p:spPr>
      </p:pic>
      <p:pic>
        <p:nvPicPr>
          <p:cNvPr id="9" name="Image 8">
            <a:extLst>
              <a:ext uri="{FF2B5EF4-FFF2-40B4-BE49-F238E27FC236}">
                <a16:creationId xmlns:a16="http://schemas.microsoft.com/office/drawing/2014/main" id="{90E8DE11-046C-4DB4-A16F-02B270AED475}"/>
              </a:ext>
            </a:extLst>
          </p:cNvPr>
          <p:cNvPicPr>
            <a:picLocks noChangeAspect="1"/>
          </p:cNvPicPr>
          <p:nvPr/>
        </p:nvPicPr>
        <p:blipFill>
          <a:blip r:embed="rId6"/>
          <a:stretch>
            <a:fillRect/>
          </a:stretch>
        </p:blipFill>
        <p:spPr>
          <a:xfrm>
            <a:off x="536146" y="2308388"/>
            <a:ext cx="5484440" cy="35453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78261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6D58BE-458D-4EBA-9834-594ED0A221D4}"/>
              </a:ext>
            </a:extLst>
          </p:cNvPr>
          <p:cNvSpPr>
            <a:spLocks noGrp="1"/>
          </p:cNvSpPr>
          <p:nvPr>
            <p:ph type="title"/>
          </p:nvPr>
        </p:nvSpPr>
        <p:spPr>
          <a:xfrm>
            <a:off x="5411562" y="643464"/>
            <a:ext cx="5978072" cy="970450"/>
          </a:xfrm>
        </p:spPr>
        <p:txBody>
          <a:bodyPr>
            <a:normAutofit/>
          </a:bodyPr>
          <a:lstStyle/>
          <a:p>
            <a:pPr>
              <a:lnSpc>
                <a:spcPct val="90000"/>
              </a:lnSpc>
            </a:pPr>
            <a:r>
              <a:rPr lang="fr-FR" sz="3100" dirty="0">
                <a:latin typeface="Bahnschrift SemiBold Condensed" panose="020B0502040204020203" pitchFamily="34" charset="0"/>
              </a:rPr>
              <a:t>II. B. LE CINÉMA &amp; LA LITTÉRATURE DE JEUNESSE</a:t>
            </a:r>
            <a:endParaRPr lang="fr-FR" sz="3100" dirty="0"/>
          </a:p>
        </p:txBody>
      </p:sp>
      <p:pic>
        <p:nvPicPr>
          <p:cNvPr id="16" name="Picture 15">
            <a:extLst>
              <a:ext uri="{FF2B5EF4-FFF2-40B4-BE49-F238E27FC236}">
                <a16:creationId xmlns:a16="http://schemas.microsoft.com/office/drawing/2014/main" id="{7AA41F59-BAF0-4CFD-A9FA-ED4C838B54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7" name="Image 6">
            <a:extLst>
              <a:ext uri="{FF2B5EF4-FFF2-40B4-BE49-F238E27FC236}">
                <a16:creationId xmlns:a16="http://schemas.microsoft.com/office/drawing/2014/main" id="{AA5D0125-3874-41D0-8E8E-021F0346B924}"/>
              </a:ext>
            </a:extLst>
          </p:cNvPr>
          <p:cNvPicPr>
            <a:picLocks noChangeAspect="1"/>
          </p:cNvPicPr>
          <p:nvPr/>
        </p:nvPicPr>
        <p:blipFill rotWithShape="1">
          <a:blip r:embed="rId4"/>
          <a:srcRect l="1255" r="4" b="4"/>
          <a:stretch/>
        </p:blipFill>
        <p:spPr>
          <a:xfrm>
            <a:off x="643339" y="643464"/>
            <a:ext cx="3551912" cy="2706796"/>
          </a:xfrm>
          <a:prstGeom prst="rect">
            <a:avLst/>
          </a:prstGeom>
          <a:ln>
            <a:noFill/>
          </a:ln>
          <a:effectLst>
            <a:outerShdw blurRad="190500" algn="tl" rotWithShape="0">
              <a:srgbClr val="000000">
                <a:alpha val="70000"/>
              </a:srgbClr>
            </a:outerShdw>
          </a:effectLst>
        </p:spPr>
      </p:pic>
      <p:pic>
        <p:nvPicPr>
          <p:cNvPr id="9" name="Espace réservé du contenu 8">
            <a:extLst>
              <a:ext uri="{FF2B5EF4-FFF2-40B4-BE49-F238E27FC236}">
                <a16:creationId xmlns:a16="http://schemas.microsoft.com/office/drawing/2014/main" id="{2DEB514C-38CD-48AE-B00B-31761DFC26FD}"/>
              </a:ext>
            </a:extLst>
          </p:cNvPr>
          <p:cNvPicPr>
            <a:picLocks noChangeAspect="1"/>
          </p:cNvPicPr>
          <p:nvPr/>
        </p:nvPicPr>
        <p:blipFill rotWithShape="1">
          <a:blip r:embed="rId5"/>
          <a:srcRect l="1255" r="4" b="4"/>
          <a:stretch/>
        </p:blipFill>
        <p:spPr>
          <a:xfrm>
            <a:off x="643339" y="3511127"/>
            <a:ext cx="3551912" cy="2706794"/>
          </a:xfrm>
          <a:prstGeom prst="rect">
            <a:avLst/>
          </a:prstGeom>
          <a:ln>
            <a:noFill/>
          </a:ln>
          <a:effectLst>
            <a:outerShdw blurRad="190500" algn="tl" rotWithShape="0">
              <a:srgbClr val="000000">
                <a:alpha val="70000"/>
              </a:srgbClr>
            </a:outerShdw>
          </a:effectLst>
        </p:spPr>
      </p:pic>
      <p:pic>
        <p:nvPicPr>
          <p:cNvPr id="2058" name="Picture 10">
            <a:extLst>
              <a:ext uri="{FF2B5EF4-FFF2-40B4-BE49-F238E27FC236}">
                <a16:creationId xmlns:a16="http://schemas.microsoft.com/office/drawing/2014/main" id="{B58A1029-5253-43C0-8666-AB85BAC6C5D6}"/>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5146160" y="2293416"/>
            <a:ext cx="6508877" cy="36612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504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4" name="pocahontas-une-legende-indienne-lair-du-vent-i-disney">
            <a:hlinkClick r:id="" action="ppaction://media"/>
            <a:extLst>
              <a:ext uri="{FF2B5EF4-FFF2-40B4-BE49-F238E27FC236}">
                <a16:creationId xmlns:a16="http://schemas.microsoft.com/office/drawing/2014/main" id="{DF36C0EC-204D-473D-A6A4-73C579C7CF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09067" y="2214884"/>
            <a:ext cx="6641929" cy="3736085"/>
          </a:xfrm>
          <a:prstGeom prst="rect">
            <a:avLst/>
          </a:prstGeom>
          <a:ln>
            <a:noFill/>
          </a:ln>
          <a:effectLst>
            <a:outerShdw blurRad="190500" algn="tl" rotWithShape="0">
              <a:srgbClr val="000000">
                <a:alpha val="70000"/>
              </a:srgbClr>
            </a:outerShdw>
          </a:effectLst>
        </p:spPr>
      </p:pic>
      <p:pic>
        <p:nvPicPr>
          <p:cNvPr id="9" name="Image 8" descr="Une image contenant texte, accessoire&#10;&#10;Description générée automatiquement">
            <a:extLst>
              <a:ext uri="{FF2B5EF4-FFF2-40B4-BE49-F238E27FC236}">
                <a16:creationId xmlns:a16="http://schemas.microsoft.com/office/drawing/2014/main" id="{A0351D2A-3773-4092-84E9-A66D458D17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004" y="2214736"/>
            <a:ext cx="3643980" cy="3736233"/>
          </a:xfrm>
          <a:prstGeom prst="rect">
            <a:avLst/>
          </a:prstGeom>
          <a:ln>
            <a:noFill/>
          </a:ln>
          <a:effectLst>
            <a:outerShdw blurRad="190500" algn="tl" rotWithShape="0">
              <a:srgbClr val="000000">
                <a:alpha val="70000"/>
              </a:srgbClr>
            </a:outerShdw>
          </a:effectLst>
        </p:spPr>
      </p:pic>
      <p:sp>
        <p:nvSpPr>
          <p:cNvPr id="19" name="ZoneTexte 18">
            <a:extLst>
              <a:ext uri="{FF2B5EF4-FFF2-40B4-BE49-F238E27FC236}">
                <a16:creationId xmlns:a16="http://schemas.microsoft.com/office/drawing/2014/main" id="{C0CC1756-38EA-476B-A30D-B06A2674ABFC}"/>
              </a:ext>
            </a:extLst>
          </p:cNvPr>
          <p:cNvSpPr txBox="1"/>
          <p:nvPr/>
        </p:nvSpPr>
        <p:spPr>
          <a:xfrm>
            <a:off x="741004" y="753351"/>
            <a:ext cx="10709992" cy="707886"/>
          </a:xfrm>
          <a:prstGeom prst="rect">
            <a:avLst/>
          </a:prstGeom>
          <a:noFill/>
        </p:spPr>
        <p:txBody>
          <a:bodyPr wrap="square">
            <a:spAutoFit/>
          </a:bodyPr>
          <a:lstStyle/>
          <a:p>
            <a:pPr algn="ctr"/>
            <a:r>
              <a:rPr kumimoji="0" lang="fr-FR" sz="4000" b="0"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Bahnschrift SemiBold Condensed" panose="020B0502040204020203" pitchFamily="34" charset="0"/>
                <a:ea typeface="+mj-ea"/>
              </a:rPr>
              <a:t>II. B. </a:t>
            </a:r>
            <a:r>
              <a:rPr kumimoji="0" lang="fr-FR" sz="3700" b="0"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Bahnschrift SemiBold Condensed" panose="020B0502040204020203" pitchFamily="34" charset="0"/>
                <a:ea typeface="+mj-ea"/>
              </a:rPr>
              <a:t>LE CINÉMA &amp; LA LITTÉRATURE DE JEUNESSE</a:t>
            </a:r>
            <a:endParaRPr lang="fr-FR" dirty="0"/>
          </a:p>
        </p:txBody>
      </p:sp>
    </p:spTree>
    <p:extLst>
      <p:ext uri="{BB962C8B-B14F-4D97-AF65-F5344CB8AC3E}">
        <p14:creationId xmlns:p14="http://schemas.microsoft.com/office/powerpoint/2010/main" val="32529871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5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532BB-8A85-47DD-98D9-C80CC6D2E706}"/>
              </a:ext>
            </a:extLst>
          </p:cNvPr>
          <p:cNvSpPr>
            <a:spLocks noGrp="1"/>
          </p:cNvSpPr>
          <p:nvPr>
            <p:ph type="title"/>
          </p:nvPr>
        </p:nvSpPr>
        <p:spPr/>
        <p:txBody>
          <a:bodyPr>
            <a:normAutofit/>
          </a:bodyPr>
          <a:lstStyle/>
          <a:p>
            <a:r>
              <a:rPr kumimoji="0" lang="fr-FR" sz="4400" b="0"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Bahnschrift SemiBold Condensed" panose="020B0502040204020203" pitchFamily="34" charset="0"/>
                <a:ea typeface="+mj-ea"/>
              </a:rPr>
              <a:t>II. </a:t>
            </a:r>
            <a:r>
              <a:rPr lang="fr-FR" sz="44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Bahnschrift SemiBold Condensed" panose="020B0502040204020203" pitchFamily="34" charset="0"/>
                <a:ea typeface="+mj-ea"/>
              </a:rPr>
              <a:t>B</a:t>
            </a:r>
            <a:r>
              <a:rPr kumimoji="0" lang="fr-FR" sz="4400" b="0"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Bahnschrift SemiBold Condensed" panose="020B0502040204020203" pitchFamily="34" charset="0"/>
                <a:ea typeface="+mj-ea"/>
              </a:rPr>
              <a:t>. </a:t>
            </a:r>
            <a:r>
              <a:rPr kumimoji="0" lang="fr-FR" sz="4000" b="0"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Bahnschrift SemiBold Condensed" panose="020B0502040204020203" pitchFamily="34" charset="0"/>
                <a:ea typeface="+mj-ea"/>
              </a:rPr>
              <a:t>LE CINÉMA &amp; LA LITTÉRATURE DE JEUNESSE</a:t>
            </a:r>
            <a:endParaRPr lang="fr-FR" dirty="0"/>
          </a:p>
        </p:txBody>
      </p:sp>
      <p:pic>
        <p:nvPicPr>
          <p:cNvPr id="6" name="Image 5" descr="Une image contenant arbre, extérieur, plante, conifère&#10;&#10;Description générée automatiquement">
            <a:extLst>
              <a:ext uri="{FF2B5EF4-FFF2-40B4-BE49-F238E27FC236}">
                <a16:creationId xmlns:a16="http://schemas.microsoft.com/office/drawing/2014/main" id="{F5774BA4-FB2A-42CE-8A81-AD0278439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377" y="1882884"/>
            <a:ext cx="4241864" cy="2151833"/>
          </a:xfrm>
          <a:prstGeom prst="rect">
            <a:avLst/>
          </a:prstGeom>
          <a:ln>
            <a:noFill/>
          </a:ln>
          <a:effectLst>
            <a:outerShdw blurRad="190500" algn="tl" rotWithShape="0">
              <a:srgbClr val="000000">
                <a:alpha val="70000"/>
              </a:srgbClr>
            </a:outerShdw>
          </a:effectLst>
        </p:spPr>
      </p:pic>
      <p:pic>
        <p:nvPicPr>
          <p:cNvPr id="8" name="Image 7" descr="Une image contenant voûte&#10;&#10;Description générée automatiquement">
            <a:extLst>
              <a:ext uri="{FF2B5EF4-FFF2-40B4-BE49-F238E27FC236}">
                <a16:creationId xmlns:a16="http://schemas.microsoft.com/office/drawing/2014/main" id="{CCCCCCBD-215E-4616-A868-4320558D3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410" y="1882884"/>
            <a:ext cx="4241864" cy="2151833"/>
          </a:xfrm>
          <a:prstGeom prst="rect">
            <a:avLst/>
          </a:prstGeom>
          <a:ln>
            <a:noFill/>
          </a:ln>
          <a:effectLst>
            <a:outerShdw blurRad="190500" algn="tl" rotWithShape="0">
              <a:srgbClr val="000000">
                <a:alpha val="70000"/>
              </a:srgbClr>
            </a:outerShdw>
          </a:effectLst>
        </p:spPr>
      </p:pic>
      <p:pic>
        <p:nvPicPr>
          <p:cNvPr id="10" name="Image 9">
            <a:extLst>
              <a:ext uri="{FF2B5EF4-FFF2-40B4-BE49-F238E27FC236}">
                <a16:creationId xmlns:a16="http://schemas.microsoft.com/office/drawing/2014/main" id="{3B55989B-1058-496A-A876-DF003D127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0145" y="4337553"/>
            <a:ext cx="4241062" cy="21514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47217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28942B-0D4C-43C0-B815-50CE8022DAEA}"/>
              </a:ext>
            </a:extLst>
          </p:cNvPr>
          <p:cNvSpPr>
            <a:spLocks noGrp="1"/>
          </p:cNvSpPr>
          <p:nvPr>
            <p:ph type="title"/>
          </p:nvPr>
        </p:nvSpPr>
        <p:spPr/>
        <p:txBody>
          <a:bodyPr>
            <a:normAutofit/>
          </a:bodyPr>
          <a:lstStyle/>
          <a:p>
            <a:r>
              <a:rPr kumimoji="0" lang="fr-FR" sz="4400" b="0"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Bahnschrift SemiBold Condensed" panose="020B0502040204020203" pitchFamily="34" charset="0"/>
                <a:ea typeface="+mj-ea"/>
              </a:rPr>
              <a:t>II. </a:t>
            </a:r>
            <a:r>
              <a:rPr lang="fr-FR" sz="44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Bahnschrift SemiBold Condensed" panose="020B0502040204020203" pitchFamily="34" charset="0"/>
                <a:ea typeface="+mj-ea"/>
              </a:rPr>
              <a:t>B</a:t>
            </a:r>
            <a:r>
              <a:rPr kumimoji="0" lang="fr-FR" sz="4400" b="0"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Bahnschrift SemiBold Condensed" panose="020B0502040204020203" pitchFamily="34" charset="0"/>
                <a:ea typeface="+mj-ea"/>
              </a:rPr>
              <a:t>. </a:t>
            </a:r>
            <a:r>
              <a:rPr kumimoji="0" lang="fr-FR" sz="4000" b="0"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Bahnschrift SemiBold Condensed" panose="020B0502040204020203" pitchFamily="34" charset="0"/>
                <a:ea typeface="+mj-ea"/>
              </a:rPr>
              <a:t>LE CINÉMA &amp; LA LITTÉRATURE DE JEUNESSE</a:t>
            </a:r>
            <a:endParaRPr lang="fr-FR" dirty="0"/>
          </a:p>
        </p:txBody>
      </p:sp>
      <p:pic>
        <p:nvPicPr>
          <p:cNvPr id="17" name="Espace réservé du contenu 16" descr="Une image contenant texte&#10;&#10;Description générée automatiquement">
            <a:extLst>
              <a:ext uri="{FF2B5EF4-FFF2-40B4-BE49-F238E27FC236}">
                <a16:creationId xmlns:a16="http://schemas.microsoft.com/office/drawing/2014/main" id="{6F9C5E72-F40B-484C-AEB2-FD75922DBC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2921" y="2388696"/>
            <a:ext cx="3590217" cy="3414696"/>
          </a:xfrm>
          <a:prstGeom prst="rect">
            <a:avLst/>
          </a:prstGeom>
          <a:ln>
            <a:noFill/>
          </a:ln>
          <a:effectLst>
            <a:outerShdw blurRad="190500" algn="tl" rotWithShape="0">
              <a:srgbClr val="000000">
                <a:alpha val="70000"/>
              </a:srgbClr>
            </a:outerShdw>
          </a:effectLst>
        </p:spPr>
      </p:pic>
      <p:pic>
        <p:nvPicPr>
          <p:cNvPr id="19" name="Image 18" descr="Une image contenant texte&#10;&#10;Description générée automatiquement">
            <a:extLst>
              <a:ext uri="{FF2B5EF4-FFF2-40B4-BE49-F238E27FC236}">
                <a16:creationId xmlns:a16="http://schemas.microsoft.com/office/drawing/2014/main" id="{DB282E3E-B5CA-4455-8804-0851B9350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444" y="2303352"/>
            <a:ext cx="3743635" cy="34146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83617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A4E65D-2E78-46F6-83BE-2092210DE978}"/>
              </a:ext>
            </a:extLst>
          </p:cNvPr>
          <p:cNvSpPr>
            <a:spLocks noGrp="1"/>
          </p:cNvSpPr>
          <p:nvPr>
            <p:ph type="title"/>
          </p:nvPr>
        </p:nvSpPr>
        <p:spPr>
          <a:xfrm>
            <a:off x="5279472" y="609600"/>
            <a:ext cx="5844759" cy="970450"/>
          </a:xfrm>
        </p:spPr>
        <p:txBody>
          <a:bodyPr>
            <a:normAutofit/>
          </a:bodyPr>
          <a:lstStyle/>
          <a:p>
            <a:pPr>
              <a:lnSpc>
                <a:spcPct val="90000"/>
              </a:lnSpc>
            </a:pPr>
            <a:r>
              <a:rPr lang="fr-FR" sz="2500" dirty="0">
                <a:latin typeface="Bahnschrift SemiBold Condensed" panose="020B0502040204020203" pitchFamily="34" charset="0"/>
              </a:rPr>
              <a:t>LES RELATIONS ENTRE EUROPÉENS &amp; AUTOCHTONES</a:t>
            </a:r>
            <a:br>
              <a:rPr lang="fr-FR" sz="2500" dirty="0">
                <a:latin typeface="Bahnschrift SemiBold Condensed" panose="020B0502040204020203" pitchFamily="34" charset="0"/>
              </a:rPr>
            </a:br>
            <a:r>
              <a:rPr lang="fr-FR" sz="2500" dirty="0">
                <a:latin typeface="Bahnschrift SemiBold Condensed" panose="020B0502040204020203" pitchFamily="34" charset="0"/>
              </a:rPr>
              <a:t>AU FIL DES ÉPOQUES</a:t>
            </a:r>
          </a:p>
        </p:txBody>
      </p:sp>
      <p:pic>
        <p:nvPicPr>
          <p:cNvPr id="12" name="Picture 11">
            <a:extLst>
              <a:ext uri="{FF2B5EF4-FFF2-40B4-BE49-F238E27FC236}">
                <a16:creationId xmlns:a16="http://schemas.microsoft.com/office/drawing/2014/main" id="{E67A036B-F109-477D-A092-D947533E27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5" name="Espace réservé du contenu 4" descr="Une image contenant texte, personne&#10;&#10;Description générée automatiquement">
            <a:extLst>
              <a:ext uri="{FF2B5EF4-FFF2-40B4-BE49-F238E27FC236}">
                <a16:creationId xmlns:a16="http://schemas.microsoft.com/office/drawing/2014/main" id="{2E9FE7F8-C5A7-4AD4-AC64-B632805EDD76}"/>
              </a:ext>
            </a:extLst>
          </p:cNvPr>
          <p:cNvPicPr>
            <a:picLocks noChangeAspect="1"/>
          </p:cNvPicPr>
          <p:nvPr/>
        </p:nvPicPr>
        <p:blipFill rotWithShape="1">
          <a:blip r:embed="rId4">
            <a:extLst>
              <a:ext uri="{28A0092B-C50C-407E-A947-70E740481C1C}">
                <a14:useLocalDpi xmlns:a14="http://schemas.microsoft.com/office/drawing/2010/main" val="0"/>
              </a:ext>
            </a:extLst>
          </a:blip>
          <a:srcRect r="3" b="5029"/>
          <a:stretch/>
        </p:blipFill>
        <p:spPr>
          <a:xfrm>
            <a:off x="632815" y="643465"/>
            <a:ext cx="4003193" cy="5103372"/>
          </a:xfrm>
          <a:prstGeom prst="rect">
            <a:avLst/>
          </a:prstGeom>
        </p:spPr>
      </p:pic>
      <p:sp>
        <p:nvSpPr>
          <p:cNvPr id="9" name="Content Placeholder 8">
            <a:extLst>
              <a:ext uri="{FF2B5EF4-FFF2-40B4-BE49-F238E27FC236}">
                <a16:creationId xmlns:a16="http://schemas.microsoft.com/office/drawing/2014/main" id="{D718B03F-07FF-4F83-9164-665B3AE40E11}"/>
              </a:ext>
            </a:extLst>
          </p:cNvPr>
          <p:cNvSpPr>
            <a:spLocks noGrp="1"/>
          </p:cNvSpPr>
          <p:nvPr>
            <p:ph idx="1"/>
          </p:nvPr>
        </p:nvSpPr>
        <p:spPr>
          <a:xfrm>
            <a:off x="5279472" y="2382352"/>
            <a:ext cx="5844760" cy="3866048"/>
          </a:xfrm>
        </p:spPr>
        <p:txBody>
          <a:bodyPr anchor="ctr">
            <a:normAutofit/>
          </a:bodyPr>
          <a:lstStyle/>
          <a:p>
            <a:pPr>
              <a:buClr>
                <a:srgbClr val="C3954D"/>
              </a:buClr>
            </a:pPr>
            <a:r>
              <a:rPr lang="en-US" sz="2400" dirty="0">
                <a:latin typeface="Bahnschrift SemiBold Condensed" panose="020B0502040204020203" pitchFamily="34" charset="0"/>
              </a:rPr>
              <a:t>A. L’ÉVOLUTION DES RAPPORTS ENTRE JACQUES CARTIER &amp; LES PREMIÈRES COMMUNAUTÉS AUTOCHTONES RENCONTRÉES </a:t>
            </a:r>
          </a:p>
          <a:p>
            <a:pPr>
              <a:buClr>
                <a:srgbClr val="C3954D"/>
              </a:buClr>
            </a:pPr>
            <a:endParaRPr lang="en-US" sz="2400" dirty="0">
              <a:latin typeface="Bahnschrift SemiBold Condensed" panose="020B0502040204020203" pitchFamily="34" charset="0"/>
            </a:endParaRPr>
          </a:p>
          <a:p>
            <a:pPr>
              <a:buClr>
                <a:srgbClr val="C3954D"/>
              </a:buClr>
            </a:pPr>
            <a:r>
              <a:rPr lang="en-US" sz="2400" dirty="0">
                <a:latin typeface="Bahnschrift SemiBold Condensed" panose="020B0502040204020203" pitchFamily="34" charset="0"/>
              </a:rPr>
              <a:t>FRANCE &amp; ROYAUME-UNI : DEUX EMPIRES COLONIAUX, DEUX RAPPORTS DIFFÉRENTS AVEC LES AUTOCHTONES</a:t>
            </a:r>
          </a:p>
          <a:p>
            <a:pPr>
              <a:buClr>
                <a:srgbClr val="C3954D"/>
              </a:buClr>
            </a:pPr>
            <a:endParaRPr lang="en-US" sz="2400" dirty="0">
              <a:latin typeface="Bahnschrift SemiBold Condensed" panose="020B0502040204020203" pitchFamily="34" charset="0"/>
            </a:endParaRPr>
          </a:p>
          <a:p>
            <a:pPr>
              <a:buClr>
                <a:srgbClr val="C3954D"/>
              </a:buClr>
            </a:pPr>
            <a:endParaRPr lang="en-US" sz="2400" dirty="0">
              <a:latin typeface="Bahnschrift SemiBold Condensed" panose="020B0502040204020203" pitchFamily="34" charset="0"/>
            </a:endParaRPr>
          </a:p>
        </p:txBody>
      </p:sp>
    </p:spTree>
    <p:extLst>
      <p:ext uri="{BB962C8B-B14F-4D97-AF65-F5344CB8AC3E}">
        <p14:creationId xmlns:p14="http://schemas.microsoft.com/office/powerpoint/2010/main" val="3896424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9E1924-A698-4C60-A30B-C155066CBFFC}"/>
              </a:ext>
            </a:extLst>
          </p:cNvPr>
          <p:cNvSpPr>
            <a:spLocks noGrp="1"/>
          </p:cNvSpPr>
          <p:nvPr>
            <p:ph type="title"/>
          </p:nvPr>
        </p:nvSpPr>
        <p:spPr>
          <a:xfrm>
            <a:off x="913795" y="609600"/>
            <a:ext cx="10353762" cy="970450"/>
          </a:xfrm>
        </p:spPr>
        <p:txBody>
          <a:bodyPr>
            <a:normAutofit/>
          </a:bodyPr>
          <a:lstStyle/>
          <a:p>
            <a:pPr>
              <a:lnSpc>
                <a:spcPct val="90000"/>
              </a:lnSpc>
            </a:pPr>
            <a:r>
              <a:rPr lang="fr-FR" sz="3100" dirty="0">
                <a:latin typeface="Bahnschrift SemiBold Condensed" panose="020B0502040204020203" pitchFamily="34" charset="0"/>
              </a:rPr>
              <a:t>LES RELATIONS ENTRE EUROPÉENS &amp; AUTOCHTONES</a:t>
            </a:r>
            <a:br>
              <a:rPr lang="fr-FR" sz="3100" dirty="0">
                <a:latin typeface="Bahnschrift SemiBold Condensed" panose="020B0502040204020203" pitchFamily="34" charset="0"/>
              </a:rPr>
            </a:br>
            <a:r>
              <a:rPr lang="fr-FR" sz="3100" dirty="0">
                <a:latin typeface="Bahnschrift SemiBold Condensed" panose="020B0502040204020203" pitchFamily="34" charset="0"/>
              </a:rPr>
              <a:t>AU FIL DES SIÈCLES</a:t>
            </a:r>
            <a:endParaRPr lang="fr-FR" sz="3100" dirty="0"/>
          </a:p>
        </p:txBody>
      </p:sp>
      <p:pic>
        <p:nvPicPr>
          <p:cNvPr id="1028" name="Picture 134">
            <a:extLst>
              <a:ext uri="{FF2B5EF4-FFF2-40B4-BE49-F238E27FC236}">
                <a16:creationId xmlns:a16="http://schemas.microsoft.com/office/drawing/2014/main" id="{C115FFBB-C8EA-4BA2-A5DD-FE3779505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914400" y="1998132"/>
            <a:ext cx="4333632" cy="3521077"/>
          </a:xfrm>
          <a:prstGeom prst="rect">
            <a:avLst/>
          </a:prstGeom>
        </p:spPr>
      </p:pic>
      <p:pic>
        <p:nvPicPr>
          <p:cNvPr id="1026" name="Picture 2" descr="Traite des fourrures — Wikipédia">
            <a:extLst>
              <a:ext uri="{FF2B5EF4-FFF2-40B4-BE49-F238E27FC236}">
                <a16:creationId xmlns:a16="http://schemas.microsoft.com/office/drawing/2014/main" id="{F35C74B3-E647-4333-8CF7-13019FF610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27" r="533" b="-4"/>
          <a:stretch/>
        </p:blipFill>
        <p:spPr bwMode="auto">
          <a:xfrm>
            <a:off x="1046760" y="2129667"/>
            <a:ext cx="4065464" cy="32580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EB0A0E8E-8102-46B3-99D9-3225247AF88C}"/>
              </a:ext>
            </a:extLst>
          </p:cNvPr>
          <p:cNvSpPr>
            <a:spLocks noGrp="1"/>
          </p:cNvSpPr>
          <p:nvPr>
            <p:ph idx="1"/>
          </p:nvPr>
        </p:nvSpPr>
        <p:spPr>
          <a:xfrm>
            <a:off x="5598968" y="2189649"/>
            <a:ext cx="5934664" cy="4058751"/>
          </a:xfrm>
        </p:spPr>
        <p:txBody>
          <a:bodyPr anchor="ctr">
            <a:normAutofit/>
          </a:bodyPr>
          <a:lstStyle/>
          <a:p>
            <a:r>
              <a:rPr lang="en-US" sz="2400" dirty="0">
                <a:latin typeface="Bahnschrift SemiBold Condensed" panose="020B0502040204020203" pitchFamily="34" charset="0"/>
              </a:rPr>
              <a:t>A. LE TROC, PREMIER VECTEUR DE BRASSAGE CULTUREL</a:t>
            </a:r>
          </a:p>
          <a:p>
            <a:endParaRPr lang="en-US" sz="2400" dirty="0">
              <a:latin typeface="Bahnschrift SemiBold Condensed" panose="020B0502040204020203" pitchFamily="34" charset="0"/>
            </a:endParaRPr>
          </a:p>
          <a:p>
            <a:r>
              <a:rPr lang="en-US" sz="2400" dirty="0">
                <a:latin typeface="Bahnschrift SemiBold Condensed" panose="020B0502040204020203" pitchFamily="34" charset="0"/>
              </a:rPr>
              <a:t>B. LA RELIGION COMME MOYEN D’ASSIMILATION</a:t>
            </a:r>
          </a:p>
          <a:p>
            <a:endParaRPr lang="en-US" sz="2400" dirty="0">
              <a:latin typeface="Bahnschrift SemiBold Condensed" panose="020B0502040204020203" pitchFamily="34" charset="0"/>
            </a:endParaRPr>
          </a:p>
          <a:p>
            <a:r>
              <a:rPr lang="en-US" sz="2400" dirty="0">
                <a:latin typeface="Bahnschrift SemiBold Condensed" panose="020B0502040204020203" pitchFamily="34" charset="0"/>
              </a:rPr>
              <a:t>C.. LE MARIAGE ENTRE EUROPÉENS &amp; AUTOCHTONES</a:t>
            </a:r>
          </a:p>
          <a:p>
            <a:endParaRPr lang="en-US" dirty="0">
              <a:latin typeface="Bahnschrift SemiBold Condensed" panose="020B0502040204020203" pitchFamily="34" charset="0"/>
            </a:endParaRPr>
          </a:p>
          <a:p>
            <a:endParaRPr lang="fr-FR" dirty="0"/>
          </a:p>
        </p:txBody>
      </p:sp>
    </p:spTree>
    <p:extLst>
      <p:ext uri="{BB962C8B-B14F-4D97-AF65-F5344CB8AC3E}">
        <p14:creationId xmlns:p14="http://schemas.microsoft.com/office/powerpoint/2010/main" val="3086258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A72FB4-F209-43FC-AD65-F652339725B9}"/>
              </a:ext>
            </a:extLst>
          </p:cNvPr>
          <p:cNvSpPr>
            <a:spLocks noGrp="1"/>
          </p:cNvSpPr>
          <p:nvPr>
            <p:ph type="title"/>
          </p:nvPr>
        </p:nvSpPr>
        <p:spPr/>
        <p:txBody>
          <a:bodyPr/>
          <a:lstStyle/>
          <a:p>
            <a:r>
              <a:rPr lang="fr-FR" dirty="0">
                <a:latin typeface="Bahnschrift SemiBold Condensed" panose="020B0502040204020203" pitchFamily="34" charset="0"/>
              </a:rPr>
              <a:t>SOURCES</a:t>
            </a:r>
          </a:p>
        </p:txBody>
      </p:sp>
      <p:sp>
        <p:nvSpPr>
          <p:cNvPr id="3" name="Espace réservé du contenu 2">
            <a:extLst>
              <a:ext uri="{FF2B5EF4-FFF2-40B4-BE49-F238E27FC236}">
                <a16:creationId xmlns:a16="http://schemas.microsoft.com/office/drawing/2014/main" id="{8D80B306-11AF-41D1-9F04-E9E4E8E5D56E}"/>
              </a:ext>
            </a:extLst>
          </p:cNvPr>
          <p:cNvSpPr>
            <a:spLocks noGrp="1"/>
          </p:cNvSpPr>
          <p:nvPr>
            <p:ph idx="1"/>
          </p:nvPr>
        </p:nvSpPr>
        <p:spPr/>
        <p:txBody>
          <a:bodyPr>
            <a:normAutofit fontScale="85000" lnSpcReduction="10000"/>
          </a:bodyPr>
          <a:lstStyle/>
          <a:p>
            <a:pPr rtl="0">
              <a:spcBef>
                <a:spcPts val="0"/>
              </a:spcBef>
              <a:spcAft>
                <a:spcPts val="0"/>
              </a:spcAft>
            </a:pPr>
            <a:r>
              <a:rPr lang="fr-FR" sz="1800" b="0" i="0" u="sng" strike="noStrike" dirty="0">
                <a:solidFill>
                  <a:srgbClr val="1155CC"/>
                </a:solidFill>
                <a:effectLst/>
                <a:latin typeface="Arial" panose="020B0604020202020204" pitchFamily="34" charset="0"/>
                <a:hlinkClick r:id="rId2"/>
              </a:rPr>
              <a:t>https://www-erudit-org.ressources-electroniques.univ-lille.fr/fr/revues/raq/</a:t>
            </a:r>
            <a:endParaRPr lang="fr-FR" b="0" dirty="0">
              <a:effectLst/>
            </a:endParaRPr>
          </a:p>
          <a:p>
            <a:pPr rtl="0">
              <a:spcBef>
                <a:spcPts val="0"/>
              </a:spcBef>
              <a:spcAft>
                <a:spcPts val="0"/>
              </a:spcAft>
            </a:pPr>
            <a:r>
              <a:rPr lang="fr-FR" sz="1800" b="0" i="0" u="sng" strike="noStrike" dirty="0">
                <a:solidFill>
                  <a:srgbClr val="1155CC"/>
                </a:solidFill>
                <a:effectLst/>
                <a:latin typeface="Arial" panose="020B0604020202020204" pitchFamily="34" charset="0"/>
                <a:hlinkClick r:id="rId3"/>
              </a:rPr>
              <a:t>https://univ-scholarvox-com.ressources-electroniques.univ-lille.fr/book/88872702</a:t>
            </a:r>
            <a:endParaRPr lang="fr-FR" b="0" dirty="0">
              <a:effectLst/>
            </a:endParaRPr>
          </a:p>
          <a:p>
            <a:pPr rtl="0">
              <a:spcBef>
                <a:spcPts val="0"/>
              </a:spcBef>
              <a:spcAft>
                <a:spcPts val="0"/>
              </a:spcAft>
            </a:pPr>
            <a:r>
              <a:rPr lang="fr-FR" sz="1800" b="0" i="0" u="sng" strike="noStrike" dirty="0">
                <a:solidFill>
                  <a:srgbClr val="1155CC"/>
                </a:solidFill>
                <a:effectLst/>
                <a:latin typeface="Arial" panose="020B0604020202020204" pitchFamily="34" charset="0"/>
                <a:hlinkClick r:id="rId4"/>
              </a:rPr>
              <a:t>https://univ-scholarvox-com.ressources-electroniques.univ-lille.fr/reader/docid/88872702/page/11</a:t>
            </a:r>
            <a:endParaRPr lang="fr-FR" b="0" dirty="0">
              <a:effectLst/>
            </a:endParaRPr>
          </a:p>
          <a:p>
            <a:pPr rtl="0">
              <a:spcBef>
                <a:spcPts val="0"/>
              </a:spcBef>
              <a:spcAft>
                <a:spcPts val="0"/>
              </a:spcAft>
            </a:pPr>
            <a:r>
              <a:rPr lang="fr-FR" sz="1800" b="0" i="0" u="sng" strike="noStrike" dirty="0">
                <a:solidFill>
                  <a:srgbClr val="1155CC"/>
                </a:solidFill>
                <a:effectLst/>
                <a:latin typeface="Arial" panose="020B0604020202020204" pitchFamily="34" charset="0"/>
                <a:hlinkClick r:id="rId5"/>
              </a:rPr>
              <a:t>https://journals-openedition-org.ressources-electroniques.univ-lille.fr/questionsdecommunication/</a:t>
            </a:r>
            <a:endParaRPr lang="fr-FR" b="0" dirty="0">
              <a:effectLst/>
            </a:endParaRPr>
          </a:p>
          <a:p>
            <a:pPr rtl="0">
              <a:spcBef>
                <a:spcPts val="0"/>
              </a:spcBef>
              <a:spcAft>
                <a:spcPts val="0"/>
              </a:spcAft>
            </a:pPr>
            <a:r>
              <a:rPr lang="fr-FR" sz="1800" b="0" i="0" u="sng" strike="noStrike" dirty="0">
                <a:solidFill>
                  <a:srgbClr val="1155CC"/>
                </a:solidFill>
                <a:effectLst/>
                <a:latin typeface="Arial" panose="020B0604020202020204" pitchFamily="34" charset="0"/>
                <a:hlinkClick r:id="rId6"/>
              </a:rPr>
              <a:t>https://www-erudit-org.ressources-electroniques.univ-lille.fr/fr/revues/rabaska/</a:t>
            </a:r>
            <a:endParaRPr lang="fr-FR" b="0" dirty="0">
              <a:effectLst/>
            </a:endParaRPr>
          </a:p>
          <a:p>
            <a:pPr rtl="0">
              <a:spcBef>
                <a:spcPts val="0"/>
              </a:spcBef>
              <a:spcAft>
                <a:spcPts val="0"/>
              </a:spcAft>
            </a:pPr>
            <a:r>
              <a:rPr lang="fr-FR" sz="1800" b="0" i="0" u="sng" strike="noStrike" dirty="0">
                <a:solidFill>
                  <a:srgbClr val="1155CC"/>
                </a:solidFill>
                <a:effectLst/>
                <a:latin typeface="Arial" panose="020B0604020202020204" pitchFamily="34" charset="0"/>
                <a:hlinkClick r:id="rId7"/>
              </a:rPr>
              <a:t>https://www-erudit-org.ressources-electroniques.univ-lille.fr/fr/revues/rf/</a:t>
            </a:r>
            <a:endParaRPr lang="fr-FR" b="0" dirty="0">
              <a:effectLst/>
            </a:endParaRPr>
          </a:p>
          <a:p>
            <a:pPr rtl="0">
              <a:spcBef>
                <a:spcPts val="0"/>
              </a:spcBef>
              <a:spcAft>
                <a:spcPts val="0"/>
              </a:spcAft>
            </a:pPr>
            <a:r>
              <a:rPr lang="fr-FR" sz="1800" b="0" i="0" u="sng" strike="noStrike" dirty="0">
                <a:solidFill>
                  <a:srgbClr val="1155CC"/>
                </a:solidFill>
                <a:effectLst/>
                <a:latin typeface="Arial" panose="020B0604020202020204" pitchFamily="34" charset="0"/>
                <a:hlinkClick r:id="rId8"/>
              </a:rPr>
              <a:t>https://www-cairn-info.ressources-electroniques.univ-lille.fr/revue-francaise-d-etudes-americaines-2015-3-page-62.htm</a:t>
            </a:r>
            <a:endParaRPr lang="fr-FR" b="0" dirty="0">
              <a:effectLst/>
            </a:endParaRPr>
          </a:p>
          <a:p>
            <a:pPr rtl="0">
              <a:spcBef>
                <a:spcPts val="0"/>
              </a:spcBef>
              <a:spcAft>
                <a:spcPts val="0"/>
              </a:spcAft>
            </a:pPr>
            <a:r>
              <a:rPr lang="fr-FR" sz="1800" b="0" i="0" u="sng" strike="noStrike" dirty="0">
                <a:solidFill>
                  <a:srgbClr val="1155CC"/>
                </a:solidFill>
                <a:effectLst/>
                <a:latin typeface="Arial" panose="020B0604020202020204" pitchFamily="34" charset="0"/>
                <a:hlinkClick r:id="rId9"/>
              </a:rPr>
              <a:t>https://delaplumealecran.org/spip.php?article207</a:t>
            </a:r>
            <a:endParaRPr lang="fr-FR" b="0" dirty="0">
              <a:effectLst/>
            </a:endParaRPr>
          </a:p>
          <a:p>
            <a:pPr rtl="0">
              <a:spcBef>
                <a:spcPts val="0"/>
              </a:spcBef>
              <a:spcAft>
                <a:spcPts val="0"/>
              </a:spcAft>
            </a:pPr>
            <a:r>
              <a:rPr lang="fr-FR" sz="1800" b="1" i="0" u="sng" strike="noStrike" dirty="0">
                <a:solidFill>
                  <a:srgbClr val="1155CC"/>
                </a:solidFill>
                <a:effectLst/>
                <a:latin typeface="Arial" panose="020B0604020202020204" pitchFamily="34" charset="0"/>
                <a:hlinkClick r:id="rId10"/>
              </a:rPr>
              <a:t>https://journals.openedition.org/multilinguales/278</a:t>
            </a:r>
            <a:endParaRPr lang="fr-FR" b="0" dirty="0">
              <a:effectLst/>
            </a:endParaRPr>
          </a:p>
          <a:p>
            <a:pPr rtl="0">
              <a:spcBef>
                <a:spcPts val="0"/>
              </a:spcBef>
              <a:spcAft>
                <a:spcPts val="0"/>
              </a:spcAft>
            </a:pPr>
            <a:r>
              <a:rPr lang="fr-FR" sz="1800" b="0" i="0" u="sng" strike="noStrike" dirty="0">
                <a:solidFill>
                  <a:srgbClr val="1155CC"/>
                </a:solidFill>
                <a:effectLst/>
                <a:latin typeface="Arial" panose="020B0604020202020204" pitchFamily="34" charset="0"/>
                <a:hlinkClick r:id="rId11"/>
              </a:rPr>
              <a:t>https://www.livres-cinema.info/livre/13553/cineastes-autochtones</a:t>
            </a:r>
            <a:endParaRPr lang="fr-FR" b="0" dirty="0">
              <a:effectLst/>
            </a:endParaRPr>
          </a:p>
          <a:p>
            <a:pPr rtl="0">
              <a:spcBef>
                <a:spcPts val="0"/>
              </a:spcBef>
              <a:spcAft>
                <a:spcPts val="0"/>
              </a:spcAft>
            </a:pPr>
            <a:r>
              <a:rPr lang="fr-FR" sz="1800" b="0" i="0" u="sng" strike="noStrike" dirty="0">
                <a:solidFill>
                  <a:srgbClr val="1155CC"/>
                </a:solidFill>
                <a:effectLst/>
                <a:latin typeface="Arial" panose="020B0604020202020204" pitchFamily="34" charset="0"/>
                <a:hlinkClick r:id="rId12"/>
              </a:rPr>
              <a:t>https://www.lemonde.fr/vous/article/2010/05/22/hollywood-et-les-indiens_1361719_3238.html</a:t>
            </a:r>
            <a:endParaRPr lang="fr-FR" b="0" dirty="0">
              <a:effectLst/>
            </a:endParaRPr>
          </a:p>
          <a:p>
            <a:pPr rtl="0">
              <a:spcBef>
                <a:spcPts val="0"/>
              </a:spcBef>
              <a:spcAft>
                <a:spcPts val="0"/>
              </a:spcAft>
            </a:pPr>
            <a:r>
              <a:rPr lang="fr-FR" sz="1800" b="0" i="0" u="sng" strike="noStrike" dirty="0">
                <a:solidFill>
                  <a:srgbClr val="1155CC"/>
                </a:solidFill>
                <a:effectLst/>
                <a:latin typeface="Arial" panose="020B0604020202020204" pitchFamily="34" charset="0"/>
                <a:hlinkClick r:id="rId13"/>
              </a:rPr>
              <a:t>https://www.erudit.org/fr/revues/raq/2018-v48-n1-2-raq04104/1053702ar.pdf</a:t>
            </a:r>
            <a:endParaRPr lang="fr-FR" b="0" dirty="0">
              <a:effectLst/>
            </a:endParaRPr>
          </a:p>
          <a:p>
            <a:pPr rtl="0">
              <a:spcBef>
                <a:spcPts val="0"/>
              </a:spcBef>
              <a:spcAft>
                <a:spcPts val="0"/>
              </a:spcAft>
            </a:pPr>
            <a:r>
              <a:rPr lang="fr-FR" sz="1800" b="1" i="0" u="sng" strike="noStrike" dirty="0">
                <a:solidFill>
                  <a:srgbClr val="1155CC"/>
                </a:solidFill>
                <a:effectLst/>
                <a:latin typeface="Arial" panose="020B0604020202020204" pitchFamily="34" charset="0"/>
                <a:hlinkClick r:id="rId14"/>
              </a:rPr>
              <a:t>https://www.unil.ch/cec/files/live/sites/cec/files/M%C3%A9diation%20p%C3%A9dagogique/S%C3%A9quences%20historiques/Fiches/085_UNIL_SUSB_Text_06.pdf</a:t>
            </a:r>
            <a:endParaRPr lang="fr-FR" b="0" dirty="0">
              <a:effectLst/>
            </a:endParaRPr>
          </a:p>
          <a:p>
            <a:pPr rtl="0">
              <a:spcBef>
                <a:spcPts val="0"/>
              </a:spcBef>
              <a:spcAft>
                <a:spcPts val="0"/>
              </a:spcAft>
            </a:pPr>
            <a:r>
              <a:rPr lang="fr-FR" sz="1800" b="1" i="0" u="sng" strike="noStrike" dirty="0">
                <a:solidFill>
                  <a:srgbClr val="1155CC"/>
                </a:solidFill>
                <a:effectLst/>
                <a:latin typeface="Arial" panose="020B0604020202020204" pitchFamily="34" charset="0"/>
                <a:hlinkClick r:id="rId15"/>
              </a:rPr>
              <a:t>https://www.erudit.org/en/journals/cine/1990-v1-n1-2-cine1499404/1000990ar.pdf</a:t>
            </a:r>
            <a:endParaRPr lang="fr-FR" b="0" dirty="0">
              <a:effectLst/>
            </a:endParaRPr>
          </a:p>
          <a:p>
            <a:pPr rtl="0">
              <a:spcBef>
                <a:spcPts val="0"/>
              </a:spcBef>
              <a:spcAft>
                <a:spcPts val="0"/>
              </a:spcAft>
            </a:pPr>
            <a:r>
              <a:rPr lang="fr-FR" sz="1800" b="1" i="0" u="sng" strike="noStrike" dirty="0">
                <a:solidFill>
                  <a:srgbClr val="1155CC"/>
                </a:solidFill>
                <a:effectLst/>
                <a:latin typeface="Arial" panose="020B0604020202020204" pitchFamily="34" charset="0"/>
                <a:hlinkClick r:id="rId16"/>
              </a:rPr>
              <a:t>https://journals.openedition.org/lisa/2756</a:t>
            </a:r>
            <a:endParaRPr lang="fr-FR" b="0" dirty="0">
              <a:effectLst/>
            </a:endParaRPr>
          </a:p>
          <a:p>
            <a:pPr rtl="0">
              <a:spcBef>
                <a:spcPts val="0"/>
              </a:spcBef>
              <a:spcAft>
                <a:spcPts val="0"/>
              </a:spcAft>
            </a:pPr>
            <a:r>
              <a:rPr lang="fr-FR" sz="1800" b="1" i="0" u="sng" strike="noStrike" dirty="0">
                <a:solidFill>
                  <a:srgbClr val="1155CC"/>
                </a:solidFill>
                <a:effectLst/>
                <a:latin typeface="Arial" panose="020B0604020202020204" pitchFamily="34" charset="0"/>
                <a:hlinkClick r:id="rId17"/>
              </a:rPr>
              <a:t>https://dumas.ccsd.cnrs.fr/dumas-01207340/document</a:t>
            </a:r>
            <a:r>
              <a:rPr lang="fr-FR" sz="1800" b="1" i="0" u="none" strike="noStrike" dirty="0">
                <a:solidFill>
                  <a:srgbClr val="000000"/>
                </a:solidFill>
                <a:effectLst/>
                <a:latin typeface="Arial" panose="020B0604020202020204" pitchFamily="34" charset="0"/>
              </a:rPr>
              <a:t> </a:t>
            </a:r>
            <a:r>
              <a:rPr lang="fr-FR" sz="1800" b="1" u="sng" dirty="0">
                <a:solidFill>
                  <a:srgbClr val="1155CC"/>
                </a:solidFill>
                <a:effectLst/>
                <a:latin typeface="Arial" panose="020B0604020202020204" pitchFamily="34" charset="0"/>
                <a:hlinkClick r:id="rId18"/>
              </a:rPr>
              <a:t>https://amnistie.ca/sites/default/files/2020-09/livretautochtonefinal.pdf</a:t>
            </a:r>
            <a:r>
              <a:rPr lang="fr-FR" sz="1800" b="1" i="0" u="none" strike="noStrike" dirty="0">
                <a:solidFill>
                  <a:srgbClr val="000000"/>
                </a:solidFill>
                <a:effectLst/>
                <a:latin typeface="Arial" panose="020B0604020202020204" pitchFamily="34" charset="0"/>
              </a:rPr>
              <a:t> (</a:t>
            </a:r>
            <a:r>
              <a:rPr lang="fr-FR" sz="1800" b="1" i="0" u="sng" strike="noStrike" dirty="0">
                <a:solidFill>
                  <a:srgbClr val="1155CC"/>
                </a:solidFill>
                <a:effectLst/>
                <a:latin typeface="Arial" panose="020B0604020202020204" pitchFamily="34" charset="0"/>
                <a:hlinkClick r:id="rId19"/>
              </a:rPr>
              <a:t>https://journals.openedition.org/ethiquepublique/2977</a:t>
            </a:r>
            <a:r>
              <a:rPr lang="fr-FR" sz="1800" b="1" i="0" u="none" strike="noStrike" dirty="0">
                <a:solidFill>
                  <a:srgbClr val="000000"/>
                </a:solidFill>
                <a:effectLst/>
                <a:latin typeface="Arial" panose="020B0604020202020204" pitchFamily="34" charset="0"/>
              </a:rPr>
              <a:t> </a:t>
            </a:r>
            <a:endParaRPr lang="fr-FR" dirty="0"/>
          </a:p>
        </p:txBody>
      </p:sp>
    </p:spTree>
    <p:extLst>
      <p:ext uri="{BB962C8B-B14F-4D97-AF65-F5344CB8AC3E}">
        <p14:creationId xmlns:p14="http://schemas.microsoft.com/office/powerpoint/2010/main" val="4049429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ED89DFFC-6600-4749-88F0-25365A345B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09084" y="344347"/>
            <a:ext cx="4363183" cy="6169306"/>
          </a:xfrm>
          <a:prstGeom prst="rect">
            <a:avLst/>
          </a:prstGeom>
          <a:ln>
            <a:noFill/>
          </a:ln>
          <a:effectLst>
            <a:outerShdw blurRad="190500" algn="tl" rotWithShape="0">
              <a:srgbClr val="000000">
                <a:alpha val="70000"/>
              </a:srgbClr>
            </a:outerShdw>
          </a:effectLst>
        </p:spPr>
      </p:pic>
      <p:sp>
        <p:nvSpPr>
          <p:cNvPr id="10" name="ZoneTexte 9">
            <a:extLst>
              <a:ext uri="{FF2B5EF4-FFF2-40B4-BE49-F238E27FC236}">
                <a16:creationId xmlns:a16="http://schemas.microsoft.com/office/drawing/2014/main" id="{EC78E0FE-99EC-4F1E-9C4B-C7BBD311FB94}"/>
              </a:ext>
            </a:extLst>
          </p:cNvPr>
          <p:cNvSpPr txBox="1"/>
          <p:nvPr/>
        </p:nvSpPr>
        <p:spPr>
          <a:xfrm>
            <a:off x="372533" y="344347"/>
            <a:ext cx="6096000" cy="707886"/>
          </a:xfrm>
          <a:prstGeom prst="rect">
            <a:avLst/>
          </a:prstGeom>
          <a:noFill/>
        </p:spPr>
        <p:txBody>
          <a:bodyPr wrap="square">
            <a:spAutoFit/>
          </a:bodyPr>
          <a:lstStyle/>
          <a:p>
            <a:r>
              <a:rPr kumimoji="0" lang="fr-FR" sz="4000" b="0"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Bahnschrift SemiBold Condensed" panose="020B0502040204020203" pitchFamily="34" charset="0"/>
                <a:ea typeface="+mj-ea"/>
              </a:rPr>
              <a:t>DOSSIER</a:t>
            </a:r>
            <a:endParaRPr lang="fr-FR" sz="4000" dirty="0"/>
          </a:p>
        </p:txBody>
      </p:sp>
    </p:spTree>
    <p:extLst>
      <p:ext uri="{BB962C8B-B14F-4D97-AF65-F5344CB8AC3E}">
        <p14:creationId xmlns:p14="http://schemas.microsoft.com/office/powerpoint/2010/main" val="127431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E51B3C-64E7-4F1E-929A-ADB7E9AEF7FA}"/>
              </a:ext>
            </a:extLst>
          </p:cNvPr>
          <p:cNvSpPr>
            <a:spLocks noGrp="1"/>
          </p:cNvSpPr>
          <p:nvPr>
            <p:ph type="ctrTitle"/>
          </p:nvPr>
        </p:nvSpPr>
        <p:spPr>
          <a:xfrm>
            <a:off x="1012370" y="2764363"/>
            <a:ext cx="10167260" cy="1329274"/>
          </a:xfrm>
        </p:spPr>
        <p:txBody>
          <a:bodyPr>
            <a:noAutofit/>
          </a:bodyPr>
          <a:lstStyle/>
          <a:p>
            <a:r>
              <a:rPr lang="fr-FR" sz="4000" dirty="0">
                <a:latin typeface="Bahnschrift SemiBold Condensed" panose="020B0502040204020203" pitchFamily="34" charset="0"/>
              </a:rPr>
              <a:t>COMMENT LES PEUPLES AUTOCHTONES SONT REPRÉSENTÉS À TRAVERS L’HISTOIRE, LA LITTÉRATURE &amp; LE CINÉMA ?</a:t>
            </a:r>
            <a:endParaRPr lang="fr-FR" sz="4000" dirty="0"/>
          </a:p>
        </p:txBody>
      </p:sp>
    </p:spTree>
    <p:extLst>
      <p:ext uri="{BB962C8B-B14F-4D97-AF65-F5344CB8AC3E}">
        <p14:creationId xmlns:p14="http://schemas.microsoft.com/office/powerpoint/2010/main" val="62570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4038B6-00A0-40FB-BCAC-30EBE4402CE9}"/>
              </a:ext>
            </a:extLst>
          </p:cNvPr>
          <p:cNvSpPr>
            <a:spLocks noGrp="1"/>
          </p:cNvSpPr>
          <p:nvPr>
            <p:ph type="title"/>
          </p:nvPr>
        </p:nvSpPr>
        <p:spPr>
          <a:xfrm>
            <a:off x="919119" y="2943775"/>
            <a:ext cx="10353762" cy="970450"/>
          </a:xfrm>
        </p:spPr>
        <p:txBody>
          <a:bodyPr/>
          <a:lstStyle/>
          <a:p>
            <a:r>
              <a:rPr lang="fr-FR" dirty="0">
                <a:latin typeface="Bahnschrift SemiBold Condensed" panose="020B0502040204020203" pitchFamily="34" charset="0"/>
              </a:rPr>
              <a:t>LECTURE DU TEXTE</a:t>
            </a:r>
          </a:p>
        </p:txBody>
      </p:sp>
    </p:spTree>
    <p:extLst>
      <p:ext uri="{BB962C8B-B14F-4D97-AF65-F5344CB8AC3E}">
        <p14:creationId xmlns:p14="http://schemas.microsoft.com/office/powerpoint/2010/main" val="2029540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D07D2E-CB7E-4F09-AC81-123B36CE4ED5}"/>
              </a:ext>
            </a:extLst>
          </p:cNvPr>
          <p:cNvSpPr>
            <a:spLocks noGrp="1"/>
          </p:cNvSpPr>
          <p:nvPr>
            <p:ph type="title"/>
          </p:nvPr>
        </p:nvSpPr>
        <p:spPr>
          <a:xfrm>
            <a:off x="919119" y="733778"/>
            <a:ext cx="10353762" cy="970450"/>
          </a:xfrm>
        </p:spPr>
        <p:txBody>
          <a:bodyPr>
            <a:normAutofit fontScale="90000"/>
          </a:bodyPr>
          <a:lstStyle/>
          <a:p>
            <a:r>
              <a:rPr lang="fr-FR" dirty="0">
                <a:latin typeface="Bahnschrift SemiBold Condensed" panose="020B0502040204020203" pitchFamily="34" charset="0"/>
              </a:rPr>
              <a:t>I. LE RÉCIT DE VOYAGE COMME ÉLÉMENT FONDATEUR DE LA REPRÉSENSATION DES PEUPLES AUTOCHTONES DANS L’ART</a:t>
            </a:r>
          </a:p>
        </p:txBody>
      </p:sp>
      <p:sp>
        <p:nvSpPr>
          <p:cNvPr id="3" name="Espace réservé du contenu 2">
            <a:extLst>
              <a:ext uri="{FF2B5EF4-FFF2-40B4-BE49-F238E27FC236}">
                <a16:creationId xmlns:a16="http://schemas.microsoft.com/office/drawing/2014/main" id="{9CE36B0A-EA6B-46BA-B811-6F6583731A1D}"/>
              </a:ext>
            </a:extLst>
          </p:cNvPr>
          <p:cNvSpPr>
            <a:spLocks noGrp="1"/>
          </p:cNvSpPr>
          <p:nvPr>
            <p:ph idx="1"/>
          </p:nvPr>
        </p:nvSpPr>
        <p:spPr>
          <a:xfrm>
            <a:off x="919119" y="2686755"/>
            <a:ext cx="10353762" cy="3352800"/>
          </a:xfrm>
        </p:spPr>
        <p:txBody>
          <a:bodyPr>
            <a:normAutofit/>
          </a:bodyPr>
          <a:lstStyle/>
          <a:p>
            <a:r>
              <a:rPr lang="fr-FR" sz="2400" dirty="0">
                <a:latin typeface="Bahnschrift SemiBold Condensed" panose="020B0502040204020203" pitchFamily="34" charset="0"/>
              </a:rPr>
              <a:t>A. LA QUESTION DE LA VRAISEMBLANCE</a:t>
            </a:r>
          </a:p>
          <a:p>
            <a:endParaRPr lang="fr-FR" sz="2400" dirty="0">
              <a:latin typeface="Bahnschrift SemiBold Condensed" panose="020B0502040204020203" pitchFamily="34" charset="0"/>
            </a:endParaRPr>
          </a:p>
          <a:p>
            <a:r>
              <a:rPr lang="fr-FR" sz="2400" dirty="0">
                <a:latin typeface="Bahnschrift SemiBold Condensed" panose="020B0502040204020203" pitchFamily="34" charset="0"/>
              </a:rPr>
              <a:t>B. LES PRINCIPALES CARACTÉRISTIQUES REPRÉSENTANT CES PEUPLES DANS LES RÉCITS</a:t>
            </a:r>
          </a:p>
          <a:p>
            <a:endParaRPr lang="fr-FR" sz="2400" dirty="0">
              <a:latin typeface="Bahnschrift SemiBold Condensed" panose="020B0502040204020203" pitchFamily="34" charset="0"/>
            </a:endParaRPr>
          </a:p>
          <a:p>
            <a:r>
              <a:rPr lang="fr-FR" sz="2400" dirty="0">
                <a:latin typeface="Bahnschrift SemiBold Condensed" panose="020B0502040204020203" pitchFamily="34" charset="0"/>
              </a:rPr>
              <a:t>C. UN CHEMINEMENT VERS D’AUTRES FORMES D’ARTS</a:t>
            </a:r>
          </a:p>
        </p:txBody>
      </p:sp>
    </p:spTree>
    <p:extLst>
      <p:ext uri="{BB962C8B-B14F-4D97-AF65-F5344CB8AC3E}">
        <p14:creationId xmlns:p14="http://schemas.microsoft.com/office/powerpoint/2010/main" val="248566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97DD9C-C814-454A-844E-A35852554522}"/>
              </a:ext>
            </a:extLst>
          </p:cNvPr>
          <p:cNvSpPr>
            <a:spLocks noGrp="1"/>
          </p:cNvSpPr>
          <p:nvPr>
            <p:ph type="title"/>
          </p:nvPr>
        </p:nvSpPr>
        <p:spPr/>
        <p:txBody>
          <a:bodyPr>
            <a:normAutofit fontScale="90000"/>
          </a:bodyPr>
          <a:lstStyle/>
          <a:p>
            <a:r>
              <a:rPr lang="fr-FR" sz="4000" dirty="0">
                <a:latin typeface="Bahnschrift SemiBold Condensed" panose="020B0502040204020203" pitchFamily="34" charset="0"/>
              </a:rPr>
              <a:t>II. A. LA DESCRIPTION ET LA REPRÉSENTATION DES PEUPLES AUTOCHTONES ET DE LEURS MŒURS DU XVIÈME AU XVIIIÈME SIÈCLE</a:t>
            </a:r>
            <a:endParaRPr lang="fr-FR" dirty="0"/>
          </a:p>
        </p:txBody>
      </p:sp>
      <p:sp>
        <p:nvSpPr>
          <p:cNvPr id="3" name="Espace réservé du contenu 2">
            <a:extLst>
              <a:ext uri="{FF2B5EF4-FFF2-40B4-BE49-F238E27FC236}">
                <a16:creationId xmlns:a16="http://schemas.microsoft.com/office/drawing/2014/main" id="{0352BC81-78A7-4C09-B313-388195B1E1F3}"/>
              </a:ext>
            </a:extLst>
          </p:cNvPr>
          <p:cNvSpPr>
            <a:spLocks noGrp="1"/>
          </p:cNvSpPr>
          <p:nvPr>
            <p:ph idx="1"/>
          </p:nvPr>
        </p:nvSpPr>
        <p:spPr>
          <a:xfrm>
            <a:off x="913795" y="2641204"/>
            <a:ext cx="10353762" cy="4058751"/>
          </a:xfrm>
        </p:spPr>
        <p:txBody>
          <a:bodyPr>
            <a:normAutofit/>
          </a:bodyPr>
          <a:lstStyle/>
          <a:p>
            <a:r>
              <a:rPr lang="fr-FR" sz="2400" dirty="0">
                <a:latin typeface="Bahnschrift SemiBold Condensed" panose="020B0502040204020203" pitchFamily="34" charset="0"/>
              </a:rPr>
              <a:t>1. DESCRIPTION DES ARMES, VÊTEMENTS &amp; ARCHITECTURES</a:t>
            </a:r>
          </a:p>
          <a:p>
            <a:pPr marL="36900" indent="0">
              <a:buNone/>
            </a:pPr>
            <a:endParaRPr lang="fr-FR" sz="2400" dirty="0">
              <a:latin typeface="Bahnschrift SemiBold Condensed" panose="020B0502040204020203" pitchFamily="34" charset="0"/>
            </a:endParaRPr>
          </a:p>
          <a:p>
            <a:r>
              <a:rPr lang="fr-FR" sz="2400" dirty="0">
                <a:latin typeface="Bahnschrift SemiBold Condensed" panose="020B0502040204020203" pitchFamily="34" charset="0"/>
              </a:rPr>
              <a:t>2. REPRÉSENTATION DES LANGAGES AUTOCHTONES</a:t>
            </a:r>
          </a:p>
          <a:p>
            <a:pPr marL="36900" indent="0">
              <a:buNone/>
            </a:pPr>
            <a:endParaRPr lang="fr-FR" sz="2400" dirty="0">
              <a:latin typeface="Bahnschrift SemiBold Condensed" panose="020B0502040204020203" pitchFamily="34" charset="0"/>
            </a:endParaRPr>
          </a:p>
          <a:p>
            <a:r>
              <a:rPr lang="fr-FR" sz="2400" dirty="0">
                <a:latin typeface="Bahnschrift SemiBold Condensed" panose="020B0502040204020203" pitchFamily="34" charset="0"/>
              </a:rPr>
              <a:t>3. SORCELLERIE &amp; DIABLERIE</a:t>
            </a:r>
          </a:p>
        </p:txBody>
      </p:sp>
    </p:spTree>
    <p:extLst>
      <p:ext uri="{BB962C8B-B14F-4D97-AF65-F5344CB8AC3E}">
        <p14:creationId xmlns:p14="http://schemas.microsoft.com/office/powerpoint/2010/main" val="3352739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07B794-2889-4D5D-ADA0-662A96F0C62F}"/>
              </a:ext>
            </a:extLst>
          </p:cNvPr>
          <p:cNvSpPr>
            <a:spLocks noGrp="1"/>
          </p:cNvSpPr>
          <p:nvPr>
            <p:ph type="title"/>
          </p:nvPr>
        </p:nvSpPr>
        <p:spPr>
          <a:xfrm>
            <a:off x="719328" y="609600"/>
            <a:ext cx="5362520" cy="1117600"/>
          </a:xfrm>
        </p:spPr>
        <p:txBody>
          <a:bodyPr>
            <a:noAutofit/>
          </a:bodyPr>
          <a:lstStyle/>
          <a:p>
            <a:r>
              <a:rPr lang="fr-FR" sz="3700" dirty="0">
                <a:latin typeface="Bahnschrift SemiBold Condensed" panose="020B0502040204020203" pitchFamily="34" charset="0"/>
              </a:rPr>
              <a:t>I. A. 3. SORCELLERIE &amp; DIABLERIE</a:t>
            </a:r>
            <a:endParaRPr lang="fr-FR" sz="3700" dirty="0"/>
          </a:p>
        </p:txBody>
      </p:sp>
      <p:sp>
        <p:nvSpPr>
          <p:cNvPr id="7176" name="Content Placeholder 7175">
            <a:extLst>
              <a:ext uri="{FF2B5EF4-FFF2-40B4-BE49-F238E27FC236}">
                <a16:creationId xmlns:a16="http://schemas.microsoft.com/office/drawing/2014/main" id="{8F5E5C9E-579A-435E-8D46-471068FD412E}"/>
              </a:ext>
            </a:extLst>
          </p:cNvPr>
          <p:cNvSpPr>
            <a:spLocks noGrp="1"/>
          </p:cNvSpPr>
          <p:nvPr>
            <p:ph idx="1"/>
          </p:nvPr>
        </p:nvSpPr>
        <p:spPr>
          <a:xfrm>
            <a:off x="913796" y="2027051"/>
            <a:ext cx="5168052" cy="3962400"/>
          </a:xfrm>
        </p:spPr>
        <p:txBody>
          <a:bodyPr>
            <a:normAutofit/>
          </a:bodyPr>
          <a:lstStyle/>
          <a:p>
            <a:pPr>
              <a:buClr>
                <a:srgbClr val="D4CC6D"/>
              </a:buClr>
            </a:pPr>
            <a:endParaRPr lang="en-US" dirty="0">
              <a:latin typeface="Bahnschrift SemiBold Condensed" panose="020B0502040204020203" pitchFamily="34" charset="0"/>
            </a:endParaRPr>
          </a:p>
          <a:p>
            <a:pPr marL="36900" indent="0">
              <a:buClr>
                <a:srgbClr val="D4CC6D"/>
              </a:buClr>
              <a:buNone/>
            </a:pPr>
            <a:endParaRPr lang="en-US" dirty="0">
              <a:latin typeface="Bahnschrift SemiBold Condensed" panose="020B0502040204020203" pitchFamily="34" charset="0"/>
            </a:endParaRPr>
          </a:p>
          <a:p>
            <a:pPr>
              <a:buClr>
                <a:srgbClr val="D4CC6D"/>
              </a:buClr>
            </a:pPr>
            <a:r>
              <a:rPr lang="en-US" sz="2400" dirty="0">
                <a:latin typeface="Bahnschrift SemiBold Condensed" panose="020B0502040204020203" pitchFamily="34" charset="0"/>
              </a:rPr>
              <a:t>TABOU AUTOUR DES MOEURS</a:t>
            </a:r>
          </a:p>
          <a:p>
            <a:pPr>
              <a:buClr>
                <a:srgbClr val="D4CC6D"/>
              </a:buClr>
            </a:pPr>
            <a:endParaRPr lang="en-US" sz="2400" dirty="0">
              <a:latin typeface="Bahnschrift SemiBold Condensed" panose="020B0502040204020203" pitchFamily="34" charset="0"/>
            </a:endParaRPr>
          </a:p>
          <a:p>
            <a:pPr>
              <a:buClr>
                <a:srgbClr val="D4CC6D"/>
              </a:buClr>
            </a:pPr>
            <a:r>
              <a:rPr lang="en-US" sz="2400" dirty="0">
                <a:latin typeface="Bahnschrift SemiBold Condensed" panose="020B0502040204020203" pitchFamily="34" charset="0"/>
              </a:rPr>
              <a:t>LES DEVINEURS &amp; DEVINEUSES</a:t>
            </a:r>
          </a:p>
        </p:txBody>
      </p:sp>
      <p:pic>
        <p:nvPicPr>
          <p:cNvPr id="75" name="Picture 74">
            <a:extLst>
              <a:ext uri="{FF2B5EF4-FFF2-40B4-BE49-F238E27FC236}">
                <a16:creationId xmlns:a16="http://schemas.microsoft.com/office/drawing/2014/main" id="{F15A1844-5CB8-438B-B90E-EF2A51CF87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6586695" y="1"/>
            <a:ext cx="5605305" cy="6858000"/>
          </a:xfrm>
          <a:prstGeom prst="rect">
            <a:avLst/>
          </a:prstGeom>
        </p:spPr>
      </p:pic>
      <p:pic>
        <p:nvPicPr>
          <p:cNvPr id="7172" name="Picture 4">
            <a:extLst>
              <a:ext uri="{FF2B5EF4-FFF2-40B4-BE49-F238E27FC236}">
                <a16:creationId xmlns:a16="http://schemas.microsoft.com/office/drawing/2014/main" id="{38B15DFA-A9A1-4669-9228-F46220902E7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264935" y="3810000"/>
            <a:ext cx="3874581" cy="21794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AC41702F-1DCE-44BD-9045-835114A3E7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tretch/>
        </p:blipFill>
        <p:spPr bwMode="auto">
          <a:xfrm>
            <a:off x="7298776" y="729495"/>
            <a:ext cx="3874581" cy="19954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465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ACA457-A1DB-4869-867C-D6941054790F}"/>
              </a:ext>
            </a:extLst>
          </p:cNvPr>
          <p:cNvSpPr>
            <a:spLocks noGrp="1"/>
          </p:cNvSpPr>
          <p:nvPr>
            <p:ph type="title"/>
          </p:nvPr>
        </p:nvSpPr>
        <p:spPr/>
        <p:txBody>
          <a:bodyPr>
            <a:normAutofit fontScale="90000"/>
          </a:bodyPr>
          <a:lstStyle/>
          <a:p>
            <a:r>
              <a:rPr lang="fr-FR" dirty="0">
                <a:latin typeface="Bahnschrift SemiBold Condensed" panose="020B0502040204020203" pitchFamily="34" charset="0"/>
              </a:rPr>
              <a:t>III. A. LE RÔLE DU CINÉMA DANS LA REPRÉSENTATION DES PEUPLES AUTOCHTONES DANS LA SOCIÉTÉ MODERNE</a:t>
            </a:r>
            <a:endParaRPr lang="fr-FR" dirty="0"/>
          </a:p>
        </p:txBody>
      </p:sp>
      <p:pic>
        <p:nvPicPr>
          <p:cNvPr id="4" name="videoplayback">
            <a:hlinkClick r:id="" action="ppaction://media"/>
            <a:extLst>
              <a:ext uri="{FF2B5EF4-FFF2-40B4-BE49-F238E27FC236}">
                <a16:creationId xmlns:a16="http://schemas.microsoft.com/office/drawing/2014/main" id="{D273326E-2096-4EA8-BEF6-0D01B7636B6A}"/>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091" t="1573" r="1150" b="2036"/>
          <a:stretch/>
        </p:blipFill>
        <p:spPr>
          <a:xfrm>
            <a:off x="3499556" y="2156178"/>
            <a:ext cx="5418666" cy="4007555"/>
          </a:xfrm>
          <a:prstGeom prst="rect">
            <a:avLst/>
          </a:prstGeom>
          <a:ln>
            <a:noFill/>
          </a:ln>
          <a:effectLst>
            <a:outerShdw blurRad="127000" dist="190500" dir="8100000" algn="tr" rotWithShape="0">
              <a:srgbClr val="000000">
                <a:alpha val="40000"/>
              </a:srgbClr>
            </a:outerShdw>
          </a:effectLst>
          <a:scene3d>
            <a:camera prst="orthographicFront"/>
            <a:lightRig rig="flood" dir="t">
              <a:rot lat="0" lon="0" rev="8100000"/>
            </a:lightRig>
          </a:scene3d>
          <a:sp3d prstMaterial="plastic">
            <a:bevelT w="508000" h="50800" prst="cross"/>
            <a:contourClr>
              <a:srgbClr val="969696"/>
            </a:contourClr>
          </a:sp3d>
        </p:spPr>
      </p:pic>
    </p:spTree>
    <p:extLst>
      <p:ext uri="{BB962C8B-B14F-4D97-AF65-F5344CB8AC3E}">
        <p14:creationId xmlns:p14="http://schemas.microsoft.com/office/powerpoint/2010/main" val="166886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180B9D-7CCB-4784-8860-32F8CB533200}"/>
              </a:ext>
            </a:extLst>
          </p:cNvPr>
          <p:cNvSpPr>
            <a:spLocks noGrp="1"/>
          </p:cNvSpPr>
          <p:nvPr>
            <p:ph type="title"/>
          </p:nvPr>
        </p:nvSpPr>
        <p:spPr/>
        <p:txBody>
          <a:bodyPr>
            <a:normAutofit fontScale="90000"/>
          </a:bodyPr>
          <a:lstStyle/>
          <a:p>
            <a:r>
              <a:rPr lang="fr-FR" dirty="0">
                <a:latin typeface="Bahnschrift SemiBold Condensed" panose="020B0502040204020203" pitchFamily="34" charset="0"/>
              </a:rPr>
              <a:t>II. A. LE RÔLE DU CINÉMA DANS LA REPRÉSENTATION DES PEUPLES AUTOCHTONES DANS LA SOCIÉTÉ MODERNE</a:t>
            </a:r>
            <a:endParaRPr lang="fr-FR" dirty="0"/>
          </a:p>
        </p:txBody>
      </p:sp>
      <p:sp>
        <p:nvSpPr>
          <p:cNvPr id="3" name="Espace réservé du contenu 2">
            <a:extLst>
              <a:ext uri="{FF2B5EF4-FFF2-40B4-BE49-F238E27FC236}">
                <a16:creationId xmlns:a16="http://schemas.microsoft.com/office/drawing/2014/main" id="{E4B8315A-B974-4B55-BA54-619297A50D61}"/>
              </a:ext>
            </a:extLst>
          </p:cNvPr>
          <p:cNvSpPr>
            <a:spLocks noGrp="1"/>
          </p:cNvSpPr>
          <p:nvPr>
            <p:ph idx="1"/>
          </p:nvPr>
        </p:nvSpPr>
        <p:spPr>
          <a:xfrm>
            <a:off x="913795" y="2025960"/>
            <a:ext cx="10353762" cy="4058751"/>
          </a:xfrm>
        </p:spPr>
        <p:txBody>
          <a:bodyPr>
            <a:normAutofit fontScale="92500"/>
          </a:bodyPr>
          <a:lstStyle/>
          <a:p>
            <a:pPr marL="36900" indent="0" algn="just">
              <a:buNone/>
            </a:pPr>
            <a:r>
              <a:rPr lang="fr-FR" dirty="0"/>
              <a:t>« Tant que les hommes se contentèrent de leurs cabanes rustiques, tant qu’ils ne se bornèrent à coudre leurs habits de peaux avec des épines ou des arêtes, à se parer de plumes et de coquillages, à se peindre le corps de diverses couleurs,  perfectionner ou à embellir leurs arcs et leurs flèches, à tailler avec des pierres tranchantes quelques canots de pêcheurs ou quelques grossiers instruments de musiques ; en un mot tant qu’ils ne s’appliquèrent qu’à des ouvrages qu’un seul pouvait faire, et qu’à des arts qui n’avaient pas besoin du concours de plusieurs mains, ils vécurent libres, sains, bons et heureux autant qu’ils pouvaient l’être par leur nature, et continuèrent à jouir entre eux des douceurs d’un commerce indépendant : mais dès l’instant qu’un homme eut besoin du secours d’un autre ; dès qu’on s’aperçut qu’il était utile à un seul d’avoir des provisions pour deux, l’égalité disparut, la propriété s’introduisit, le travail devint nécessaire, et les vastes forêts se changèrent en des campagnes riantes qu’il fallut arroser de la sueur des hommes, et dans lesquelles on vit bientôt l’esclavage et la misère germer et croître avec les moissons. »</a:t>
            </a:r>
          </a:p>
          <a:p>
            <a:pPr marL="36900" indent="0" algn="r">
              <a:buNone/>
            </a:pPr>
            <a:r>
              <a:rPr lang="fr-FR" dirty="0"/>
              <a:t>Rousseau, </a:t>
            </a:r>
            <a:r>
              <a:rPr lang="fr-FR" i="1" dirty="0"/>
              <a:t>Discours sur l’origine de l’inégalité</a:t>
            </a:r>
            <a:r>
              <a:rPr lang="fr-FR" dirty="0"/>
              <a:t>.</a:t>
            </a:r>
          </a:p>
        </p:txBody>
      </p:sp>
    </p:spTree>
    <p:extLst>
      <p:ext uri="{BB962C8B-B14F-4D97-AF65-F5344CB8AC3E}">
        <p14:creationId xmlns:p14="http://schemas.microsoft.com/office/powerpoint/2010/main" val="2575410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8C7114-D3EB-4CCE-B53F-A60BFF0AD35D}"/>
              </a:ext>
            </a:extLst>
          </p:cNvPr>
          <p:cNvSpPr>
            <a:spLocks noGrp="1"/>
          </p:cNvSpPr>
          <p:nvPr>
            <p:ph type="title"/>
          </p:nvPr>
        </p:nvSpPr>
        <p:spPr/>
        <p:txBody>
          <a:bodyPr>
            <a:normAutofit fontScale="90000"/>
          </a:bodyPr>
          <a:lstStyle/>
          <a:p>
            <a:r>
              <a:rPr lang="fr-FR" dirty="0">
                <a:latin typeface="Bahnschrift SemiBold Condensed" panose="020B0502040204020203" pitchFamily="34" charset="0"/>
              </a:rPr>
              <a:t>II. A. LE RÔLE DU CINÉMA DANS LA REPRÉSENTATION DES PEUPLES AUTOCHTONES DANS LA SOCIÉTÉ MODERNE</a:t>
            </a:r>
            <a:endParaRPr lang="fr-FR" dirty="0"/>
          </a:p>
        </p:txBody>
      </p:sp>
      <p:pic>
        <p:nvPicPr>
          <p:cNvPr id="5" name="Espace réservé du contenu 4" descr="Une image contenant carte&#10;&#10;Description générée automatiquement">
            <a:extLst>
              <a:ext uri="{FF2B5EF4-FFF2-40B4-BE49-F238E27FC236}">
                <a16:creationId xmlns:a16="http://schemas.microsoft.com/office/drawing/2014/main" id="{D1BD713E-6928-4DE6-A924-CCD5B30A7D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3926" y="2132766"/>
            <a:ext cx="4844148" cy="41156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210164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doise">
  <a:themeElements>
    <a:clrScheme name="Ardois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Ardois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rdois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TM04033929[[fn=Ardoise]]</Template>
  <TotalTime>595</TotalTime>
  <Words>845</Words>
  <Application>Microsoft Office PowerPoint</Application>
  <PresentationFormat>Grand écran</PresentationFormat>
  <Paragraphs>59</Paragraphs>
  <Slides>18</Slides>
  <Notes>0</Notes>
  <HiddenSlides>0</HiddenSlides>
  <MMClips>2</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18</vt:i4>
      </vt:variant>
    </vt:vector>
  </HeadingPairs>
  <TitlesOfParts>
    <vt:vector size="23" baseType="lpstr">
      <vt:lpstr>Arial</vt:lpstr>
      <vt:lpstr>Bahnschrift SemiBold Condensed</vt:lpstr>
      <vt:lpstr>Calisto MT</vt:lpstr>
      <vt:lpstr>Wingdings 2</vt:lpstr>
      <vt:lpstr>Ardoise</vt:lpstr>
      <vt:lpstr>« LA TERRE EST MÈRE DE TOUS LES PEUPLES ET TOUS LES PEUPLES DOIVENT AVOIR DES DROITS ÉGAUX. » CHEF JOSEPH</vt:lpstr>
      <vt:lpstr>COMMENT LES PEUPLES AUTOCHTONES SONT REPRÉSENTÉS À TRAVERS L’HISTOIRE, LA LITTÉRATURE &amp; LE CINÉMA ?</vt:lpstr>
      <vt:lpstr>LECTURE DU TEXTE</vt:lpstr>
      <vt:lpstr>I. LE RÉCIT DE VOYAGE COMME ÉLÉMENT FONDATEUR DE LA REPRÉSENSATION DES PEUPLES AUTOCHTONES DANS L’ART</vt:lpstr>
      <vt:lpstr>II. A. LA DESCRIPTION ET LA REPRÉSENTATION DES PEUPLES AUTOCHTONES ET DE LEURS MŒURS DU XVIÈME AU XVIIIÈME SIÈCLE</vt:lpstr>
      <vt:lpstr>I. A. 3. SORCELLERIE &amp; DIABLERIE</vt:lpstr>
      <vt:lpstr>III. A. LE RÔLE DU CINÉMA DANS LA REPRÉSENTATION DES PEUPLES AUTOCHTONES DANS LA SOCIÉTÉ MODERNE</vt:lpstr>
      <vt:lpstr>II. A. LE RÔLE DU CINÉMA DANS LA REPRÉSENTATION DES PEUPLES AUTOCHTONES DANS LA SOCIÉTÉ MODERNE</vt:lpstr>
      <vt:lpstr>II. A. LE RÔLE DU CINÉMA DANS LA REPRÉSENTATION DES PEUPLES AUTOCHTONES DANS LA SOCIÉTÉ MODERNE</vt:lpstr>
      <vt:lpstr>II. B. LE CINÉMA &amp; LA LITTÉRATURE DE JEUNESSE</vt:lpstr>
      <vt:lpstr>II. B. LE CINÉMA &amp; LA LITTÉRATURE DE JEUNESSE</vt:lpstr>
      <vt:lpstr>Présentation PowerPoint</vt:lpstr>
      <vt:lpstr>II. B. LE CINÉMA &amp; LA LITTÉRATURE DE JEUNESSE</vt:lpstr>
      <vt:lpstr>II. B. LE CINÉMA &amp; LA LITTÉRATURE DE JEUNESSE</vt:lpstr>
      <vt:lpstr>LES RELATIONS ENTRE EUROPÉENS &amp; AUTOCHTONES AU FIL DES ÉPOQUES</vt:lpstr>
      <vt:lpstr>LES RELATIONS ENTRE EUROPÉENS &amp; AUTOCHTONES AU FIL DES SIÈCLES</vt:lpstr>
      <vt:lpstr>SOURCES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Yohan Vaillant</dc:creator>
  <cp:lastModifiedBy>Yohan Vaillant</cp:lastModifiedBy>
  <cp:revision>32</cp:revision>
  <dcterms:created xsi:type="dcterms:W3CDTF">2021-04-14T18:04:06Z</dcterms:created>
  <dcterms:modified xsi:type="dcterms:W3CDTF">2021-04-15T04:15:57Z</dcterms:modified>
</cp:coreProperties>
</file>