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3"/>
  </p:notesMasterIdLst>
  <p:handoutMasterIdLst>
    <p:handoutMasterId r:id="rId14"/>
  </p:handoutMasterIdLst>
  <p:sldIdLst>
    <p:sldId id="257" r:id="rId2"/>
    <p:sldId id="261" r:id="rId3"/>
    <p:sldId id="259" r:id="rId4"/>
    <p:sldId id="258" r:id="rId5"/>
    <p:sldId id="263" r:id="rId6"/>
    <p:sldId id="262" r:id="rId7"/>
    <p:sldId id="264" r:id="rId8"/>
    <p:sldId id="265" r:id="rId9"/>
    <p:sldId id="266" r:id="rId10"/>
    <p:sldId id="268" r:id="rId11"/>
    <p:sldId id="267" r:id="rId12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91" autoAdjust="0"/>
    <p:restoredTop sz="90792" autoAdjust="0"/>
  </p:normalViewPr>
  <p:slideViewPr>
    <p:cSldViewPr snapToGrid="0">
      <p:cViewPr varScale="1">
        <p:scale>
          <a:sx n="66" d="100"/>
          <a:sy n="66" d="100"/>
        </p:scale>
        <p:origin x="7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8B4232F-6FAB-43C1-936C-943536043F95}" type="datetime1">
              <a:rPr lang="fr-FR" smtClean="0"/>
              <a:t>09/04/2021</a:t>
            </a:fld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1A8EE09-76CC-4000-B080-9F213DA7DCE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8124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42028E8-6472-4303-BED2-74C21458376C}" type="datetime1">
              <a:rPr lang="fr-FR" smtClean="0"/>
              <a:t>09/04/2021</a:t>
            </a:fld>
            <a:endParaRPr lang="en-US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"/>
              <a:t>Modifiez les styles du texte du masque</a:t>
            </a:r>
            <a:endParaRPr lang="en-US"/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8E40627-AA7D-471F-B5F2-0BF9E4C68E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452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742028E8-6472-4303-BED2-74C21458376C}" type="datetime1">
              <a:rPr lang="fr-FR" smtClean="0"/>
              <a:t>09/04/2021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8E40627-AA7D-471F-B5F2-0BF9E4C68E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022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742028E8-6472-4303-BED2-74C21458376C}" type="datetime1">
              <a:rPr lang="fr-FR" smtClean="0"/>
              <a:t>09/04/2021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8E40627-AA7D-471F-B5F2-0BF9E4C68E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69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742028E8-6472-4303-BED2-74C21458376C}" type="datetime1">
              <a:rPr lang="fr-FR" smtClean="0"/>
              <a:t>09/04/2021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8E40627-AA7D-471F-B5F2-0BF9E4C68E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22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 base sur les ressources de la personne, ses capacités et compétences préservées, en permettant le développement de stratégies (réutilisables au quotidien) et en favorisant l’autonomie et l’adaptation (grâce à la diminution de la gêne fonctionnelle). La remédiation cognitive a pour grand principe l’initiation de stratégies, la généralisation de celles-ci et le transfert au quotidien.</a:t>
            </a:r>
          </a:p>
          <a:p>
            <a:endParaRPr lang="fr-FR" dirty="0"/>
          </a:p>
          <a:p>
            <a:r>
              <a:rPr lang="fr-FR" dirty="0"/>
              <a:t>La RC sera efficace si elle prévoit la combinaison d’entraînement, d’exercices et d’apprentissage guidé de stratégies avec un gain optimisé si elle s’inscrit dans un parcours de réhabilitation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742028E8-6472-4303-BED2-74C21458376C}" type="datetime1">
              <a:rPr lang="fr-FR" smtClean="0"/>
              <a:t>09/04/2021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8E40627-AA7D-471F-B5F2-0BF9E4C68E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Programme très intensif mais c’est justement ça qui va favoriser l’acquisition des stratégies et leur transfert au quotidien, l’encodage n’en sera que meilleur</a:t>
            </a:r>
          </a:p>
          <a:p>
            <a:r>
              <a:rPr lang="fr-FR" dirty="0"/>
              <a:t>À la fin de la RC, on réévalue et on réajuste les objectifs si besoin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742028E8-6472-4303-BED2-74C21458376C}" type="datetime1">
              <a:rPr lang="fr-FR" smtClean="0"/>
              <a:t>09/04/2021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8E40627-AA7D-471F-B5F2-0BF9E4C68E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64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plainte n’est pas toujours très explicite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742028E8-6472-4303-BED2-74C21458376C}" type="datetime1">
              <a:rPr lang="fr-FR" smtClean="0"/>
              <a:t>09/04/2021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8E40627-AA7D-471F-B5F2-0BF9E4C68E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20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Présentation de CRT car c’est un programme auquel j’ai choisi d’être formée, idem pour IPT (diapo suivante) </a:t>
            </a:r>
          </a:p>
          <a:p>
            <a:r>
              <a:rPr lang="fr-FR" dirty="0"/>
              <a:t>Exemple du Module Mémoire</a:t>
            </a:r>
          </a:p>
          <a:p>
            <a:r>
              <a:rPr lang="fr-FR" dirty="0"/>
              <a:t>Après avoir décrit ce qu’elle voit sur la feuille d’exercice, la personne – à partir de ce qui est indiqué dans la consigne – va devoir générer un maximum de stratégies :</a:t>
            </a:r>
          </a:p>
          <a:p>
            <a:pPr marL="171450" indent="-171450">
              <a:buFontTx/>
              <a:buChar char="-"/>
            </a:pPr>
            <a:r>
              <a:rPr lang="fr-FR" dirty="0"/>
              <a:t>Réduction de l’information</a:t>
            </a:r>
          </a:p>
          <a:p>
            <a:pPr marL="171450" indent="-171450">
              <a:buFontTx/>
              <a:buChar char="-"/>
            </a:pPr>
            <a:r>
              <a:rPr lang="fr-FR" dirty="0"/>
              <a:t>Présence d’invitations écrites (mettre une barre toutes les 4 lignes pour indiquer qu’il faut changer de lettre)</a:t>
            </a:r>
          </a:p>
          <a:p>
            <a:pPr marL="171450" indent="-171450">
              <a:buFontTx/>
              <a:buChar char="-"/>
            </a:pPr>
            <a:r>
              <a:rPr lang="fr-FR" dirty="0"/>
              <a:t>Méthode mnémotechnique + catégorisation (P pour Papaye et L pour Litchi, catégorie fruits exotiques)</a:t>
            </a:r>
          </a:p>
          <a:p>
            <a:pPr marL="171450" indent="-171450">
              <a:buFontTx/>
              <a:buChar char="-"/>
            </a:pPr>
            <a:r>
              <a:rPr lang="fr-FR" dirty="0"/>
              <a:t>Etc…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742028E8-6472-4303-BED2-74C21458376C}" type="datetime1">
              <a:rPr lang="fr-FR" smtClean="0"/>
              <a:t>09/04/2021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8E40627-AA7D-471F-B5F2-0BF9E4C68E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47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742028E8-6472-4303-BED2-74C21458376C}" type="datetime1">
              <a:rPr lang="fr-FR" smtClean="0"/>
              <a:t>09/04/2021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8E40627-AA7D-471F-B5F2-0BF9E4C68E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4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742028E8-6472-4303-BED2-74C21458376C}" type="datetime1">
              <a:rPr lang="fr-FR" smtClean="0"/>
              <a:t>09/04/2021</a:t>
            </a:fld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8E40627-AA7D-471F-B5F2-0BF9E4C68E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79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 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 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Connecteur droit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 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 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0" name="Espace réservé de la date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7339CDD6-07D9-486D-9477-2F3BD687421E}" type="datetime1">
              <a:rPr lang="fr-FR" smtClean="0"/>
              <a:t>09/04/2021</a:t>
            </a:fld>
            <a:endParaRPr lang="en-US" dirty="0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2BAF83-0870-4ADD-AF32-6F5F332FC83D}" type="datetime1">
              <a:rPr lang="fr-FR" smtClean="0"/>
              <a:t>09/04/2021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 hasCustomPrompt="1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fr" dirty="0"/>
              <a:t>Modifiez le style du titre</a:t>
            </a:r>
            <a:endParaRPr lang="en-US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A6F08D-9454-44AA-95AA-8DC511730138}" type="datetime1">
              <a:rPr lang="fr-FR" smtClean="0"/>
              <a:t>09/04/2021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4C5855-D2F6-4325-A90E-B3A89D9E0477}" type="datetime1">
              <a:rPr lang="fr-FR" smtClean="0"/>
              <a:t>09/04/2021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 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Connecteur droit 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3A35E060-5CF7-492F-95ED-920DCC5C5460}" type="datetime1">
              <a:rPr lang="fr-FR" smtClean="0"/>
              <a:t>09/04/2021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0959B2-24BA-47FE-BA3B-FFCC89C6DB3A}" type="datetime1">
              <a:rPr lang="fr-FR" smtClean="0"/>
              <a:t>09/04/2021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1BF967A-0606-4F57-B0A4-F2761A08CEDD}" type="datetime1">
              <a:rPr lang="fr-FR" smtClean="0"/>
              <a:t>09/04/2021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7BA2F5-2D52-41FD-9148-1E94ACB3823D}" type="datetime1">
              <a:rPr lang="fr-FR" smtClean="0"/>
              <a:t>09/04/2021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9C1E471-B154-4158-8D84-427CE57F5088}" type="datetime1">
              <a:rPr lang="fr-FR" smtClean="0"/>
              <a:t>09/04/2021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B17101B6-F1F4-4744-93F9-6A310264A374}" type="datetime1">
              <a:rPr lang="fr-FR" smtClean="0"/>
              <a:t>09/04/2021</a:t>
            </a:fld>
            <a:endParaRPr lang="en-US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e l’image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" dirty="0"/>
              <a:t>Cliquez sur l’icône pour ajouter une image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47C59215-BDD9-4AEA-A2C8-635D45606F9E}" type="datetime1">
              <a:rPr lang="fr-FR" smtClean="0"/>
              <a:t>09/04/2021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  <p:sp>
        <p:nvSpPr>
          <p:cNvPr id="12" name="Rectangle 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"/>
              <a:t>Modifiez les styles du texte du masque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DC30D81-28F2-4E40-9F3F-4C78BE785701}" type="datetime1">
              <a:rPr lang="fr-FR" smtClean="0"/>
              <a:t>09/04/2021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age contenant un tissu, une table, rouge et couverte&#10;&#10;Description générée automatiquement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4860" y="10"/>
            <a:ext cx="12191979" cy="6857990"/>
          </a:xfrm>
          <a:prstGeom prst="rect">
            <a:avLst/>
          </a:prstGeom>
        </p:spPr>
      </p:pic>
      <p:sp>
        <p:nvSpPr>
          <p:cNvPr id="64" name="Rectangle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Rectangle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2142470"/>
          </a:xfrm>
        </p:spPr>
        <p:txBody>
          <a:bodyPr rtlCol="0">
            <a:normAutofit/>
          </a:bodyPr>
          <a:lstStyle/>
          <a:p>
            <a:pPr rtl="0"/>
            <a:r>
              <a:rPr lang="fr" sz="4400" dirty="0">
                <a:solidFill>
                  <a:schemeClr val="tx1"/>
                </a:solidFill>
              </a:rPr>
              <a:t>Remédiation cognitive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7EEAB28-C2B3-4D68-9568-A284EF54E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274" y="1920874"/>
            <a:ext cx="4021669" cy="30162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Image contenant un tissu, une table, rouge et couverte&#10;&#10;Description générée automatiquement">
            <a:extLst>
              <a:ext uri="{FF2B5EF4-FFF2-40B4-BE49-F238E27FC236}">
                <a16:creationId xmlns:a16="http://schemas.microsoft.com/office/drawing/2014/main" id="{701E60CC-6DFB-4A46-9BC3-47B21FCE62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D952159-04DF-4CBE-965C-95853622B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3" y="137165"/>
            <a:ext cx="3628571" cy="93498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r-FR" dirty="0"/>
              <a:t>Exercice CRT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408477B-5001-4FF9-A7C9-C0B8509EAB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7417" y="284614"/>
            <a:ext cx="4663440" cy="628877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b="1" dirty="0"/>
              <a:t>Exemples de stratégies :</a:t>
            </a:r>
          </a:p>
          <a:p>
            <a:r>
              <a:rPr lang="fr-FR" dirty="0"/>
              <a:t>Réduction de l’information</a:t>
            </a:r>
          </a:p>
          <a:p>
            <a:r>
              <a:rPr lang="fr-FR" dirty="0"/>
              <a:t>Utilisation d’une règle (si la personne en est au tout début du programme)</a:t>
            </a:r>
          </a:p>
          <a:p>
            <a:r>
              <a:rPr lang="fr-FR" dirty="0"/>
              <a:t>Balayage visuel (de gauche à droite et de haut en bas)</a:t>
            </a:r>
          </a:p>
          <a:p>
            <a:r>
              <a:rPr lang="fr-FR" dirty="0"/>
              <a:t>Contrôle</a:t>
            </a:r>
          </a:p>
          <a:p>
            <a:pPr marL="0" indent="0">
              <a:buNone/>
            </a:pPr>
            <a:r>
              <a:rPr lang="fr-FR" dirty="0">
                <a:latin typeface="Century Gothic" panose="020B0502020202020204" pitchFamily="34" charset="0"/>
              </a:rPr>
              <a:t>→ </a:t>
            </a:r>
            <a:r>
              <a:rPr lang="fr-FR" dirty="0">
                <a:solidFill>
                  <a:srgbClr val="0070C0"/>
                </a:solidFill>
                <a:latin typeface="Century Gothic" panose="020B0502020202020204" pitchFamily="34" charset="0"/>
              </a:rPr>
              <a:t>Attention soutenue</a:t>
            </a:r>
          </a:p>
          <a:p>
            <a:pPr marL="0" indent="0">
              <a:buNone/>
            </a:pPr>
            <a:r>
              <a:rPr lang="fr-FR" dirty="0">
                <a:latin typeface="Century Gothic" panose="020B0502020202020204" pitchFamily="34" charset="0"/>
              </a:rPr>
              <a:t>→ </a:t>
            </a:r>
            <a:r>
              <a:rPr lang="fr-FR" dirty="0">
                <a:solidFill>
                  <a:srgbClr val="0070C0"/>
                </a:solidFill>
                <a:latin typeface="Century Gothic" panose="020B0502020202020204" pitchFamily="34" charset="0"/>
              </a:rPr>
              <a:t>Flexibilité (les lignes sont de tailles différentes donc leur milieu n’est pas sur le même axe que les autres)</a:t>
            </a:r>
          </a:p>
          <a:p>
            <a:pPr marL="0" indent="0">
              <a:buNone/>
            </a:pPr>
            <a:r>
              <a:rPr lang="fr-FR" dirty="0">
                <a:latin typeface="Century Gothic" panose="020B0502020202020204" pitchFamily="34" charset="0"/>
              </a:rPr>
              <a:t>→ </a:t>
            </a:r>
            <a:r>
              <a:rPr lang="fr-FR" dirty="0">
                <a:solidFill>
                  <a:srgbClr val="0070C0"/>
                </a:solidFill>
                <a:latin typeface="Century Gothic" panose="020B0502020202020204" pitchFamily="34" charset="0"/>
              </a:rPr>
              <a:t>Auto-régulation du comportement (si oublis ou marquage incorrect car vitesse trop rapide)</a:t>
            </a:r>
            <a:endParaRPr lang="fr-FR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fr-FR" b="1" dirty="0"/>
              <a:t>Dans le quotidien ?</a:t>
            </a:r>
          </a:p>
          <a:p>
            <a:r>
              <a:rPr lang="fr-FR" dirty="0"/>
              <a:t>Couper un gâteau, une tarte en parts égales</a:t>
            </a:r>
          </a:p>
          <a:p>
            <a:r>
              <a:rPr lang="fr-FR" dirty="0"/>
              <a:t>Accrocher un tableau</a:t>
            </a:r>
          </a:p>
          <a:p>
            <a:r>
              <a:rPr lang="fr-FR" dirty="0"/>
              <a:t>Etc…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37387C72-B5F4-47A1-904C-887DE6EB78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09308"/>
            <a:ext cx="3813924" cy="5536664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B382B55-FFB4-4042-9BC5-B03787DDD614}"/>
              </a:ext>
            </a:extLst>
          </p:cNvPr>
          <p:cNvSpPr/>
          <p:nvPr/>
        </p:nvSpPr>
        <p:spPr>
          <a:xfrm>
            <a:off x="1277256" y="246743"/>
            <a:ext cx="3396343" cy="696686"/>
          </a:xfrm>
          <a:prstGeom prst="rect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49809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age contenant un tissu, une table, rouge et couverte&#10;&#10;Description générée automatiquement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4860" y="10"/>
            <a:ext cx="12191979" cy="6857990"/>
          </a:xfrm>
          <a:prstGeom prst="rect">
            <a:avLst/>
          </a:prstGeom>
        </p:spPr>
      </p:pic>
      <p:sp>
        <p:nvSpPr>
          <p:cNvPr id="64" name="Rectangle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Rectangle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2142470"/>
          </a:xfrm>
        </p:spPr>
        <p:txBody>
          <a:bodyPr rtlCol="0">
            <a:normAutofit/>
          </a:bodyPr>
          <a:lstStyle/>
          <a:p>
            <a:pPr rtl="0"/>
            <a:r>
              <a:rPr lang="fr" sz="4400" dirty="0">
                <a:solidFill>
                  <a:schemeClr val="tx1"/>
                </a:solidFill>
              </a:rPr>
              <a:t>Merci ! </a:t>
            </a:r>
            <a:br>
              <a:rPr lang="fr" sz="4400" dirty="0">
                <a:solidFill>
                  <a:schemeClr val="tx1"/>
                </a:solidFill>
              </a:rPr>
            </a:br>
            <a:r>
              <a:rPr lang="fr-FR" sz="3200" dirty="0">
                <a:solidFill>
                  <a:schemeClr val="tx1"/>
                </a:solidFill>
              </a:rPr>
              <a:t>Des</a:t>
            </a:r>
            <a:r>
              <a:rPr lang="fr" sz="3200" dirty="0">
                <a:solidFill>
                  <a:schemeClr val="tx1"/>
                </a:solidFill>
              </a:rPr>
              <a:t> questions ? </a:t>
            </a:r>
            <a:endParaRPr lang="fr" sz="4400" dirty="0">
              <a:solidFill>
                <a:schemeClr val="tx1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7EEAB28-C2B3-4D68-9568-A284EF54E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274" y="1920874"/>
            <a:ext cx="4021669" cy="30162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5200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age contenant un tissu, une table, rouge et couverte&#10;&#10;Description générée automatiquement">
            <a:extLst>
              <a:ext uri="{FF2B5EF4-FFF2-40B4-BE49-F238E27FC236}">
                <a16:creationId xmlns:a16="http://schemas.microsoft.com/office/drawing/2014/main" id="{5C002EE5-E4FF-463C-8DAA-9AC0B6D407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12191979" cy="6857990"/>
          </a:xfrm>
          <a:prstGeom prst="rect">
            <a:avLst/>
          </a:prstGeom>
        </p:spPr>
      </p:pic>
      <p:sp>
        <p:nvSpPr>
          <p:cNvPr id="29" name="Rectangle 22">
            <a:extLst>
              <a:ext uri="{FF2B5EF4-FFF2-40B4-BE49-F238E27FC236}">
                <a16:creationId xmlns:a16="http://schemas.microsoft.com/office/drawing/2014/main" id="{F5380E9A-163E-4576-BCDD-0A450B7E9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9943" y="237744"/>
            <a:ext cx="7652977" cy="63825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88DDEF77-9746-4D83-91F9-442A2487E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710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2C9295F-E638-4F61-AFE2-CF3E4055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0751" y="486088"/>
            <a:ext cx="6718433" cy="947667"/>
          </a:xfrm>
        </p:spPr>
        <p:txBody>
          <a:bodyPr rtlCol="0">
            <a:normAutofit/>
          </a:bodyPr>
          <a:lstStyle/>
          <a:p>
            <a:pPr rtl="0"/>
            <a:r>
              <a:rPr lang="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Définion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779B240-2169-4C9E-930B-7D3C32C5B448}"/>
              </a:ext>
            </a:extLst>
          </p:cNvPr>
          <p:cNvSpPr txBox="1"/>
          <p:nvPr/>
        </p:nvSpPr>
        <p:spPr>
          <a:xfrm>
            <a:off x="4625009" y="1348800"/>
            <a:ext cx="683417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2000" b="1" dirty="0"/>
              <a:t>Remédiation</a:t>
            </a:r>
            <a:r>
              <a:rPr lang="fr-FR" sz="2000" dirty="0"/>
              <a:t> : Rééducation, soutien pour pallier des lacunes, des fonctions altérées.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fr-FR" sz="200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fr-FR" sz="200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2000" b="1" dirty="0"/>
              <a:t>Cognition </a:t>
            </a:r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r>
              <a:rPr lang="fr-FR" sz="2000" b="1" dirty="0">
                <a:solidFill>
                  <a:schemeClr val="accent2">
                    <a:lumMod val="50000"/>
                  </a:schemeClr>
                </a:solidFill>
              </a:rPr>
              <a:t>Froide / </a:t>
            </a:r>
            <a:r>
              <a:rPr lang="fr-FR" sz="2000" b="1" dirty="0" err="1">
                <a:solidFill>
                  <a:schemeClr val="accent2">
                    <a:lumMod val="50000"/>
                  </a:schemeClr>
                </a:solidFill>
              </a:rPr>
              <a:t>Neurocognition</a:t>
            </a:r>
            <a:r>
              <a:rPr lang="fr-FR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FR" sz="2000" dirty="0"/>
              <a:t>: attention, mémoire, fonctions exécutives (vitesse de traitement, planification, inhibition), organisation … </a:t>
            </a:r>
          </a:p>
          <a:p>
            <a:pPr marL="1200150" lvl="2" indent="-285750" algn="just">
              <a:buFont typeface="Wingdings" panose="05000000000000000000" pitchFamily="2" charset="2"/>
              <a:buChar char="v"/>
            </a:pPr>
            <a:r>
              <a:rPr lang="fr-FR" sz="1600" i="1" dirty="0"/>
              <a:t>Penser à prendre son traitement, à aller à ses rdv, faire ses courses, préparer un repas, ranger ses papiers, réaliser une tâche au travail, suivre une conversation …</a:t>
            </a:r>
          </a:p>
          <a:p>
            <a:pPr lvl="2" algn="just"/>
            <a:endParaRPr lang="fr-FR" sz="1600" i="1" dirty="0"/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Chaude / Cognition sociale</a:t>
            </a:r>
            <a:r>
              <a:rPr lang="fr-FR" sz="2000" dirty="0"/>
              <a:t> : théorie de l’esprit, reconnaissance des émotions, perception sociale …</a:t>
            </a:r>
          </a:p>
          <a:p>
            <a:pPr marL="1200150" lvl="2" indent="-285750" algn="just">
              <a:buFont typeface="Wingdings" panose="05000000000000000000" pitchFamily="2" charset="2"/>
              <a:buChar char="v"/>
            </a:pPr>
            <a:r>
              <a:rPr lang="fr-FR" sz="1600" i="1" dirty="0"/>
              <a:t>Pouvoir se mettre à la place de l’autre, avoir une idée appropriée sur les intentions d’autrui, pouvoir tenir compte du contexte dans une situation sociale donnée …</a:t>
            </a:r>
          </a:p>
          <a:p>
            <a:pPr algn="just"/>
            <a:endParaRPr lang="fr-FR" sz="20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17A5320-8CDD-4FCB-A6F9-1F27EDA93B45}"/>
              </a:ext>
            </a:extLst>
          </p:cNvPr>
          <p:cNvSpPr txBox="1"/>
          <p:nvPr/>
        </p:nvSpPr>
        <p:spPr>
          <a:xfrm>
            <a:off x="259080" y="2136338"/>
            <a:ext cx="3797593" cy="25853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dirty="0"/>
              <a:t>La </a:t>
            </a:r>
            <a:r>
              <a:rPr lang="fr-FR" b="1" dirty="0"/>
              <a:t>remédiation cognitive </a:t>
            </a:r>
            <a:r>
              <a:rPr lang="fr-FR" dirty="0"/>
              <a:t>est donc une </a:t>
            </a:r>
            <a:r>
              <a:rPr lang="fr-FR" b="1" dirty="0"/>
              <a:t>thérapie</a:t>
            </a:r>
            <a:r>
              <a:rPr lang="fr-FR" dirty="0"/>
              <a:t> qui  permet de </a:t>
            </a:r>
            <a:r>
              <a:rPr lang="fr-FR" b="1" dirty="0"/>
              <a:t>compenser voire restaurer </a:t>
            </a:r>
            <a:r>
              <a:rPr lang="fr-FR" dirty="0"/>
              <a:t>des déficits d’ordre neurocognitifs et / ou de cognition sociale afin </a:t>
            </a:r>
            <a:r>
              <a:rPr lang="fr-FR" b="1" dirty="0"/>
              <a:t>d’améliorer la qualité de vie </a:t>
            </a:r>
            <a:r>
              <a:rPr lang="fr-FR" dirty="0"/>
              <a:t>de la personne et </a:t>
            </a:r>
            <a:r>
              <a:rPr lang="fr-FR" b="1" dirty="0"/>
              <a:t>favoriser la réinsertion sociale et professionnelle.</a:t>
            </a:r>
          </a:p>
        </p:txBody>
      </p:sp>
    </p:spTree>
    <p:extLst>
      <p:ext uri="{BB962C8B-B14F-4D97-AF65-F5344CB8AC3E}">
        <p14:creationId xmlns:p14="http://schemas.microsoft.com/office/powerpoint/2010/main" val="292519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age contenant un tissu, une table, rouge et couverte&#10;&#10;Description générée automatiquement">
            <a:extLst>
              <a:ext uri="{FF2B5EF4-FFF2-40B4-BE49-F238E27FC236}">
                <a16:creationId xmlns:a16="http://schemas.microsoft.com/office/drawing/2014/main" id="{5C002EE5-E4FF-463C-8DAA-9AC0B6D407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0"/>
            <a:ext cx="12191979" cy="6857990"/>
          </a:xfrm>
          <a:prstGeom prst="rect">
            <a:avLst/>
          </a:prstGeom>
        </p:spPr>
      </p:pic>
      <p:sp>
        <p:nvSpPr>
          <p:cNvPr id="29" name="Rectangle 22">
            <a:extLst>
              <a:ext uri="{FF2B5EF4-FFF2-40B4-BE49-F238E27FC236}">
                <a16:creationId xmlns:a16="http://schemas.microsoft.com/office/drawing/2014/main" id="{F5380E9A-163E-4576-BCDD-0A450B7E9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9943" y="237744"/>
            <a:ext cx="7652977" cy="63825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88DDEF77-9746-4D83-91F9-442A2487E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710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2C9295F-E638-4F61-AFE2-CF3E4055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0751" y="486088"/>
            <a:ext cx="6718433" cy="947667"/>
          </a:xfrm>
        </p:spPr>
        <p:txBody>
          <a:bodyPr rtlCol="0">
            <a:normAutofit/>
          </a:bodyPr>
          <a:lstStyle/>
          <a:p>
            <a:pPr rtl="0"/>
            <a:r>
              <a:rPr lang="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Rappels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779B240-2169-4C9E-930B-7D3C32C5B448}"/>
              </a:ext>
            </a:extLst>
          </p:cNvPr>
          <p:cNvSpPr txBox="1"/>
          <p:nvPr/>
        </p:nvSpPr>
        <p:spPr>
          <a:xfrm>
            <a:off x="4625009" y="1544939"/>
            <a:ext cx="68341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2000" dirty="0"/>
              <a:t>Dans de nombreuses pathologies psy, on retrouve fréquemment des difficultés dans différents domaines de la cognition, et qui peuvent faire obstacle dans la vie quotidienne.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fr-FR" sz="200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sz="2000" dirty="0"/>
              <a:t>Ces difficultés sont parfois attribuées d’office aux effets indésirables d’un traitement psychotrope.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fr-FR" sz="200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fr-FR" sz="200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fr-FR" sz="2000" dirty="0"/>
          </a:p>
          <a:p>
            <a:pPr algn="just"/>
            <a:r>
              <a:rPr lang="fr-FR" sz="2000" dirty="0"/>
              <a:t> 	</a:t>
            </a:r>
            <a:r>
              <a:rPr lang="fr-FR" sz="2000" b="1" dirty="0"/>
              <a:t>Malgré la présence d’un traitement, on peut 	agir sur ces troubles cognitifs avec la 	thérapie par  remédiation cognitive.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fr-FR" sz="200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fr-FR" sz="200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fr-FR" sz="200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fr-FR" sz="2000" dirty="0"/>
          </a:p>
          <a:p>
            <a:pPr algn="just"/>
            <a:endParaRPr lang="fr-FR" sz="20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A9B5FB6-B474-45D2-9CBE-F259B97B28AC}"/>
              </a:ext>
            </a:extLst>
          </p:cNvPr>
          <p:cNvSpPr txBox="1"/>
          <p:nvPr/>
        </p:nvSpPr>
        <p:spPr>
          <a:xfrm>
            <a:off x="259080" y="1707558"/>
            <a:ext cx="3722788" cy="286232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800" dirty="0"/>
              <a:t>Schizophrénie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800" dirty="0"/>
              <a:t>Troubles de l’humeur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800" dirty="0"/>
              <a:t>Trouble déficitaire de l’attention avec ou sans hyperactivité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800" dirty="0"/>
              <a:t>Troubles du spectre de l’autisme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800" dirty="0"/>
              <a:t>Troubles de l’addiction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800" dirty="0"/>
              <a:t>Lésions cérébrales acquises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800" dirty="0"/>
              <a:t>Maladie d’Alzheimer </a:t>
            </a: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D04B9A16-8DE3-44D3-84F5-3CD18F7BD297}"/>
              </a:ext>
            </a:extLst>
          </p:cNvPr>
          <p:cNvSpPr/>
          <p:nvPr/>
        </p:nvSpPr>
        <p:spPr>
          <a:xfrm>
            <a:off x="5261114" y="4717775"/>
            <a:ext cx="291548" cy="145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1558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age contenant un tissu, une table, rouge et couverte&#10;&#10;Description générée automatiquement">
            <a:extLst>
              <a:ext uri="{FF2B5EF4-FFF2-40B4-BE49-F238E27FC236}">
                <a16:creationId xmlns:a16="http://schemas.microsoft.com/office/drawing/2014/main" id="{5C002EE5-E4FF-463C-8DAA-9AC0B6D407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9" name="Rectangle 22">
            <a:extLst>
              <a:ext uri="{FF2B5EF4-FFF2-40B4-BE49-F238E27FC236}">
                <a16:creationId xmlns:a16="http://schemas.microsoft.com/office/drawing/2014/main" id="{F5380E9A-163E-4576-BCDD-0A450B7E9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9943" y="237744"/>
            <a:ext cx="7652977" cy="63825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88DDEF77-9746-4D83-91F9-442A2487E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710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2C9295F-E638-4F61-AFE2-CF3E4055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0751" y="467669"/>
            <a:ext cx="6718433" cy="947667"/>
          </a:xfrm>
        </p:spPr>
        <p:txBody>
          <a:bodyPr rtlCol="0">
            <a:normAutofit fontScale="90000"/>
          </a:bodyPr>
          <a:lstStyle/>
          <a:p>
            <a:pPr rtl="0"/>
            <a:r>
              <a:rPr lang="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Remédiation cognitive :</a:t>
            </a:r>
            <a:br>
              <a:rPr lang="fr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Qu’est-ce que c’est ?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779B240-2169-4C9E-930B-7D3C32C5B448}"/>
              </a:ext>
            </a:extLst>
          </p:cNvPr>
          <p:cNvSpPr txBox="1"/>
          <p:nvPr/>
        </p:nvSpPr>
        <p:spPr>
          <a:xfrm>
            <a:off x="4682879" y="1621560"/>
            <a:ext cx="683417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dirty="0"/>
              <a:t>Thérapie qui apporte des stratégies et un entraînement au moyen d’exercices (en séances et entre les séances) pour réduire l’impact des difficultés cognitives sur le quotidien.</a:t>
            </a:r>
          </a:p>
          <a:p>
            <a:pPr algn="just"/>
            <a:endParaRPr lang="fr-FR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dirty="0"/>
              <a:t>Se présente </a:t>
            </a:r>
            <a:r>
              <a:rPr lang="fr-FR" b="1" dirty="0"/>
              <a:t>sous forme de programmes </a:t>
            </a:r>
            <a:r>
              <a:rPr lang="fr-FR" dirty="0"/>
              <a:t>au sein desquels le participant réalise des exercices.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fr-FR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dirty="0"/>
              <a:t>Existence de différents programmes de remédiation cognitive car il n’existe </a:t>
            </a:r>
            <a:r>
              <a:rPr lang="fr-FR" u="sng" dirty="0"/>
              <a:t>pas de programme universel</a:t>
            </a:r>
            <a:r>
              <a:rPr lang="fr-FR" dirty="0"/>
              <a:t> ! </a:t>
            </a:r>
          </a:p>
          <a:p>
            <a:pPr algn="just"/>
            <a:r>
              <a:rPr lang="fr-FR" dirty="0"/>
              <a:t>	Nécessite de choisir un </a:t>
            </a:r>
            <a:r>
              <a:rPr lang="fr-FR" b="1" dirty="0"/>
              <a:t>programme adapté au profil 	de la personne.</a:t>
            </a:r>
          </a:p>
          <a:p>
            <a:pPr algn="just"/>
            <a:r>
              <a:rPr lang="fr-FR" b="1" dirty="0"/>
              <a:t>	Si possible et si nécessaire, on adapte aussi le 	milieu de la personne pour réduire ses effets sur la 	cognition.</a:t>
            </a:r>
          </a:p>
          <a:p>
            <a:pPr algn="just"/>
            <a:endParaRPr lang="fr-FR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/>
              <a:t>Intérêt d’intégrer la RC à d’autres approches de réhabilitation (psychoéducation, entraînement aux habiletés sociales…)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dirty="0"/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63DDC54F-8653-4FDA-B954-DFA5A93CFE4E}"/>
              </a:ext>
            </a:extLst>
          </p:cNvPr>
          <p:cNvSpPr/>
          <p:nvPr/>
        </p:nvSpPr>
        <p:spPr>
          <a:xfrm>
            <a:off x="5023362" y="4160716"/>
            <a:ext cx="291548" cy="145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862ED600-FFA6-464F-A12B-E27045E86033}"/>
              </a:ext>
            </a:extLst>
          </p:cNvPr>
          <p:cNvSpPr/>
          <p:nvPr/>
        </p:nvSpPr>
        <p:spPr>
          <a:xfrm>
            <a:off x="5023362" y="4730567"/>
            <a:ext cx="291548" cy="145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B6B42FD-46C6-4831-8BF9-BA4C04366488}"/>
              </a:ext>
            </a:extLst>
          </p:cNvPr>
          <p:cNvSpPr txBox="1"/>
          <p:nvPr/>
        </p:nvSpPr>
        <p:spPr>
          <a:xfrm>
            <a:off x="259080" y="1707558"/>
            <a:ext cx="3722788" cy="286232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sz="1800" b="1" dirty="0"/>
              <a:t>Résultats attendus : </a:t>
            </a:r>
          </a:p>
          <a:p>
            <a:pPr algn="just"/>
            <a:endParaRPr lang="fr-FR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800" dirty="0"/>
              <a:t>Amélioration des fonctions déficitaires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dirty="0"/>
              <a:t>Amélioration des symptômes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800" dirty="0"/>
              <a:t>Amélioration de l’estime de soi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dirty="0"/>
              <a:t>Amélioration de l’insertion sociale et / ou professionnelle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fr-FR" sz="1800" dirty="0"/>
          </a:p>
          <a:p>
            <a:pPr algn="just"/>
            <a:r>
              <a:rPr lang="fr-FR" dirty="0"/>
              <a:t>… donc de la qualité de vie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21601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age contenant un tissu, une table, rouge et couverte&#10;&#10;Description générée automatiquement">
            <a:extLst>
              <a:ext uri="{FF2B5EF4-FFF2-40B4-BE49-F238E27FC236}">
                <a16:creationId xmlns:a16="http://schemas.microsoft.com/office/drawing/2014/main" id="{5C002EE5-E4FF-463C-8DAA-9AC0B6D407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29" name="Rectangle 22">
            <a:extLst>
              <a:ext uri="{FF2B5EF4-FFF2-40B4-BE49-F238E27FC236}">
                <a16:creationId xmlns:a16="http://schemas.microsoft.com/office/drawing/2014/main" id="{F5380E9A-163E-4576-BCDD-0A450B7E9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9943" y="237744"/>
            <a:ext cx="7652977" cy="63825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88DDEF77-9746-4D83-91F9-442A2487E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710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2C9295F-E638-4F61-AFE2-CF3E4055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0751" y="467669"/>
            <a:ext cx="6718433" cy="947667"/>
          </a:xfrm>
        </p:spPr>
        <p:txBody>
          <a:bodyPr rtlCol="0">
            <a:normAutofit fontScale="90000"/>
          </a:bodyPr>
          <a:lstStyle/>
          <a:p>
            <a:pPr rtl="0"/>
            <a:r>
              <a:rPr lang="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Remédiation cognitive :</a:t>
            </a:r>
            <a:br>
              <a:rPr lang="fr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pratique…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779B240-2169-4C9E-930B-7D3C32C5B448}"/>
              </a:ext>
            </a:extLst>
          </p:cNvPr>
          <p:cNvSpPr txBox="1"/>
          <p:nvPr/>
        </p:nvSpPr>
        <p:spPr>
          <a:xfrm>
            <a:off x="4625009" y="1653070"/>
            <a:ext cx="68341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u="sng" dirty="0"/>
              <a:t>Selon le programme utilisé</a:t>
            </a:r>
            <a:r>
              <a:rPr lang="fr-FR" dirty="0"/>
              <a:t>, la prise en charge peut 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dirty="0"/>
              <a:t>Être </a:t>
            </a:r>
            <a:r>
              <a:rPr lang="fr-FR" b="1" dirty="0"/>
              <a:t>individuelle</a:t>
            </a:r>
            <a:r>
              <a:rPr lang="fr-FR" dirty="0"/>
              <a:t> ou </a:t>
            </a:r>
            <a:r>
              <a:rPr lang="fr-FR" b="1" dirty="0"/>
              <a:t>groupale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dirty="0"/>
              <a:t>Cibler la </a:t>
            </a:r>
            <a:r>
              <a:rPr lang="fr-FR" b="1" dirty="0" err="1"/>
              <a:t>neurocognition</a:t>
            </a:r>
            <a:r>
              <a:rPr lang="fr-FR" dirty="0"/>
              <a:t> ou la </a:t>
            </a:r>
            <a:r>
              <a:rPr lang="fr-FR" b="1" dirty="0"/>
              <a:t>cognition sociale </a:t>
            </a:r>
            <a:r>
              <a:rPr lang="fr-FR" dirty="0"/>
              <a:t>(parfois les deux)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dirty="0"/>
              <a:t>Utiliser un support </a:t>
            </a:r>
            <a:r>
              <a:rPr lang="fr-FR" b="1" dirty="0"/>
              <a:t>informatique</a:t>
            </a:r>
            <a:r>
              <a:rPr lang="fr-FR" dirty="0"/>
              <a:t> ou un support </a:t>
            </a:r>
            <a:r>
              <a:rPr lang="fr-FR" b="1" dirty="0"/>
              <a:t>papier-crayon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dirty="0"/>
              <a:t>Se destiner </a:t>
            </a:r>
            <a:r>
              <a:rPr lang="fr-FR" b="1" dirty="0"/>
              <a:t>aux adultes comme aux adolescents ou aux enfants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fr-FR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fr-FR" dirty="0"/>
          </a:p>
          <a:p>
            <a:pPr algn="just"/>
            <a:r>
              <a:rPr lang="fr-FR" b="1" dirty="0"/>
              <a:t>Un programme dure en moyenne 3 mois à raison de 2 séances d’1h par semaine </a:t>
            </a:r>
            <a:r>
              <a:rPr lang="fr-FR" dirty="0"/>
              <a:t>avec tâches à domicile pour faire le lien avec le quotidien et consolider les stratégies utilisées en séance.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B6B42FD-46C6-4831-8BF9-BA4C04366488}"/>
              </a:ext>
            </a:extLst>
          </p:cNvPr>
          <p:cNvSpPr txBox="1"/>
          <p:nvPr/>
        </p:nvSpPr>
        <p:spPr>
          <a:xfrm>
            <a:off x="278588" y="237744"/>
            <a:ext cx="3722788" cy="39703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sz="1800" b="1" dirty="0"/>
              <a:t>Stratégies utilisées :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800" dirty="0"/>
              <a:t>Verbalisation des moyens employés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dirty="0"/>
              <a:t>Réduction de l’information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800" dirty="0"/>
              <a:t>Subdivision de la tâche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dirty="0"/>
              <a:t>Apprentissage sans erreur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800" dirty="0"/>
              <a:t>Simplification de la tâche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dirty="0"/>
              <a:t>Présence d’invitations écrites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800" dirty="0"/>
              <a:t>Regroupement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dirty="0"/>
              <a:t>Répétitions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800" dirty="0"/>
              <a:t>Emploi de méthodes mnémoniques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dirty="0"/>
              <a:t>Catégorisation, organisation, planification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4D97614-2A2F-4E03-8E81-CD82B80469FD}"/>
              </a:ext>
            </a:extLst>
          </p:cNvPr>
          <p:cNvSpPr txBox="1"/>
          <p:nvPr/>
        </p:nvSpPr>
        <p:spPr>
          <a:xfrm>
            <a:off x="5664497" y="5914988"/>
            <a:ext cx="461898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b="1" i="0" dirty="0">
                <a:solidFill>
                  <a:schemeClr val="accent5">
                    <a:lumMod val="75000"/>
                  </a:schemeClr>
                </a:solidFill>
                <a:effectLst/>
                <a:latin typeface="Roboto"/>
              </a:rPr>
              <a:t>petit-guide-remediation-cognitive.pdf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E67DE66-0C67-4000-A8D8-F46AFB0B22DC}"/>
              </a:ext>
            </a:extLst>
          </p:cNvPr>
          <p:cNvSpPr txBox="1"/>
          <p:nvPr/>
        </p:nvSpPr>
        <p:spPr>
          <a:xfrm>
            <a:off x="259080" y="4311932"/>
            <a:ext cx="3742296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sz="1800" b="1" dirty="0"/>
              <a:t>Rôle du thérapeute en séance 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800" dirty="0"/>
              <a:t>Faire du lien entre les exercices et les tâches de la VQ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dirty="0"/>
              <a:t>Renforcement positif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dirty="0"/>
              <a:t>Psychoéducation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dirty="0"/>
              <a:t>Guider la personne dans l’utilisation d’un maximum de stratégies</a:t>
            </a:r>
          </a:p>
        </p:txBody>
      </p:sp>
    </p:spTree>
    <p:extLst>
      <p:ext uri="{BB962C8B-B14F-4D97-AF65-F5344CB8AC3E}">
        <p14:creationId xmlns:p14="http://schemas.microsoft.com/office/powerpoint/2010/main" val="2546188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age contenant un tissu, une table, rouge et couverte&#10;&#10;Description générée automatiquement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00" y="10"/>
            <a:ext cx="12191979" cy="6857990"/>
          </a:xfrm>
          <a:prstGeom prst="rect">
            <a:avLst/>
          </a:prstGeom>
        </p:spPr>
      </p:pic>
      <p:sp>
        <p:nvSpPr>
          <p:cNvPr id="64" name="Rectangle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Rectangle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2142470"/>
          </a:xfrm>
        </p:spPr>
        <p:txBody>
          <a:bodyPr rtlCol="0">
            <a:normAutofit/>
          </a:bodyPr>
          <a:lstStyle/>
          <a:p>
            <a:pPr rtl="0"/>
            <a:r>
              <a:rPr lang="fr-FR" sz="4400" dirty="0">
                <a:solidFill>
                  <a:schemeClr val="accent4">
                    <a:lumMod val="75000"/>
                  </a:schemeClr>
                </a:solidFill>
              </a:rPr>
              <a:t>I</a:t>
            </a:r>
            <a:r>
              <a:rPr lang="fr" sz="4400" dirty="0">
                <a:solidFill>
                  <a:schemeClr val="accent4">
                    <a:lumMod val="75000"/>
                  </a:schemeClr>
                </a:solidFill>
              </a:rPr>
              <a:t>ndications </a:t>
            </a:r>
            <a:br>
              <a:rPr lang="fr" sz="4400" dirty="0">
                <a:solidFill>
                  <a:schemeClr val="tx1"/>
                </a:solidFill>
              </a:rPr>
            </a:br>
            <a:r>
              <a:rPr lang="fr" sz="4400" dirty="0">
                <a:solidFill>
                  <a:schemeClr val="accent5">
                    <a:lumMod val="75000"/>
                  </a:schemeClr>
                </a:solidFill>
              </a:rPr>
              <a:t>et</a:t>
            </a:r>
            <a:r>
              <a:rPr lang="fr" sz="4400" dirty="0">
                <a:solidFill>
                  <a:schemeClr val="tx1"/>
                </a:solidFill>
              </a:rPr>
              <a:t> </a:t>
            </a:r>
            <a:r>
              <a:rPr lang="fr" sz="4400" dirty="0">
                <a:solidFill>
                  <a:schemeClr val="accent1"/>
                </a:solidFill>
              </a:rPr>
              <a:t>conditions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41DF8D9-CCA9-48A3-B56B-730C0CEDB531}"/>
              </a:ext>
            </a:extLst>
          </p:cNvPr>
          <p:cNvSpPr txBox="1"/>
          <p:nvPr/>
        </p:nvSpPr>
        <p:spPr>
          <a:xfrm>
            <a:off x="6836898" y="379828"/>
            <a:ext cx="4909625" cy="6091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16BB26-C935-405A-9724-0B857ACAF622}"/>
              </a:ext>
            </a:extLst>
          </p:cNvPr>
          <p:cNvSpPr/>
          <p:nvPr/>
        </p:nvSpPr>
        <p:spPr>
          <a:xfrm>
            <a:off x="7118251" y="637939"/>
            <a:ext cx="4318783" cy="559404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dirty="0"/>
              <a:t>Plainte cognitive de la personne et / ou de son entourage (personnel ou professionnel)</a:t>
            </a:r>
            <a:endParaRPr lang="fr-FR" b="1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dirty="0"/>
              <a:t>Personne</a:t>
            </a:r>
            <a:r>
              <a:rPr lang="fr-FR" b="1" dirty="0"/>
              <a:t> stabilisée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b="1" dirty="0"/>
              <a:t>Traitement stable</a:t>
            </a:r>
            <a:r>
              <a:rPr lang="fr-FR" dirty="0"/>
              <a:t> à dose minimale efficace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b="1" dirty="0"/>
              <a:t>Motivation et consentement </a:t>
            </a:r>
            <a:r>
              <a:rPr lang="fr-FR" dirty="0"/>
              <a:t>de la personne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dirty="0"/>
              <a:t>Déficits cognitifs objectivés par un </a:t>
            </a:r>
            <a:r>
              <a:rPr lang="fr-FR" b="1" dirty="0"/>
              <a:t>bilan neuropsy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b="1" dirty="0"/>
              <a:t>Spécifier les difficultés </a:t>
            </a:r>
            <a:r>
              <a:rPr lang="fr-FR" dirty="0"/>
              <a:t>rencontrées dans la vie quotidienne et co-construction des objectifs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dirty="0"/>
              <a:t>Intervention le + </a:t>
            </a:r>
            <a:r>
              <a:rPr lang="fr-FR" b="1" dirty="0"/>
              <a:t>précocement </a:t>
            </a:r>
            <a:r>
              <a:rPr lang="fr-FR" dirty="0"/>
              <a:t>possible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dirty="0"/>
              <a:t>Pour </a:t>
            </a:r>
            <a:r>
              <a:rPr lang="fr-FR" b="1" dirty="0"/>
              <a:t>tous types de patients </a:t>
            </a:r>
            <a:r>
              <a:rPr lang="fr-FR" dirty="0"/>
              <a:t>(entrée dans la maladie, chroniques, institutionnalisés…)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336EB9-FFF5-410F-ADE9-47F521F2AE98}"/>
              </a:ext>
            </a:extLst>
          </p:cNvPr>
          <p:cNvSpPr txBox="1"/>
          <p:nvPr/>
        </p:nvSpPr>
        <p:spPr>
          <a:xfrm>
            <a:off x="3189002" y="5222352"/>
            <a:ext cx="2474935" cy="124878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9" name="Connecteur : en arc 8">
            <a:extLst>
              <a:ext uri="{FF2B5EF4-FFF2-40B4-BE49-F238E27FC236}">
                <a16:creationId xmlns:a16="http://schemas.microsoft.com/office/drawing/2014/main" id="{464FF327-EB23-44FF-83E4-88C4C3BA754F}"/>
              </a:ext>
            </a:extLst>
          </p:cNvPr>
          <p:cNvCxnSpPr>
            <a:cxnSpLocks/>
          </p:cNvCxnSpPr>
          <p:nvPr/>
        </p:nvCxnSpPr>
        <p:spPr>
          <a:xfrm flipV="1">
            <a:off x="5687545" y="3912544"/>
            <a:ext cx="1815908" cy="1675250"/>
          </a:xfrm>
          <a:prstGeom prst="curvedConnector3">
            <a:avLst>
              <a:gd name="adj1" fmla="val 50000"/>
            </a:avLst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6ECAFE68-074D-4188-B684-BAE58538F7E4}"/>
              </a:ext>
            </a:extLst>
          </p:cNvPr>
          <p:cNvSpPr txBox="1"/>
          <p:nvPr/>
        </p:nvSpPr>
        <p:spPr>
          <a:xfrm>
            <a:off x="3236127" y="5270809"/>
            <a:ext cx="2474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ELADEB est un outil – parmi d’autres – de recueil des difficultés fonctionnelles.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12EA425-2F56-4005-92C2-FFC3B5C9F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9" b="89834" l="9962" r="94956">
                        <a14:foregroundMark x1="18789" y1="65353" x2="23707" y2="56639"/>
                        <a14:foregroundMark x1="23707" y1="56639" x2="50820" y2="34855"/>
                        <a14:foregroundMark x1="50820" y1="34855" x2="59899" y2="34232"/>
                        <a14:foregroundMark x1="59899" y1="34232" x2="66330" y2="38382"/>
                        <a14:foregroundMark x1="66330" y1="38382" x2="70996" y2="46888"/>
                        <a14:foregroundMark x1="70996" y1="46888" x2="72636" y2="57676"/>
                        <a14:foregroundMark x1="72636" y1="57676" x2="69609" y2="68672"/>
                        <a14:foregroundMark x1="69609" y1="68672" x2="58260" y2="71162"/>
                        <a14:foregroundMark x1="58386" y1="75726" x2="66456" y2="80290"/>
                        <a14:foregroundMark x1="66456" y1="80290" x2="72383" y2="72199"/>
                        <a14:foregroundMark x1="72383" y1="72199" x2="80454" y2="51867"/>
                        <a14:foregroundMark x1="80454" y1="51867" x2="80706" y2="41701"/>
                        <a14:foregroundMark x1="58386" y1="25311" x2="67591" y2="23859"/>
                        <a14:foregroundMark x1="67591" y1="23859" x2="73897" y2="24896"/>
                        <a14:foregroundMark x1="73897" y1="24896" x2="86507" y2="36100"/>
                        <a14:foregroundMark x1="86507" y1="36100" x2="86255" y2="47718"/>
                        <a14:foregroundMark x1="86255" y1="47718" x2="86129" y2="48133"/>
                        <a14:foregroundMark x1="66835" y1="36307" x2="66835" y2="36307"/>
                        <a14:foregroundMark x1="63178" y1="61826" x2="63178" y2="61826"/>
                        <a14:foregroundMark x1="54224" y1="40871" x2="54224" y2="40871"/>
                        <a14:foregroundMark x1="43506" y1="33817" x2="43506" y2="33817"/>
                        <a14:foregroundMark x1="61286" y1="64315" x2="61286" y2="64315"/>
                        <a14:foregroundMark x1="61286" y1="64315" x2="68222" y2="64315"/>
                        <a14:foregroundMark x1="68222" y1="64315" x2="69105" y2="64730"/>
                        <a14:foregroundMark x1="21438" y1="72822" x2="22446" y2="84025"/>
                        <a14:foregroundMark x1="22446" y1="84025" x2="34931" y2="79876"/>
                        <a14:foregroundMark x1="94956" y1="36722" x2="90542" y2="37759"/>
                        <a14:foregroundMark x1="37074" y1="22407" x2="40731" y2="30498"/>
                        <a14:foregroundMark x1="46784" y1="18050" x2="46784" y2="18050"/>
                        <a14:foregroundMark x1="46784" y1="18050" x2="48045" y2="17427"/>
                        <a14:foregroundMark x1="63808" y1="14938" x2="59269" y2="14938"/>
                        <a14:foregroundMark x1="73644" y1="16805" x2="82472" y2="25311"/>
                        <a14:foregroundMark x1="56368" y1="17220" x2="49937" y2="16598"/>
                        <a14:foregroundMark x1="49937" y1="16598" x2="49811" y2="16805"/>
                        <a14:foregroundMark x1="44893" y1="17842" x2="38335" y2="18672"/>
                        <a14:foregroundMark x1="38335" y1="18672" x2="37201" y2="20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44676">
            <a:off x="969834" y="5086833"/>
            <a:ext cx="2598525" cy="157943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AC23A69-1E6A-4EBE-89D0-0469BB3D230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6154" y1="28526" x2="66154" y2="28526"/>
                        <a14:foregroundMark x1="66154" y1="28526" x2="56667" y2="34936"/>
                        <a14:foregroundMark x1="56667" y1="34936" x2="60513" y2="44359"/>
                        <a14:foregroundMark x1="60513" y1="44359" x2="64936" y2="45321"/>
                        <a14:foregroundMark x1="61603" y1="89615" x2="61603" y2="89615"/>
                        <a14:backgroundMark x1="64679" y1="90513" x2="64679" y2="90513"/>
                        <a14:backgroundMark x1="62500" y1="80769" x2="62500" y2="80769"/>
                        <a14:backgroundMark x1="56410" y1="56923" x2="56410" y2="56923"/>
                        <a14:backgroundMark x1="61923" y1="84423" x2="61923" y2="84423"/>
                        <a14:backgroundMark x1="23141" y1="19103" x2="23141" y2="19103"/>
                        <a14:backgroundMark x1="23718" y1="17885" x2="23141" y2="19103"/>
                        <a14:backgroundMark x1="32821" y1="21859" x2="32821" y2="21859"/>
                        <a14:backgroundMark x1="32821" y1="21859" x2="42179" y2="16346"/>
                        <a14:backgroundMark x1="42179" y1="16346" x2="42179" y2="16346"/>
                        <a14:backgroundMark x1="42179" y1="16346" x2="37372" y2="20962"/>
                        <a14:backgroundMark x1="40000" y1="20962" x2="44038" y2="23397"/>
                        <a14:backgroundMark x1="49103" y1="25256" x2="40897" y2="21538"/>
                        <a14:backgroundMark x1="40897" y1="21538" x2="38141" y2="21538"/>
                        <a14:backgroundMark x1="45321" y1="22500" x2="44808" y2="22500"/>
                        <a14:backgroundMark x1="66090" y1="94551" x2="64487" y2="8961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615" y="-350262"/>
            <a:ext cx="3716454" cy="3240936"/>
          </a:xfrm>
          <a:prstGeom prst="rect">
            <a:avLst/>
          </a:prstGeom>
        </p:spPr>
      </p:pic>
      <p:sp>
        <p:nvSpPr>
          <p:cNvPr id="10" name="Bulle narrative : rectangle à coins arrondis 9">
            <a:extLst>
              <a:ext uri="{FF2B5EF4-FFF2-40B4-BE49-F238E27FC236}">
                <a16:creationId xmlns:a16="http://schemas.microsoft.com/office/drawing/2014/main" id="{37E33CC3-04ED-447A-BCE8-2DA761C05C3C}"/>
              </a:ext>
            </a:extLst>
          </p:cNvPr>
          <p:cNvSpPr/>
          <p:nvPr/>
        </p:nvSpPr>
        <p:spPr>
          <a:xfrm>
            <a:off x="1617784" y="145143"/>
            <a:ext cx="4909625" cy="1439552"/>
          </a:xfrm>
          <a:prstGeom prst="wedgeRoundRectCallout">
            <a:avLst>
              <a:gd name="adj1" fmla="val -62221"/>
              <a:gd name="adj2" fmla="val 14762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MV Boli" panose="02000500030200090000" pitchFamily="2" charset="0"/>
                <a:cs typeface="MV Boli" panose="02000500030200090000" pitchFamily="2" charset="0"/>
              </a:rPr>
              <a:t>Je n’arrive pas à suivre une conversation, je suis mal à l’aise en présence des autres, j’oublie mes RDV …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945F605-AB5C-42CC-9DD4-1AF9457D29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0222" y1="10000" x2="50222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568" y="373291"/>
            <a:ext cx="1536753" cy="90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95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age contenant un tissu, une table, rouge et couverte&#10;&#10;Description générée automatiquement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4" name="Rectangle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Rectangle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2142470"/>
          </a:xfrm>
        </p:spPr>
        <p:txBody>
          <a:bodyPr rtlCol="0">
            <a:normAutofit/>
          </a:bodyPr>
          <a:lstStyle/>
          <a:p>
            <a:pPr rtl="0"/>
            <a:r>
              <a:rPr lang="fr-FR" sz="4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4400" dirty="0">
                <a:solidFill>
                  <a:schemeClr val="accent2">
                    <a:lumMod val="75000"/>
                  </a:schemeClr>
                </a:solidFill>
              </a:rPr>
              <a:t>programme CRT</a:t>
            </a:r>
            <a:endParaRPr lang="fr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41DF8D9-CCA9-48A3-B56B-730C0CEDB531}"/>
              </a:ext>
            </a:extLst>
          </p:cNvPr>
          <p:cNvSpPr txBox="1"/>
          <p:nvPr/>
        </p:nvSpPr>
        <p:spPr>
          <a:xfrm>
            <a:off x="6836898" y="379828"/>
            <a:ext cx="4909625" cy="6091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16BB26-C935-405A-9724-0B857ACAF622}"/>
              </a:ext>
            </a:extLst>
          </p:cNvPr>
          <p:cNvSpPr/>
          <p:nvPr/>
        </p:nvSpPr>
        <p:spPr>
          <a:xfrm>
            <a:off x="7118251" y="637939"/>
            <a:ext cx="4318783" cy="559404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fr-FR" b="1" dirty="0"/>
              <a:t>Cible</a:t>
            </a:r>
            <a:r>
              <a:rPr lang="fr-FR" dirty="0"/>
              <a:t> : </a:t>
            </a:r>
            <a:r>
              <a:rPr lang="fr-FR" dirty="0" err="1"/>
              <a:t>Neurocognition</a:t>
            </a:r>
            <a:r>
              <a:rPr lang="fr-FR" dirty="0"/>
              <a:t> (attention, flexibilité, mémoire, planification)</a:t>
            </a:r>
          </a:p>
          <a:p>
            <a:pPr algn="just"/>
            <a:endParaRPr lang="fr-FR" dirty="0"/>
          </a:p>
          <a:p>
            <a:pPr algn="just"/>
            <a:r>
              <a:rPr lang="fr-FR" b="1" dirty="0"/>
              <a:t>Format</a:t>
            </a:r>
            <a:r>
              <a:rPr lang="fr-FR" dirty="0"/>
              <a:t> : Individuel</a:t>
            </a:r>
          </a:p>
          <a:p>
            <a:pPr algn="just"/>
            <a:endParaRPr lang="fr-FR" dirty="0"/>
          </a:p>
          <a:p>
            <a:pPr algn="just"/>
            <a:r>
              <a:rPr lang="fr-FR" b="1" dirty="0"/>
              <a:t>Population</a:t>
            </a:r>
            <a:r>
              <a:rPr lang="fr-FR" dirty="0"/>
              <a:t> : Adultes, potentiellement DI légère</a:t>
            </a:r>
          </a:p>
          <a:p>
            <a:pPr algn="just"/>
            <a:endParaRPr lang="fr-FR" dirty="0"/>
          </a:p>
          <a:p>
            <a:pPr algn="just"/>
            <a:r>
              <a:rPr lang="fr-FR" b="1" dirty="0"/>
              <a:t>Matériel</a:t>
            </a:r>
            <a:r>
              <a:rPr lang="fr-FR" dirty="0"/>
              <a:t> : Papier-crayon &amp; jetons</a:t>
            </a:r>
          </a:p>
          <a:p>
            <a:pPr algn="just"/>
            <a:endParaRPr lang="fr-FR" dirty="0"/>
          </a:p>
          <a:p>
            <a:pPr algn="just"/>
            <a:r>
              <a:rPr lang="fr-FR" b="1" dirty="0"/>
              <a:t>Trois modules </a:t>
            </a:r>
            <a:r>
              <a:rPr lang="fr-FR" dirty="0"/>
              <a:t>: Flexibilité cognitive (3 semaines) – Mémoire (6 semaines) – Planification (5 semaines)</a:t>
            </a:r>
          </a:p>
          <a:p>
            <a:pPr algn="just"/>
            <a:endParaRPr lang="fr-FR" dirty="0"/>
          </a:p>
          <a:p>
            <a:pPr algn="just"/>
            <a:r>
              <a:rPr lang="fr-FR" dirty="0"/>
              <a:t>Régulièrement des </a:t>
            </a:r>
            <a:r>
              <a:rPr lang="fr-FR" b="1" dirty="0"/>
              <a:t>tâches à domicile </a:t>
            </a:r>
            <a:r>
              <a:rPr lang="fr-FR" dirty="0"/>
              <a:t>en lien avec les processus travaillés en séance.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58F0C5C-19BE-48C6-BDA4-04BCEB18F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306" y="186853"/>
            <a:ext cx="4644571" cy="64687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6803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age contenant un tissu, une table, rouge et couverte&#10;&#10;Description générée automatiquement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64" name="Rectangle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Rectangle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2142470"/>
          </a:xfrm>
        </p:spPr>
        <p:txBody>
          <a:bodyPr rtlCol="0">
            <a:normAutofit/>
          </a:bodyPr>
          <a:lstStyle/>
          <a:p>
            <a:pPr rtl="0"/>
            <a:r>
              <a:rPr lang="fr-FR" sz="4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4400" dirty="0">
                <a:solidFill>
                  <a:schemeClr val="accent1">
                    <a:lumMod val="75000"/>
                  </a:schemeClr>
                </a:solidFill>
              </a:rPr>
              <a:t>programme IPT</a:t>
            </a:r>
            <a:endParaRPr lang="fr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41DF8D9-CCA9-48A3-B56B-730C0CEDB531}"/>
              </a:ext>
            </a:extLst>
          </p:cNvPr>
          <p:cNvSpPr txBox="1"/>
          <p:nvPr/>
        </p:nvSpPr>
        <p:spPr>
          <a:xfrm>
            <a:off x="6822829" y="82621"/>
            <a:ext cx="5020828" cy="66520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16BB26-C935-405A-9724-0B857ACAF622}"/>
              </a:ext>
            </a:extLst>
          </p:cNvPr>
          <p:cNvSpPr/>
          <p:nvPr/>
        </p:nvSpPr>
        <p:spPr>
          <a:xfrm>
            <a:off x="7118251" y="319315"/>
            <a:ext cx="4420606" cy="61976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fr-FR" b="1" dirty="0"/>
              <a:t>Cible</a:t>
            </a:r>
            <a:r>
              <a:rPr lang="fr-FR" dirty="0"/>
              <a:t> : </a:t>
            </a:r>
            <a:r>
              <a:rPr lang="fr-FR" dirty="0" err="1"/>
              <a:t>Neurocognition</a:t>
            </a:r>
            <a:r>
              <a:rPr lang="fr-FR" dirty="0"/>
              <a:t> &amp; Cognition sociale</a:t>
            </a:r>
          </a:p>
          <a:p>
            <a:pPr algn="just"/>
            <a:endParaRPr lang="fr-FR" dirty="0"/>
          </a:p>
          <a:p>
            <a:pPr algn="just"/>
            <a:r>
              <a:rPr lang="fr-FR" b="1" dirty="0"/>
              <a:t>Format</a:t>
            </a:r>
            <a:r>
              <a:rPr lang="fr-FR" dirty="0"/>
              <a:t> : Groupal (+/- 8 patients)</a:t>
            </a:r>
          </a:p>
          <a:p>
            <a:pPr algn="just"/>
            <a:endParaRPr lang="fr-FR" dirty="0"/>
          </a:p>
          <a:p>
            <a:pPr algn="just"/>
            <a:r>
              <a:rPr lang="fr-FR" b="1" dirty="0"/>
              <a:t>Population</a:t>
            </a:r>
            <a:r>
              <a:rPr lang="fr-FR" dirty="0"/>
              <a:t> : Adultes avec trouble psychotique</a:t>
            </a:r>
          </a:p>
          <a:p>
            <a:pPr algn="just"/>
            <a:endParaRPr lang="fr-FR" dirty="0"/>
          </a:p>
          <a:p>
            <a:pPr algn="just"/>
            <a:r>
              <a:rPr lang="fr-FR" b="1" dirty="0"/>
              <a:t>Matériel</a:t>
            </a:r>
            <a:r>
              <a:rPr lang="fr-FR" dirty="0"/>
              <a:t> : Tableau, </a:t>
            </a:r>
            <a:r>
              <a:rPr lang="fr-FR" dirty="0" err="1"/>
              <a:t>powerpoint</a:t>
            </a:r>
            <a:r>
              <a:rPr lang="fr-FR" dirty="0"/>
              <a:t>, cartes de scènes sociales</a:t>
            </a:r>
          </a:p>
          <a:p>
            <a:pPr algn="just"/>
            <a:endParaRPr lang="fr-FR" dirty="0"/>
          </a:p>
          <a:p>
            <a:pPr algn="just"/>
            <a:r>
              <a:rPr lang="fr-FR" b="1" dirty="0"/>
              <a:t>Six modules </a:t>
            </a:r>
            <a:r>
              <a:rPr lang="fr-FR" dirty="0"/>
              <a:t>: Différenciation cognitive – Perception sociale – Communication verbale – Habiletés sociales – Gestion des émotions – Résolutions de problèmes</a:t>
            </a:r>
          </a:p>
          <a:p>
            <a:pPr algn="just"/>
            <a:endParaRPr lang="fr-FR" dirty="0"/>
          </a:p>
          <a:p>
            <a:pPr algn="just"/>
            <a:r>
              <a:rPr lang="fr-FR" dirty="0"/>
              <a:t>1 à 2 séances d’1h30 par semaine sur une moyenne de 10 mois, avec tâches à domicile.</a:t>
            </a:r>
          </a:p>
          <a:p>
            <a:pPr algn="just"/>
            <a:endParaRPr lang="fr-FR" dirty="0"/>
          </a:p>
          <a:p>
            <a:pPr algn="just"/>
            <a:endParaRPr lang="fr-FR" dirty="0"/>
          </a:p>
          <a:p>
            <a:pPr algn="just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78253CB-1EA6-4679-882C-7D4F5C15DB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" y="166572"/>
            <a:ext cx="5875569" cy="41011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F601EE2-C98C-4416-A9CD-1415929368A0}"/>
              </a:ext>
            </a:extLst>
          </p:cNvPr>
          <p:cNvSpPr txBox="1"/>
          <p:nvPr/>
        </p:nvSpPr>
        <p:spPr>
          <a:xfrm>
            <a:off x="6769908" y="341085"/>
            <a:ext cx="5073749" cy="535531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800" b="0" i="0" u="none" strike="noStrike" baseline="0" dirty="0">
                <a:latin typeface="Calibri" panose="020F0502020204030204" pitchFamily="34" charset="0"/>
              </a:rPr>
              <a:t>Etape 1 : </a:t>
            </a:r>
            <a:r>
              <a:rPr lang="fr-FR" sz="1800" b="1" i="0" u="none" strike="noStrike" baseline="0" dirty="0">
                <a:latin typeface="Calibri" panose="020F0502020204030204" pitchFamily="34" charset="0"/>
              </a:rPr>
              <a:t>DESCRIPTION</a:t>
            </a:r>
            <a:br>
              <a:rPr lang="fr-FR" sz="1800" b="0" i="0" u="none" strike="noStrike" baseline="0" dirty="0">
                <a:latin typeface="Calibri" panose="020F0502020204030204" pitchFamily="34" charset="0"/>
              </a:rPr>
            </a:br>
            <a:r>
              <a:rPr lang="fr-FR" sz="1800" b="0" i="0" u="none" strike="noStrike" baseline="0" dirty="0">
                <a:latin typeface="Calibri" panose="020F0502020204030204" pitchFamily="34" charset="0"/>
              </a:rPr>
              <a:t>	Décrire ce qui est concret et observable, qui ne cause aucun doute. Aucune interprétation n’est permise.</a:t>
            </a:r>
          </a:p>
          <a:p>
            <a:endParaRPr lang="fr-FR" dirty="0">
              <a:latin typeface="Calibri" panose="020F0502020204030204" pitchFamily="34" charset="0"/>
            </a:endParaRPr>
          </a:p>
          <a:p>
            <a:r>
              <a:rPr lang="fr-FR" dirty="0">
                <a:latin typeface="Calibri" panose="020F0502020204030204" pitchFamily="34" charset="0"/>
              </a:rPr>
              <a:t>Etape 2 : </a:t>
            </a:r>
            <a:r>
              <a:rPr lang="fr-FR" b="1" dirty="0">
                <a:latin typeface="Calibri" panose="020F0502020204030204" pitchFamily="34" charset="0"/>
              </a:rPr>
              <a:t>INTERPRETATION</a:t>
            </a:r>
          </a:p>
          <a:p>
            <a:pPr algn="l"/>
            <a:r>
              <a:rPr lang="fr-FR" sz="1800" b="0" i="0" u="none" strike="noStrike" baseline="0" dirty="0">
                <a:latin typeface="Calibri" panose="020F0502020204030204" pitchFamily="34" charset="0"/>
              </a:rPr>
              <a:t>	Justifier les interprétations à l'aide des éléments de description énumérés à l'étape 1. Les patients doivent répondre à des questions en argumentant leur réponse. </a:t>
            </a:r>
          </a:p>
          <a:p>
            <a:pPr algn="l"/>
            <a:endParaRPr lang="fr-F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FR" sz="1800" b="0" i="0" u="none" strike="noStrike" baseline="0" dirty="0">
                <a:latin typeface="Calibri" panose="020F0502020204030204" pitchFamily="34" charset="0"/>
              </a:rPr>
              <a:t>Permet de distinguer ce qui est objectif (qui est observable et qui fait consensus) de ce qui est subjectif (interprétation, discutable) </a:t>
            </a:r>
          </a:p>
          <a:p>
            <a:endParaRPr lang="fr-FR" dirty="0">
              <a:latin typeface="Calibri" panose="020F0502020204030204" pitchFamily="34" charset="0"/>
            </a:endParaRPr>
          </a:p>
          <a:p>
            <a:r>
              <a:rPr lang="fr-FR" sz="1800" b="0" i="0" u="none" strike="noStrike" baseline="0" dirty="0">
                <a:latin typeface="Calibri" panose="020F0502020204030204" pitchFamily="34" charset="0"/>
              </a:rPr>
              <a:t>Etape 3 : </a:t>
            </a:r>
            <a:r>
              <a:rPr lang="fr-FR" sz="1800" b="1" i="0" u="none" strike="noStrike" baseline="0" dirty="0">
                <a:latin typeface="Calibri" panose="020F0502020204030204" pitchFamily="34" charset="0"/>
              </a:rPr>
              <a:t>TROUVER</a:t>
            </a:r>
            <a:r>
              <a:rPr lang="fr-FR" sz="1800" b="1" i="0" u="none" strike="noStrike" dirty="0">
                <a:latin typeface="Calibri" panose="020F0502020204030204" pitchFamily="34" charset="0"/>
              </a:rPr>
              <a:t> UN TITRE</a:t>
            </a:r>
          </a:p>
          <a:p>
            <a:r>
              <a:rPr lang="fr-FR" b="1" baseline="0" dirty="0">
                <a:latin typeface="Calibri" panose="020F0502020204030204" pitchFamily="34" charset="0"/>
              </a:rPr>
              <a:t>	</a:t>
            </a:r>
            <a:r>
              <a:rPr lang="fr-FR" dirty="0">
                <a:latin typeface="Calibri" panose="020F0502020204030204" pitchFamily="34" charset="0"/>
              </a:rPr>
              <a:t>Sorte de « synthèse cognitive ». Travaille la capacité à faire des compromis, à trouver un consensus.</a:t>
            </a:r>
            <a:endParaRPr lang="fr-FR" sz="1800" b="1" i="0" u="none" strike="noStrike" baseline="0" dirty="0">
              <a:latin typeface="Calibri" panose="020F0502020204030204" pitchFamily="34" charset="0"/>
            </a:endParaRPr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711BC37E-2754-4F09-B30D-DEDB7AD17998}"/>
              </a:ext>
            </a:extLst>
          </p:cNvPr>
          <p:cNvSpPr/>
          <p:nvPr/>
        </p:nvSpPr>
        <p:spPr>
          <a:xfrm>
            <a:off x="7444307" y="730303"/>
            <a:ext cx="291548" cy="145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A15A5DE9-7018-4DC6-8FD2-DBC04457E19F}"/>
              </a:ext>
            </a:extLst>
          </p:cNvPr>
          <p:cNvSpPr/>
          <p:nvPr/>
        </p:nvSpPr>
        <p:spPr>
          <a:xfrm>
            <a:off x="7458821" y="2071356"/>
            <a:ext cx="291548" cy="145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168081EC-139E-4D6B-9F7D-0E99735369FC}"/>
              </a:ext>
            </a:extLst>
          </p:cNvPr>
          <p:cNvSpPr/>
          <p:nvPr/>
        </p:nvSpPr>
        <p:spPr>
          <a:xfrm>
            <a:off x="7444307" y="4866878"/>
            <a:ext cx="291548" cy="145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7401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Image contenant un tissu, une table, rouge et couverte&#10;&#10;Description générée automatiquement">
            <a:extLst>
              <a:ext uri="{FF2B5EF4-FFF2-40B4-BE49-F238E27FC236}">
                <a16:creationId xmlns:a16="http://schemas.microsoft.com/office/drawing/2014/main" id="{6DA2BEAC-EEC1-4810-AAAA-1962D5B888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7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5E857DA-7F8B-46DF-818A-25074ED5D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2457" y="248298"/>
            <a:ext cx="3439885" cy="618983"/>
          </a:xfr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algn="ctr"/>
            <a:r>
              <a:rPr lang="fr-FR" sz="2400" dirty="0"/>
              <a:t>Qui peut se former ?</a:t>
            </a:r>
          </a:p>
        </p:txBody>
      </p:sp>
      <p:pic>
        <p:nvPicPr>
          <p:cNvPr id="7" name="1er prix  La remédiation cognitive, kezaco">
            <a:hlinkClick r:id="" action="ppaction://media"/>
            <a:extLst>
              <a:ext uri="{FF2B5EF4-FFF2-40B4-BE49-F238E27FC236}">
                <a16:creationId xmlns:a16="http://schemas.microsoft.com/office/drawing/2014/main" id="{DEA1F9F1-F97F-41B1-999A-635A933F662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940" y="1129989"/>
            <a:ext cx="8174260" cy="4598021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DFDD58A-9E73-4FD2-AFB1-2F6E3639D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46097" y="943423"/>
            <a:ext cx="3161963" cy="2592252"/>
          </a:xfr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Médecins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Infirmiers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Psychologues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Educateurs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Ergothérapeutes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Psychomotriciens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Etc…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CCFD11-B98F-4203-9F54-9AE41C52D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17101B6-F1F4-4744-93F9-6A310264A374}" type="datetime1">
              <a:rPr lang="fr-FR" smtClean="0"/>
              <a:t>09/04/2021</a:t>
            </a:fld>
            <a:endParaRPr lang="en-US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CA7EEB5-01AF-4EBC-B90E-4B6A117357EA}"/>
              </a:ext>
            </a:extLst>
          </p:cNvPr>
          <p:cNvSpPr txBox="1">
            <a:spLocks/>
          </p:cNvSpPr>
          <p:nvPr/>
        </p:nvSpPr>
        <p:spPr>
          <a:xfrm>
            <a:off x="8592457" y="3629286"/>
            <a:ext cx="3439886" cy="618983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i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dirty="0"/>
              <a:t>Comment se former ?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B8511339-A904-4A4A-B426-B9207677945C}"/>
              </a:ext>
            </a:extLst>
          </p:cNvPr>
          <p:cNvSpPr txBox="1">
            <a:spLocks/>
          </p:cNvSpPr>
          <p:nvPr/>
        </p:nvSpPr>
        <p:spPr>
          <a:xfrm>
            <a:off x="8731417" y="4341880"/>
            <a:ext cx="3161963" cy="20589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Diplôme Universitaire de Remédiation Cognitive (1 an)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Formations spécifiques aux programmes de remédiation cognitive (2 à 3 jours par programme)</a:t>
            </a:r>
          </a:p>
        </p:txBody>
      </p:sp>
    </p:spTree>
    <p:extLst>
      <p:ext uri="{BB962C8B-B14F-4D97-AF65-F5344CB8AC3E}">
        <p14:creationId xmlns:p14="http://schemas.microsoft.com/office/powerpoint/2010/main" val="18335539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767_TF56410444" id="{2E871065-7464-49D5-B17F-06A336FD9FDE}" vid="{DE927AE8-FEC3-49A6-8258-101EFE09714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{1625918C-2362-4662-9052-ADB543DE1A32}tf56410444_win32</Template>
  <TotalTime>1633</TotalTime>
  <Words>1311</Words>
  <Application>Microsoft Office PowerPoint</Application>
  <PresentationFormat>Grand écran</PresentationFormat>
  <Paragraphs>176</Paragraphs>
  <Slides>11</Slides>
  <Notes>9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20" baseType="lpstr">
      <vt:lpstr>Avenir Next LT Pro</vt:lpstr>
      <vt:lpstr>Avenir Next LT Pro Light</vt:lpstr>
      <vt:lpstr>Calibri</vt:lpstr>
      <vt:lpstr>Century Gothic</vt:lpstr>
      <vt:lpstr>Garamond</vt:lpstr>
      <vt:lpstr>MV Boli</vt:lpstr>
      <vt:lpstr>Roboto</vt:lpstr>
      <vt:lpstr>Wingdings</vt:lpstr>
      <vt:lpstr>SavonVTI</vt:lpstr>
      <vt:lpstr>Remédiation cognitive</vt:lpstr>
      <vt:lpstr>Définion</vt:lpstr>
      <vt:lpstr>Rappels</vt:lpstr>
      <vt:lpstr>Remédiation cognitive : Qu’est-ce que c’est ?</vt:lpstr>
      <vt:lpstr>Remédiation cognitive : En pratique…</vt:lpstr>
      <vt:lpstr>Indications  et conditions</vt:lpstr>
      <vt:lpstr> programme CRT</vt:lpstr>
      <vt:lpstr> programme IPT</vt:lpstr>
      <vt:lpstr>Qui peut se former ?</vt:lpstr>
      <vt:lpstr>Exercice CRT</vt:lpstr>
      <vt:lpstr>Merci !  Des questions 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Remédiation cognitive</dc:title>
  <dc:creator>Anaïs Norigeon</dc:creator>
  <cp:lastModifiedBy>Anaïs Norigeon</cp:lastModifiedBy>
  <cp:revision>72</cp:revision>
  <dcterms:created xsi:type="dcterms:W3CDTF">2021-03-25T13:59:59Z</dcterms:created>
  <dcterms:modified xsi:type="dcterms:W3CDTF">2021-04-09T18:25:17Z</dcterms:modified>
</cp:coreProperties>
</file>