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9" r:id="rId4"/>
    <p:sldId id="270" r:id="rId5"/>
    <p:sldId id="271" r:id="rId6"/>
    <p:sldId id="274" r:id="rId7"/>
    <p:sldId id="272" r:id="rId8"/>
    <p:sldId id="266" r:id="rId9"/>
    <p:sldId id="273" r:id="rId10"/>
    <p:sldId id="267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6005D"/>
    <a:srgbClr val="482400"/>
    <a:srgbClr val="FFFF00"/>
    <a:srgbClr val="FF6699"/>
    <a:srgbClr val="FF1160"/>
    <a:srgbClr val="FF99FF"/>
    <a:srgbClr val="FF9933"/>
    <a:srgbClr val="6633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8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D1E62-1215-4DD9-97BB-551F81D1B623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A11A4-DF2C-4B3D-BE18-18D6B6E56C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AEEDC-6B48-45AB-96EB-BC858D4483AE}" type="datetimeFigureOut">
              <a:rPr lang="fr-FR" smtClean="0"/>
              <a:pPr/>
              <a:t>06/04/2021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12E37-0303-4628-9886-CFBF81E553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hyperlink" Target="Le%20film%20des%20vins%20du%20val%20de%20loire.mp4" TargetMode="External"/><Relationship Id="rId7" Type="http://schemas.openxmlformats.org/officeDocument/2006/relationships/hyperlink" Target="Comment%20fait-on%20le%20vin%20%20-%20toutlevin.com.mp4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9.jpeg"/><Relationship Id="rId4" Type="http://schemas.openxmlformats.org/officeDocument/2006/relationships/image" Target="../media/image5.png"/><Relationship Id="rId9" Type="http://schemas.openxmlformats.org/officeDocument/2006/relationships/hyperlink" Target="Vinification%20en%20blanc.mp4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.png"/><Relationship Id="rId7" Type="http://schemas.openxmlformats.org/officeDocument/2006/relationships/image" Target="../media/image1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10" Type="http://schemas.openxmlformats.org/officeDocument/2006/relationships/image" Target="../media/image16.png"/><Relationship Id="rId4" Type="http://schemas.openxmlformats.org/officeDocument/2006/relationships/image" Target="../media/image11.gif"/><Relationship Id="rId9" Type="http://schemas.openxmlformats.org/officeDocument/2006/relationships/hyperlink" Target="https://www.google.fr/url?sa=i&amp;rct=j&amp;q=&amp;esrc=s&amp;source=images&amp;cd=&amp;cad=rja&amp;uact=8&amp;ved=0ahUKEwjzxrLon8bYAhWEUBQKHaW_D70QjRwIBw&amp;url=https://learninginhand.com/1000/&amp;psig=AOvVaw24TbKeRhsTpxxKJNwHhHfw&amp;ust=1515428059370469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jpeg"/><Relationship Id="rId18" Type="http://schemas.openxmlformats.org/officeDocument/2006/relationships/hyperlink" Target="https://www.google.fr/url?sa=i&amp;rct=j&amp;q=&amp;esrc=s&amp;source=images&amp;cd=&amp;cad=rja&amp;uact=8&amp;ved=0ahUKEwi-g4b6tcbYAhVMshQKHaKdAbUQjRwIBw&amp;url=http://www.hortitecnews.com/safran-remede-miracle-vue/&amp;psig=AOvVaw11W_aFS_RxcQzBYiVQ3Ymx&amp;ust=1515433993469850" TargetMode="External"/><Relationship Id="rId26" Type="http://schemas.openxmlformats.org/officeDocument/2006/relationships/image" Target="../media/image31.jpeg"/><Relationship Id="rId3" Type="http://schemas.openxmlformats.org/officeDocument/2006/relationships/image" Target="../media/image17.jpeg"/><Relationship Id="rId21" Type="http://schemas.openxmlformats.org/officeDocument/2006/relationships/hyperlink" Target="https://www.google.fr/url?sa=i&amp;rct=j&amp;q=&amp;esrc=s&amp;source=images&amp;cd=&amp;cad=rja&amp;uact=8&amp;ved=0ahUKEwjqrqHWtsbYAhXLOxQKHcO8AKsQjRwIBw&amp;url=https://www.academiedugout.fr/ingredients/mache_898&amp;psig=AOvVaw1O8jGvXxhOP96ldpVF3EFr&amp;ust=1515434247058986" TargetMode="External"/><Relationship Id="rId7" Type="http://schemas.openxmlformats.org/officeDocument/2006/relationships/image" Target="../media/image20.jpeg"/><Relationship Id="rId12" Type="http://schemas.openxmlformats.org/officeDocument/2006/relationships/image" Target="../media/image23.png"/><Relationship Id="rId17" Type="http://schemas.openxmlformats.org/officeDocument/2006/relationships/image" Target="../media/image26.png"/><Relationship Id="rId25" Type="http://schemas.openxmlformats.org/officeDocument/2006/relationships/hyperlink" Target="https://www.google.fr/url?sa=i&amp;rct=j&amp;q=&amp;esrc=s&amp;source=images&amp;cd=&amp;cad=rja&amp;uact=8&amp;ved=0ahUKEwikrquTr8bYAhWIVxQKHbv1Dq8QjRwIBw&amp;url=http://www.generation-leurres-blog.com/brochet-a-la-cuillere/&amp;psig=AOvVaw0x0Q82UMCTMaAwNnyRWHW3&amp;ust=1515432226674794" TargetMode="External"/><Relationship Id="rId2" Type="http://schemas.openxmlformats.org/officeDocument/2006/relationships/hyperlink" Target="https://www.google.fr/url?sa=i&amp;rct=j&amp;q=&amp;esrc=s&amp;source=images&amp;cd=&amp;cad=rja&amp;uact=8&amp;ved=0ahUKEwitmtqztsbYAhULXhQKHahXD8AQjRwIBw&amp;url=http://www.mielapiculteur.fr/product/miel-du-gatinais/&amp;psig=AOvVaw0x5q9POWMSoFUjyq9oWHcr&amp;ust=1515434162518043" TargetMode="External"/><Relationship Id="rId16" Type="http://schemas.openxmlformats.org/officeDocument/2006/relationships/hyperlink" Target="https://www.google.fr/url?sa=i&amp;rct=j&amp;q=&amp;esrc=s&amp;source=images&amp;cd=&amp;cad=rja&amp;uact=8&amp;ved=0ahUKEwif9eyns8bYAhUBnRQKHU6pBqwQjRwIBw&amp;url=http://lacauserie.fr/les-asperges/&amp;psig=AOvVaw0X542InPppSi1-7Atz5fP3&amp;ust=1515433295566981" TargetMode="External"/><Relationship Id="rId20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hyperlink" Target="https://www.google.fr/url?sa=i&amp;rct=j&amp;q=&amp;esrc=s&amp;source=images&amp;cd=&amp;cad=rja&amp;uact=8&amp;ved=0ahUKEwjog52ErsbYAhVI8RQKHZj_B7MQjRwIBw&amp;url=http://www.tourainedusud.fr/impression_A4.php?partie=3&amp;id_article=10&amp;psig=AOvVaw1P0Z6VoXj9_K6NaoOLsU4B&amp;ust=1515431934956786" TargetMode="External"/><Relationship Id="rId24" Type="http://schemas.openxmlformats.org/officeDocument/2006/relationships/image" Target="../media/image30.gif"/><Relationship Id="rId5" Type="http://schemas.openxmlformats.org/officeDocument/2006/relationships/image" Target="../media/image18.jpeg"/><Relationship Id="rId15" Type="http://schemas.openxmlformats.org/officeDocument/2006/relationships/image" Target="../media/image25.jpeg"/><Relationship Id="rId23" Type="http://schemas.openxmlformats.org/officeDocument/2006/relationships/hyperlink" Target="https://www.google.fr/url?sa=i&amp;rct=j&amp;q=&amp;esrc=s&amp;source=images&amp;cd=&amp;cad=rja&amp;uact=8&amp;ved=0ahUKEwiu1rK2rsbYAhWGuBQKHTqeBrQQjRwIBw&amp;url=https://enrouelibreverslassociatif.wordpress.com/notre-petit-quotidien/18-2/&amp;psig=AOvVaw2o3AO1-aeOAcbBc8VyuJ2l&amp;ust=1515432031545768" TargetMode="External"/><Relationship Id="rId28" Type="http://schemas.openxmlformats.org/officeDocument/2006/relationships/image" Target="../media/image32.jpeg"/><Relationship Id="rId10" Type="http://schemas.openxmlformats.org/officeDocument/2006/relationships/image" Target="../media/image22.jpeg"/><Relationship Id="rId19" Type="http://schemas.openxmlformats.org/officeDocument/2006/relationships/image" Target="../media/image27.jpeg"/><Relationship Id="rId4" Type="http://schemas.openxmlformats.org/officeDocument/2006/relationships/hyperlink" Target="https://www.google.fr/url?sa=i&amp;rct=j&amp;q=&amp;esrc=s&amp;source=images&amp;cd=&amp;cad=rja&amp;uact=8&amp;ved=0ahUKEwj5-YLbs8bYAhVI7BQKHfakCqsQjRwIBw&amp;url=https://www.lesfruitsetlegumesfrais.com/fruits-legumes/fruits-a-pepins/coing/bien-cuisiner&amp;psig=AOvVaw0FOJ_-gRywzXan9Zii5pdf&amp;ust=1515433458926021" TargetMode="External"/><Relationship Id="rId9" Type="http://schemas.openxmlformats.org/officeDocument/2006/relationships/hyperlink" Target="https://www.google.fr/url?sa=i&amp;rct=j&amp;q=&amp;esrc=s&amp;source=images&amp;cd=&amp;cad=rja&amp;uact=8&amp;ved=0ahUKEwj2wLPRrcbYAhXFXBQKHY4lALwQjRwIBw&amp;url=http://www.cducentre.com/produit-gelines_de_touraine&amp;psig=AOvVaw3fm6uQCJzXbKwDx9UFxrqW&amp;ust=1515431828307467" TargetMode="External"/><Relationship Id="rId14" Type="http://schemas.openxmlformats.org/officeDocument/2006/relationships/hyperlink" Target="https://www.google.fr/url?sa=i&amp;rct=j&amp;q=&amp;esrc=s&amp;source=images&amp;cd=&amp;cad=rja&amp;uact=8&amp;ved=0ahUKEwiTxo__ssbYAhXEOhQKHZKCBroQjRwIBw&amp;url=http://sante.lefigaro.fr/mieux-etre/nutrition-aliments/prune/quest-ce-que-cest&amp;psig=AOvVaw3vaBQyCksrJ7A3112KDTcD&amp;ust=1515433264669935" TargetMode="External"/><Relationship Id="rId22" Type="http://schemas.openxmlformats.org/officeDocument/2006/relationships/image" Target="../media/image29.jpeg"/><Relationship Id="rId27" Type="http://schemas.openxmlformats.org/officeDocument/2006/relationships/hyperlink" Target="https://www.google.fr/url?sa=i&amp;rct=j&amp;q=&amp;esrc=s&amp;source=images&amp;cd=&amp;cad=rja&amp;uact=8&amp;ved=0ahUKEwj_w9KCuMbYAhXFVRQKHV7fAbYQjRwIBw&amp;url=https://www.lechasseurfrancais.com/nature/le-saut-du-chevreuil-3109&amp;psig=AOvVaw079EV9qNCoiWFvShrPBRQL&amp;ust=151543447614912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Classic%20Cocktails%20-%20la%20Margarita.mp4" TargetMode="External"/><Relationship Id="rId5" Type="http://schemas.openxmlformats.org/officeDocument/2006/relationships/image" Target="../media/image35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hyperlink" Target="On%20vous%20dit%20tout%20sur%20les%20fromages%20de%20la%20r&#233;gion%20Centre-Val%20de%20Loire.mp4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fr/url?sa=i&amp;rct=j&amp;q=&amp;esrc=s&amp;source=images&amp;cd=&amp;cad=rja&amp;uact=8&amp;ved=0ahUKEwin37u8wMbYAhVTkRQKHe4TCrQQjRwIBw&amp;url=https://www.dreamstime.com/stock-images-timer-15-minutes-image18884254&amp;psig=AOvVaw1CY3UMinBVENpPH0r8RqVf&amp;ust=1515436861620185" TargetMode="External"/><Relationship Id="rId3" Type="http://schemas.openxmlformats.org/officeDocument/2006/relationships/image" Target="../media/image42.jpeg"/><Relationship Id="rId7" Type="http://schemas.openxmlformats.org/officeDocument/2006/relationships/image" Target="../media/image44.jpeg"/><Relationship Id="rId2" Type="http://schemas.openxmlformats.org/officeDocument/2006/relationships/hyperlink" Target="https://www.google.fr/url?sa=i&amp;rct=j&amp;q=&amp;esrc=s&amp;source=images&amp;cd=&amp;cad=rja&amp;uact=8&amp;ved=0ahUKEwjj35qovMbYAhWEaRQKHcCcCrEQjRwIBw&amp;url=https://www.mercialfred.com/carte/bistronome&amp;psig=AOvVaw0quVPg0hf74IJtAFEo0VTH&amp;ust=151543576667775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fr/url?sa=i&amp;rct=j&amp;q=&amp;esrc=s&amp;source=images&amp;cd=&amp;cad=rja&amp;uact=8&amp;ved=0ahUKEwjfjfexv8bYAhXLvRQKHR_FBrgQjRwIBw&amp;url=https://www.edilivre.com/2016/12/06/fateh-eddine-ibrahim-dans-flash-infos-pour-son-ouvrage-la-communaute-comorienne-de-la-cite-phoceenne/&amp;psig=AOvVaw1msjxZf3mjAWp5PecxKV5V&amp;ust=1515436588760803" TargetMode="External"/><Relationship Id="rId5" Type="http://schemas.openxmlformats.org/officeDocument/2006/relationships/image" Target="../media/image43.jpeg"/><Relationship Id="rId4" Type="http://schemas.openxmlformats.org/officeDocument/2006/relationships/hyperlink" Target="https://www.google.fr/url?sa=i&amp;rct=j&amp;q=&amp;esrc=s&amp;source=images&amp;cd=&amp;cad=rja&amp;uact=8&amp;ved=0ahUKEwjEqILQvcbYAhVFxxQKHQIqAcYQjRwIBw&amp;url=http://www.farmakarvounidi.com/krasi-kai-kreas.html&amp;psig=AOvVaw2WRNR-BB-Aq75rECgkhdZ6&amp;ust=1515436042371509" TargetMode="External"/><Relationship Id="rId9" Type="http://schemas.openxmlformats.org/officeDocument/2006/relationships/image" Target="../media/image4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rogandprincess.files.wordpress.com/2010/07/chambord_kale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67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 l="37349" t="6480" r="7751" b="38730"/>
          <a:stretch>
            <a:fillRect/>
          </a:stretch>
        </p:blipFill>
        <p:spPr bwMode="auto">
          <a:xfrm>
            <a:off x="1763688" y="0"/>
            <a:ext cx="5194863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Flèche vers le bas 8">
            <a:hlinkClick r:id="rId3" action="ppaction://hlinksldjump"/>
          </p:cNvPr>
          <p:cNvSpPr/>
          <p:nvPr/>
        </p:nvSpPr>
        <p:spPr>
          <a:xfrm rot="18253538">
            <a:off x="5149227" y="871808"/>
            <a:ext cx="504056" cy="792088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 l="4050" t="12240" r="41501" b="47441"/>
          <a:stretch>
            <a:fillRect/>
          </a:stretch>
        </p:blipFill>
        <p:spPr bwMode="auto">
          <a:xfrm>
            <a:off x="971600" y="3284984"/>
            <a:ext cx="6961631" cy="32219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http://www.showviniste.fr/wp-content/uploads/2012/01/salon-des-vins-de-loire-haut-de-page.jpg"/>
          <p:cNvPicPr>
            <a:picLocks noChangeAspect="1" noChangeArrowheads="1"/>
          </p:cNvPicPr>
          <p:nvPr/>
        </p:nvPicPr>
        <p:blipFill>
          <a:blip r:embed="rId2" cstate="print"/>
          <a:srcRect l="23957" r="3561"/>
          <a:stretch>
            <a:fillRect/>
          </a:stretch>
        </p:blipFill>
        <p:spPr bwMode="auto">
          <a:xfrm rot="16200000">
            <a:off x="6601524" y="1210052"/>
            <a:ext cx="3789824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7" name="Picture 1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 l="13950" t="23760" r="59500" b="36641"/>
          <a:stretch>
            <a:fillRect/>
          </a:stretch>
        </p:blipFill>
        <p:spPr bwMode="auto">
          <a:xfrm>
            <a:off x="2411760" y="476672"/>
            <a:ext cx="4016737" cy="37444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2555776" y="3356992"/>
            <a:ext cx="1296144" cy="216024"/>
          </a:xfrm>
          <a:prstGeom prst="rect">
            <a:avLst/>
          </a:prstGeom>
          <a:solidFill>
            <a:srgbClr val="FFFF00">
              <a:alpha val="1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499992" y="3645024"/>
            <a:ext cx="1296144" cy="288032"/>
          </a:xfrm>
          <a:prstGeom prst="rect">
            <a:avLst/>
          </a:prstGeom>
          <a:solidFill>
            <a:srgbClr val="FFFF00">
              <a:alpha val="1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099" name="Picture 3" descr="http://fruitofthevinedv.com/uploads/cms/chenin_grap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196752"/>
            <a:ext cx="1834876" cy="2732931"/>
          </a:xfrm>
          <a:prstGeom prst="ellipse">
            <a:avLst/>
          </a:prstGeom>
          <a:ln w="6350" cap="rnd">
            <a:solidFill>
              <a:schemeClr val="accent3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101" name="Picture 5" descr="http://www.dopladebages.com/images/apartats/varietats/negres/varietals_franc_ampli.jpg"/>
          <p:cNvPicPr>
            <a:picLocks noChangeAspect="1" noChangeArrowheads="1"/>
          </p:cNvPicPr>
          <p:nvPr/>
        </p:nvPicPr>
        <p:blipFill>
          <a:blip r:embed="rId6" cstate="print"/>
          <a:srcRect r="60941"/>
          <a:stretch>
            <a:fillRect/>
          </a:stretch>
        </p:blipFill>
        <p:spPr bwMode="auto">
          <a:xfrm>
            <a:off x="6804248" y="3501008"/>
            <a:ext cx="1804417" cy="2733303"/>
          </a:xfrm>
          <a:prstGeom prst="ellipse">
            <a:avLst/>
          </a:prstGeom>
          <a:ln w="6350" cap="rnd">
            <a:solidFill>
              <a:schemeClr val="tx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26" name="Groupe 25"/>
          <p:cNvGrpSpPr/>
          <p:nvPr/>
        </p:nvGrpSpPr>
        <p:grpSpPr>
          <a:xfrm>
            <a:off x="5940152" y="908720"/>
            <a:ext cx="2304256" cy="288032"/>
            <a:chOff x="5940152" y="908720"/>
            <a:chExt cx="2304256" cy="288032"/>
          </a:xfrm>
        </p:grpSpPr>
        <p:cxnSp>
          <p:nvCxnSpPr>
            <p:cNvPr id="8" name="Connecteur droit avec flèche 7"/>
            <p:cNvCxnSpPr/>
            <p:nvPr/>
          </p:nvCxnSpPr>
          <p:spPr>
            <a:xfrm>
              <a:off x="5940152" y="1052736"/>
              <a:ext cx="79208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9" name="Rectangle 8"/>
            <p:cNvSpPr/>
            <p:nvPr/>
          </p:nvSpPr>
          <p:spPr>
            <a:xfrm>
              <a:off x="6732240" y="908720"/>
              <a:ext cx="1512168" cy="288032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6-8°C</a:t>
              </a:r>
              <a:endPara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7" name="Groupe 26"/>
          <p:cNvGrpSpPr/>
          <p:nvPr/>
        </p:nvGrpSpPr>
        <p:grpSpPr>
          <a:xfrm>
            <a:off x="5940152" y="1268760"/>
            <a:ext cx="2304256" cy="288032"/>
            <a:chOff x="5940152" y="1268760"/>
            <a:chExt cx="2304256" cy="288032"/>
          </a:xfrm>
        </p:grpSpPr>
        <p:cxnSp>
          <p:nvCxnSpPr>
            <p:cNvPr id="11" name="Connecteur droit avec flèche 10"/>
            <p:cNvCxnSpPr/>
            <p:nvPr/>
          </p:nvCxnSpPr>
          <p:spPr>
            <a:xfrm>
              <a:off x="5940152" y="1412776"/>
              <a:ext cx="79208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6732240" y="1268760"/>
              <a:ext cx="1512168" cy="28803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/>
                <a:t>8-12°C</a:t>
              </a:r>
              <a:endParaRPr lang="fr-FR" dirty="0"/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5940152" y="1628800"/>
            <a:ext cx="2304256" cy="288032"/>
            <a:chOff x="5940152" y="1628800"/>
            <a:chExt cx="2304256" cy="288032"/>
          </a:xfrm>
        </p:grpSpPr>
        <p:cxnSp>
          <p:nvCxnSpPr>
            <p:cNvPr id="14" name="Connecteur droit avec flèche 13"/>
            <p:cNvCxnSpPr/>
            <p:nvPr/>
          </p:nvCxnSpPr>
          <p:spPr>
            <a:xfrm>
              <a:off x="5940152" y="1772816"/>
              <a:ext cx="792088" cy="0"/>
            </a:xfrm>
            <a:prstGeom prst="straightConnector1">
              <a:avLst/>
            </a:prstGeom>
            <a:ln>
              <a:solidFill>
                <a:srgbClr val="FF6699"/>
              </a:solidFill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6732240" y="1628800"/>
              <a:ext cx="1512168" cy="288032"/>
            </a:xfrm>
            <a:prstGeom prst="rect">
              <a:avLst/>
            </a:prstGeom>
            <a:solidFill>
              <a:srgbClr val="FF6699"/>
            </a:solidFill>
            <a:ln>
              <a:solidFill>
                <a:srgbClr val="FF1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6-8°C</a:t>
              </a:r>
              <a:endPara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9" name="Groupe 28"/>
          <p:cNvGrpSpPr/>
          <p:nvPr/>
        </p:nvGrpSpPr>
        <p:grpSpPr>
          <a:xfrm>
            <a:off x="5940152" y="1988840"/>
            <a:ext cx="2304256" cy="576064"/>
            <a:chOff x="5940152" y="1988840"/>
            <a:chExt cx="2304256" cy="576064"/>
          </a:xfrm>
        </p:grpSpPr>
        <p:cxnSp>
          <p:nvCxnSpPr>
            <p:cNvPr id="18" name="Connecteur droit avec flèche 17"/>
            <p:cNvCxnSpPr/>
            <p:nvPr/>
          </p:nvCxnSpPr>
          <p:spPr>
            <a:xfrm>
              <a:off x="5940152" y="2204864"/>
              <a:ext cx="79208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6732240" y="1988840"/>
              <a:ext cx="1512168" cy="57606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14-16°C</a:t>
              </a:r>
            </a:p>
            <a:p>
              <a:pPr algn="ctr"/>
              <a:r>
                <a:rPr lang="fr-FR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15-17°C</a:t>
              </a:r>
              <a:endPara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7170" name="Picture 2" descr="Résultat de recherche d'images pour &quot;remember animated gif&quot;">
            <a:hlinkClick r:id="rId7" action="ppaction://hlinkfile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4725144"/>
            <a:ext cx="1944216" cy="1335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3" name="Groupe 22"/>
          <p:cNvGrpSpPr/>
          <p:nvPr/>
        </p:nvGrpSpPr>
        <p:grpSpPr>
          <a:xfrm>
            <a:off x="2915816" y="4725144"/>
            <a:ext cx="3202501" cy="1615680"/>
            <a:chOff x="2915816" y="4725144"/>
            <a:chExt cx="3202501" cy="1615680"/>
          </a:xfrm>
        </p:grpSpPr>
        <p:pic>
          <p:nvPicPr>
            <p:cNvPr id="7172" name="Picture 4" descr="https://img.youtube.com/vi/OPcYcblgIUo/mqdefault.jpg">
              <a:hlinkClick r:id="rId9" action="ppaction://hlinkfile"/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347864" y="5085184"/>
              <a:ext cx="2232248" cy="1255640"/>
            </a:xfrm>
            <a:prstGeom prst="rect">
              <a:avLst/>
            </a:prstGeom>
            <a:noFill/>
          </p:spPr>
        </p:pic>
        <p:sp>
          <p:nvSpPr>
            <p:cNvPr id="22" name="Rectangle 21"/>
            <p:cNvSpPr/>
            <p:nvPr/>
          </p:nvSpPr>
          <p:spPr>
            <a:xfrm>
              <a:off x="2915816" y="4725144"/>
              <a:ext cx="3202501" cy="40011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algn="ctr"/>
              <a:r>
                <a:rPr lang="fr-FR" sz="2000" b="1" cap="none" spc="0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Vinification vin blanc sec</a:t>
              </a:r>
              <a:endParaRPr lang="fr-FR" sz="20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/>
          <a:srcRect l="3600" t="5760" r="44651" b="11441"/>
          <a:stretch>
            <a:fillRect/>
          </a:stretch>
        </p:blipFill>
        <p:spPr bwMode="auto">
          <a:xfrm>
            <a:off x="35496" y="116632"/>
            <a:ext cx="6624736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635896" y="2132856"/>
            <a:ext cx="3096344" cy="4725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4050" t="12240" r="41501" b="47441"/>
          <a:stretch>
            <a:fillRect/>
          </a:stretch>
        </p:blipFill>
        <p:spPr bwMode="auto">
          <a:xfrm>
            <a:off x="3765767" y="2204864"/>
            <a:ext cx="5198721" cy="24060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79512" y="2708920"/>
            <a:ext cx="1656184" cy="216024"/>
          </a:xfrm>
          <a:prstGeom prst="rect">
            <a:avLst/>
          </a:prstGeom>
          <a:solidFill>
            <a:srgbClr val="FFFF00">
              <a:alpha val="1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203848" y="2852936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203848" y="3573016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907704" y="4304129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Blanc Moelleux </a:t>
            </a:r>
            <a:endParaRPr lang="fr-FR" sz="12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43608" y="5733256"/>
            <a:ext cx="1656184" cy="216024"/>
          </a:xfrm>
          <a:prstGeom prst="rect">
            <a:avLst/>
          </a:prstGeom>
          <a:solidFill>
            <a:srgbClr val="FFFF00">
              <a:alpha val="1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899592" y="6021288"/>
            <a:ext cx="1656184" cy="216024"/>
          </a:xfrm>
          <a:prstGeom prst="rect">
            <a:avLst/>
          </a:prstGeom>
          <a:solidFill>
            <a:srgbClr val="FFFF00">
              <a:alpha val="1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3203848" y="616530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043608" y="6402814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Sec ET Moelleux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grpSp>
        <p:nvGrpSpPr>
          <p:cNvPr id="25" name="Groupe 24"/>
          <p:cNvGrpSpPr/>
          <p:nvPr/>
        </p:nvGrpSpPr>
        <p:grpSpPr>
          <a:xfrm>
            <a:off x="3779912" y="4653136"/>
            <a:ext cx="4365848" cy="1586483"/>
            <a:chOff x="3707904" y="6669360"/>
            <a:chExt cx="4365848" cy="1586483"/>
          </a:xfrm>
        </p:grpSpPr>
        <p:pic>
          <p:nvPicPr>
            <p:cNvPr id="3075" name="Picture 3" descr="http://www.chateauloisel.com/img_bg/01002263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07904" y="6741368"/>
              <a:ext cx="2133600" cy="1514475"/>
            </a:xfrm>
            <a:prstGeom prst="rect">
              <a:avLst/>
            </a:prstGeom>
            <a:noFill/>
          </p:spPr>
        </p:pic>
        <p:pic>
          <p:nvPicPr>
            <p:cNvPr id="3077" name="Picture 5" descr="http://www.chateauloisel.com/img_bg/01001974.g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940152" y="6669360"/>
              <a:ext cx="2133600" cy="1514475"/>
            </a:xfrm>
            <a:prstGeom prst="rect">
              <a:avLst/>
            </a:prstGeom>
            <a:noFill/>
          </p:spPr>
        </p:pic>
      </p:grpSp>
      <p:sp>
        <p:nvSpPr>
          <p:cNvPr id="18" name="ZoneTexte 17"/>
          <p:cNvSpPr txBox="1"/>
          <p:nvPr/>
        </p:nvSpPr>
        <p:spPr>
          <a:xfrm>
            <a:off x="6300192" y="62068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6012160" y="8367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6300192" y="83671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300192" y="1794302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X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/>
          <a:srcRect l="8100" t="63633" r="68950" b="15761"/>
          <a:stretch>
            <a:fillRect/>
          </a:stretch>
        </p:blipFill>
        <p:spPr bwMode="auto">
          <a:xfrm>
            <a:off x="5724128" y="188640"/>
            <a:ext cx="3240360" cy="18183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82" name="Picture 10" descr="http://www.kysela.com/burgundy/saumaize_batonnag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1412776"/>
            <a:ext cx="5334000" cy="3543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4" name="ZoneTexte 23"/>
          <p:cNvSpPr txBox="1"/>
          <p:nvPr/>
        </p:nvSpPr>
        <p:spPr>
          <a:xfrm>
            <a:off x="107504" y="1052736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AOC Muscadet sur Lie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grpSp>
        <p:nvGrpSpPr>
          <p:cNvPr id="27" name="Groupe 26"/>
          <p:cNvGrpSpPr/>
          <p:nvPr/>
        </p:nvGrpSpPr>
        <p:grpSpPr>
          <a:xfrm>
            <a:off x="5292080" y="5085184"/>
            <a:ext cx="2880320" cy="504056"/>
            <a:chOff x="5292080" y="5085184"/>
            <a:chExt cx="2880320" cy="504056"/>
          </a:xfrm>
        </p:grpSpPr>
        <p:sp>
          <p:nvSpPr>
            <p:cNvPr id="28" name="Ellipse 27"/>
            <p:cNvSpPr/>
            <p:nvPr/>
          </p:nvSpPr>
          <p:spPr>
            <a:xfrm>
              <a:off x="5292080" y="5085184"/>
              <a:ext cx="648072" cy="504056"/>
            </a:xfrm>
            <a:prstGeom prst="ellipse">
              <a:avLst/>
            </a:prstGeom>
            <a:noFill/>
            <a:ln>
              <a:solidFill>
                <a:srgbClr val="E6005D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Ellipse 28"/>
            <p:cNvSpPr/>
            <p:nvPr/>
          </p:nvSpPr>
          <p:spPr>
            <a:xfrm>
              <a:off x="7524328" y="5085184"/>
              <a:ext cx="648072" cy="504056"/>
            </a:xfrm>
            <a:prstGeom prst="ellipse">
              <a:avLst/>
            </a:prstGeom>
            <a:noFill/>
            <a:ln>
              <a:solidFill>
                <a:srgbClr val="E6005D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0" name="Picture 7" descr="http://www.lechroniqueur.fr/fr2/artpublic/bibliotheque/Image/VINS/28102013/montlouis-sur-loir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4365104"/>
            <a:ext cx="3754680" cy="22778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6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2123728" y="620688"/>
            <a:ext cx="504056" cy="432048"/>
          </a:xfrm>
          <a:prstGeom prst="rect">
            <a:avLst/>
          </a:prstGeom>
          <a:noFill/>
        </p:spPr>
      </p:pic>
      <p:pic>
        <p:nvPicPr>
          <p:cNvPr id="31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691680" y="2276872"/>
            <a:ext cx="336037" cy="288032"/>
          </a:xfrm>
          <a:prstGeom prst="rect">
            <a:avLst/>
          </a:prstGeom>
          <a:noFill/>
        </p:spPr>
      </p:pic>
      <p:pic>
        <p:nvPicPr>
          <p:cNvPr id="32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691680" y="2564904"/>
            <a:ext cx="336037" cy="288032"/>
          </a:xfrm>
          <a:prstGeom prst="rect">
            <a:avLst/>
          </a:prstGeom>
          <a:noFill/>
        </p:spPr>
      </p:pic>
      <p:pic>
        <p:nvPicPr>
          <p:cNvPr id="33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691680" y="2924944"/>
            <a:ext cx="336037" cy="288032"/>
          </a:xfrm>
          <a:prstGeom prst="rect">
            <a:avLst/>
          </a:prstGeom>
          <a:noFill/>
        </p:spPr>
      </p:pic>
      <p:pic>
        <p:nvPicPr>
          <p:cNvPr id="34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619672" y="5013176"/>
            <a:ext cx="336037" cy="288032"/>
          </a:xfrm>
          <a:prstGeom prst="rect">
            <a:avLst/>
          </a:prstGeom>
          <a:noFill/>
        </p:spPr>
      </p:pic>
      <p:pic>
        <p:nvPicPr>
          <p:cNvPr id="35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2123728" y="5373216"/>
            <a:ext cx="336037" cy="288032"/>
          </a:xfrm>
          <a:prstGeom prst="rect">
            <a:avLst/>
          </a:prstGeom>
          <a:noFill/>
        </p:spPr>
      </p:pic>
      <p:pic>
        <p:nvPicPr>
          <p:cNvPr id="36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2411760" y="5949280"/>
            <a:ext cx="336037" cy="288032"/>
          </a:xfrm>
          <a:prstGeom prst="rect">
            <a:avLst/>
          </a:prstGeom>
          <a:noFill/>
        </p:spPr>
      </p:pic>
      <p:pic>
        <p:nvPicPr>
          <p:cNvPr id="37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5364088" y="836712"/>
            <a:ext cx="336037" cy="288032"/>
          </a:xfrm>
          <a:prstGeom prst="rect">
            <a:avLst/>
          </a:prstGeom>
          <a:noFill/>
        </p:spPr>
      </p:pic>
      <p:pic>
        <p:nvPicPr>
          <p:cNvPr id="38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5364088" y="1124744"/>
            <a:ext cx="336037" cy="288032"/>
          </a:xfrm>
          <a:prstGeom prst="rect">
            <a:avLst/>
          </a:prstGeom>
          <a:noFill/>
        </p:spPr>
      </p:pic>
      <p:pic>
        <p:nvPicPr>
          <p:cNvPr id="39" name="Picture 2" descr="Résultat de recherche d'images pour &quot;remember icon&quot;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2987824" y="4293096"/>
            <a:ext cx="336037" cy="288032"/>
          </a:xfrm>
          <a:prstGeom prst="rect">
            <a:avLst/>
          </a:prstGeom>
          <a:noFill/>
        </p:spPr>
      </p:pic>
      <p:sp>
        <p:nvSpPr>
          <p:cNvPr id="40" name="ZoneTexte 39"/>
          <p:cNvSpPr txBox="1"/>
          <p:nvPr/>
        </p:nvSpPr>
        <p:spPr>
          <a:xfrm>
            <a:off x="107504" y="4242574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AOC Coteaux du Layon</a:t>
            </a:r>
            <a:endParaRPr lang="fr-FR" sz="1600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1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"/>
                            </p:stCondLst>
                            <p:childTnLst>
                              <p:par>
                                <p:cTn id="14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500"/>
                            </p:stCondLst>
                            <p:childTnLst>
                              <p:par>
                                <p:cTn id="15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000"/>
                            </p:stCondLst>
                            <p:childTnLst>
                              <p:par>
                                <p:cTn id="15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3000"/>
                            </p:stCondLst>
                            <p:childTnLst>
                              <p:par>
                                <p:cTn id="17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500"/>
                            </p:stCondLst>
                            <p:childTnLst>
                              <p:par>
                                <p:cTn id="18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000"/>
                            </p:stCondLst>
                            <p:childTnLst>
                              <p:par>
                                <p:cTn id="18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4500"/>
                            </p:stCondLst>
                            <p:childTnLst>
                              <p:par>
                                <p:cTn id="19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13" grpId="0" animBg="1"/>
      <p:bldP spid="14" grpId="0" animBg="1"/>
      <p:bldP spid="15" grpId="0"/>
      <p:bldP spid="16" grpId="0"/>
      <p:bldP spid="18" grpId="0"/>
      <p:bldP spid="19" grpId="0"/>
      <p:bldP spid="20" grpId="0"/>
      <p:bldP spid="21" grpId="0"/>
      <p:bldP spid="24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6" name="Picture 26" descr="Résultat de recherche d'images pour &quot;miel gatinais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79912" y="2780928"/>
            <a:ext cx="1368152" cy="1732993"/>
          </a:xfrm>
          <a:prstGeom prst="rect">
            <a:avLst/>
          </a:prstGeom>
          <a:noFill/>
        </p:spPr>
      </p:pic>
      <p:pic>
        <p:nvPicPr>
          <p:cNvPr id="5142" name="Picture 22" descr="Résultat de recherche d'images pour &quot;coings&quot;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t="9375" b="12500"/>
          <a:stretch>
            <a:fillRect/>
          </a:stretch>
        </p:blipFill>
        <p:spPr bwMode="auto">
          <a:xfrm>
            <a:off x="251520" y="5157192"/>
            <a:ext cx="1900524" cy="1484784"/>
          </a:xfrm>
          <a:prstGeom prst="rect">
            <a:avLst/>
          </a:prstGeom>
          <a:noFill/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6" cstate="print"/>
          <a:srcRect l="51299" t="25200" r="28001" b="58240"/>
          <a:stretch>
            <a:fillRect/>
          </a:stretch>
        </p:blipFill>
        <p:spPr bwMode="auto">
          <a:xfrm>
            <a:off x="2843808" y="188640"/>
            <a:ext cx="3312368" cy="16561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4355976" y="692696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Si Pur Porc : Label Rouge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2058" name="Picture 10" descr="http://marcdelage.unblog.fr/files/2013/11/rillettes-igp-tour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5373216"/>
            <a:ext cx="2919329" cy="1184064"/>
          </a:xfrm>
          <a:prstGeom prst="rect">
            <a:avLst/>
          </a:prstGeom>
          <a:noFill/>
        </p:spPr>
      </p:pic>
      <p:sp>
        <p:nvSpPr>
          <p:cNvPr id="16" name="ZoneTexte 15"/>
          <p:cNvSpPr txBox="1"/>
          <p:nvPr/>
        </p:nvSpPr>
        <p:spPr>
          <a:xfrm>
            <a:off x="5148064" y="908720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(1)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2068" name="Picture 20" descr="http://www.planchot.com/boutique/107-300-large/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2924944"/>
            <a:ext cx="1872208" cy="1872208"/>
          </a:xfrm>
          <a:prstGeom prst="rect">
            <a:avLst/>
          </a:prstGeom>
          <a:noFill/>
        </p:spPr>
      </p:pic>
      <p:sp>
        <p:nvSpPr>
          <p:cNvPr id="20" name="ZoneTexte 19"/>
          <p:cNvSpPr txBox="1"/>
          <p:nvPr/>
        </p:nvSpPr>
        <p:spPr>
          <a:xfrm>
            <a:off x="4572000" y="1052736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(Gâche)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3059832" y="1844824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u="sng" dirty="0" smtClean="0">
                <a:solidFill>
                  <a:srgbClr val="E6005D"/>
                </a:solidFill>
                <a:latin typeface="Arial Narrow" pitchFamily="34" charset="0"/>
              </a:rPr>
              <a:t>+ Fruits</a:t>
            </a:r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 : Melon – Prunes – Coing, …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31840" y="1268760"/>
            <a:ext cx="4608512" cy="2160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0" name="Groupe 29"/>
          <p:cNvGrpSpPr/>
          <p:nvPr/>
        </p:nvGrpSpPr>
        <p:grpSpPr>
          <a:xfrm>
            <a:off x="179512" y="188640"/>
            <a:ext cx="1562419" cy="3441125"/>
            <a:chOff x="168024" y="116632"/>
            <a:chExt cx="1811688" cy="3845798"/>
          </a:xfrm>
        </p:grpSpPr>
        <p:pic>
          <p:nvPicPr>
            <p:cNvPr id="5122" name="Picture 2" descr="Résultat de recherche d'images pour &quot;géline de touraine&quot;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51520" y="116632"/>
              <a:ext cx="1728192" cy="236939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124" name="Picture 4" descr="Résultat de recherche d'images pour &quot;roi rose&quot;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68024" y="2209010"/>
              <a:ext cx="1753420" cy="1753420"/>
            </a:xfrm>
            <a:prstGeom prst="rect">
              <a:avLst/>
            </a:prstGeom>
            <a:noFill/>
          </p:spPr>
        </p:pic>
      </p:grpSp>
      <p:pic>
        <p:nvPicPr>
          <p:cNvPr id="5130" name="Picture 10" descr="https://cdn.thinglink.me/api/image/4i88GgGXrYizHEgrUzrgAg6JarwyheGnPCNEY2xh7fMcDVBKJGSsWKUsjovm3RJsmQ23VhXhMBx1Sypn6xJm6U8gXDDLktmni1Jzqv2xeYfiSreyJVGrktgQw8/320/320/scaledown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3356992"/>
            <a:ext cx="2119093" cy="1483365"/>
          </a:xfrm>
          <a:prstGeom prst="rect">
            <a:avLst/>
          </a:prstGeom>
          <a:noFill/>
        </p:spPr>
      </p:pic>
      <p:pic>
        <p:nvPicPr>
          <p:cNvPr id="5132" name="Picture 12" descr="Résultat de recherche d'images pour &quot;prune&quot;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005064"/>
            <a:ext cx="2050812" cy="1368152"/>
          </a:xfrm>
          <a:prstGeom prst="rect">
            <a:avLst/>
          </a:prstGeom>
          <a:noFill/>
        </p:spPr>
      </p:pic>
      <p:pic>
        <p:nvPicPr>
          <p:cNvPr id="5140" name="Picture 20" descr="Résultat de recherche d'images pour &quot;asperges&quot;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228184" y="2420888"/>
            <a:ext cx="2664296" cy="1189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Rectangle 37"/>
          <p:cNvSpPr/>
          <p:nvPr/>
        </p:nvSpPr>
        <p:spPr>
          <a:xfrm>
            <a:off x="3131840" y="1484784"/>
            <a:ext cx="4608512" cy="2160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 38"/>
          <p:cNvSpPr/>
          <p:nvPr/>
        </p:nvSpPr>
        <p:spPr>
          <a:xfrm>
            <a:off x="3131840" y="548680"/>
            <a:ext cx="3384376" cy="7200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Rectangle 39"/>
          <p:cNvSpPr/>
          <p:nvPr/>
        </p:nvSpPr>
        <p:spPr>
          <a:xfrm>
            <a:off x="3131840" y="548680"/>
            <a:ext cx="2808312" cy="21602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/>
          <p:cNvSpPr/>
          <p:nvPr/>
        </p:nvSpPr>
        <p:spPr>
          <a:xfrm>
            <a:off x="3131840" y="980728"/>
            <a:ext cx="2808312" cy="14401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ZoneTexte 41"/>
          <p:cNvSpPr txBox="1"/>
          <p:nvPr/>
        </p:nvSpPr>
        <p:spPr>
          <a:xfrm>
            <a:off x="3131840" y="858198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rgbClr val="E6005D"/>
                </a:solidFill>
                <a:latin typeface="Arial Narrow" pitchFamily="34" charset="0"/>
              </a:rPr>
              <a:t>Miel du Gâtinais – Safran</a:t>
            </a:r>
            <a:endParaRPr lang="fr-FR" sz="14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131840" y="476672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rgbClr val="E6005D"/>
                </a:solidFill>
                <a:latin typeface="Arial Narrow" pitchFamily="34" charset="0"/>
              </a:rPr>
              <a:t>IGP Rillettes de Tours</a:t>
            </a:r>
            <a:endParaRPr lang="fr-FR" sz="14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5144" name="Picture 24" descr="Résultat de recherche d'images pour &quot;safran&quot;">
            <a:hlinkClick r:id="rId18"/>
          </p:cNvPr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4941168"/>
            <a:ext cx="2520280" cy="1772072"/>
          </a:xfrm>
          <a:prstGeom prst="rect">
            <a:avLst/>
          </a:prstGeom>
          <a:noFill/>
        </p:spPr>
      </p:pic>
      <p:pic>
        <p:nvPicPr>
          <p:cNvPr id="2056" name="Picture 8" descr="http://courses.carrefour.fr/static/wlpdatas/display/000/028/642/286429.jpg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3FFF9"/>
              </a:clrFrom>
              <a:clrTo>
                <a:srgbClr val="F3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6056" y="4005064"/>
            <a:ext cx="1440160" cy="1440160"/>
          </a:xfrm>
          <a:prstGeom prst="rect">
            <a:avLst/>
          </a:prstGeom>
          <a:noFill/>
        </p:spPr>
      </p:pic>
      <p:pic>
        <p:nvPicPr>
          <p:cNvPr id="5148" name="Picture 28" descr="Résultat de recherche d'images pour &quot;mache&quot;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4149080"/>
            <a:ext cx="2199474" cy="1628800"/>
          </a:xfrm>
          <a:prstGeom prst="rect">
            <a:avLst/>
          </a:prstGeom>
          <a:noFill/>
        </p:spPr>
      </p:pic>
      <p:grpSp>
        <p:nvGrpSpPr>
          <p:cNvPr id="29" name="Groupe 28"/>
          <p:cNvGrpSpPr/>
          <p:nvPr/>
        </p:nvGrpSpPr>
        <p:grpSpPr>
          <a:xfrm>
            <a:off x="6804248" y="0"/>
            <a:ext cx="2184486" cy="2204864"/>
            <a:chOff x="6455458" y="188640"/>
            <a:chExt cx="2472518" cy="2448272"/>
          </a:xfrm>
        </p:grpSpPr>
        <p:pic>
          <p:nvPicPr>
            <p:cNvPr id="5126" name="Picture 6" descr="Résultat de recherche d'images pour &quot;poisson mulet loire&quot;">
              <a:hlinkClick r:id="rId23"/>
            </p:cNvPr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6588224" y="188640"/>
              <a:ext cx="2339752" cy="1013893"/>
            </a:xfrm>
            <a:prstGeom prst="rect">
              <a:avLst/>
            </a:prstGeom>
            <a:noFill/>
          </p:spPr>
        </p:pic>
        <p:pic>
          <p:nvPicPr>
            <p:cNvPr id="5128" name="Picture 8" descr="Résultat de recherche d'images pour &quot;brochet&quot;">
              <a:hlinkClick r:id="rId25"/>
            </p:cNvPr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6455458" y="1052736"/>
              <a:ext cx="2406343" cy="158417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6" name="ZoneTexte 25"/>
          <p:cNvSpPr txBox="1"/>
          <p:nvPr/>
        </p:nvSpPr>
        <p:spPr>
          <a:xfrm>
            <a:off x="3059832" y="2132856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u="sng" dirty="0" smtClean="0">
                <a:solidFill>
                  <a:srgbClr val="E6005D"/>
                </a:solidFill>
                <a:latin typeface="Arial Narrow" pitchFamily="34" charset="0"/>
              </a:rPr>
              <a:t>+ Viande</a:t>
            </a:r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 : Géline de Touraine (poule), Chevreuil, Porc « Roi Rose »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5150" name="Picture 30" descr="Résultat de recherche d'images pour &quot;chevreuil&quot;">
            <a:hlinkClick r:id="rId27"/>
          </p:cNvPr>
          <p:cNvPicPr>
            <a:picLocks noChangeAspect="1" noChangeArrowheads="1"/>
          </p:cNvPicPr>
          <p:nvPr/>
        </p:nvPicPr>
        <p:blipFill>
          <a:blip r:embed="rId28" cstate="print"/>
          <a:srcRect l="37322" r="38375" b="28703"/>
          <a:stretch>
            <a:fillRect/>
          </a:stretch>
        </p:blipFill>
        <p:spPr bwMode="auto">
          <a:xfrm>
            <a:off x="1619672" y="620688"/>
            <a:ext cx="938587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ZoneTexte 20"/>
          <p:cNvSpPr txBox="1"/>
          <p:nvPr/>
        </p:nvSpPr>
        <p:spPr>
          <a:xfrm>
            <a:off x="1547664" y="1052736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rgbClr val="E6005D"/>
                </a:solidFill>
                <a:latin typeface="Arial Narrow" pitchFamily="34" charset="0"/>
              </a:rPr>
              <a:t>Label Rouge + IGP</a:t>
            </a:r>
            <a:endParaRPr lang="fr-FR" sz="14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5580112" y="1196752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u="sng" dirty="0" smtClean="0">
                <a:solidFill>
                  <a:srgbClr val="E6005D"/>
                </a:solidFill>
                <a:latin typeface="Arial Narrow" pitchFamily="34" charset="0"/>
              </a:rPr>
              <a:t>+ </a:t>
            </a:r>
            <a:r>
              <a:rPr lang="fr-FR" sz="1400" b="1" dirty="0" smtClean="0">
                <a:solidFill>
                  <a:srgbClr val="E6005D"/>
                </a:solidFill>
                <a:latin typeface="Arial Narrow" pitchFamily="34" charset="0"/>
              </a:rPr>
              <a:t>Mulet, Brochet</a:t>
            </a:r>
            <a:endParaRPr lang="fr-FR" sz="14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580112" y="1393031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u="sng" dirty="0" smtClean="0">
                <a:solidFill>
                  <a:srgbClr val="E6005D"/>
                </a:solidFill>
                <a:latin typeface="Arial Narrow" pitchFamily="34" charset="0"/>
              </a:rPr>
              <a:t>+ </a:t>
            </a:r>
            <a:r>
              <a:rPr lang="fr-FR" sz="1400" b="1" dirty="0" smtClean="0">
                <a:solidFill>
                  <a:srgbClr val="E6005D"/>
                </a:solidFill>
                <a:latin typeface="Arial Narrow" pitchFamily="34" charset="0"/>
              </a:rPr>
              <a:t>Asperges - Champignons</a:t>
            </a:r>
            <a:endParaRPr lang="fr-FR" sz="14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5" grpId="0"/>
      <p:bldP spid="22" grpId="0" animBg="1"/>
      <p:bldP spid="38" grpId="0" animBg="1"/>
      <p:bldP spid="39" grpId="0" animBg="1"/>
      <p:bldP spid="42" grpId="0"/>
      <p:bldP spid="10" grpId="0"/>
      <p:bldP spid="26" grpId="0"/>
      <p:bldP spid="21" grpId="0"/>
      <p:bldP spid="27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s://pricing.abc.nc.gov/uploads/packages/64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429000"/>
            <a:ext cx="1403648" cy="2824141"/>
          </a:xfrm>
          <a:prstGeom prst="rect">
            <a:avLst/>
          </a:prstGeom>
          <a:noFill/>
        </p:spPr>
      </p:pic>
      <p:pic>
        <p:nvPicPr>
          <p:cNvPr id="2051" name="Picture 3" descr="http://know.burrp.com/wp-content/uploads/2011/12/cointreau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8"/>
            <a:ext cx="2844253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print"/>
          <a:srcRect l="51299" t="25200" r="28001" b="58240"/>
          <a:stretch>
            <a:fillRect/>
          </a:stretch>
        </p:blipFill>
        <p:spPr bwMode="auto">
          <a:xfrm>
            <a:off x="2843808" y="548680"/>
            <a:ext cx="3312368" cy="16561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60" name="Picture 12" descr="http://media-cache-ec0.pinimg.com/236x/71/6e/8d/716e8dafcaee705cf0bc860dcddc11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548680"/>
            <a:ext cx="1296144" cy="4212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Rectangle 21"/>
          <p:cNvSpPr/>
          <p:nvPr/>
        </p:nvSpPr>
        <p:spPr>
          <a:xfrm>
            <a:off x="3131840" y="1124744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3059832" y="1268760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u="sng" dirty="0" smtClean="0">
                <a:solidFill>
                  <a:srgbClr val="E6005D"/>
                </a:solidFill>
                <a:latin typeface="Arial Narrow" pitchFamily="34" charset="0"/>
              </a:rPr>
              <a:t>Guignolet</a:t>
            </a:r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  :  Liqueur de Cerises (Anjou)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23554" name="Picture 2" descr="Image associée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3284984"/>
            <a:ext cx="3895725" cy="21910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" name="Rectangle 22"/>
          <p:cNvSpPr/>
          <p:nvPr/>
        </p:nvSpPr>
        <p:spPr>
          <a:xfrm>
            <a:off x="3131840" y="908720"/>
            <a:ext cx="2808312" cy="2160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http://www.esterkitchen.com/wp-content/uploads/2008/04/cremetnantai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60648"/>
            <a:ext cx="2231715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/>
          <a:srcRect l="47249" t="27360" r="32951" b="51040"/>
          <a:stretch>
            <a:fillRect/>
          </a:stretch>
        </p:blipFill>
        <p:spPr bwMode="auto">
          <a:xfrm>
            <a:off x="2843808" y="260648"/>
            <a:ext cx="3168352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2843808" y="242088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AOC Valençay – Chèvre – FC</a:t>
            </a:r>
          </a:p>
          <a:p>
            <a:r>
              <a:rPr lang="fr-FR" sz="1600" b="1" u="sng" dirty="0" smtClean="0">
                <a:solidFill>
                  <a:srgbClr val="E6005D"/>
                </a:solidFill>
                <a:latin typeface="Arial Narrow" pitchFamily="34" charset="0"/>
              </a:rPr>
              <a:t>Crémet  Nantais</a:t>
            </a:r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:  Fromage Frais + Crème fouettée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1041" name="Picture 17" descr="http://www.quiveutdufromage.com/data/article/region-centre-voyage-au-pays-des-fromages-de-chevre-650x322.pn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356992"/>
            <a:ext cx="4752528" cy="2354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grpSp>
        <p:nvGrpSpPr>
          <p:cNvPr id="7" name="Groupe 6"/>
          <p:cNvGrpSpPr/>
          <p:nvPr/>
        </p:nvGrpSpPr>
        <p:grpSpPr>
          <a:xfrm>
            <a:off x="5292080" y="4725144"/>
            <a:ext cx="3583533" cy="1512168"/>
            <a:chOff x="3851920" y="4437112"/>
            <a:chExt cx="4951685" cy="2215381"/>
          </a:xfrm>
        </p:grpSpPr>
        <p:pic>
          <p:nvPicPr>
            <p:cNvPr id="8" name="Picture 18" descr="http://www.ocado.com/catalog/images-hires/51630011_H.jpg?identifier=adea092c5f44d3f2cc5c7f60364dec2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588224" y="4437112"/>
              <a:ext cx="2215381" cy="2215381"/>
            </a:xfrm>
            <a:prstGeom prst="rect">
              <a:avLst/>
            </a:prstGeom>
            <a:noFill/>
          </p:spPr>
        </p:pic>
        <p:pic>
          <p:nvPicPr>
            <p:cNvPr id="9" name="Picture 14" descr="http://www.nouvelle-epicerie.org/2093-thickbox_default/beurre-doux-charentes-poitou-grand-fermage-250g.jpg"/>
            <p:cNvPicPr>
              <a:picLocks noChangeAspect="1" noChangeArrowheads="1"/>
            </p:cNvPicPr>
            <p:nvPr/>
          </p:nvPicPr>
          <p:blipFill>
            <a:blip r:embed="rId7" cstate="print"/>
            <a:srcRect t="20469" b="19488"/>
            <a:stretch>
              <a:fillRect/>
            </a:stretch>
          </p:blipFill>
          <p:spPr bwMode="auto">
            <a:xfrm>
              <a:off x="3851920" y="5085184"/>
              <a:ext cx="2518497" cy="1512168"/>
            </a:xfrm>
            <a:prstGeom prst="rect">
              <a:avLst/>
            </a:prstGeom>
            <a:noFill/>
          </p:spPr>
        </p:pic>
      </p:grpSp>
      <p:sp>
        <p:nvSpPr>
          <p:cNvPr id="6" name="ZoneTexte 5"/>
          <p:cNvSpPr txBox="1"/>
          <p:nvPr/>
        </p:nvSpPr>
        <p:spPr>
          <a:xfrm>
            <a:off x="5580112" y="3356992"/>
            <a:ext cx="3384376" cy="1323439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69875" indent="-269875">
              <a:tabLst>
                <a:tab pos="269875" algn="l"/>
              </a:tabLst>
            </a:pPr>
            <a:r>
              <a:rPr lang="fr-FR" sz="1600" b="1" dirty="0" smtClean="0">
                <a:solidFill>
                  <a:schemeClr val="tx1"/>
                </a:solidFill>
                <a:latin typeface="Arial Narrow" pitchFamily="34" charset="0"/>
              </a:rPr>
              <a:t>AOC Beurre </a:t>
            </a:r>
            <a:r>
              <a:rPr lang="fr-FR" sz="1600" b="1" dirty="0" err="1" smtClean="0">
                <a:solidFill>
                  <a:schemeClr val="tx1"/>
                </a:solidFill>
                <a:latin typeface="Arial Narrow" pitchFamily="34" charset="0"/>
              </a:rPr>
              <a:t>Charentes</a:t>
            </a:r>
            <a:r>
              <a:rPr lang="fr-FR" sz="1600" b="1" dirty="0" smtClean="0">
                <a:solidFill>
                  <a:schemeClr val="tx1"/>
                </a:solidFill>
                <a:latin typeface="Arial Narrow" pitchFamily="34" charset="0"/>
              </a:rPr>
              <a:t> Poitou</a:t>
            </a:r>
          </a:p>
          <a:p>
            <a:pPr marL="342900" indent="-342900">
              <a:tabLst>
                <a:tab pos="269875" algn="l"/>
              </a:tabLst>
            </a:pPr>
            <a:r>
              <a:rPr lang="fr-FR" sz="1600" b="1" dirty="0" smtClean="0">
                <a:solidFill>
                  <a:schemeClr val="tx1"/>
                </a:solidFill>
                <a:latin typeface="Arial Narrow" pitchFamily="34" charset="0"/>
              </a:rPr>
              <a:t>	</a:t>
            </a:r>
          </a:p>
          <a:p>
            <a:pPr marL="342900" indent="-342900">
              <a:tabLst>
                <a:tab pos="269875" algn="l"/>
              </a:tabLst>
            </a:pPr>
            <a:r>
              <a:rPr lang="fr-FR" sz="1600" b="1" dirty="0" smtClean="0">
                <a:solidFill>
                  <a:schemeClr val="tx1"/>
                </a:solidFill>
                <a:latin typeface="Arial Narrow" pitchFamily="34" charset="0"/>
              </a:rPr>
              <a:t>AOC Beurre des Deux Sèvres (Beurre </a:t>
            </a:r>
            <a:r>
              <a:rPr lang="fr-FR" sz="1600" b="1" dirty="0" err="1" smtClean="0">
                <a:solidFill>
                  <a:schemeClr val="tx1"/>
                </a:solidFill>
                <a:latin typeface="Arial Narrow" pitchFamily="34" charset="0"/>
              </a:rPr>
              <a:t>Echiré</a:t>
            </a:r>
            <a:r>
              <a:rPr lang="fr-FR" sz="1600" b="1" dirty="0" smtClean="0">
                <a:solidFill>
                  <a:schemeClr val="tx1"/>
                </a:solidFill>
                <a:latin typeface="Arial Narrow" pitchFamily="34" charset="0"/>
              </a:rPr>
              <a:t>)</a:t>
            </a:r>
          </a:p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	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http://www.bonjourdefrance.com/image/vacances-de-reve.jpg"/>
          <p:cNvSpPr>
            <a:spLocks noChangeAspect="1" noChangeArrowheads="1"/>
          </p:cNvSpPr>
          <p:nvPr/>
        </p:nvSpPr>
        <p:spPr bwMode="auto">
          <a:xfrm>
            <a:off x="63500" y="-136525"/>
            <a:ext cx="3924300" cy="27717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" name="Picture 2" descr="Résultat de recherche d'images pour &quot;bistronomie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836712"/>
            <a:ext cx="4608512" cy="20738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539552" y="3284984"/>
            <a:ext cx="6480720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Proposez un menu :</a:t>
            </a:r>
          </a:p>
          <a:p>
            <a:pPr marL="895350">
              <a:buFont typeface="Arial" pitchFamily="34" charset="0"/>
              <a:buChar char="•"/>
            </a:pP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Entrée</a:t>
            </a:r>
          </a:p>
          <a:p>
            <a:pPr marL="895350">
              <a:buFont typeface="Arial" pitchFamily="34" charset="0"/>
              <a:buChar char="•"/>
            </a:pPr>
            <a:r>
              <a:rPr lang="fr-FR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Plat</a:t>
            </a:r>
          </a:p>
          <a:p>
            <a:pPr marL="895350">
              <a:buFont typeface="Arial" pitchFamily="34" charset="0"/>
              <a:buChar char="•"/>
            </a:pP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Fromage</a:t>
            </a:r>
          </a:p>
          <a:p>
            <a:pPr marL="895350">
              <a:buFont typeface="Arial" pitchFamily="34" charset="0"/>
              <a:buChar char="•"/>
            </a:pPr>
            <a:r>
              <a:rPr lang="fr-FR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Dessert</a:t>
            </a:r>
          </a:p>
          <a:p>
            <a:pPr algn="ctr"/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1520" y="116632"/>
            <a:ext cx="878497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Exercice (par 2 avec votre voisin/voisine)</a:t>
            </a:r>
            <a:endParaRPr lang="fr-FR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Ellipse 6"/>
          <p:cNvSpPr/>
          <p:nvPr/>
        </p:nvSpPr>
        <p:spPr>
          <a:xfrm rot="20063589">
            <a:off x="376993" y="1360419"/>
            <a:ext cx="1800200" cy="165618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Brush Script MT" pitchFamily="66" charset="0"/>
              </a:rPr>
              <a:t>35 €</a:t>
            </a:r>
            <a:endParaRPr lang="fr-FR" sz="4800" dirty="0">
              <a:latin typeface="Brush Script MT" pitchFamily="66" charset="0"/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5796135" y="3356992"/>
            <a:ext cx="2736305" cy="2985645"/>
            <a:chOff x="6012160" y="3573016"/>
            <a:chExt cx="2356263" cy="2697613"/>
          </a:xfrm>
        </p:grpSpPr>
        <p:pic>
          <p:nvPicPr>
            <p:cNvPr id="2054" name="Picture 6" descr="Image associée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12160" y="3573016"/>
              <a:ext cx="2160240" cy="2697613"/>
            </a:xfrm>
            <a:prstGeom prst="snip2DiagRect">
              <a:avLst/>
            </a:prstGeom>
            <a:noFill/>
          </p:spPr>
        </p:pic>
        <p:sp>
          <p:nvSpPr>
            <p:cNvPr id="10" name="Rectangle 9"/>
            <p:cNvSpPr/>
            <p:nvPr/>
          </p:nvSpPr>
          <p:spPr>
            <a:xfrm>
              <a:off x="6012161" y="5329669"/>
              <a:ext cx="2356262" cy="7508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fr-FR" sz="2400" b="1" dirty="0" smtClean="0">
                  <a:ln/>
                  <a:solidFill>
                    <a:schemeClr val="accent3"/>
                  </a:solidFill>
                </a:rPr>
                <a:t>Accords mets/boissons</a:t>
              </a:r>
              <a:endParaRPr lang="fr-FR" sz="2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056" name="Picture 8" descr="Résultat de recherche d'images pour &quot;pour info icon&quot;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764704"/>
            <a:ext cx="2664296" cy="1383782"/>
          </a:xfrm>
          <a:prstGeom prst="rect">
            <a:avLst/>
          </a:prstGeom>
          <a:noFill/>
        </p:spPr>
      </p:pic>
      <p:sp>
        <p:nvSpPr>
          <p:cNvPr id="13" name="Ellipse 12"/>
          <p:cNvSpPr/>
          <p:nvPr/>
        </p:nvSpPr>
        <p:spPr>
          <a:xfrm>
            <a:off x="7092280" y="1899135"/>
            <a:ext cx="1967460" cy="1656184"/>
          </a:xfrm>
          <a:prstGeom prst="ellipse">
            <a:avLst/>
          </a:prstGeom>
          <a:solidFill>
            <a:srgbClr val="FFFF99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  <a:latin typeface="Bodoni MT Black" pitchFamily="18" charset="0"/>
              </a:rPr>
              <a:t>40 points s/80 aux ateliers Bac</a:t>
            </a:r>
            <a:endParaRPr lang="fr-FR" dirty="0">
              <a:solidFill>
                <a:schemeClr val="tx1"/>
              </a:solidFill>
              <a:latin typeface="Bodoni MT Black" pitchFamily="18" charset="0"/>
            </a:endParaRPr>
          </a:p>
        </p:txBody>
      </p:sp>
      <p:pic>
        <p:nvPicPr>
          <p:cNvPr id="2058" name="Picture 10" descr="Résultat de recherche d'images pour &quot;15 minutes icon&quot;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24" t="4290" r="6152" b="13438"/>
          <a:stretch>
            <a:fillRect/>
          </a:stretch>
        </p:blipFill>
        <p:spPr bwMode="auto">
          <a:xfrm>
            <a:off x="3707904" y="4005064"/>
            <a:ext cx="2256251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59631" t="4420" r="3483" b="14210"/>
          <a:stretch>
            <a:fillRect/>
          </a:stretch>
        </p:blipFill>
        <p:spPr bwMode="auto">
          <a:xfrm>
            <a:off x="-108520" y="116632"/>
            <a:ext cx="4752528" cy="6552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oneTexte 4"/>
          <p:cNvSpPr txBox="1"/>
          <p:nvPr/>
        </p:nvSpPr>
        <p:spPr>
          <a:xfrm>
            <a:off x="1115616" y="184482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Sorte de potée au chou nouveau et lard.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1028" name="Picture 4" descr="http://ja6.free.fr/imagesfichiers/f402tt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4988" y="0"/>
            <a:ext cx="2755404" cy="1994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1547664" y="280241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 appelé Beurre Nantais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1030" name="Picture 6" descr="http://www.lesfoodies.com/_recipeimage/recipe/28486/w/43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060848"/>
            <a:ext cx="2232248" cy="2040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1691680" y="395454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   de Vendée (LR + IGP)</a:t>
            </a:r>
            <a:endParaRPr lang="fr-FR" sz="16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1032" name="Picture 8" descr="http://cookinginsens.files.wordpress.com/2011/08/img_2084b.jpg"/>
          <p:cNvPicPr>
            <a:picLocks noChangeAspect="1" noChangeArrowheads="1"/>
          </p:cNvPicPr>
          <p:nvPr/>
        </p:nvPicPr>
        <p:blipFill>
          <a:blip r:embed="rId5" cstate="print"/>
          <a:srcRect l="15387"/>
          <a:stretch>
            <a:fillRect/>
          </a:stretch>
        </p:blipFill>
        <p:spPr bwMode="auto">
          <a:xfrm>
            <a:off x="4499992" y="2132856"/>
            <a:ext cx="2411760" cy="1898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ZoneTexte 10"/>
          <p:cNvSpPr txBox="1"/>
          <p:nvPr/>
        </p:nvSpPr>
        <p:spPr>
          <a:xfrm>
            <a:off x="1475656" y="4365104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E6005D"/>
                </a:solidFill>
                <a:latin typeface="Arial Narrow" pitchFamily="34" charset="0"/>
              </a:rPr>
              <a:t>   </a:t>
            </a:r>
            <a:r>
              <a:rPr lang="fr-FR" sz="1200" b="1" dirty="0" smtClean="0">
                <a:solidFill>
                  <a:srgbClr val="E6005D"/>
                </a:solidFill>
                <a:latin typeface="Arial Narrow" pitchFamily="34" charset="0"/>
              </a:rPr>
              <a:t>quasi de veau parfumé au vin blanc et longuement cuit</a:t>
            </a:r>
            <a:endParaRPr lang="fr-FR" sz="1200" b="1" dirty="0">
              <a:solidFill>
                <a:srgbClr val="E6005D"/>
              </a:solidFill>
              <a:latin typeface="Arial Narrow" pitchFamily="34" charset="0"/>
            </a:endParaRPr>
          </a:p>
        </p:txBody>
      </p:sp>
      <p:pic>
        <p:nvPicPr>
          <p:cNvPr id="1036" name="Picture 12" descr="http://1.im6.fr/photo/017E00D705219344-photo-la-tarte-tatin.jpg"/>
          <p:cNvPicPr>
            <a:picLocks noChangeAspect="1" noChangeArrowheads="1"/>
          </p:cNvPicPr>
          <p:nvPr/>
        </p:nvPicPr>
        <p:blipFill>
          <a:blip r:embed="rId6" cstate="print"/>
          <a:srcRect l="13171" t="7032" r="15708"/>
          <a:stretch>
            <a:fillRect/>
          </a:stretch>
        </p:blipFill>
        <p:spPr bwMode="auto">
          <a:xfrm>
            <a:off x="3923928" y="4005064"/>
            <a:ext cx="2206032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8" name="Picture 14" descr="http://img.over-blog-kiwi.com/0/55/35/66/201307/ob_75eb9cf1b429d85b0906ffa7233470c7_pithiviers-du-chef-np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3820269"/>
            <a:ext cx="3017702" cy="30377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7" name="Connecteur droit 16"/>
          <p:cNvCxnSpPr/>
          <p:nvPr/>
        </p:nvCxnSpPr>
        <p:spPr>
          <a:xfrm>
            <a:off x="107504" y="2060848"/>
            <a:ext cx="1080120" cy="0"/>
          </a:xfrm>
          <a:prstGeom prst="line">
            <a:avLst/>
          </a:prstGeom>
          <a:ln>
            <a:solidFill>
              <a:srgbClr val="E6005D"/>
            </a:solidFill>
            <a:prstDash val="lg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nce : Carte muette, fond de carte, littoraux, frontières, régions, capitales de régions (grisé)"/>
          <p:cNvPicPr/>
          <p:nvPr/>
        </p:nvPicPr>
        <p:blipFill>
          <a:blip r:embed="rId2" cstate="print"/>
          <a:srcRect l="955" t="889" r="1111" b="1037"/>
          <a:stretch>
            <a:fillRect/>
          </a:stretch>
        </p:blipFill>
        <p:spPr bwMode="auto">
          <a:xfrm>
            <a:off x="1259632" y="260648"/>
            <a:ext cx="6839585" cy="6305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Rogner un rectangle à un seul coin 2">
            <a:hlinkClick r:id="rId3" action="ppaction://hlinksldjump"/>
          </p:cNvPr>
          <p:cNvSpPr/>
          <p:nvPr/>
        </p:nvSpPr>
        <p:spPr>
          <a:xfrm>
            <a:off x="7596336" y="404664"/>
            <a:ext cx="1008112" cy="504056"/>
          </a:xfrm>
          <a:prstGeom prst="snip1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Retour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Ellipse 3"/>
          <p:cNvSpPr/>
          <p:nvPr/>
        </p:nvSpPr>
        <p:spPr>
          <a:xfrm rot="21113483">
            <a:off x="2331845" y="2164580"/>
            <a:ext cx="2536093" cy="1088679"/>
          </a:xfrm>
          <a:prstGeom prst="ellipse">
            <a:avLst/>
          </a:prstGeom>
          <a:noFill/>
          <a:ln w="38100">
            <a:solidFill>
              <a:srgbClr val="E6005D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/>
          <p:cNvSpPr/>
          <p:nvPr/>
        </p:nvSpPr>
        <p:spPr>
          <a:xfrm>
            <a:off x="4211960" y="2420888"/>
            <a:ext cx="144016" cy="144016"/>
          </a:xfrm>
          <a:prstGeom prst="ellipse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23928" y="24928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Orléans</a:t>
            </a:r>
            <a:endParaRPr lang="fr-FR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843808" y="2708920"/>
            <a:ext cx="144016" cy="144016"/>
          </a:xfrm>
          <a:prstGeom prst="ellipse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555776" y="241159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E600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Nantes</a:t>
            </a:r>
            <a:endParaRPr lang="fr-FR" b="1" dirty="0">
              <a:solidFill>
                <a:srgbClr val="E6005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2680</TotalTime>
  <Words>173</Words>
  <Application>Microsoft Office PowerPoint</Application>
  <PresentationFormat>Affichage à l'écran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my love's PC</dc:creator>
  <cp:lastModifiedBy>SLB</cp:lastModifiedBy>
  <cp:revision>232</cp:revision>
  <dcterms:created xsi:type="dcterms:W3CDTF">2011-09-25T21:47:20Z</dcterms:created>
  <dcterms:modified xsi:type="dcterms:W3CDTF">2021-04-06T14:52:16Z</dcterms:modified>
</cp:coreProperties>
</file>