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300108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879212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111930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846090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114662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491845-B8B4-4C59-B8BB-65EB7E8854D0}" type="datetimeFigureOut">
              <a:rPr lang="fr-FR" smtClean="0"/>
              <a:t>04/04/2021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241323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491845-B8B4-4C59-B8BB-65EB7E8854D0}" type="datetimeFigureOut">
              <a:rPr lang="fr-FR" smtClean="0"/>
              <a:t>04/04/2021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208630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C491845-B8B4-4C59-B8BB-65EB7E8854D0}" type="datetimeFigureOut">
              <a:rPr lang="fr-FR" smtClean="0"/>
              <a:t>04/04/2021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111739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491845-B8B4-4C59-B8BB-65EB7E8854D0}" type="datetimeFigureOut">
              <a:rPr lang="fr-FR" smtClean="0"/>
              <a:t>04/04/2021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220811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491845-B8B4-4C59-B8BB-65EB7E8854D0}" type="datetimeFigureOut">
              <a:rPr lang="fr-FR" smtClean="0"/>
              <a:t>04/04/2021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2432667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C491845-B8B4-4C59-B8BB-65EB7E8854D0}" type="datetimeFigureOut">
              <a:rPr lang="fr-FR" smtClean="0"/>
              <a:t>04/04/2021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A38BCA-3FC6-4826-BB7C-B76CC4ADFA6B}" type="slidenum">
              <a:rPr lang="fr-FR" smtClean="0"/>
              <a:t>‹N°›</a:t>
            </a:fld>
            <a:endParaRPr lang="fr-FR"/>
          </a:p>
        </p:txBody>
      </p:sp>
    </p:spTree>
    <p:extLst>
      <p:ext uri="{BB962C8B-B14F-4D97-AF65-F5344CB8AC3E}">
        <p14:creationId xmlns:p14="http://schemas.microsoft.com/office/powerpoint/2010/main" val="219489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91845-B8B4-4C59-B8BB-65EB7E8854D0}" type="datetimeFigureOut">
              <a:rPr lang="fr-FR" smtClean="0"/>
              <a:t>04/04/2021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8BCA-3FC6-4826-BB7C-B76CC4ADFA6B}" type="slidenum">
              <a:rPr lang="fr-FR" smtClean="0"/>
              <a:t>‹N°›</a:t>
            </a:fld>
            <a:endParaRPr lang="fr-FR"/>
          </a:p>
        </p:txBody>
      </p:sp>
    </p:spTree>
    <p:extLst>
      <p:ext uri="{BB962C8B-B14F-4D97-AF65-F5344CB8AC3E}">
        <p14:creationId xmlns:p14="http://schemas.microsoft.com/office/powerpoint/2010/main" val="66447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1006" y="2942925"/>
            <a:ext cx="9144000" cy="2387600"/>
          </a:xfrm>
        </p:spPr>
        <p:txBody>
          <a:bodyPr>
            <a:noAutofit/>
          </a:bodyPr>
          <a:lstStyle/>
          <a:p>
            <a:r>
              <a:rPr lang="fr-FR" sz="3600" dirty="0" smtClean="0">
                <a:effectLst/>
              </a:rPr>
              <a:t>Modélisation de la perception collective d'un espace urbain, utilisation de la déformation cartographique comme outil de visualisation, application à l'agglomération dijonnaise et à l’espace interurbain français</a:t>
            </a:r>
            <a:r>
              <a:rPr lang="fr-FR" sz="3600" dirty="0" smtClean="0"/>
              <a:t/>
            </a:r>
            <a:br>
              <a:rPr lang="fr-FR" sz="3600" dirty="0" smtClean="0"/>
            </a:br>
            <a:r>
              <a:rPr lang="fr-FR" sz="3600" dirty="0" smtClean="0"/>
              <a:t/>
            </a:r>
            <a:br>
              <a:rPr lang="fr-FR" sz="3600" dirty="0" smtClean="0"/>
            </a:br>
            <a:r>
              <a:rPr lang="fr-FR" sz="3600" i="1" smtClean="0">
                <a:effectLst/>
              </a:rPr>
              <a:t>xxxxxxxxx</a:t>
            </a:r>
            <a:endParaRPr lang="fr-FR" sz="3600" dirty="0"/>
          </a:p>
        </p:txBody>
      </p:sp>
    </p:spTree>
    <p:extLst>
      <p:ext uri="{BB962C8B-B14F-4D97-AF65-F5344CB8AC3E}">
        <p14:creationId xmlns:p14="http://schemas.microsoft.com/office/powerpoint/2010/main" val="64335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2995" y="365125"/>
            <a:ext cx="11788345" cy="1325563"/>
          </a:xfrm>
        </p:spPr>
        <p:txBody>
          <a:bodyPr/>
          <a:lstStyle/>
          <a:p>
            <a:r>
              <a:rPr lang="fr-FR" b="1" dirty="0" smtClean="0"/>
              <a:t>De la distance proxémique à la loi collective urbaine</a:t>
            </a:r>
            <a:endParaRPr lang="fr-FR" b="1" dirty="0"/>
          </a:p>
        </p:txBody>
      </p:sp>
      <p:sp>
        <p:nvSpPr>
          <p:cNvPr id="3" name="Espace réservé du contenu 2"/>
          <p:cNvSpPr>
            <a:spLocks noGrp="1"/>
          </p:cNvSpPr>
          <p:nvPr>
            <p:ph idx="1"/>
          </p:nvPr>
        </p:nvSpPr>
        <p:spPr/>
        <p:txBody>
          <a:bodyPr/>
          <a:lstStyle/>
          <a:p>
            <a:pPr marL="0" indent="0">
              <a:buNone/>
            </a:pPr>
            <a:r>
              <a:rPr lang="fr-FR" dirty="0" smtClean="0"/>
              <a:t>On</a:t>
            </a:r>
            <a:r>
              <a:rPr lang="fr-FR" b="1" dirty="0" smtClean="0"/>
              <a:t> collectivise </a:t>
            </a:r>
            <a:r>
              <a:rPr lang="fr-FR" dirty="0" smtClean="0"/>
              <a:t>les distances proxémiques des individus en les sommant par couronne concentrique autour des villes</a:t>
            </a:r>
            <a:endParaRPr lang="fr-FR" dirty="0"/>
          </a:p>
        </p:txBody>
      </p:sp>
      <p:pic>
        <p:nvPicPr>
          <p:cNvPr id="4" name="Image 3" descr="modèle de Clark et loi individu.jpg"/>
          <p:cNvPicPr/>
          <p:nvPr/>
        </p:nvPicPr>
        <p:blipFill>
          <a:blip r:embed="rId2" cstate="print"/>
          <a:stretch>
            <a:fillRect/>
          </a:stretch>
        </p:blipFill>
        <p:spPr>
          <a:xfrm>
            <a:off x="992633" y="2891475"/>
            <a:ext cx="5243410" cy="3196287"/>
          </a:xfrm>
          <a:prstGeom prst="rect">
            <a:avLst/>
          </a:prstGeom>
        </p:spPr>
      </p:pic>
      <p:pic>
        <p:nvPicPr>
          <p:cNvPr id="5" name="Image 4"/>
          <p:cNvPicPr/>
          <p:nvPr/>
        </p:nvPicPr>
        <p:blipFill>
          <a:blip r:embed="rId3">
            <a:extLst>
              <a:ext uri="{28A0092B-C50C-407E-A947-70E740481C1C}">
                <a14:useLocalDpi xmlns:a14="http://schemas.microsoft.com/office/drawing/2010/main" val="0"/>
              </a:ext>
            </a:extLst>
          </a:blip>
          <a:srcRect/>
          <a:stretch>
            <a:fillRect/>
          </a:stretch>
        </p:blipFill>
        <p:spPr bwMode="auto">
          <a:xfrm>
            <a:off x="6497642" y="2799536"/>
            <a:ext cx="5400600" cy="3168352"/>
          </a:xfrm>
          <a:prstGeom prst="rect">
            <a:avLst/>
          </a:prstGeom>
          <a:noFill/>
          <a:ln>
            <a:noFill/>
          </a:ln>
        </p:spPr>
      </p:pic>
    </p:spTree>
    <p:extLst>
      <p:ext uri="{BB962C8B-B14F-4D97-AF65-F5344CB8AC3E}">
        <p14:creationId xmlns:p14="http://schemas.microsoft.com/office/powerpoint/2010/main" val="464818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438" y="2408108"/>
            <a:ext cx="10515600" cy="1325563"/>
          </a:xfrm>
        </p:spPr>
        <p:txBody>
          <a:bodyPr/>
          <a:lstStyle/>
          <a:p>
            <a:pPr algn="ctr"/>
            <a:r>
              <a:rPr lang="fr-FR" b="1" dirty="0" smtClean="0"/>
              <a:t>3. Des exemples de déformation de carte à partir de la proxémique</a:t>
            </a:r>
            <a:endParaRPr lang="fr-FR" b="1" dirty="0"/>
          </a:p>
        </p:txBody>
      </p:sp>
    </p:spTree>
    <p:extLst>
      <p:ext uri="{BB962C8B-B14F-4D97-AF65-F5344CB8AC3E}">
        <p14:creationId xmlns:p14="http://schemas.microsoft.com/office/powerpoint/2010/main" val="2485984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Des exemples de déformation individu</a:t>
            </a:r>
            <a:endParaRPr lang="fr-FR" b="1" dirty="0"/>
          </a:p>
        </p:txBody>
      </p:sp>
      <p:pic>
        <p:nvPicPr>
          <p:cNvPr id="4" name="Picture 2" descr="1005050251115461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016" y="3096099"/>
            <a:ext cx="2694092"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Image effet tunn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7510" y="2664051"/>
            <a:ext cx="3737014" cy="354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286" y="2657664"/>
            <a:ext cx="2007344" cy="355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p:cNvSpPr>
            <a:spLocks noGrp="1"/>
          </p:cNvSpPr>
          <p:nvPr>
            <p:ph idx="1"/>
          </p:nvPr>
        </p:nvSpPr>
        <p:spPr>
          <a:xfrm>
            <a:off x="1754487" y="2140170"/>
            <a:ext cx="2129408" cy="864096"/>
          </a:xfrm>
        </p:spPr>
        <p:txBody>
          <a:bodyPr>
            <a:noAutofit/>
          </a:bodyPr>
          <a:lstStyle/>
          <a:p>
            <a:pPr marL="0" indent="0">
              <a:buNone/>
            </a:pPr>
            <a:r>
              <a:rPr lang="fr-FR" sz="1800" dirty="0" smtClean="0"/>
              <a:t>Une traduction de la France vue de Bordeaux</a:t>
            </a:r>
            <a:endParaRPr lang="fr-FR" sz="1800" dirty="0"/>
          </a:p>
        </p:txBody>
      </p:sp>
      <p:sp>
        <p:nvSpPr>
          <p:cNvPr id="8" name="ZoneTexte 7"/>
          <p:cNvSpPr txBox="1"/>
          <p:nvPr/>
        </p:nvSpPr>
        <p:spPr>
          <a:xfrm>
            <a:off x="6603924" y="1986943"/>
            <a:ext cx="3424081" cy="707886"/>
          </a:xfrm>
          <a:prstGeom prst="rect">
            <a:avLst/>
          </a:prstGeom>
          <a:noFill/>
        </p:spPr>
        <p:txBody>
          <a:bodyPr wrap="square" rtlCol="0">
            <a:spAutoFit/>
          </a:bodyPr>
          <a:lstStyle/>
          <a:p>
            <a:r>
              <a:rPr lang="fr-FR" sz="2000" dirty="0" smtClean="0"/>
              <a:t>« L’effet tunnel » entre Paris et Bordeaux</a:t>
            </a:r>
            <a:endParaRPr lang="fr-FR" sz="2000" dirty="0"/>
          </a:p>
        </p:txBody>
      </p:sp>
      <p:sp>
        <p:nvSpPr>
          <p:cNvPr id="9" name="Rectangle 8"/>
          <p:cNvSpPr/>
          <p:nvPr/>
        </p:nvSpPr>
        <p:spPr>
          <a:xfrm>
            <a:off x="4266078" y="2017720"/>
            <a:ext cx="2024913" cy="646331"/>
          </a:xfrm>
          <a:prstGeom prst="rect">
            <a:avLst/>
          </a:prstGeom>
        </p:spPr>
        <p:txBody>
          <a:bodyPr wrap="none">
            <a:spAutoFit/>
          </a:bodyPr>
          <a:lstStyle/>
          <a:p>
            <a:r>
              <a:rPr lang="fr-FR" dirty="0"/>
              <a:t>Carte « chiffonné » </a:t>
            </a:r>
            <a:endParaRPr lang="fr-FR" dirty="0" smtClean="0"/>
          </a:p>
          <a:p>
            <a:r>
              <a:rPr lang="fr-FR" dirty="0" smtClean="0"/>
              <a:t>du </a:t>
            </a:r>
            <a:r>
              <a:rPr lang="fr-FR" dirty="0"/>
              <a:t>bâti de Dijon</a:t>
            </a:r>
          </a:p>
        </p:txBody>
      </p:sp>
    </p:spTree>
    <p:extLst>
      <p:ext uri="{BB962C8B-B14F-4D97-AF65-F5344CB8AC3E}">
        <p14:creationId xmlns:p14="http://schemas.microsoft.com/office/powerpoint/2010/main" val="3546192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4590" y="539311"/>
            <a:ext cx="10515600" cy="1325563"/>
          </a:xfrm>
        </p:spPr>
        <p:txBody>
          <a:bodyPr/>
          <a:lstStyle/>
          <a:p>
            <a:pPr algn="ctr"/>
            <a:r>
              <a:rPr lang="fr-FR" b="1" dirty="0" smtClean="0"/>
              <a:t>Des exemples de déformation urbaine un centre urbain : ville </a:t>
            </a:r>
            <a:r>
              <a:rPr lang="fr-FR" b="1" dirty="0" err="1" smtClean="0"/>
              <a:t>monocentrique</a:t>
            </a:r>
            <a:endParaRPr lang="fr-FR" b="1" dirty="0"/>
          </a:p>
        </p:txBody>
      </p:sp>
      <p:pic>
        <p:nvPicPr>
          <p:cNvPr id="4" name="Imag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11" y="1864874"/>
            <a:ext cx="4227960" cy="3672408"/>
          </a:xfrm>
          <a:prstGeom prst="rect">
            <a:avLst/>
          </a:prstGeom>
          <a:noFill/>
          <a:ln>
            <a:noFill/>
          </a:ln>
        </p:spPr>
      </p:pic>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499" y="1864874"/>
            <a:ext cx="3888431" cy="3816424"/>
          </a:xfrm>
          <a:prstGeom prst="rect">
            <a:avLst/>
          </a:prstGeom>
          <a:noFill/>
          <a:ln>
            <a:noFill/>
          </a:ln>
        </p:spPr>
      </p:pic>
      <p:sp>
        <p:nvSpPr>
          <p:cNvPr id="6" name="ZoneTexte 5"/>
          <p:cNvSpPr txBox="1"/>
          <p:nvPr/>
        </p:nvSpPr>
        <p:spPr>
          <a:xfrm>
            <a:off x="1507059" y="5530632"/>
            <a:ext cx="7272808" cy="646331"/>
          </a:xfrm>
          <a:prstGeom prst="rect">
            <a:avLst/>
          </a:prstGeom>
          <a:noFill/>
        </p:spPr>
        <p:txBody>
          <a:bodyPr wrap="square" rtlCol="0">
            <a:spAutoFit/>
          </a:bodyPr>
          <a:lstStyle/>
          <a:p>
            <a:r>
              <a:rPr lang="fr-FR" dirty="0" smtClean="0"/>
              <a:t>La perception repose sur les densités de population (ici le modèle </a:t>
            </a:r>
            <a:r>
              <a:rPr lang="fr-FR" dirty="0" err="1" smtClean="0"/>
              <a:t>monocentrique</a:t>
            </a:r>
            <a:r>
              <a:rPr lang="fr-FR" dirty="0" smtClean="0"/>
              <a:t>)</a:t>
            </a:r>
            <a:endParaRPr lang="fr-FR" dirty="0"/>
          </a:p>
        </p:txBody>
      </p:sp>
    </p:spTree>
    <p:extLst>
      <p:ext uri="{BB962C8B-B14F-4D97-AF65-F5344CB8AC3E}">
        <p14:creationId xmlns:p14="http://schemas.microsoft.com/office/powerpoint/2010/main" val="4001865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Déformation pour la ville polycentrique</a:t>
            </a:r>
            <a:endParaRPr lang="fr-FR" b="1" dirty="0"/>
          </a:p>
        </p:txBody>
      </p:sp>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99" y="1771458"/>
            <a:ext cx="5694405" cy="509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7371737" y="3559085"/>
            <a:ext cx="3492004" cy="646331"/>
          </a:xfrm>
          <a:prstGeom prst="rect">
            <a:avLst/>
          </a:prstGeom>
          <a:noFill/>
        </p:spPr>
        <p:txBody>
          <a:bodyPr wrap="square" rtlCol="0">
            <a:spAutoFit/>
          </a:bodyPr>
          <a:lstStyle/>
          <a:p>
            <a:r>
              <a:rPr lang="fr-FR" dirty="0" smtClean="0"/>
              <a:t>Ville polycentrique à 5 centres =&gt; déformation à 5 centres</a:t>
            </a:r>
            <a:endParaRPr lang="fr-FR" dirty="0"/>
          </a:p>
        </p:txBody>
      </p:sp>
    </p:spTree>
    <p:extLst>
      <p:ext uri="{BB962C8B-B14F-4D97-AF65-F5344CB8AC3E}">
        <p14:creationId xmlns:p14="http://schemas.microsoft.com/office/powerpoint/2010/main" val="4196672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6352" y="332173"/>
            <a:ext cx="10515600" cy="1325563"/>
          </a:xfrm>
        </p:spPr>
        <p:txBody>
          <a:bodyPr>
            <a:normAutofit fontScale="90000"/>
          </a:bodyPr>
          <a:lstStyle/>
          <a:p>
            <a:pPr algn="ctr"/>
            <a:r>
              <a:rPr lang="fr-FR" b="1" dirty="0" smtClean="0"/>
              <a:t>Des exemples dans un contexte interurbain : le cas de la France urbaine les 35 plus grandes agglomération</a:t>
            </a:r>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66" y="2001794"/>
            <a:ext cx="5358079" cy="4773827"/>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0584" y="2001794"/>
            <a:ext cx="4860133" cy="4668098"/>
          </a:xfrm>
          <a:prstGeom prst="rect">
            <a:avLst/>
          </a:prstGeom>
        </p:spPr>
      </p:pic>
    </p:spTree>
    <p:extLst>
      <p:ext uri="{BB962C8B-B14F-4D97-AF65-F5344CB8AC3E}">
        <p14:creationId xmlns:p14="http://schemas.microsoft.com/office/powerpoint/2010/main" val="1153440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1049000" cy="1325563"/>
          </a:xfrm>
        </p:spPr>
        <p:txBody>
          <a:bodyPr/>
          <a:lstStyle/>
          <a:p>
            <a:r>
              <a:rPr lang="fr-FR" b="1" dirty="0" smtClean="0"/>
              <a:t>Les densités de population en France déformées</a:t>
            </a:r>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02" y="1977080"/>
            <a:ext cx="5265620" cy="469144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363" y="1977080"/>
            <a:ext cx="4720740" cy="4646648"/>
          </a:xfrm>
          <a:prstGeom prst="rect">
            <a:avLst/>
          </a:prstGeom>
        </p:spPr>
      </p:pic>
    </p:spTree>
    <p:extLst>
      <p:ext uri="{BB962C8B-B14F-4D97-AF65-F5344CB8AC3E}">
        <p14:creationId xmlns:p14="http://schemas.microsoft.com/office/powerpoint/2010/main" val="3154832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dynamique de la proxémique de 1968 à 2017</a:t>
            </a:r>
            <a:endParaRPr lang="fr-FR" b="1"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935" y="1540475"/>
            <a:ext cx="5778626" cy="5185719"/>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935" y="1540475"/>
            <a:ext cx="5769445" cy="517748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756" y="1532237"/>
            <a:ext cx="5778624" cy="518571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935" y="1532236"/>
            <a:ext cx="5769445" cy="5177480"/>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7754" y="1548713"/>
            <a:ext cx="5778626" cy="5185719"/>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7754" y="1556951"/>
            <a:ext cx="5778626" cy="5185719"/>
          </a:xfrm>
          <a:prstGeom prst="rect">
            <a:avLst/>
          </a:prstGeom>
        </p:spPr>
      </p:pic>
      <p:pic>
        <p:nvPicPr>
          <p:cNvPr id="10" name="Imag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7754" y="1532236"/>
            <a:ext cx="5778626" cy="5185719"/>
          </a:xfrm>
          <a:prstGeom prst="rect">
            <a:avLst/>
          </a:prstGeom>
        </p:spPr>
      </p:pic>
      <p:pic>
        <p:nvPicPr>
          <p:cNvPr id="11" name="Imag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8573" y="1540473"/>
            <a:ext cx="5787807" cy="5193958"/>
          </a:xfrm>
          <a:prstGeom prst="rect">
            <a:avLst/>
          </a:prstGeom>
        </p:spPr>
      </p:pic>
    </p:spTree>
    <p:extLst>
      <p:ext uri="{BB962C8B-B14F-4D97-AF65-F5344CB8AC3E}">
        <p14:creationId xmlns:p14="http://schemas.microsoft.com/office/powerpoint/2010/main" val="26994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conclusion</a:t>
            </a:r>
            <a:endParaRPr lang="fr-FR" b="1" dirty="0"/>
          </a:p>
        </p:txBody>
      </p:sp>
      <p:sp>
        <p:nvSpPr>
          <p:cNvPr id="3" name="Espace réservé du contenu 2"/>
          <p:cNvSpPr>
            <a:spLocks noGrp="1"/>
          </p:cNvSpPr>
          <p:nvPr>
            <p:ph idx="1"/>
          </p:nvPr>
        </p:nvSpPr>
        <p:spPr/>
        <p:txBody>
          <a:bodyPr/>
          <a:lstStyle/>
          <a:p>
            <a:pPr marL="0" indent="0">
              <a:buNone/>
            </a:pPr>
            <a:r>
              <a:rPr lang="fr-FR" dirty="0" smtClean="0"/>
              <a:t>Une théorie a priori applicable et rend possible une modélisation</a:t>
            </a:r>
          </a:p>
          <a:p>
            <a:pPr marL="0" indent="0">
              <a:buNone/>
            </a:pPr>
            <a:r>
              <a:rPr lang="fr-FR" dirty="0" smtClean="0"/>
              <a:t>Approche cartographique ayant pour socle la théorie égocentrée offre un regard nouveau sur l’espace et plus particulièrement l’espace urbain et interurbain.</a:t>
            </a:r>
          </a:p>
          <a:p>
            <a:pPr marL="0" indent="0">
              <a:buNone/>
            </a:pPr>
            <a:r>
              <a:rPr lang="fr-FR" dirty="0" smtClean="0"/>
              <a:t>Egalement une possibilité de mettre en dynamique l’espace sur la base des différents recensements.</a:t>
            </a:r>
          </a:p>
          <a:p>
            <a:pPr marL="0" indent="0">
              <a:buNone/>
            </a:pPr>
            <a:r>
              <a:rPr lang="fr-FR" dirty="0" smtClean="0"/>
              <a:t>Enfin, cette nouvelle métrique peut s’appliquer dans le cadre de théorie modélisatrice plus globale en intégrant un espace courbe.</a:t>
            </a:r>
            <a:endParaRPr lang="fr-FR" dirty="0"/>
          </a:p>
        </p:txBody>
      </p:sp>
    </p:spTree>
    <p:extLst>
      <p:ext uri="{BB962C8B-B14F-4D97-AF65-F5344CB8AC3E}">
        <p14:creationId xmlns:p14="http://schemas.microsoft.com/office/powerpoint/2010/main" val="2059343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56968" y="894749"/>
            <a:ext cx="10515600" cy="5036493"/>
          </a:xfrm>
        </p:spPr>
        <p:txBody>
          <a:bodyPr>
            <a:normAutofit fontScale="77500" lnSpcReduction="20000"/>
          </a:bodyPr>
          <a:lstStyle/>
          <a:p>
            <a:pPr marL="0" indent="0">
              <a:buNone/>
            </a:pPr>
            <a:r>
              <a:rPr lang="fr-FR" sz="4800" b="1" dirty="0" smtClean="0"/>
              <a:t>Introduction</a:t>
            </a:r>
          </a:p>
          <a:p>
            <a:pPr marL="0" indent="0">
              <a:buNone/>
            </a:pPr>
            <a:endParaRPr lang="fr-FR" dirty="0"/>
          </a:p>
          <a:p>
            <a:pPr>
              <a:buFontTx/>
              <a:buChar char="-"/>
            </a:pPr>
            <a:r>
              <a:rPr lang="fr-FR" b="1" dirty="0" smtClean="0"/>
              <a:t>La phénoménologie </a:t>
            </a:r>
            <a:r>
              <a:rPr lang="fr-FR" dirty="0" smtClean="0"/>
              <a:t>est une étude dont la structure se fonde sur l’analyse directe de l’expérience vécue par un sujet. On cherche le sens de l’expérience à travers les yeux d’un sujet.</a:t>
            </a:r>
          </a:p>
          <a:p>
            <a:pPr>
              <a:buFontTx/>
              <a:buChar char="-"/>
            </a:pPr>
            <a:r>
              <a:rPr lang="fr-FR" dirty="0" smtClean="0"/>
              <a:t>Ce type d’étude se base donc sur le postulat de l’individu en tant que centre ou référentiel de l’analyse du monde qui l’entoure.</a:t>
            </a:r>
          </a:p>
          <a:p>
            <a:pPr>
              <a:buFontTx/>
              <a:buChar char="-"/>
            </a:pPr>
            <a:r>
              <a:rPr lang="fr-FR" b="1" dirty="0" smtClean="0"/>
              <a:t>La théorie égocentrée </a:t>
            </a:r>
            <a:r>
              <a:rPr lang="fr-FR" dirty="0" smtClean="0"/>
              <a:t>ou </a:t>
            </a:r>
            <a:r>
              <a:rPr lang="fr-FR" b="1" dirty="0" smtClean="0"/>
              <a:t>théorie proxémique </a:t>
            </a:r>
            <a:r>
              <a:rPr lang="fr-FR" dirty="0" smtClean="0"/>
              <a:t>prend appui sur cette base</a:t>
            </a:r>
          </a:p>
          <a:p>
            <a:pPr>
              <a:buFontTx/>
              <a:buChar char="-"/>
            </a:pPr>
            <a:r>
              <a:rPr lang="fr-FR" dirty="0" smtClean="0"/>
              <a:t>Comment appliquer cette théorie d’abord à l’échelle de l’individu, et ensuite d’un collectif comme la ville et plus encore un pays ? Peut on mettre en place un usage technique pour ce type d’analyse ? Quelles types de représentation en déduit-on pour le géographe ? </a:t>
            </a:r>
          </a:p>
          <a:p>
            <a:pPr marL="0" indent="0">
              <a:buNone/>
            </a:pPr>
            <a:r>
              <a:rPr lang="fr-FR" dirty="0" smtClean="0"/>
              <a:t>1) les origines de la théorie proxémique</a:t>
            </a:r>
          </a:p>
          <a:p>
            <a:pPr marL="0" indent="0">
              <a:buNone/>
            </a:pPr>
            <a:r>
              <a:rPr lang="fr-FR" dirty="0" smtClean="0"/>
              <a:t>2) De l’individu au collectif : notre projet technique</a:t>
            </a:r>
          </a:p>
          <a:p>
            <a:pPr marL="0" indent="0">
              <a:buNone/>
            </a:pPr>
            <a:r>
              <a:rPr lang="fr-FR" dirty="0" smtClean="0"/>
              <a:t>3) Des exemples de réalisation pour le géographe avec cette théorie. Application de déformation cartographique dans les SIG.</a:t>
            </a:r>
          </a:p>
        </p:txBody>
      </p:sp>
    </p:spTree>
    <p:extLst>
      <p:ext uri="{BB962C8B-B14F-4D97-AF65-F5344CB8AC3E}">
        <p14:creationId xmlns:p14="http://schemas.microsoft.com/office/powerpoint/2010/main" val="2873293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4719" y="2745860"/>
            <a:ext cx="10515600" cy="1325563"/>
          </a:xfrm>
        </p:spPr>
        <p:txBody>
          <a:bodyPr/>
          <a:lstStyle/>
          <a:p>
            <a:r>
              <a:rPr lang="fr-FR" b="1" dirty="0" smtClean="0"/>
              <a:t>1. Les origines de la théorie proxémique</a:t>
            </a:r>
            <a:endParaRPr lang="fr-FR" b="1" dirty="0"/>
          </a:p>
        </p:txBody>
      </p:sp>
    </p:spTree>
    <p:extLst>
      <p:ext uri="{BB962C8B-B14F-4D97-AF65-F5344CB8AC3E}">
        <p14:creationId xmlns:p14="http://schemas.microsoft.com/office/powerpoint/2010/main" val="1585666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13038"/>
            <a:ext cx="11376454" cy="6409038"/>
          </a:xfrm>
        </p:spPr>
        <p:txBody>
          <a:bodyPr>
            <a:normAutofit/>
          </a:bodyPr>
          <a:lstStyle/>
          <a:p>
            <a:pPr marL="0" indent="0">
              <a:buNone/>
            </a:pPr>
            <a:r>
              <a:rPr lang="fr-FR" sz="1800" dirty="0" smtClean="0"/>
              <a:t>Le père de ce type d’analyse est </a:t>
            </a:r>
            <a:r>
              <a:rPr lang="fr-FR" sz="1800" b="1" dirty="0" err="1" smtClean="0"/>
              <a:t>E.T.Hall</a:t>
            </a:r>
            <a:r>
              <a:rPr lang="fr-FR" sz="1800" b="1" dirty="0" smtClean="0"/>
              <a:t> </a:t>
            </a:r>
            <a:r>
              <a:rPr lang="fr-FR" sz="1800" dirty="0" smtClean="0"/>
              <a:t>(1971) qui analyse alors les comportements animaux et naturellement à l’homme. </a:t>
            </a:r>
          </a:p>
          <a:p>
            <a:pPr marL="0" indent="0">
              <a:buNone/>
            </a:pPr>
            <a:r>
              <a:rPr lang="fr-FR" sz="1800" dirty="0"/>
              <a:t>Plus généralement et pour tous, le territoire est un lieu de perception où chaque individu se trouve au centre d’une « bulle ». Il apprécie alors le lieu en fonction de ses mouvements, le geste pour les espaces les plus proches et la vision pour les zones les plus lointaines. Les comportements des individus sont régulés les uns par rapport aux autres en fonction d’une distance sociale</a:t>
            </a:r>
            <a:r>
              <a:rPr lang="fr-FR" sz="1800" dirty="0" smtClean="0"/>
              <a:t>.</a:t>
            </a:r>
          </a:p>
          <a:p>
            <a:pPr marL="0" indent="0">
              <a:buNone/>
            </a:pPr>
            <a:r>
              <a:rPr lang="fr-FR" sz="1800" dirty="0" smtClean="0"/>
              <a:t>Pour Hall, la proxémique reste </a:t>
            </a:r>
            <a:r>
              <a:rPr lang="fr-FR" sz="1800" b="1" dirty="0" smtClean="0"/>
              <a:t>une théorie de faible distance et principalement qualitative </a:t>
            </a:r>
            <a:r>
              <a:rPr lang="fr-FR" sz="1800" dirty="0" smtClean="0"/>
              <a:t>:</a:t>
            </a:r>
          </a:p>
          <a:p>
            <a:r>
              <a:rPr lang="fr-FR" sz="1800" dirty="0"/>
              <a:t>La distance intime (entre 15 et  45 cm) : zone qui s’accompagne d’une grande implication physique et d’un échange sensoriel élevé. </a:t>
            </a:r>
          </a:p>
          <a:p>
            <a:r>
              <a:rPr lang="fr-FR" sz="1800" dirty="0"/>
              <a:t>La distance personnelle (entre 45 et 135 cm) : est utilisée dans les conversations particulières. </a:t>
            </a:r>
          </a:p>
          <a:p>
            <a:r>
              <a:rPr lang="fr-FR" sz="1800" dirty="0"/>
              <a:t>La distance sociale (entre 1,20 et 3,70 m) : est utilisée au cours de l’interaction avec des amis et des collègues de travail </a:t>
            </a:r>
          </a:p>
          <a:p>
            <a:r>
              <a:rPr lang="fr-FR" sz="1800" dirty="0"/>
              <a:t>La distance publique (supérieure à 3,70 m) : est utilisée lorsqu’on parle à des groupes. </a:t>
            </a:r>
          </a:p>
          <a:p>
            <a:pPr marL="0" indent="0">
              <a:buNone/>
            </a:pPr>
            <a:endParaRPr lang="fr-FR" sz="1800" dirty="0" smtClean="0"/>
          </a:p>
          <a:p>
            <a:pPr marL="0" indent="0">
              <a:buNone/>
            </a:pPr>
            <a:r>
              <a:rPr lang="fr-FR" sz="1800" dirty="0" smtClean="0"/>
              <a:t>Quelques années plus tard, un pas supplémentaire est franchi avec </a:t>
            </a:r>
            <a:r>
              <a:rPr lang="fr-FR" sz="1800" b="1" dirty="0" err="1" smtClean="0"/>
              <a:t>A.Moles</a:t>
            </a:r>
            <a:r>
              <a:rPr lang="fr-FR" sz="1800" dirty="0" smtClean="0"/>
              <a:t> </a:t>
            </a:r>
            <a:r>
              <a:rPr lang="fr-FR" sz="1800" b="1" dirty="0" smtClean="0"/>
              <a:t>(</a:t>
            </a:r>
            <a:r>
              <a:rPr lang="fr-FR" sz="1800" dirty="0" smtClean="0"/>
              <a:t>1975) qui considère deux éléments supplémentaires :</a:t>
            </a:r>
          </a:p>
          <a:p>
            <a:pPr marL="342900" indent="-342900">
              <a:buAutoNum type="arabicParenR"/>
            </a:pPr>
            <a:r>
              <a:rPr lang="fr-FR" sz="1800" dirty="0"/>
              <a:t>L</a:t>
            </a:r>
            <a:r>
              <a:rPr lang="fr-FR" sz="1800" dirty="0" smtClean="0"/>
              <a:t>’homme comme référentiel avec comme support la proposition </a:t>
            </a:r>
            <a:r>
              <a:rPr lang="fr-FR" sz="1800" b="1" dirty="0" smtClean="0"/>
              <a:t>d’une analyse semi-technique sous forme de graphiques</a:t>
            </a:r>
          </a:p>
          <a:p>
            <a:pPr marL="342900" indent="-342900">
              <a:buAutoNum type="arabicParenR"/>
            </a:pPr>
            <a:r>
              <a:rPr lang="fr-FR" sz="1800" dirty="0" smtClean="0"/>
              <a:t>Il envisage alors le passage de l’individu au vaste monde donc un projet </a:t>
            </a:r>
            <a:r>
              <a:rPr lang="fr-FR" sz="1800" b="1" dirty="0" smtClean="0"/>
              <a:t>bien plus vaste dans ses dimensions </a:t>
            </a:r>
          </a:p>
          <a:p>
            <a:pPr marL="0" indent="0">
              <a:buNone/>
            </a:pPr>
            <a:endParaRPr lang="fr-FR" sz="1800"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val="277214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5330" y="491094"/>
            <a:ext cx="11081951" cy="3537209"/>
          </a:xfrm>
        </p:spPr>
        <p:txBody>
          <a:bodyPr>
            <a:normAutofit fontScale="92500"/>
          </a:bodyPr>
          <a:lstStyle/>
          <a:p>
            <a:pPr marL="0" indent="0">
              <a:buNone/>
            </a:pPr>
            <a:r>
              <a:rPr lang="fr-FR" dirty="0" smtClean="0"/>
              <a:t>Pour </a:t>
            </a:r>
            <a:r>
              <a:rPr lang="fr-FR" b="1" dirty="0" err="1" smtClean="0"/>
              <a:t>A.Moles</a:t>
            </a:r>
            <a:r>
              <a:rPr lang="fr-FR" dirty="0" smtClean="0"/>
              <a:t> (psychosociologie de l’espace réédition 1998) :</a:t>
            </a:r>
          </a:p>
          <a:p>
            <a:pPr>
              <a:buFontTx/>
              <a:buChar char="-"/>
            </a:pPr>
            <a:r>
              <a:rPr lang="fr-FR" dirty="0" smtClean="0"/>
              <a:t>L’homme est le </a:t>
            </a:r>
            <a:r>
              <a:rPr lang="fr-FR" b="1" dirty="0" smtClean="0"/>
              <a:t>référentiel de toutes choses </a:t>
            </a:r>
            <a:r>
              <a:rPr lang="fr-FR" dirty="0" smtClean="0"/>
              <a:t>: le point de vue ici et maintenant.</a:t>
            </a:r>
          </a:p>
          <a:p>
            <a:pPr>
              <a:buFontTx/>
              <a:buChar char="-"/>
            </a:pPr>
            <a:r>
              <a:rPr lang="fr-FR" b="1" dirty="0" smtClean="0"/>
              <a:t>« L’importance des objets » diminue avec la distance à l’individu</a:t>
            </a:r>
          </a:p>
          <a:p>
            <a:pPr>
              <a:buFontTx/>
              <a:buChar char="-"/>
            </a:pPr>
            <a:r>
              <a:rPr lang="fr-FR" dirty="0" smtClean="0"/>
              <a:t>Un phénomène de </a:t>
            </a:r>
            <a:r>
              <a:rPr lang="fr-FR" b="1" dirty="0" smtClean="0"/>
              <a:t>paroi </a:t>
            </a:r>
            <a:r>
              <a:rPr lang="fr-FR" dirty="0" smtClean="0"/>
              <a:t>entraine cette décroissance</a:t>
            </a:r>
          </a:p>
          <a:p>
            <a:pPr>
              <a:buFontTx/>
              <a:buChar char="-"/>
            </a:pPr>
            <a:r>
              <a:rPr lang="fr-FR" dirty="0" smtClean="0"/>
              <a:t>L’espace touché est </a:t>
            </a:r>
            <a:r>
              <a:rPr lang="fr-FR" b="1" dirty="0" smtClean="0"/>
              <a:t>illimité</a:t>
            </a:r>
          </a:p>
          <a:p>
            <a:pPr marL="0" indent="0">
              <a:buNone/>
            </a:pPr>
            <a:endParaRPr lang="fr-FR" dirty="0" smtClean="0"/>
          </a:p>
          <a:p>
            <a:pPr marL="0" indent="0">
              <a:buNone/>
            </a:pPr>
            <a:r>
              <a:rPr lang="fr-FR" dirty="0" smtClean="0"/>
              <a:t> </a:t>
            </a:r>
            <a:endParaRPr lang="fr-FR" dirty="0"/>
          </a:p>
        </p:txBody>
      </p:sp>
      <p:pic>
        <p:nvPicPr>
          <p:cNvPr id="4" name="Image 3"/>
          <p:cNvPicPr>
            <a:picLocks noChangeAspect="1"/>
          </p:cNvPicPr>
          <p:nvPr/>
        </p:nvPicPr>
        <p:blipFill>
          <a:blip r:embed="rId2"/>
          <a:stretch>
            <a:fillRect/>
          </a:stretch>
        </p:blipFill>
        <p:spPr>
          <a:xfrm>
            <a:off x="2043377" y="2863831"/>
            <a:ext cx="7627452" cy="3347604"/>
          </a:xfrm>
          <a:prstGeom prst="rect">
            <a:avLst/>
          </a:prstGeom>
        </p:spPr>
      </p:pic>
      <p:sp>
        <p:nvSpPr>
          <p:cNvPr id="5" name="ZoneTexte 4"/>
          <p:cNvSpPr txBox="1"/>
          <p:nvPr/>
        </p:nvSpPr>
        <p:spPr>
          <a:xfrm>
            <a:off x="3361038" y="6326659"/>
            <a:ext cx="5148648" cy="369332"/>
          </a:xfrm>
          <a:prstGeom prst="rect">
            <a:avLst/>
          </a:prstGeom>
          <a:noFill/>
        </p:spPr>
        <p:txBody>
          <a:bodyPr wrap="square" rtlCol="0">
            <a:spAutoFit/>
          </a:bodyPr>
          <a:lstStyle/>
          <a:p>
            <a:r>
              <a:rPr lang="fr-FR" i="1" dirty="0" smtClean="0"/>
              <a:t>Tiré de psychosociologie de l’espace </a:t>
            </a:r>
            <a:r>
              <a:rPr lang="fr-FR" i="1" dirty="0" err="1" smtClean="0"/>
              <a:t>A.Moles</a:t>
            </a:r>
            <a:r>
              <a:rPr lang="fr-FR" i="1" dirty="0" smtClean="0"/>
              <a:t> (1998)</a:t>
            </a:r>
            <a:endParaRPr lang="fr-FR" i="1" dirty="0"/>
          </a:p>
        </p:txBody>
      </p:sp>
    </p:spTree>
    <p:extLst>
      <p:ext uri="{BB962C8B-B14F-4D97-AF65-F5344CB8AC3E}">
        <p14:creationId xmlns:p14="http://schemas.microsoft.com/office/powerpoint/2010/main" val="2835487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821" y="416956"/>
            <a:ext cx="10515600" cy="2482763"/>
          </a:xfrm>
        </p:spPr>
        <p:txBody>
          <a:bodyPr>
            <a:normAutofit fontScale="92500" lnSpcReduction="10000"/>
          </a:bodyPr>
          <a:lstStyle/>
          <a:p>
            <a:pPr marL="0" indent="0">
              <a:buNone/>
            </a:pPr>
            <a:r>
              <a:rPr lang="fr-FR" dirty="0" smtClean="0"/>
              <a:t>Il existe une </a:t>
            </a:r>
            <a:r>
              <a:rPr lang="fr-FR" b="1" dirty="0" smtClean="0"/>
              <a:t>loi dite d’airain </a:t>
            </a:r>
            <a:r>
              <a:rPr lang="fr-FR" dirty="0" smtClean="0"/>
              <a:t>de la proxémique qui conduit à une décroissance des grandeurs de l’individu avers le « vaste monde » ou infini.</a:t>
            </a:r>
          </a:p>
          <a:p>
            <a:pPr marL="0" indent="0">
              <a:buNone/>
            </a:pPr>
            <a:r>
              <a:rPr lang="fr-FR" dirty="0" smtClean="0"/>
              <a:t>Cette décroissance est en réalité </a:t>
            </a:r>
            <a:r>
              <a:rPr lang="fr-FR" b="1" dirty="0" smtClean="0"/>
              <a:t>une « condensation » </a:t>
            </a:r>
            <a:r>
              <a:rPr lang="fr-FR" dirty="0" smtClean="0"/>
              <a:t>de l’espace due à la fameuse paroi virtuelle ou non.</a:t>
            </a:r>
          </a:p>
          <a:p>
            <a:pPr marL="0" indent="0">
              <a:buNone/>
            </a:pPr>
            <a:r>
              <a:rPr lang="fr-FR" dirty="0" smtClean="0"/>
              <a:t>La condensation se réalise </a:t>
            </a:r>
            <a:r>
              <a:rPr lang="fr-FR" b="1" dirty="0" smtClean="0"/>
              <a:t>sur la base du logarithme de la distance à l’individu </a:t>
            </a:r>
            <a:r>
              <a:rPr lang="fr-FR" dirty="0" smtClean="0"/>
              <a:t>pour Moles</a:t>
            </a:r>
            <a:endParaRPr lang="fr-FR" dirty="0"/>
          </a:p>
        </p:txBody>
      </p:sp>
      <p:pic>
        <p:nvPicPr>
          <p:cNvPr id="4" name="Image 3"/>
          <p:cNvPicPr>
            <a:picLocks noChangeAspect="1"/>
          </p:cNvPicPr>
          <p:nvPr/>
        </p:nvPicPr>
        <p:blipFill>
          <a:blip r:embed="rId2"/>
          <a:stretch>
            <a:fillRect/>
          </a:stretch>
        </p:blipFill>
        <p:spPr>
          <a:xfrm>
            <a:off x="2537379" y="2598501"/>
            <a:ext cx="6639572" cy="3804963"/>
          </a:xfrm>
          <a:prstGeom prst="rect">
            <a:avLst/>
          </a:prstGeom>
        </p:spPr>
      </p:pic>
      <p:sp>
        <p:nvSpPr>
          <p:cNvPr id="5" name="ZoneTexte 4"/>
          <p:cNvSpPr txBox="1"/>
          <p:nvPr/>
        </p:nvSpPr>
        <p:spPr>
          <a:xfrm>
            <a:off x="3443416" y="6403464"/>
            <a:ext cx="5478162" cy="369332"/>
          </a:xfrm>
          <a:prstGeom prst="rect">
            <a:avLst/>
          </a:prstGeom>
          <a:noFill/>
        </p:spPr>
        <p:txBody>
          <a:bodyPr wrap="square" rtlCol="0">
            <a:spAutoFit/>
          </a:bodyPr>
          <a:lstStyle/>
          <a:p>
            <a:r>
              <a:rPr lang="fr-FR" i="1" dirty="0" smtClean="0"/>
              <a:t>Tiré de psychosociologie de l’espace (1998) </a:t>
            </a:r>
            <a:r>
              <a:rPr lang="fr-FR" i="1" dirty="0" err="1" smtClean="0"/>
              <a:t>A.Moles</a:t>
            </a:r>
            <a:endParaRPr lang="fr-FR" i="1" dirty="0"/>
          </a:p>
        </p:txBody>
      </p:sp>
    </p:spTree>
    <p:extLst>
      <p:ext uri="{BB962C8B-B14F-4D97-AF65-F5344CB8AC3E}">
        <p14:creationId xmlns:p14="http://schemas.microsoft.com/office/powerpoint/2010/main" val="3880216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9346" y="2927093"/>
            <a:ext cx="10515600" cy="796410"/>
          </a:xfrm>
        </p:spPr>
        <p:txBody>
          <a:bodyPr>
            <a:normAutofit fontScale="90000"/>
          </a:bodyPr>
          <a:lstStyle/>
          <a:p>
            <a:r>
              <a:rPr lang="fr-FR" b="1" dirty="0" smtClean="0"/>
              <a:t>2. De l’individu au collectif : notre projet technique</a:t>
            </a:r>
            <a:endParaRPr lang="fr-FR" b="1" dirty="0"/>
          </a:p>
        </p:txBody>
      </p:sp>
    </p:spTree>
    <p:extLst>
      <p:ext uri="{BB962C8B-B14F-4D97-AF65-F5344CB8AC3E}">
        <p14:creationId xmlns:p14="http://schemas.microsoft.com/office/powerpoint/2010/main" val="386485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loi d’airain de la proxémique</a:t>
            </a:r>
            <a:endParaRPr lang="fr-FR" b="1" dirty="0"/>
          </a:p>
        </p:txBody>
      </p:sp>
      <p:sp>
        <p:nvSpPr>
          <p:cNvPr id="3" name="Espace réservé du contenu 2"/>
          <p:cNvSpPr>
            <a:spLocks noGrp="1"/>
          </p:cNvSpPr>
          <p:nvPr>
            <p:ph idx="1"/>
          </p:nvPr>
        </p:nvSpPr>
        <p:spPr>
          <a:xfrm>
            <a:off x="533400" y="1421971"/>
            <a:ext cx="10515600" cy="2383910"/>
          </a:xfrm>
        </p:spPr>
        <p:txBody>
          <a:bodyPr>
            <a:normAutofit fontScale="77500" lnSpcReduction="20000"/>
          </a:bodyPr>
          <a:lstStyle/>
          <a:p>
            <a:pPr marL="0" indent="0">
              <a:buNone/>
            </a:pPr>
            <a:r>
              <a:rPr lang="fr-FR" dirty="0" smtClean="0"/>
              <a:t>La proposition de </a:t>
            </a:r>
            <a:r>
              <a:rPr lang="fr-FR" dirty="0" err="1" smtClean="0"/>
              <a:t>A.Moles</a:t>
            </a:r>
            <a:r>
              <a:rPr lang="fr-FR" dirty="0" smtClean="0"/>
              <a:t> est la suivante :</a:t>
            </a:r>
          </a:p>
          <a:p>
            <a:pPr marL="0" indent="0">
              <a:buNone/>
            </a:pPr>
            <a:r>
              <a:rPr lang="fr-FR" dirty="0" smtClean="0"/>
              <a:t>G(x) = -r*log(x) + Go </a:t>
            </a:r>
            <a:r>
              <a:rPr lang="fr-FR" b="1" dirty="0" smtClean="0"/>
              <a:t>un log linéaire</a:t>
            </a:r>
          </a:p>
          <a:p>
            <a:pPr marL="0" indent="0">
              <a:buNone/>
            </a:pPr>
            <a:r>
              <a:rPr lang="fr-FR" dirty="0" smtClean="0"/>
              <a:t>Cette proposition est irréaliste car elle engendre deux problèmes techniques :</a:t>
            </a:r>
          </a:p>
          <a:p>
            <a:pPr marL="514350" indent="-514350">
              <a:buAutoNum type="arabicParenR"/>
            </a:pPr>
            <a:r>
              <a:rPr lang="fr-FR" dirty="0" smtClean="0"/>
              <a:t>La grandeur est infini quand on s’approche de l’individu</a:t>
            </a:r>
          </a:p>
          <a:p>
            <a:pPr marL="514350" indent="-514350">
              <a:buAutoNum type="arabicParenR"/>
            </a:pPr>
            <a:r>
              <a:rPr lang="fr-FR" dirty="0" smtClean="0"/>
              <a:t>La grandeur devient négative à l’infini</a:t>
            </a:r>
          </a:p>
          <a:p>
            <a:pPr marL="0" indent="0">
              <a:buNone/>
            </a:pPr>
            <a:r>
              <a:rPr lang="fr-FR" dirty="0" smtClean="0"/>
              <a:t>Nous proposons donc </a:t>
            </a:r>
            <a:r>
              <a:rPr lang="fr-FR" b="1" dirty="0" smtClean="0"/>
              <a:t>cette nouvelle solution exponentielle négative </a:t>
            </a:r>
            <a:r>
              <a:rPr lang="fr-FR" dirty="0" smtClean="0"/>
              <a:t>répondant à ces deux biais</a:t>
            </a:r>
          </a:p>
          <a:p>
            <a:pPr marL="0" indent="0">
              <a:buNone/>
            </a:pPr>
            <a:endParaRPr lang="fr-FR" dirty="0"/>
          </a:p>
        </p:txBody>
      </p:sp>
      <p:pic>
        <p:nvPicPr>
          <p:cNvPr id="4" name="Image 3"/>
          <p:cNvPicPr/>
          <p:nvPr/>
        </p:nvPicPr>
        <p:blipFill>
          <a:blip r:embed="rId2" cstate="print"/>
          <a:srcRect/>
          <a:stretch>
            <a:fillRect/>
          </a:stretch>
        </p:blipFill>
        <p:spPr bwMode="auto">
          <a:xfrm>
            <a:off x="3278658" y="3863546"/>
            <a:ext cx="4894820" cy="2820173"/>
          </a:xfrm>
          <a:prstGeom prst="rect">
            <a:avLst/>
          </a:prstGeom>
          <a:noFill/>
          <a:ln w="9525">
            <a:noFill/>
            <a:miter lim="800000"/>
            <a:headEnd/>
            <a:tailEnd/>
          </a:ln>
        </p:spPr>
      </p:pic>
    </p:spTree>
    <p:extLst>
      <p:ext uri="{BB962C8B-B14F-4D97-AF65-F5344CB8AC3E}">
        <p14:creationId xmlns:p14="http://schemas.microsoft.com/office/powerpoint/2010/main" val="245300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De la loi d’airain à la distance proxémique</a:t>
            </a:r>
            <a:endParaRPr lang="fr-FR" b="1" dirty="0"/>
          </a:p>
        </p:txBody>
      </p:sp>
      <p:sp>
        <p:nvSpPr>
          <p:cNvPr id="3" name="Espace réservé du contenu 2"/>
          <p:cNvSpPr>
            <a:spLocks noGrp="1"/>
          </p:cNvSpPr>
          <p:nvPr>
            <p:ph idx="1"/>
          </p:nvPr>
        </p:nvSpPr>
        <p:spPr/>
        <p:txBody>
          <a:bodyPr/>
          <a:lstStyle/>
          <a:p>
            <a:pPr marL="0" indent="0">
              <a:buNone/>
            </a:pPr>
            <a:r>
              <a:rPr lang="fr-FR" dirty="0" smtClean="0"/>
              <a:t>La distance proxémique évalue la </a:t>
            </a:r>
            <a:r>
              <a:rPr lang="fr-FR" b="1" dirty="0" smtClean="0"/>
              <a:t>distance « condensée » </a:t>
            </a:r>
            <a:r>
              <a:rPr lang="fr-FR" dirty="0" smtClean="0"/>
              <a:t>de Moles à savoir </a:t>
            </a:r>
            <a:r>
              <a:rPr lang="fr-FR" b="1" dirty="0" smtClean="0"/>
              <a:t>la somme des tailles d’espace</a:t>
            </a:r>
            <a:r>
              <a:rPr lang="fr-FR" dirty="0" smtClean="0"/>
              <a:t> de l’individu a l’infini.</a:t>
            </a:r>
          </a:p>
          <a:p>
            <a:pPr marL="0" indent="0">
              <a:buNone/>
            </a:pPr>
            <a:r>
              <a:rPr lang="fr-FR" dirty="0" smtClean="0"/>
              <a:t> </a:t>
            </a:r>
            <a:endParaRPr lang="fr-FR" dirty="0"/>
          </a:p>
        </p:txBody>
      </p:sp>
      <p:pic>
        <p:nvPicPr>
          <p:cNvPr id="4" name="Espace réservé du contenu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31" y="2910063"/>
            <a:ext cx="6051192" cy="3316519"/>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423" y="2910063"/>
            <a:ext cx="5143816" cy="31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385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586</Words>
  <Application>Microsoft Office PowerPoint</Application>
  <PresentationFormat>Grand écran</PresentationFormat>
  <Paragraphs>66</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Thème Office</vt:lpstr>
      <vt:lpstr>Modélisation de la perception collective d'un espace urbain, utilisation de la déformation cartographique comme outil de visualisation, application à l'agglomération dijonnaise et à l’espace interurbain français  xxxxxxxxx</vt:lpstr>
      <vt:lpstr>Présentation PowerPoint</vt:lpstr>
      <vt:lpstr>1. Les origines de la théorie proxémique</vt:lpstr>
      <vt:lpstr>Présentation PowerPoint</vt:lpstr>
      <vt:lpstr>Présentation PowerPoint</vt:lpstr>
      <vt:lpstr>Présentation PowerPoint</vt:lpstr>
      <vt:lpstr>2. De l’individu au collectif : notre projet technique</vt:lpstr>
      <vt:lpstr>La loi d’airain de la proxémique</vt:lpstr>
      <vt:lpstr>De la loi d’airain à la distance proxémique</vt:lpstr>
      <vt:lpstr>De la distance proxémique à la loi collective urbaine</vt:lpstr>
      <vt:lpstr>3. Des exemples de déformation de carte à partir de la proxémique</vt:lpstr>
      <vt:lpstr>Des exemples de déformation individu</vt:lpstr>
      <vt:lpstr>Des exemples de déformation urbaine un centre urbain : ville monocentrique</vt:lpstr>
      <vt:lpstr>Déformation pour la ville polycentrique</vt:lpstr>
      <vt:lpstr>Des exemples dans un contexte interurbain : le cas de la France urbaine les 35 plus grandes agglomération</vt:lpstr>
      <vt:lpstr>Les densités de population en France déformées</vt:lpstr>
      <vt:lpstr>La dynamique de la proxémique de 1968 à 2017</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Modélisation de la perception collective d'un espace urbain, utilisation de la déformation cartographique comme outil de visualisation, application à l'agglomération dijonnaise et à l’espace interurbain français  Cyril Enault</dc:title>
  <dc:creator>Compte Microsoft</dc:creator>
  <cp:lastModifiedBy>Compte Microsoft</cp:lastModifiedBy>
  <cp:revision>16</cp:revision>
  <dcterms:created xsi:type="dcterms:W3CDTF">2021-04-04T04:21:46Z</dcterms:created>
  <dcterms:modified xsi:type="dcterms:W3CDTF">2021-04-04T17:25:31Z</dcterms:modified>
</cp:coreProperties>
</file>