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17" autoAdjust="0"/>
    <p:restoredTop sz="94660"/>
  </p:normalViewPr>
  <p:slideViewPr>
    <p:cSldViewPr>
      <p:cViewPr varScale="1">
        <p:scale>
          <a:sx n="73" d="100"/>
          <a:sy n="73" d="100"/>
        </p:scale>
        <p:origin x="-108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80BA17B-4253-4785-934D-BCFA69ECDEE3}" type="datetimeFigureOut">
              <a:rPr lang="fr-FR" smtClean="0"/>
              <a:t>02/04/2021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7F55D7-674E-4A09-A24A-C27B85E0A3B9}" type="slidenum">
              <a:rPr lang="fr-FR" smtClean="0"/>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C7F55D7-674E-4A09-A24A-C27B85E0A3B9}" type="slidenum">
              <a:rPr lang="fr-FR" smtClean="0"/>
              <a:t>3</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ous-titr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B448A121-FF58-4E55-9C0A-CBEE8B78EA71}" type="datetimeFigureOut">
              <a:rPr lang="fr-FR" smtClean="0"/>
              <a:t>02/04/2021</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7" name="Connecteur droit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lips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lips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Espace réservé du numéro de diapositive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5E36117-F260-48C9-89AB-3B8BE368DE11}" type="slidenum">
              <a:rPr lang="fr-FR" smtClean="0"/>
              <a:t>‹N°›</a:t>
            </a:fld>
            <a:endParaRPr lang="fr-FR"/>
          </a:p>
        </p:txBody>
      </p:sp>
      <p:sp>
        <p:nvSpPr>
          <p:cNvPr id="8" name="Titr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B448A121-FF58-4E55-9C0A-CBEE8B78EA71}" type="datetimeFigureOut">
              <a:rPr lang="fr-FR" smtClean="0"/>
              <a:t>02/04/2021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5E36117-F260-48C9-89AB-3B8BE368DE11}"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necteur droit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lips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6915912" y="3009901"/>
            <a:ext cx="457200" cy="441325"/>
          </a:xfrm>
        </p:spPr>
        <p:txBody>
          <a:bodyPr/>
          <a:lstStyle/>
          <a:p>
            <a:fld id="{25E36117-F260-48C9-89AB-3B8BE368DE11}" type="slidenum">
              <a:rPr lang="fr-FR" smtClean="0"/>
              <a:t>‹N°›</a:t>
            </a:fld>
            <a:endParaRPr lang="fr-FR"/>
          </a:p>
        </p:txBody>
      </p:sp>
      <p:sp>
        <p:nvSpPr>
          <p:cNvPr id="3" name="Espace réservé du texte vertical 2"/>
          <p:cNvSpPr>
            <a:spLocks noGrp="1"/>
          </p:cNvSpPr>
          <p:nvPr>
            <p:ph type="body" orient="vert" idx="1"/>
          </p:nvPr>
        </p:nvSpPr>
        <p:spPr>
          <a:xfrm>
            <a:off x="304800" y="304800"/>
            <a:ext cx="6553200" cy="5821366"/>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B448A121-FF58-4E55-9C0A-CBEE8B78EA71}" type="datetimeFigureOut">
              <a:rPr lang="fr-FR" smtClean="0"/>
              <a:t>02/04/2021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2" name="Titre vertical 1"/>
          <p:cNvSpPr>
            <a:spLocks noGrp="1"/>
          </p:cNvSpPr>
          <p:nvPr>
            <p:ph type="title" orient="vert"/>
          </p:nvPr>
        </p:nvSpPr>
        <p:spPr>
          <a:xfrm>
            <a:off x="7391400" y="304801"/>
            <a:ext cx="1447800" cy="5851525"/>
          </a:xfrm>
        </p:spPr>
        <p:txBody>
          <a:bodyPr vert="eaVert"/>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chemeClr val="accent3">
                    <a:shade val="75000"/>
                  </a:schemeClr>
                </a:solidFill>
              </a:defRPr>
            </a:lvl1p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B448A121-FF58-4E55-9C0A-CBEE8B78EA71}" type="datetimeFigureOut">
              <a:rPr lang="fr-FR" smtClean="0"/>
              <a:t>02/04/2021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4361688" y="1026372"/>
            <a:ext cx="457200" cy="441325"/>
          </a:xfrm>
        </p:spPr>
        <p:txBody>
          <a:bodyPr/>
          <a:lstStyle/>
          <a:p>
            <a:fld id="{25E36117-F260-48C9-89AB-3B8BE368DE11}" type="slidenum">
              <a:rPr lang="fr-FR" smtClean="0"/>
              <a:t>‹N°›</a:t>
            </a:fld>
            <a:endParaRPr lang="fr-FR"/>
          </a:p>
        </p:txBody>
      </p:sp>
      <p:sp>
        <p:nvSpPr>
          <p:cNvPr id="8" name="Espace réservé du contenu 7"/>
          <p:cNvSpPr>
            <a:spLocks noGrp="1"/>
          </p:cNvSpPr>
          <p:nvPr>
            <p:ph sz="quarter" idx="1"/>
          </p:nvPr>
        </p:nvSpPr>
        <p:spPr>
          <a:xfrm>
            <a:off x="301752" y="1527048"/>
            <a:ext cx="850392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Espace réservé du pied de page 4"/>
          <p:cNvSpPr>
            <a:spLocks noGrp="1"/>
          </p:cNvSpPr>
          <p:nvPr>
            <p:ph type="ftr" sz="quarter" idx="11"/>
          </p:nvPr>
        </p:nvSpPr>
        <p:spPr/>
        <p:txBody>
          <a:bodyPr/>
          <a:lstStyle/>
          <a:p>
            <a:endParaRPr lang="fr-FR"/>
          </a:p>
        </p:txBody>
      </p:sp>
      <p:sp>
        <p:nvSpPr>
          <p:cNvPr id="4" name="Espace réservé de la date 3"/>
          <p:cNvSpPr>
            <a:spLocks noGrp="1"/>
          </p:cNvSpPr>
          <p:nvPr>
            <p:ph type="dt" sz="half" idx="10"/>
          </p:nvPr>
        </p:nvSpPr>
        <p:spPr/>
        <p:txBody>
          <a:bodyPr/>
          <a:lstStyle/>
          <a:p>
            <a:fld id="{B448A121-FF58-4E55-9C0A-CBEE8B78EA71}" type="datetimeFigureOut">
              <a:rPr lang="fr-FR" smtClean="0"/>
              <a:t>02/04/2021</a:t>
            </a:fld>
            <a:endParaRPr lang="fr-FR"/>
          </a:p>
        </p:txBody>
      </p:sp>
      <p:sp>
        <p:nvSpPr>
          <p:cNvPr id="8" name="Connecteur droit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lips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5E36117-F260-48C9-89AB-3B8BE368DE11}" type="slidenum">
              <a:rPr lang="fr-FR" smtClean="0"/>
              <a:t>‹N°›</a:t>
            </a:fld>
            <a:endParaRPr lang="fr-FR"/>
          </a:p>
        </p:txBody>
      </p:sp>
      <p:sp>
        <p:nvSpPr>
          <p:cNvPr id="2" name="Titr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301752" y="228600"/>
            <a:ext cx="8534400" cy="758952"/>
          </a:xfrm>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a:xfrm>
            <a:off x="5791200" y="6409944"/>
            <a:ext cx="3044952" cy="365760"/>
          </a:xfrm>
        </p:spPr>
        <p:txBody>
          <a:bodyPr/>
          <a:lstStyle/>
          <a:p>
            <a:fld id="{B448A121-FF58-4E55-9C0A-CBEE8B78EA71}" type="datetimeFigureOut">
              <a:rPr lang="fr-FR" smtClean="0"/>
              <a:t>02/04/2021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5E36117-F260-48C9-89AB-3B8BE368DE11}" type="slidenum">
              <a:rPr lang="fr-FR" smtClean="0"/>
              <a:t>‹N°›</a:t>
            </a:fld>
            <a:endParaRPr lang="fr-FR"/>
          </a:p>
        </p:txBody>
      </p:sp>
      <p:sp>
        <p:nvSpPr>
          <p:cNvPr id="8" name="Connecteur droit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space réservé du contenu 9"/>
          <p:cNvSpPr>
            <a:spLocks noGrp="1"/>
          </p:cNvSpPr>
          <p:nvPr>
            <p:ph sz="half" idx="1"/>
          </p:nvPr>
        </p:nvSpPr>
        <p:spPr>
          <a:xfrm>
            <a:off x="301752" y="1371600"/>
            <a:ext cx="4038600" cy="4681728"/>
          </a:xfrm>
        </p:spPr>
        <p:txBody>
          <a:bodyPr/>
          <a:lstStyle>
            <a:lvl1pPr>
              <a:defRPr sz="2500"/>
            </a:lvl1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contenu 11"/>
          <p:cNvSpPr>
            <a:spLocks noGrp="1"/>
          </p:cNvSpPr>
          <p:nvPr>
            <p:ph sz="half" idx="2"/>
          </p:nvPr>
        </p:nvSpPr>
        <p:spPr>
          <a:xfrm>
            <a:off x="4800600" y="1371600"/>
            <a:ext cx="4038600" cy="4681728"/>
          </a:xfrm>
        </p:spPr>
        <p:txBody>
          <a:bodyPr/>
          <a:lstStyle>
            <a:lvl1pPr>
              <a:defRPr sz="2500"/>
            </a:lvl1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1">
        <a:schemeClr val="bg2"/>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fld id="{B448A121-FF58-4E55-9C0A-CBEE8B78EA71}" type="datetimeFigureOut">
              <a:rPr lang="fr-FR" smtClean="0"/>
              <a:t>02/04/2021</a:t>
            </a:fld>
            <a:endParaRPr lang="fr-FR"/>
          </a:p>
        </p:txBody>
      </p:sp>
      <p:sp>
        <p:nvSpPr>
          <p:cNvPr id="8" name="Espace réservé du pied de page 7"/>
          <p:cNvSpPr>
            <a:spLocks noGrp="1"/>
          </p:cNvSpPr>
          <p:nvPr>
            <p:ph type="ftr" sz="quarter" idx="11"/>
          </p:nvPr>
        </p:nvSpPr>
        <p:spPr>
          <a:xfrm>
            <a:off x="304800" y="6409944"/>
            <a:ext cx="3581400" cy="365760"/>
          </a:xfrm>
        </p:spPr>
        <p:txBody>
          <a:bodyPr/>
          <a:lstStyle/>
          <a:p>
            <a:endParaRPr lang="fr-FR"/>
          </a:p>
        </p:txBody>
      </p:sp>
      <p:sp>
        <p:nvSpPr>
          <p:cNvPr id="15" name="Connecteur droit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Espace réservé du contenu 23"/>
          <p:cNvSpPr>
            <a:spLocks noGrp="1"/>
          </p:cNvSpPr>
          <p:nvPr>
            <p:ph sz="quarter" idx="2"/>
          </p:nvPr>
        </p:nvSpPr>
        <p:spPr>
          <a:xfrm>
            <a:off x="301752" y="2471383"/>
            <a:ext cx="4041648" cy="3818404"/>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6" name="Espace réservé du contenu 25"/>
          <p:cNvSpPr>
            <a:spLocks noGrp="1"/>
          </p:cNvSpPr>
          <p:nvPr>
            <p:ph sz="quarter" idx="4"/>
          </p:nvPr>
        </p:nvSpPr>
        <p:spPr>
          <a:xfrm>
            <a:off x="4800600" y="2471383"/>
            <a:ext cx="4038600" cy="382219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llips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lips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Espace réservé du numéro de diapositive 8"/>
          <p:cNvSpPr>
            <a:spLocks noGrp="1"/>
          </p:cNvSpPr>
          <p:nvPr>
            <p:ph type="sldNum" sz="quarter" idx="12"/>
          </p:nvPr>
        </p:nvSpPr>
        <p:spPr>
          <a:xfrm>
            <a:off x="4343400" y="1042416"/>
            <a:ext cx="457200" cy="441325"/>
          </a:xfrm>
        </p:spPr>
        <p:txBody>
          <a:bodyPr/>
          <a:lstStyle>
            <a:lvl1pPr algn="ctr">
              <a:defRPr/>
            </a:lvl1pPr>
          </a:lstStyle>
          <a:p>
            <a:fld id="{25E36117-F260-48C9-89AB-3B8BE368DE11}" type="slidenum">
              <a:rPr lang="fr-FR" smtClean="0"/>
              <a:t>‹N°›</a:t>
            </a:fld>
            <a:endParaRPr lang="fr-FR"/>
          </a:p>
        </p:txBody>
      </p:sp>
      <p:sp>
        <p:nvSpPr>
          <p:cNvPr id="23" name="Titre 22"/>
          <p:cNvSpPr>
            <a:spLocks noGrp="1"/>
          </p:cNvSpPr>
          <p:nvPr>
            <p:ph type="title"/>
          </p:nvPr>
        </p:nvSpPr>
        <p:spPr/>
        <p:txBody>
          <a:bodyPr rtlCol="0" anchor="b" anchorCtr="0"/>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B448A121-FF58-4E55-9C0A-CBEE8B78EA71}" type="datetimeFigureOut">
              <a:rPr lang="fr-FR" smtClean="0"/>
              <a:t>02/04/2021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a:xfrm>
            <a:off x="4343400" y="1036020"/>
            <a:ext cx="457200" cy="441325"/>
          </a:xfrm>
        </p:spPr>
        <p:txBody>
          <a:bodyPr/>
          <a:lstStyle/>
          <a:p>
            <a:fld id="{25E36117-F260-48C9-89AB-3B8BE368DE11}"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Espace réservé de la date 1"/>
          <p:cNvSpPr>
            <a:spLocks noGrp="1"/>
          </p:cNvSpPr>
          <p:nvPr>
            <p:ph type="dt" sz="half" idx="10"/>
          </p:nvPr>
        </p:nvSpPr>
        <p:spPr/>
        <p:txBody>
          <a:bodyPr/>
          <a:lstStyle/>
          <a:p>
            <a:fld id="{B448A121-FF58-4E55-9C0A-CBEE8B78EA71}" type="datetimeFigureOut">
              <a:rPr lang="fr-FR" smtClean="0"/>
              <a:t>02/04/2021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a:xfrm>
            <a:off x="4267200" y="6324600"/>
            <a:ext cx="609600" cy="441324"/>
          </a:xfrm>
        </p:spPr>
        <p:txBody>
          <a:bodyPr/>
          <a:lstStyle>
            <a:lvl1pPr>
              <a:defRPr>
                <a:solidFill>
                  <a:srgbClr val="FFFFFF"/>
                </a:solidFill>
              </a:defRPr>
            </a:lvl1pPr>
          </a:lstStyle>
          <a:p>
            <a:fld id="{25E36117-F260-48C9-89AB-3B8BE368DE11}"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necteur droit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Espace réservé du contenu 19"/>
          <p:cNvSpPr>
            <a:spLocks noGrp="1"/>
          </p:cNvSpPr>
          <p:nvPr>
            <p:ph sz="quarter" idx="1"/>
          </p:nvPr>
        </p:nvSpPr>
        <p:spPr>
          <a:xfrm>
            <a:off x="3124200" y="685800"/>
            <a:ext cx="5638800" cy="5410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llips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25E36117-F260-48C9-89AB-3B8BE368DE11}" type="slidenum">
              <a:rPr lang="fr-FR" smtClean="0"/>
              <a:t>‹N°›</a:t>
            </a:fld>
            <a:endParaRPr lang="fr-F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p:txBody>
          <a:bodyPr/>
          <a:lstStyle/>
          <a:p>
            <a:fld id="{B448A121-FF58-4E55-9C0A-CBEE8B78EA71}" type="datetimeFigureOut">
              <a:rPr lang="fr-FR" smtClean="0"/>
              <a:t>02/04/2021</a:t>
            </a:fld>
            <a:endParaRPr lang="fr-FR"/>
          </a:p>
        </p:txBody>
      </p:sp>
      <p:sp>
        <p:nvSpPr>
          <p:cNvPr id="6" name="Espace réservé du pied de page 5"/>
          <p:cNvSpPr>
            <a:spLocks noGrp="1"/>
          </p:cNvSpPr>
          <p:nvPr>
            <p:ph type="ftr" sz="quarter" idx="11"/>
          </p:nvPr>
        </p:nvSpPr>
        <p:spPr>
          <a:xfrm>
            <a:off x="301752" y="6410848"/>
            <a:ext cx="3383280" cy="365760"/>
          </a:xfrm>
        </p:spPr>
        <p:txBody>
          <a:bodyPr/>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1" name="Connecteur droit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lips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lips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p>
            <a:fld id="{25E36117-F260-48C9-89AB-3B8BE368DE11}" type="slidenum">
              <a:rPr lang="fr-FR" smtClean="0"/>
              <a:t>‹N°›</a:t>
            </a:fld>
            <a:endParaRPr lang="fr-FR"/>
          </a:p>
        </p:txBody>
      </p:sp>
      <p:sp>
        <p:nvSpPr>
          <p:cNvPr id="2" name="Titr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3000375" y="609600"/>
            <a:ext cx="5867400" cy="4267200"/>
          </a:xfrm>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a:xfrm>
            <a:off x="5788152" y="6404984"/>
            <a:ext cx="3044952" cy="365760"/>
          </a:xfrm>
        </p:spPr>
        <p:txBody>
          <a:bodyPr/>
          <a:lstStyle/>
          <a:p>
            <a:fld id="{B448A121-FF58-4E55-9C0A-CBEE8B78EA71}" type="datetimeFigureOut">
              <a:rPr lang="fr-FR" smtClean="0"/>
              <a:t>02/04/2021</a:t>
            </a:fld>
            <a:endParaRPr lang="fr-FR"/>
          </a:p>
        </p:txBody>
      </p:sp>
      <p:sp>
        <p:nvSpPr>
          <p:cNvPr id="6" name="Espace réservé du pied de page 5"/>
          <p:cNvSpPr>
            <a:spLocks noGrp="1"/>
          </p:cNvSpPr>
          <p:nvPr>
            <p:ph type="ftr" sz="quarter" idx="11"/>
          </p:nvPr>
        </p:nvSpPr>
        <p:spPr>
          <a:xfrm>
            <a:off x="301752" y="6410848"/>
            <a:ext cx="3584448" cy="365760"/>
          </a:xfrm>
        </p:spPr>
        <p:txBody>
          <a:bodyPr/>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Espace réservé de la date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B448A121-FF58-4E55-9C0A-CBEE8B78EA71}" type="datetimeFigureOut">
              <a:rPr lang="fr-FR" smtClean="0"/>
              <a:t>02/04/2021</a:t>
            </a:fld>
            <a:endParaRPr lang="fr-FR"/>
          </a:p>
        </p:txBody>
      </p:sp>
      <p:sp>
        <p:nvSpPr>
          <p:cNvPr id="3" name="Espace réservé du pied de page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fr-F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necteur droit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lips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ce réservé du numéro de diapositive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25E36117-F260-48C9-89AB-3B8BE368DE11}" type="slidenum">
              <a:rPr lang="fr-FR" smtClean="0"/>
              <a:t>‹N°›</a:t>
            </a:fld>
            <a:endParaRPr lang="fr-FR"/>
          </a:p>
        </p:txBody>
      </p:sp>
      <p:sp>
        <p:nvSpPr>
          <p:cNvPr id="22" name="Espace réservé du titre 21"/>
          <p:cNvSpPr>
            <a:spLocks noGrp="1"/>
          </p:cNvSpPr>
          <p:nvPr>
            <p:ph type="title"/>
          </p:nvPr>
        </p:nvSpPr>
        <p:spPr>
          <a:xfrm>
            <a:off x="301752" y="228600"/>
            <a:ext cx="8534400" cy="758952"/>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ous-titre 6"/>
          <p:cNvSpPr>
            <a:spLocks noGrp="1"/>
          </p:cNvSpPr>
          <p:nvPr>
            <p:ph type="subTitle" idx="1"/>
          </p:nvPr>
        </p:nvSpPr>
        <p:spPr>
          <a:xfrm>
            <a:off x="1403648" y="2708920"/>
            <a:ext cx="6400800" cy="2697832"/>
          </a:xfrm>
        </p:spPr>
        <p:txBody>
          <a:bodyPr>
            <a:normAutofit fontScale="92500" lnSpcReduction="20000"/>
          </a:bodyPr>
          <a:lstStyle/>
          <a:p>
            <a:r>
              <a:rPr lang="en-US" i="1" dirty="0" smtClean="0"/>
              <a:t>In this checkpoint, you are going to create a presentation (max 5 slides) where you will develop the following subjects:</a:t>
            </a:r>
            <a:endParaRPr lang="en-US" b="0" dirty="0" smtClean="0"/>
          </a:p>
          <a:p>
            <a:pPr lvl="1"/>
            <a:r>
              <a:rPr lang="en-US" i="1" dirty="0" smtClean="0"/>
              <a:t>How does the web works</a:t>
            </a:r>
            <a:r>
              <a:rPr lang="en-US" dirty="0" smtClean="0"/>
              <a:t>?</a:t>
            </a:r>
          </a:p>
          <a:p>
            <a:pPr lvl="1"/>
            <a:r>
              <a:rPr lang="en-US" i="1" dirty="0" smtClean="0"/>
              <a:t>What </a:t>
            </a:r>
            <a:r>
              <a:rPr lang="en-US" dirty="0" smtClean="0"/>
              <a:t>do you need</a:t>
            </a:r>
            <a:r>
              <a:rPr lang="en-US" i="1" dirty="0" smtClean="0"/>
              <a:t> to be a web developer?</a:t>
            </a:r>
            <a:endParaRPr lang="en-US" dirty="0" smtClean="0"/>
          </a:p>
          <a:p>
            <a:pPr lvl="1"/>
            <a:r>
              <a:rPr lang="en-US" i="1" dirty="0" smtClean="0"/>
              <a:t>What’s the role of a web developer.</a:t>
            </a:r>
            <a:endParaRPr lang="en-US" dirty="0" smtClean="0"/>
          </a:p>
          <a:p>
            <a:r>
              <a:rPr lang="en-US" i="1" dirty="0" smtClean="0"/>
              <a:t>Hint: </a:t>
            </a:r>
            <a:r>
              <a:rPr lang="en-US" b="0" i="1" dirty="0" smtClean="0"/>
              <a:t>The purpose of this presentation is not to </a:t>
            </a:r>
            <a:r>
              <a:rPr lang="en-US" b="0" dirty="0" smtClean="0"/>
              <a:t>copy-paste</a:t>
            </a:r>
            <a:r>
              <a:rPr lang="en-US" b="0" i="1" dirty="0" smtClean="0"/>
              <a:t> information from the net but to know how to search with keywords and how to filter the best response.</a:t>
            </a:r>
            <a:endParaRPr lang="en-US" b="0" dirty="0" smtClean="0"/>
          </a:p>
          <a:p>
            <a:endParaRPr lang="fr-FR" dirty="0"/>
          </a:p>
        </p:txBody>
      </p:sp>
      <p:sp>
        <p:nvSpPr>
          <p:cNvPr id="6" name="Titre 5"/>
          <p:cNvSpPr>
            <a:spLocks noGrp="1"/>
          </p:cNvSpPr>
          <p:nvPr>
            <p:ph type="ctrTitle"/>
          </p:nvPr>
        </p:nvSpPr>
        <p:spPr>
          <a:xfrm>
            <a:off x="1547664" y="-315416"/>
            <a:ext cx="6120680" cy="1800200"/>
          </a:xfrm>
        </p:spPr>
        <p:txBody>
          <a:bodyPr>
            <a:normAutofit/>
          </a:bodyPr>
          <a:lstStyle/>
          <a:p>
            <a:r>
              <a:rPr lang="fr-FR" dirty="0" smtClean="0"/>
              <a:t>Web </a:t>
            </a:r>
            <a:r>
              <a:rPr lang="fr-FR" dirty="0" err="1" smtClean="0"/>
              <a:t>fundamentals</a:t>
            </a:r>
            <a:r>
              <a:rPr lang="fr-FR" dirty="0" smtClean="0"/>
              <a:t> </a:t>
            </a:r>
            <a:r>
              <a:rPr lang="fr-FR" dirty="0" err="1" smtClean="0"/>
              <a:t>project</a:t>
            </a:r>
            <a:endParaRPr lang="fr-FR" dirty="0"/>
          </a:p>
        </p:txBody>
      </p:sp>
      <p:sp>
        <p:nvSpPr>
          <p:cNvPr id="8" name="Titre 5"/>
          <p:cNvSpPr txBox="1">
            <a:spLocks/>
          </p:cNvSpPr>
          <p:nvPr/>
        </p:nvSpPr>
        <p:spPr>
          <a:xfrm>
            <a:off x="1835696" y="1628800"/>
            <a:ext cx="5688632" cy="432048"/>
          </a:xfrm>
          <a:prstGeom prst="rect">
            <a:avLst/>
          </a:prstGeom>
        </p:spPr>
        <p:txBody>
          <a:bodyPr vert="horz" anchor="b">
            <a:normAutofit fontScale="6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fr-FR" sz="4200" dirty="0" smtClean="0">
                <a:solidFill>
                  <a:schemeClr val="accent1"/>
                </a:solidFill>
                <a:latin typeface="+mj-lt"/>
                <a:ea typeface="+mj-ea"/>
                <a:cs typeface="+mj-cs"/>
              </a:rPr>
              <a:t>check point</a:t>
            </a:r>
            <a:endParaRPr kumimoji="0" lang="fr-FR" sz="4200" b="0" i="0" u="none" strike="noStrike" kern="1200" cap="none" spc="0" normalizeH="0" baseline="0" noProof="0" dirty="0">
              <a:ln>
                <a:noFill/>
              </a:ln>
              <a:solidFill>
                <a:schemeClr val="accent1"/>
              </a:solidFill>
              <a:effectLst/>
              <a:uLnTx/>
              <a:uFillTx/>
              <a:latin typeface="+mj-lt"/>
              <a:ea typeface="+mj-ea"/>
              <a:cs typeface="+mj-cs"/>
            </a:endParaRPr>
          </a:p>
        </p:txBody>
      </p:sp>
      <p:pic>
        <p:nvPicPr>
          <p:cNvPr id="9" name="Image 8" descr="gomy.jpg"/>
          <p:cNvPicPr>
            <a:picLocks noChangeAspect="1"/>
          </p:cNvPicPr>
          <p:nvPr/>
        </p:nvPicPr>
        <p:blipFill>
          <a:blip r:embed="rId2" cstate="print"/>
          <a:stretch>
            <a:fillRect/>
          </a:stretch>
        </p:blipFill>
        <p:spPr>
          <a:xfrm>
            <a:off x="7668344" y="188640"/>
            <a:ext cx="1296144" cy="1296144"/>
          </a:xfrm>
          <a:prstGeom prst="rect">
            <a:avLst/>
          </a:prstGeom>
        </p:spPr>
      </p:pic>
      <p:pic>
        <p:nvPicPr>
          <p:cNvPr id="10" name="Image 9" descr="téléchargé.png"/>
          <p:cNvPicPr>
            <a:picLocks noChangeAspect="1"/>
          </p:cNvPicPr>
          <p:nvPr/>
        </p:nvPicPr>
        <p:blipFill>
          <a:blip r:embed="rId3" cstate="print"/>
          <a:stretch>
            <a:fillRect/>
          </a:stretch>
        </p:blipFill>
        <p:spPr>
          <a:xfrm>
            <a:off x="179512" y="188640"/>
            <a:ext cx="1368152" cy="1368152"/>
          </a:xfrm>
          <a:prstGeom prst="rect">
            <a:avLst/>
          </a:prstGeom>
        </p:spPr>
      </p:pic>
      <p:sp>
        <p:nvSpPr>
          <p:cNvPr id="11" name="Sous-titre 6"/>
          <p:cNvSpPr txBox="1">
            <a:spLocks/>
          </p:cNvSpPr>
          <p:nvPr/>
        </p:nvSpPr>
        <p:spPr>
          <a:xfrm>
            <a:off x="1331640" y="5716960"/>
            <a:ext cx="6400800" cy="1141040"/>
          </a:xfrm>
          <a:prstGeom prst="rect">
            <a:avLst/>
          </a:prstGeom>
        </p:spPr>
        <p:txBody>
          <a:bodyPr vert="horz">
            <a:normAutofit/>
          </a:bodyPr>
          <a:lstStyle/>
          <a:p>
            <a:pPr lvl="0" algn="ctr">
              <a:spcBef>
                <a:spcPct val="20000"/>
              </a:spcBef>
              <a:buClr>
                <a:schemeClr val="accent1"/>
              </a:buClr>
              <a:buSzPct val="85000"/>
            </a:pPr>
            <a:r>
              <a:rPr lang="fr-FR" sz="1600" b="1" cap="all" spc="250" dirty="0" err="1" smtClean="0">
                <a:solidFill>
                  <a:schemeClr val="tx2"/>
                </a:solidFill>
              </a:rPr>
              <a:t>samy</a:t>
            </a:r>
            <a:r>
              <a:rPr lang="fr-FR" sz="1600" b="1" cap="all" spc="250" dirty="0" smtClean="0">
                <a:solidFill>
                  <a:schemeClr val="tx2"/>
                </a:solidFill>
              </a:rPr>
              <a:t> </a:t>
            </a:r>
            <a:r>
              <a:rPr lang="fr-FR" sz="1600" b="1" cap="all" spc="250" dirty="0" err="1">
                <a:solidFill>
                  <a:schemeClr val="tx2"/>
                </a:solidFill>
              </a:rPr>
              <a:t>madjour</a:t>
            </a:r>
            <a:endParaRPr kumimoji="0" lang="fr-FR" sz="1600" b="1" i="0" u="none" strike="noStrike" kern="1200" cap="all" spc="250" normalizeH="0" baseline="0" noProof="0" dirty="0">
              <a:ln>
                <a:noFill/>
              </a:ln>
              <a:solidFill>
                <a:schemeClr val="tx2"/>
              </a:solidFill>
              <a:effectLst/>
              <a:uLnTx/>
              <a:uFillTx/>
              <a:latin typeface="+mn-lt"/>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lvl="1" algn="ctr" rtl="0">
              <a:spcBef>
                <a:spcPct val="0"/>
              </a:spcBef>
            </a:pPr>
            <a:r>
              <a:rPr lang="en-US" i="1" dirty="0" smtClean="0"/>
              <a:t>How does the web works</a:t>
            </a:r>
            <a:r>
              <a:rPr lang="en-US" dirty="0" smtClean="0"/>
              <a:t>?</a:t>
            </a:r>
            <a:br>
              <a:rPr lang="en-US" dirty="0" smtClean="0"/>
            </a:br>
            <a:endParaRPr lang="fr-FR" dirty="0"/>
          </a:p>
        </p:txBody>
      </p:sp>
      <p:sp>
        <p:nvSpPr>
          <p:cNvPr id="3" name="Espace réservé du contenu 2"/>
          <p:cNvSpPr>
            <a:spLocks noGrp="1"/>
          </p:cNvSpPr>
          <p:nvPr>
            <p:ph sz="quarter" idx="1"/>
          </p:nvPr>
        </p:nvSpPr>
        <p:spPr/>
        <p:txBody>
          <a:bodyPr>
            <a:normAutofit/>
          </a:bodyPr>
          <a:lstStyle/>
          <a:p>
            <a:r>
              <a:rPr lang="fr-FR" sz="2000" dirty="0" smtClean="0"/>
              <a:t>Les ordinateurs qui se connectent au Web sont appelés des </a:t>
            </a:r>
            <a:r>
              <a:rPr lang="fr-FR" sz="2000" b="1" dirty="0" smtClean="0"/>
              <a:t>clients </a:t>
            </a:r>
            <a:r>
              <a:rPr lang="fr-FR" sz="2000" dirty="0" smtClean="0"/>
              <a:t>et des </a:t>
            </a:r>
            <a:r>
              <a:rPr lang="fr-FR" sz="2000" b="1" dirty="0" smtClean="0"/>
              <a:t>serveurs</a:t>
            </a:r>
            <a:r>
              <a:rPr lang="fr-FR" sz="2000" dirty="0" smtClean="0"/>
              <a:t>. Voici un diagramme simplifié qui illustre comment ils interagissent </a:t>
            </a:r>
            <a:endParaRPr lang="fr-FR" sz="2000" dirty="0"/>
          </a:p>
        </p:txBody>
      </p:sp>
      <p:pic>
        <p:nvPicPr>
          <p:cNvPr id="4" name="Image 3" descr="Client-server.jpg"/>
          <p:cNvPicPr>
            <a:picLocks noChangeAspect="1"/>
          </p:cNvPicPr>
          <p:nvPr/>
        </p:nvPicPr>
        <p:blipFill>
          <a:blip r:embed="rId2" cstate="print"/>
          <a:stretch>
            <a:fillRect/>
          </a:stretch>
        </p:blipFill>
        <p:spPr>
          <a:xfrm>
            <a:off x="683568" y="2564904"/>
            <a:ext cx="7543800" cy="1584176"/>
          </a:xfrm>
          <a:prstGeom prst="rect">
            <a:avLst/>
          </a:prstGeom>
        </p:spPr>
      </p:pic>
      <p:sp>
        <p:nvSpPr>
          <p:cNvPr id="5" name="Rectangle 4"/>
          <p:cNvSpPr/>
          <p:nvPr/>
        </p:nvSpPr>
        <p:spPr>
          <a:xfrm>
            <a:off x="467544" y="4221088"/>
            <a:ext cx="8424936" cy="2062103"/>
          </a:xfrm>
          <a:prstGeom prst="rect">
            <a:avLst/>
          </a:prstGeom>
        </p:spPr>
        <p:txBody>
          <a:bodyPr wrap="square">
            <a:spAutoFit/>
          </a:bodyPr>
          <a:lstStyle/>
          <a:p>
            <a:r>
              <a:rPr lang="fr-FR" sz="1600" dirty="0" smtClean="0"/>
              <a:t>Les clients correspondent aux appareils des utilisateurs connectés sur Internet (par exemple, votre ordinateur connecté par </a:t>
            </a:r>
            <a:r>
              <a:rPr lang="fr-FR" sz="1600" dirty="0" err="1" smtClean="0"/>
              <a:t>Wi-Fi</a:t>
            </a:r>
            <a:r>
              <a:rPr lang="fr-FR" sz="1600" dirty="0" smtClean="0"/>
              <a:t> ou votre téléphone connecté sur le réseau mobile) et aux logiciels d'accès au web (par exemple, les navigateurs comme </a:t>
            </a:r>
            <a:r>
              <a:rPr lang="fr-FR" sz="1600" dirty="0" err="1" smtClean="0"/>
              <a:t>Firefox</a:t>
            </a:r>
            <a:r>
              <a:rPr lang="fr-FR" sz="1600" dirty="0" smtClean="0"/>
              <a:t> ou Chrome).</a:t>
            </a:r>
          </a:p>
          <a:p>
            <a:r>
              <a:rPr lang="fr-FR" sz="1600" dirty="0" smtClean="0"/>
              <a:t>Les serveurs sont des ordinateurs qui stockent des pages web, des sites ou des applications. Lorsqu'un appareil « client » souhaite accéder à une page web, une copie de la page est téléchargée depuis le serveur vers le client, la machine utilisée affiche alors le contenu dans le navigateur web de l'utilisateur.</a:t>
            </a:r>
            <a:endParaRPr lang="fr-FR" sz="16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lvl="1" algn="ctr" rtl="0">
              <a:spcBef>
                <a:spcPct val="0"/>
              </a:spcBef>
            </a:pPr>
            <a:r>
              <a:rPr lang="en-US" i="1" dirty="0" smtClean="0"/>
              <a:t>How does the web works</a:t>
            </a:r>
            <a:r>
              <a:rPr lang="en-US" dirty="0" smtClean="0"/>
              <a:t>?</a:t>
            </a:r>
            <a:br>
              <a:rPr lang="en-US" dirty="0" smtClean="0"/>
            </a:br>
            <a:endParaRPr lang="fr-FR" dirty="0"/>
          </a:p>
        </p:txBody>
      </p:sp>
      <p:sp>
        <p:nvSpPr>
          <p:cNvPr id="3" name="Espace réservé du contenu 2"/>
          <p:cNvSpPr>
            <a:spLocks noGrp="1"/>
          </p:cNvSpPr>
          <p:nvPr>
            <p:ph sz="quarter" idx="1"/>
          </p:nvPr>
        </p:nvSpPr>
        <p:spPr>
          <a:xfrm>
            <a:off x="301752" y="1527048"/>
            <a:ext cx="8503920" cy="4854280"/>
          </a:xfrm>
        </p:spPr>
        <p:txBody>
          <a:bodyPr>
            <a:normAutofit/>
          </a:bodyPr>
          <a:lstStyle/>
          <a:p>
            <a:r>
              <a:rPr lang="fr-FR" sz="1400" dirty="0" smtClean="0"/>
              <a:t>En plus du client et du </a:t>
            </a:r>
            <a:r>
              <a:rPr lang="fr-FR" sz="1400" dirty="0" smtClean="0"/>
              <a:t>serveur on retrouve aussi</a:t>
            </a:r>
          </a:p>
          <a:p>
            <a:r>
              <a:rPr lang="fr-FR" sz="1400" b="1" dirty="0" smtClean="0"/>
              <a:t>la connexion Internet </a:t>
            </a:r>
            <a:r>
              <a:rPr lang="fr-FR" sz="1400" dirty="0" smtClean="0"/>
              <a:t>: elle permet l'envoi et la réception de données sur le web. Dans notre comparaison, elle correspond à la rue entre la maison et le </a:t>
            </a:r>
            <a:r>
              <a:rPr lang="fr-FR" sz="1400" dirty="0" smtClean="0"/>
              <a:t>magasin</a:t>
            </a:r>
          </a:p>
          <a:p>
            <a:r>
              <a:rPr lang="fr-FR" sz="1400" b="1" dirty="0" smtClean="0"/>
              <a:t>TCP/IP</a:t>
            </a:r>
            <a:r>
              <a:rPr lang="fr-FR" sz="1400" dirty="0" smtClean="0"/>
              <a:t> : </a:t>
            </a:r>
            <a:r>
              <a:rPr lang="fr-FR" sz="1400" b="1" i="1" dirty="0" smtClean="0"/>
              <a:t>T</a:t>
            </a:r>
            <a:r>
              <a:rPr lang="fr-FR" sz="1400" i="1" dirty="0" smtClean="0"/>
              <a:t>ransmission </a:t>
            </a:r>
            <a:r>
              <a:rPr lang="fr-FR" sz="1400" b="1" i="1" dirty="0" smtClean="0"/>
              <a:t>C</a:t>
            </a:r>
            <a:r>
              <a:rPr lang="fr-FR" sz="1400" i="1" dirty="0" smtClean="0"/>
              <a:t>ontrol </a:t>
            </a:r>
            <a:r>
              <a:rPr lang="fr-FR" sz="1400" b="1" i="1" dirty="0" smtClean="0"/>
              <a:t>P</a:t>
            </a:r>
            <a:r>
              <a:rPr lang="fr-FR" sz="1400" i="1" dirty="0" smtClean="0"/>
              <a:t>rotocol / </a:t>
            </a:r>
            <a:r>
              <a:rPr lang="fr-FR" sz="1400" b="1" i="1" dirty="0" smtClean="0"/>
              <a:t>I</a:t>
            </a:r>
            <a:r>
              <a:rPr lang="fr-FR" sz="1400" i="1" dirty="0" smtClean="0"/>
              <a:t>nternet </a:t>
            </a:r>
            <a:r>
              <a:rPr lang="fr-FR" sz="1400" b="1" i="1" dirty="0" smtClean="0"/>
              <a:t>P</a:t>
            </a:r>
            <a:r>
              <a:rPr lang="fr-FR" sz="1400" i="1" dirty="0" smtClean="0"/>
              <a:t>rotocol</a:t>
            </a:r>
            <a:r>
              <a:rPr lang="fr-FR" sz="1400" dirty="0" smtClean="0"/>
              <a:t> </a:t>
            </a:r>
            <a:r>
              <a:rPr lang="fr-FR" sz="1400" dirty="0" smtClean="0"/>
              <a:t>sont </a:t>
            </a:r>
            <a:r>
              <a:rPr lang="fr-FR" sz="1400" dirty="0" smtClean="0"/>
              <a:t>des protocoles définissant comment les données voyagent sur le web. C'est comme les mécanismes de transport qui vous permettent de passer une commande, d'aller au magasin et d'acheter vos marchandises. </a:t>
            </a:r>
            <a:endParaRPr lang="fr-FR" sz="1400" dirty="0" smtClean="0"/>
          </a:p>
          <a:p>
            <a:r>
              <a:rPr lang="fr-FR" sz="1400" b="1" dirty="0" smtClean="0"/>
              <a:t>DNS </a:t>
            </a:r>
            <a:r>
              <a:rPr lang="fr-FR" sz="1400" dirty="0" smtClean="0"/>
              <a:t>: </a:t>
            </a:r>
            <a:r>
              <a:rPr lang="fr-FR" sz="1400" b="1" i="1" dirty="0" smtClean="0"/>
              <a:t>D</a:t>
            </a:r>
            <a:r>
              <a:rPr lang="fr-FR" sz="1400" i="1" dirty="0" smtClean="0"/>
              <a:t>omain </a:t>
            </a:r>
            <a:r>
              <a:rPr lang="fr-FR" sz="1400" b="1" i="1" dirty="0" smtClean="0"/>
              <a:t>N</a:t>
            </a:r>
            <a:r>
              <a:rPr lang="fr-FR" sz="1400" i="1" dirty="0" smtClean="0"/>
              <a:t>ame </a:t>
            </a:r>
            <a:r>
              <a:rPr lang="fr-FR" sz="1400" b="1" i="1" dirty="0" smtClean="0"/>
              <a:t>S</a:t>
            </a:r>
            <a:r>
              <a:rPr lang="fr-FR" sz="1400" i="1" dirty="0" smtClean="0"/>
              <a:t>ystem</a:t>
            </a:r>
            <a:r>
              <a:rPr lang="fr-FR" sz="1400" dirty="0" smtClean="0"/>
              <a:t> </a:t>
            </a:r>
            <a:r>
              <a:rPr lang="fr-FR" sz="1400" dirty="0" smtClean="0"/>
              <a:t>est </a:t>
            </a:r>
            <a:r>
              <a:rPr lang="fr-FR" sz="1400" dirty="0" smtClean="0"/>
              <a:t>une sorte d'annuaire pour sites web. Lorsque vous saisissez une adresse dans le navigateur, ce dernier consulte le DNS pour trouver l'adresse réelle du site web avant de la récupérer. Le navigateur a besoin de savoir sur quel serveur le site web est situé pour pouvoir envoyer des requêtes HTTP au bon endroit </a:t>
            </a:r>
            <a:r>
              <a:rPr lang="fr-FR" sz="1400" dirty="0" smtClean="0"/>
              <a:t>Cela </a:t>
            </a:r>
            <a:r>
              <a:rPr lang="fr-FR" sz="1400" dirty="0" smtClean="0"/>
              <a:t>correspond à la recherche de l'adresse du magasin pour pouvoir vous y rendre.</a:t>
            </a:r>
          </a:p>
          <a:p>
            <a:r>
              <a:rPr lang="fr-FR" sz="1400" b="1" dirty="0" smtClean="0"/>
              <a:t>HTTP</a:t>
            </a:r>
            <a:r>
              <a:rPr lang="fr-FR" sz="1400" dirty="0" smtClean="0"/>
              <a:t> : </a:t>
            </a:r>
            <a:r>
              <a:rPr lang="fr-FR" sz="1400" b="1" i="1" dirty="0" smtClean="0"/>
              <a:t>H</a:t>
            </a:r>
            <a:r>
              <a:rPr lang="fr-FR" sz="1400" i="1" dirty="0" smtClean="0"/>
              <a:t>yper</a:t>
            </a:r>
            <a:r>
              <a:rPr lang="fr-FR" sz="1400" b="1" i="1" dirty="0" smtClean="0"/>
              <a:t>T</a:t>
            </a:r>
            <a:r>
              <a:rPr lang="fr-FR" sz="1400" i="1" dirty="0" smtClean="0"/>
              <a:t>ext </a:t>
            </a:r>
            <a:r>
              <a:rPr lang="fr-FR" sz="1400" b="1" i="1" dirty="0" smtClean="0"/>
              <a:t>T</a:t>
            </a:r>
            <a:r>
              <a:rPr lang="fr-FR" sz="1400" i="1" dirty="0" smtClean="0"/>
              <a:t>ransfer </a:t>
            </a:r>
            <a:r>
              <a:rPr lang="fr-FR" sz="1400" b="1" i="1" dirty="0" smtClean="0"/>
              <a:t>P</a:t>
            </a:r>
            <a:r>
              <a:rPr lang="fr-FR" sz="1400" i="1" dirty="0" smtClean="0"/>
              <a:t>rotocol</a:t>
            </a:r>
            <a:r>
              <a:rPr lang="fr-FR" sz="1400" dirty="0" smtClean="0"/>
              <a:t> </a:t>
            </a:r>
            <a:r>
              <a:rPr lang="fr-FR" sz="1400" dirty="0" smtClean="0"/>
              <a:t>est </a:t>
            </a:r>
            <a:r>
              <a:rPr lang="fr-FR" sz="1400" dirty="0" smtClean="0"/>
              <a:t>un </a:t>
            </a:r>
            <a:r>
              <a:rPr lang="fr-FR" sz="1400" dirty="0" err="1" smtClean="0"/>
              <a:t>protocol</a:t>
            </a:r>
            <a:r>
              <a:rPr lang="fr-FR" sz="1400" dirty="0" smtClean="0"/>
              <a:t> d'application définissant le </a:t>
            </a:r>
            <a:r>
              <a:rPr lang="fr-FR" sz="1400" dirty="0" err="1" smtClean="0"/>
              <a:t>language</a:t>
            </a:r>
            <a:r>
              <a:rPr lang="fr-FR" sz="1400" dirty="0" smtClean="0"/>
              <a:t> de communication entre les clients et les serveurs. C'est la langue utilisée pour commander vos produits.</a:t>
            </a:r>
          </a:p>
          <a:p>
            <a:r>
              <a:rPr lang="fr-FR" sz="1400" b="1" dirty="0" smtClean="0"/>
              <a:t>les fichiers composants </a:t>
            </a:r>
            <a:r>
              <a:rPr lang="fr-FR" sz="1400" dirty="0" smtClean="0"/>
              <a:t>: un site web est constitué de divers fichiers. Ils peuvent être vus comme diverses parties des produits achetés au magasin. Ces fichiers peuvent être rangés dans deux catégories :</a:t>
            </a:r>
          </a:p>
          <a:p>
            <a:pPr lvl="1"/>
            <a:r>
              <a:rPr lang="fr-FR" sz="1400" b="1" dirty="0" smtClean="0">
                <a:solidFill>
                  <a:schemeClr val="tx1"/>
                </a:solidFill>
              </a:rPr>
              <a:t>les fichiers de code </a:t>
            </a:r>
            <a:r>
              <a:rPr lang="fr-FR" sz="1400" dirty="0" smtClean="0">
                <a:solidFill>
                  <a:schemeClr val="tx1"/>
                </a:solidFill>
              </a:rPr>
              <a:t>: les sites web sont constitués essentiellement de HTML, de CSS et de JavaScript </a:t>
            </a:r>
          </a:p>
          <a:p>
            <a:pPr lvl="1"/>
            <a:r>
              <a:rPr lang="fr-FR" sz="1400" b="1" dirty="0" smtClean="0">
                <a:solidFill>
                  <a:schemeClr val="tx1"/>
                </a:solidFill>
              </a:rPr>
              <a:t>les ressources :</a:t>
            </a:r>
            <a:r>
              <a:rPr lang="fr-FR" sz="1400" dirty="0" smtClean="0">
                <a:solidFill>
                  <a:schemeClr val="tx1"/>
                </a:solidFill>
              </a:rPr>
              <a:t> ce vocable recouvre tous les autres matériaux utilisés pour construire un site web : images, musiques, vidéos, documents Word et PDF</a:t>
            </a:r>
            <a:r>
              <a:rPr lang="fr-FR" sz="1400" dirty="0" smtClean="0">
                <a:solidFill>
                  <a:schemeClr val="tx1"/>
                </a:solidFill>
              </a:rPr>
              <a:t>.</a:t>
            </a:r>
            <a:endParaRPr lang="fr-FR" sz="1400" dirty="0" smtClean="0">
              <a:solidFill>
                <a:schemeClr val="tx1"/>
              </a:solidFill>
            </a:endParaRPr>
          </a:p>
          <a:p>
            <a:pPr>
              <a:buNone/>
            </a:pPr>
            <a:endParaRPr lang="fr-FR"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lvl="1" algn="ctr"/>
            <a:r>
              <a:rPr lang="en-US" i="1" dirty="0" smtClean="0"/>
              <a:t>What </a:t>
            </a:r>
            <a:r>
              <a:rPr lang="en-US" dirty="0" smtClean="0"/>
              <a:t>do you need</a:t>
            </a:r>
            <a:r>
              <a:rPr lang="en-US" i="1" dirty="0" smtClean="0"/>
              <a:t> to be a web developer?</a:t>
            </a:r>
            <a:endParaRPr lang="en-US" dirty="0" smtClean="0"/>
          </a:p>
        </p:txBody>
      </p:sp>
      <p:sp>
        <p:nvSpPr>
          <p:cNvPr id="3" name="Espace réservé du contenu 2"/>
          <p:cNvSpPr>
            <a:spLocks noGrp="1"/>
          </p:cNvSpPr>
          <p:nvPr>
            <p:ph sz="quarter" idx="1"/>
          </p:nvPr>
        </p:nvSpPr>
        <p:spPr/>
        <p:txBody>
          <a:bodyPr>
            <a:normAutofit lnSpcReduction="10000"/>
          </a:bodyPr>
          <a:lstStyle/>
          <a:p>
            <a:r>
              <a:rPr lang="fr-FR" sz="1600" dirty="0" smtClean="0"/>
              <a:t>Nous </a:t>
            </a:r>
            <a:r>
              <a:rPr lang="fr-FR" sz="1600" dirty="0" smtClean="0"/>
              <a:t>parlons de « développeur web » mais il est important de faire la distinction entre :</a:t>
            </a:r>
          </a:p>
          <a:p>
            <a:r>
              <a:rPr lang="fr-FR" sz="1600" b="1" dirty="0" smtClean="0"/>
              <a:t>Le développer front-end </a:t>
            </a:r>
            <a:r>
              <a:rPr lang="fr-FR" sz="1600" dirty="0" smtClean="0"/>
              <a:t>: </a:t>
            </a:r>
            <a:r>
              <a:rPr lang="fr-FR" sz="1600" dirty="0" smtClean="0"/>
              <a:t>C’est celui qui ne s’occupe que de la partie émergée de </a:t>
            </a:r>
            <a:r>
              <a:rPr lang="fr-FR" sz="1600" dirty="0" smtClean="0"/>
              <a:t>l’iceberg. il</a:t>
            </a:r>
            <a:r>
              <a:rPr lang="fr-FR" sz="1600" dirty="0" smtClean="0"/>
              <a:t> maîtrise tous les codes liés à l’apparence d’un site, d’une application ou d’un logiciel</a:t>
            </a:r>
          </a:p>
          <a:p>
            <a:pPr>
              <a:buNone/>
            </a:pPr>
            <a:r>
              <a:rPr lang="fr-FR" sz="1600" dirty="0" smtClean="0"/>
              <a:t>-Le </a:t>
            </a:r>
            <a:r>
              <a:rPr lang="fr-FR" sz="1600" dirty="0" smtClean="0"/>
              <a:t>développeur front-end  utilise principalement </a:t>
            </a:r>
            <a:r>
              <a:rPr lang="fr-FR" sz="1600" dirty="0" smtClean="0"/>
              <a:t>les langages </a:t>
            </a:r>
            <a:r>
              <a:rPr lang="fr-FR" sz="1600" dirty="0" smtClean="0"/>
              <a:t>suivant : </a:t>
            </a:r>
            <a:endParaRPr lang="fr-FR" sz="1600" dirty="0" smtClean="0"/>
          </a:p>
          <a:p>
            <a:pPr>
              <a:buNone/>
            </a:pPr>
            <a:r>
              <a:rPr lang="fr-FR" sz="1600" dirty="0" smtClean="0"/>
              <a:t>l’HTML  /   le CSS  /  le </a:t>
            </a:r>
            <a:r>
              <a:rPr lang="fr-FR" sz="1600" dirty="0" smtClean="0"/>
              <a:t>JavaScript</a:t>
            </a:r>
            <a:r>
              <a:rPr lang="fr-FR" sz="1600" dirty="0" smtClean="0"/>
              <a:t>.</a:t>
            </a:r>
            <a:endParaRPr lang="fr-FR" sz="1600" dirty="0" smtClean="0"/>
          </a:p>
          <a:p>
            <a:pPr fontAlgn="base"/>
            <a:r>
              <a:rPr lang="fr-FR" sz="1600" b="1" dirty="0" smtClean="0"/>
              <a:t>Le </a:t>
            </a:r>
            <a:r>
              <a:rPr lang="fr-FR" sz="1600" b="1" dirty="0" smtClean="0"/>
              <a:t>développeur </a:t>
            </a:r>
            <a:r>
              <a:rPr lang="fr-FR" sz="1600" b="1" dirty="0" smtClean="0"/>
              <a:t>back-end</a:t>
            </a:r>
            <a:r>
              <a:rPr lang="fr-FR" sz="1600" b="1" dirty="0" smtClean="0"/>
              <a:t> </a:t>
            </a:r>
            <a:r>
              <a:rPr lang="fr-FR" sz="1600" dirty="0" smtClean="0"/>
              <a:t>: </a:t>
            </a:r>
            <a:r>
              <a:rPr lang="fr-FR" sz="1600" dirty="0" smtClean="0"/>
              <a:t>C’est lui qui va mettre en place tout un système pour permettre la gestion en fond d’un site ou d’une application</a:t>
            </a:r>
            <a:r>
              <a:rPr lang="fr-FR" sz="1600" dirty="0" smtClean="0"/>
              <a:t>.</a:t>
            </a:r>
          </a:p>
          <a:p>
            <a:pPr>
              <a:buNone/>
            </a:pPr>
            <a:r>
              <a:rPr lang="fr-FR" sz="1600" dirty="0" smtClean="0"/>
              <a:t>-De </a:t>
            </a:r>
            <a:r>
              <a:rPr lang="fr-FR" sz="1600" dirty="0" smtClean="0"/>
              <a:t>nombreux langages back-end existent. Comme par exemple :</a:t>
            </a:r>
          </a:p>
          <a:p>
            <a:pPr fontAlgn="base">
              <a:buNone/>
            </a:pPr>
            <a:r>
              <a:rPr lang="fr-FR" sz="1600" dirty="0" smtClean="0"/>
              <a:t>PHP  /  </a:t>
            </a:r>
            <a:r>
              <a:rPr lang="fr-FR" sz="1600" dirty="0" err="1" smtClean="0"/>
              <a:t>MySql</a:t>
            </a:r>
            <a:r>
              <a:rPr lang="fr-FR" sz="1600" dirty="0" smtClean="0"/>
              <a:t>  /  Ruby    / Python</a:t>
            </a:r>
            <a:r>
              <a:rPr lang="fr-FR" sz="1600" dirty="0" smtClean="0"/>
              <a:t>.</a:t>
            </a:r>
            <a:endParaRPr lang="fr-FR" sz="1600" dirty="0" smtClean="0"/>
          </a:p>
          <a:p>
            <a:r>
              <a:rPr lang="fr-FR" sz="1600" b="1" dirty="0" smtClean="0"/>
              <a:t>le </a:t>
            </a:r>
            <a:r>
              <a:rPr lang="fr-FR" sz="1600" b="1" dirty="0" smtClean="0"/>
              <a:t>développer </a:t>
            </a:r>
            <a:r>
              <a:rPr lang="fr-FR" sz="1600" b="1" dirty="0" err="1" smtClean="0"/>
              <a:t>fullstack</a:t>
            </a:r>
            <a:r>
              <a:rPr lang="fr-FR" sz="1600" b="1" dirty="0" smtClean="0"/>
              <a:t>  : </a:t>
            </a:r>
            <a:r>
              <a:rPr lang="fr-FR" sz="1600" dirty="0" smtClean="0"/>
              <a:t>C’est </a:t>
            </a:r>
            <a:r>
              <a:rPr lang="fr-FR" sz="1600" dirty="0" smtClean="0"/>
              <a:t>le développeur multitâche. Il a les deux casquettes précédentes et est capable de développer la totalité d’une application, d’un site ou d’un logiciel.</a:t>
            </a:r>
          </a:p>
          <a:p>
            <a:pPr>
              <a:buNone/>
            </a:pPr>
            <a:r>
              <a:rPr lang="fr-FR" sz="1600" dirty="0" smtClean="0"/>
              <a:t>- ses </a:t>
            </a:r>
            <a:r>
              <a:rPr lang="fr-FR" sz="1600" dirty="0" smtClean="0"/>
              <a:t>compétences lui permettent de valider l’intégralité des fonctionnalités de la création.</a:t>
            </a:r>
          </a:p>
          <a:p>
            <a:pPr>
              <a:buNone/>
            </a:pPr>
            <a:r>
              <a:rPr lang="fr-FR" sz="1600" dirty="0" smtClean="0"/>
              <a:t> - Il </a:t>
            </a:r>
            <a:r>
              <a:rPr lang="fr-FR" sz="1600" dirty="0" smtClean="0"/>
              <a:t>recherche souvent de nouvelles solutions pour résoudre les problèmes de nombreuses activités.</a:t>
            </a:r>
          </a:p>
          <a:p>
            <a:pPr>
              <a:buNone/>
            </a:pPr>
            <a:r>
              <a:rPr lang="fr-FR" sz="1600" dirty="0" smtClean="0"/>
              <a:t> </a:t>
            </a:r>
            <a:r>
              <a:rPr lang="fr-FR" sz="1600" dirty="0" smtClean="0"/>
              <a:t>- De </a:t>
            </a:r>
            <a:r>
              <a:rPr lang="fr-FR" sz="1600" dirty="0" smtClean="0"/>
              <a:t>l’automatisation aux systèmes de gestion, son domaine de compétences est très large.</a:t>
            </a:r>
          </a:p>
          <a:p>
            <a:pPr fontAlgn="base"/>
            <a:endParaRPr lang="fr-FR"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lvl="1" algn="ctr" rtl="0">
              <a:spcBef>
                <a:spcPct val="0"/>
              </a:spcBef>
            </a:pPr>
            <a:r>
              <a:rPr lang="en-US" i="1" dirty="0" smtClean="0"/>
              <a:t>What’s the role of a web developer.</a:t>
            </a:r>
            <a:r>
              <a:rPr lang="en-US" dirty="0" smtClean="0"/>
              <a:t/>
            </a:r>
            <a:br>
              <a:rPr lang="en-US" dirty="0" smtClean="0"/>
            </a:br>
            <a:endParaRPr lang="fr-FR" dirty="0"/>
          </a:p>
        </p:txBody>
      </p:sp>
      <p:sp>
        <p:nvSpPr>
          <p:cNvPr id="3" name="Espace réservé du contenu 2"/>
          <p:cNvSpPr>
            <a:spLocks noGrp="1"/>
          </p:cNvSpPr>
          <p:nvPr>
            <p:ph sz="quarter" idx="1"/>
          </p:nvPr>
        </p:nvSpPr>
        <p:spPr/>
        <p:txBody>
          <a:bodyPr>
            <a:normAutofit fontScale="55000" lnSpcReduction="20000"/>
          </a:bodyPr>
          <a:lstStyle/>
          <a:p>
            <a:r>
              <a:rPr lang="fr-FR" sz="3400" dirty="0" smtClean="0"/>
              <a:t>Les développeurs Web ont besoin d'une combinaison de compétences en conception graphique et de compétences techniques en informatique qui leur permettront de créer des conceptions particulières sur des pages Web. En plus d'être beaux, les sites Web doivent être fonctionnels et sécurisés. Il est de la responsabilité des développeurs Web de créer de tels sites qui répondent aux exigences des employeurs ou des clients. Les développeurs Web mettent souvent en œuvre les idées de collègues moins technophiles qui n'ont pas le savoir-faire pour transformer leur vision en un site Web réel et fonctionnel. Tâches et responsabilités du développeur Web Ce travail nécessite généralement la capacité d'effectuer les travaux suivants: </a:t>
            </a:r>
            <a:endParaRPr lang="fr-FR" sz="3400" dirty="0" smtClean="0"/>
          </a:p>
          <a:p>
            <a:r>
              <a:rPr lang="fr-FR" sz="3400" dirty="0" smtClean="0"/>
              <a:t> </a:t>
            </a:r>
            <a:r>
              <a:rPr lang="fr-FR" sz="3400" dirty="0" smtClean="0"/>
              <a:t>Connaître HTML, CSS, JavaScript, PHP et d'autres langages de codage de conception Web pertinents Créer et tester des applications pour les sites Web Collaborer Présenter les spécifications de conception Travaillez avec des graphistes et d'autres designers Résoudre les problèmes de site Web Maintenir et mettre à jour les sites Web Surveiller le trafic du site Web Restez à jour sur la technologie Les développeurs Web créent et façonnent les expériences des visiteurs sur les sites Web. Pour ce faire, ils créent des mises en page (en-têtes et paragraphes), un style de site Web (couleurs et polices) et des fonctionnalités de page (animations et images). </a:t>
            </a:r>
            <a:endParaRPr lang="fr-FR" sz="3400" dirty="0" smtClean="0"/>
          </a:p>
          <a:p>
            <a:pPr>
              <a:buNone/>
            </a:pP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lvl="1" algn="ctr" rtl="0">
              <a:spcBef>
                <a:spcPct val="0"/>
              </a:spcBef>
            </a:pPr>
            <a:r>
              <a:rPr lang="en-US" i="1" dirty="0" smtClean="0"/>
              <a:t>What’s the role of a web developer.</a:t>
            </a:r>
            <a:r>
              <a:rPr lang="en-US" dirty="0" smtClean="0"/>
              <a:t/>
            </a:r>
            <a:br>
              <a:rPr lang="en-US" dirty="0" smtClean="0"/>
            </a:br>
            <a:endParaRPr lang="fr-FR" dirty="0"/>
          </a:p>
        </p:txBody>
      </p:sp>
      <p:sp>
        <p:nvSpPr>
          <p:cNvPr id="3" name="Espace réservé du contenu 2"/>
          <p:cNvSpPr>
            <a:spLocks noGrp="1"/>
          </p:cNvSpPr>
          <p:nvPr>
            <p:ph sz="quarter" idx="1"/>
          </p:nvPr>
        </p:nvSpPr>
        <p:spPr/>
        <p:txBody>
          <a:bodyPr>
            <a:normAutofit lnSpcReduction="10000"/>
          </a:bodyPr>
          <a:lstStyle/>
          <a:p>
            <a:r>
              <a:rPr lang="fr-FR" sz="2100" dirty="0" smtClean="0"/>
              <a:t>Les fonctionnalités interactives, telles que la soumission de paiements en ligne en toute sécurité, sont une caractéristique nécessaire des sites de commerce électronique. Les développeurs Web travaillent en étroite collaboration avec les chefs de projet et les concepteurs pour s'assurer que les produits finaux respectent les budgets, la portée et les conceptions prédéterminés. Les développeurs Web ont parfois besoin de pouvoir montrer aux employeurs ou aux clients un prototype de site Web pour les aider à comprendre ce que sera le produit fini. </a:t>
            </a:r>
          </a:p>
          <a:p>
            <a:r>
              <a:rPr lang="fr-FR" sz="2100" dirty="0" smtClean="0"/>
              <a:t>La maintenance du site Web est également un élément important du travail. Dans la mesure où de nouvelles fonctionnalités doivent être ajoutées ou d'anciennes fonctionnalités doivent être mises à jour, les développeurs Web doivent s'assurer que ces modifications sont mises en œuvre sans problème et qu'elles ne perturbent pas les fonctionnalités du site Web.</a:t>
            </a:r>
          </a:p>
          <a:p>
            <a:endParaRPr lang="fr-FR"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100</TotalTime>
  <Words>574</Words>
  <Application>Microsoft Office PowerPoint</Application>
  <PresentationFormat>Affichage à l'écran (4:3)</PresentationFormat>
  <Paragraphs>40</Paragraphs>
  <Slides>6</Slides>
  <Notes>1</Notes>
  <HiddenSlides>0</HiddenSlides>
  <MMClips>0</MMClips>
  <ScaleCrop>false</ScaleCrop>
  <HeadingPairs>
    <vt:vector size="4" baseType="variant">
      <vt:variant>
        <vt:lpstr>Thème</vt:lpstr>
      </vt:variant>
      <vt:variant>
        <vt:i4>1</vt:i4>
      </vt:variant>
      <vt:variant>
        <vt:lpstr>Titres des diapositives</vt:lpstr>
      </vt:variant>
      <vt:variant>
        <vt:i4>6</vt:i4>
      </vt:variant>
    </vt:vector>
  </HeadingPairs>
  <TitlesOfParts>
    <vt:vector size="7" baseType="lpstr">
      <vt:lpstr>Civil</vt:lpstr>
      <vt:lpstr>Web fundamentals project</vt:lpstr>
      <vt:lpstr>How does the web works? </vt:lpstr>
      <vt:lpstr>How does the web works? </vt:lpstr>
      <vt:lpstr>What do you need to be a web developer?</vt:lpstr>
      <vt:lpstr>What’s the role of a web developer. </vt:lpstr>
      <vt:lpstr>What’s the role of a web developer.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Projet fondamentaux du Web</dc:title>
  <dc:creator>sasasa</dc:creator>
  <cp:lastModifiedBy>sasasa</cp:lastModifiedBy>
  <cp:revision>10</cp:revision>
  <dcterms:created xsi:type="dcterms:W3CDTF">2021-04-02T09:20:44Z</dcterms:created>
  <dcterms:modified xsi:type="dcterms:W3CDTF">2021-04-02T11:00:48Z</dcterms:modified>
</cp:coreProperties>
</file>