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7" r:id="rId4"/>
    <p:sldId id="260" r:id="rId5"/>
    <p:sldId id="262" r:id="rId6"/>
    <p:sldId id="261" r:id="rId7"/>
    <p:sldId id="263" r:id="rId8"/>
    <p:sldId id="264" r:id="rId9"/>
    <p:sldId id="266" r:id="rId10"/>
    <p:sldId id="265" r:id="rId11"/>
    <p:sldId id="267" r:id="rId12"/>
    <p:sldId id="269" r:id="rId13"/>
    <p:sldId id="268" r:id="rId14"/>
    <p:sldId id="270" r:id="rId15"/>
    <p:sldId id="277" r:id="rId16"/>
    <p:sldId id="290" r:id="rId17"/>
    <p:sldId id="280" r:id="rId18"/>
    <p:sldId id="282" r:id="rId19"/>
    <p:sldId id="283" r:id="rId20"/>
    <p:sldId id="278" r:id="rId21"/>
    <p:sldId id="291" r:id="rId22"/>
    <p:sldId id="281" r:id="rId23"/>
    <p:sldId id="284" r:id="rId24"/>
    <p:sldId id="279" r:id="rId25"/>
    <p:sldId id="272" r:id="rId26"/>
    <p:sldId id="285" r:id="rId27"/>
    <p:sldId id="286" r:id="rId28"/>
    <p:sldId id="288" r:id="rId29"/>
    <p:sldId id="289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1717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6" autoAdjust="0"/>
    <p:restoredTop sz="94660"/>
  </p:normalViewPr>
  <p:slideViewPr>
    <p:cSldViewPr snapToGrid="0">
      <p:cViewPr>
        <p:scale>
          <a:sx n="70" d="100"/>
          <a:sy n="70" d="100"/>
        </p:scale>
        <p:origin x="57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272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92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39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0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79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0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27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6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6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4/1/2021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5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3508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A32D02E-0DF5-475A-A2F7-5C49C9FD8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0EAE41E-6953-46FE-855F-9FEFD7BE0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723" y="2531561"/>
            <a:ext cx="11439414" cy="897439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Les effets gentrifiant du surtourisme</a:t>
            </a:r>
            <a:b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</a:br>
            <a: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sur le littoral Croate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CF7135E-061D-4EF7-9F1A-C7D29BCF0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275" y="5832428"/>
            <a:ext cx="10656310" cy="425961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</a:rPr>
              <a:t>Exposé de Ata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</a:rPr>
              <a:t>Kinran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</a:rPr>
              <a:t>, Théo Charré et Loïs Lacombe</a:t>
            </a:r>
            <a:endParaRPr lang="fr-FR" sz="20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66186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143BF63B-03DD-4179-AB49-5322CB3B05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41" y="1878269"/>
            <a:ext cx="7620517" cy="491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C624831-C75F-486E-8092-4110E24117E6}"/>
              </a:ext>
            </a:extLst>
          </p:cNvPr>
          <p:cNvSpPr txBox="1"/>
          <p:nvPr/>
        </p:nvSpPr>
        <p:spPr>
          <a:xfrm>
            <a:off x="1727885" y="0"/>
            <a:ext cx="8736227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Cette partie de l’histoire est souvent appelée “l'âge d’or” (</a:t>
            </a:r>
            <a:r>
              <a:rPr lang="fr-FR" sz="2800" b="1" strike="noStrik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zlatnog</a:t>
            </a:r>
            <a:r>
              <a:rPr lang="fr-FR" sz="2800" b="1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strike="noStrik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doba</a:t>
            </a:r>
            <a:r>
              <a:rPr lang="fr-FR" sz="2800" b="1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du tourisme croate. Nous pourrions donc qualifier ce moment comme une </a:t>
            </a:r>
            <a:r>
              <a:rPr lang="fr-FR" sz="2800" b="1" strike="noStrik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touristico</a:t>
            </a:r>
            <a:r>
              <a:rPr lang="fr-FR" sz="2800" b="1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-gentrification du littoral de la Croatie socialiste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706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0E5DC0-7B29-42C3-8682-1A1C8BD1B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244664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1800" b="1" i="0" u="none" strike="noStrike" dirty="0">
                <a:solidFill>
                  <a:srgbClr val="000000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</a:rPr>
            </a:br>
            <a:r>
              <a:rPr lang="fr-FR" sz="4800" b="1" i="0" u="none" strike="noStrike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</a:rPr>
              <a:t>B) Du tourisme encouragé par l’État à la gentrification : touristification de la Croatie de nos jours</a:t>
            </a:r>
            <a:endParaRPr lang="fr-FR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1C73CA-4951-44E2-AB04-0A99665B7F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F71A1CD-2DF3-4237-A90C-BE90DAFD6F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E915E8F-6480-4F4A-8E53-DCCD849A2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71" y="1903521"/>
            <a:ext cx="4791538" cy="463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0813C1E3-DF16-47EF-B323-23E868091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6"/>
          <a:stretch/>
        </p:blipFill>
        <p:spPr bwMode="auto">
          <a:xfrm>
            <a:off x="3398520" y="2103120"/>
            <a:ext cx="4663440" cy="436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02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D61EF11-65DF-46E9-A55B-F37B19105F4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2ème Partie </a:t>
            </a:r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: </a:t>
            </a:r>
            <a:b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</a:br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Cas particulier de Dubrovnik/Split/Rijeka </a:t>
            </a:r>
            <a:b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</a:b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par Théo</a:t>
            </a:r>
            <a:endParaRPr lang="fr-FR" sz="4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61E332F-744B-44A6-9C13-C75A2C9F5F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55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2D90B6-998E-4381-BB86-D5E2B75A405B}"/>
              </a:ext>
            </a:extLst>
          </p:cNvPr>
          <p:cNvSpPr/>
          <p:nvPr/>
        </p:nvSpPr>
        <p:spPr>
          <a:xfrm>
            <a:off x="98854" y="0"/>
            <a:ext cx="11961341" cy="67097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F413ACB9-6378-4322-BF63-065CAB981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92" y="-29557"/>
            <a:ext cx="9811265" cy="689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F4A9B37-7197-448D-92E2-C6042BB07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125" y="-29557"/>
            <a:ext cx="10058400" cy="13716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r"/>
            <a:br>
              <a:rPr lang="fr-FR" sz="1800" b="1" i="0" u="none" strike="noStrike" dirty="0">
                <a:solidFill>
                  <a:srgbClr val="000000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</a:rPr>
            </a:b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</a:rPr>
              <a:t>Le 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Times New Roman" panose="02020603050405020304" pitchFamily="18" charset="0"/>
              </a:rPr>
              <a:t>Tourisme en Croatie actuelle en quelques données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3604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hillanni Tourist Guide (Trogir) : 2021 Ce qu'il faut savoir pour votre  visite - Tripadvisor">
            <a:extLst>
              <a:ext uri="{FF2B5EF4-FFF2-40B4-BE49-F238E27FC236}">
                <a16:creationId xmlns:a16="http://schemas.microsoft.com/office/drawing/2014/main" id="{56B6367C-D49B-4DC0-8AF4-74EC50230E7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0" b="8540"/>
          <a:stretch/>
        </p:blipFill>
        <p:spPr bwMode="auto">
          <a:xfrm>
            <a:off x="-148280" y="0"/>
            <a:ext cx="8211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6BA1C8D1-AA7C-4803-966A-7CFC43861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</a:rPr>
              <a:t>Mouvement de contestation des cordes à linge :</a:t>
            </a:r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F9AF338-28BE-43A8-B05E-BFE4F64DD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« faire sécher à l'extérieur linge, draps, tapis, torchons et autres objets susceptibles de défigurer l'aspect des façades » 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contre une amende de 2000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kunas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(soit 300€) en cas de non respect de l’arrêté, un certain nombre de villes littorales ont suivies ont suivis comme celle de Pag,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Mljet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ou Rijeka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511198D-A805-4B22-95DA-F00C80B81935}"/>
              </a:ext>
            </a:extLst>
          </p:cNvPr>
          <p:cNvSpPr txBox="1">
            <a:spLocks/>
          </p:cNvSpPr>
          <p:nvPr/>
        </p:nvSpPr>
        <p:spPr>
          <a:xfrm>
            <a:off x="1563624" y="4416304"/>
            <a:ext cx="10058400" cy="13716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br>
              <a:rPr lang="fr-FR" sz="1800" b="1" dirty="0">
                <a:solidFill>
                  <a:srgbClr val="000000"/>
                </a:solidFill>
                <a:highlight>
                  <a:srgbClr val="FF0000"/>
                </a:highlight>
                <a:latin typeface="Times New Roman" panose="02020603050405020304" pitchFamily="18" charset="0"/>
              </a:rPr>
            </a:b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2873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160E852-4CA5-4594-853B-997F81DB3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4459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VILLE DE DUBROVNIK :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D37645-4E4B-44FB-8409-230BC4A14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273" y="1303636"/>
            <a:ext cx="3933727" cy="3805881"/>
          </a:xfrm>
          <a:prstGeom prst="rect">
            <a:avLst/>
          </a:prstGeom>
        </p:spPr>
      </p:pic>
      <p:pic>
        <p:nvPicPr>
          <p:cNvPr id="12292" name="Picture 4" descr="Croisière Dubrovnik: offres, itinéraires et promos | Costa Croisières">
            <a:extLst>
              <a:ext uri="{FF2B5EF4-FFF2-40B4-BE49-F238E27FC236}">
                <a16:creationId xmlns:a16="http://schemas.microsoft.com/office/drawing/2014/main" id="{7DBC2BFA-00B8-40B7-83F6-DD52988A0E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/>
          <a:stretch/>
        </p:blipFill>
        <p:spPr bwMode="auto">
          <a:xfrm>
            <a:off x="0" y="1804086"/>
            <a:ext cx="8319608" cy="505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40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5FF492-1BC6-48F9-87CD-FD0D17D17427}"/>
              </a:ext>
            </a:extLst>
          </p:cNvPr>
          <p:cNvSpPr/>
          <p:nvPr/>
        </p:nvSpPr>
        <p:spPr>
          <a:xfrm>
            <a:off x="0" y="109182"/>
            <a:ext cx="12050973" cy="6748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494952-2BD5-4D40-85E0-84713BCA2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" descr="La vieille ville de Dubrovnik">
            <a:extLst>
              <a:ext uri="{FF2B5EF4-FFF2-40B4-BE49-F238E27FC236}">
                <a16:creationId xmlns:a16="http://schemas.microsoft.com/office/drawing/2014/main" id="{512DD110-FF75-44A9-90FC-AA39890EEB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51" y="140529"/>
            <a:ext cx="9655389" cy="66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5FDA7D-32CF-4A7E-8B56-4A670F81FA06}"/>
              </a:ext>
            </a:extLst>
          </p:cNvPr>
          <p:cNvSpPr/>
          <p:nvPr/>
        </p:nvSpPr>
        <p:spPr>
          <a:xfrm>
            <a:off x="5500047" y="5281682"/>
            <a:ext cx="2265529" cy="6550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5000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65FA81-B070-4EA0-97B1-CF6512B97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14D1A63B-EA65-414A-A460-5E4BA768D1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6825"/>
            <a:ext cx="12192000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890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E50B-9295-4121-9990-C53CC1CEB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8735B0E-5488-4D9D-9C08-F05CC0096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3" t="10351" r="15786" b="3877"/>
          <a:stretch/>
        </p:blipFill>
        <p:spPr>
          <a:xfrm>
            <a:off x="0" y="-322538"/>
            <a:ext cx="12192000" cy="7180538"/>
          </a:xfrm>
        </p:spPr>
      </p:pic>
      <p:pic>
        <p:nvPicPr>
          <p:cNvPr id="21506" name="Picture 2" descr="A Tale of 2 Golf Courses: Dubrovnik and Lustica Bay, Montenegro">
            <a:extLst>
              <a:ext uri="{FF2B5EF4-FFF2-40B4-BE49-F238E27FC236}">
                <a16:creationId xmlns:a16="http://schemas.microsoft.com/office/drawing/2014/main" id="{5DE8D78B-E5F3-4428-A756-C829C674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1328394"/>
            <a:ext cx="6707187" cy="475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834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86D090-88A5-42BE-8D85-25787EE5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2530" name="Picture 2" descr="Bateau De Croisière Sur Le Fond De Dubrovnik Image stock - Image du  méditerranéen, port: 14592995">
            <a:extLst>
              <a:ext uri="{FF2B5EF4-FFF2-40B4-BE49-F238E27FC236}">
                <a16:creationId xmlns:a16="http://schemas.microsoft.com/office/drawing/2014/main" id="{5E1FD54D-20F6-4E9D-9FFC-945769E1FF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120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EAE41E-6953-46FE-855F-9FEFD7BE0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723" y="4956811"/>
            <a:ext cx="11439414" cy="897439"/>
          </a:xfrm>
        </p:spPr>
        <p:txBody>
          <a:bodyPr>
            <a:normAutofit/>
          </a:bodyPr>
          <a:lstStyle/>
          <a:p>
            <a:endParaRPr lang="fr-FR" sz="4400" dirty="0">
              <a:solidFill>
                <a:schemeClr val="tx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CF7135E-061D-4EF7-9F1A-C7D29BCF0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275" y="5783001"/>
            <a:ext cx="10656310" cy="425961"/>
          </a:xfrm>
        </p:spPr>
        <p:txBody>
          <a:bodyPr>
            <a:normAutofit/>
          </a:bodyPr>
          <a:lstStyle/>
          <a:p>
            <a:endParaRPr lang="fr-FR">
              <a:solidFill>
                <a:schemeClr val="tx1"/>
              </a:solidFill>
            </a:endParaRPr>
          </a:p>
        </p:txBody>
      </p:sp>
      <p:pic>
        <p:nvPicPr>
          <p:cNvPr id="6" name="Sans titre">
            <a:hlinkClick r:id="" action="ppaction://media"/>
            <a:extLst>
              <a:ext uri="{FF2B5EF4-FFF2-40B4-BE49-F238E27FC236}">
                <a16:creationId xmlns:a16="http://schemas.microsoft.com/office/drawing/2014/main" id="{2AB7ABD5-45EE-47D6-8BDA-6CEF24C6FD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8284"/>
            <a:ext cx="12191996" cy="685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160E852-4CA5-4594-853B-997F81DB3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4459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fr-FR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VILLE DE SPLIT :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D37645-4E4B-44FB-8409-230BC4A14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273" y="1303636"/>
            <a:ext cx="3933727" cy="3805881"/>
          </a:xfrm>
          <a:prstGeom prst="rect">
            <a:avLst/>
          </a:prstGeom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7DBC2BFA-00B8-40B7-83F6-DD52988A0E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55184"/>
            <a:ext cx="7994822" cy="53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40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015AB5-5D90-4331-8D2B-8E268BEBF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AutoShape 2" descr="The town of Split in Croatia - the old city">
            <a:extLst>
              <a:ext uri="{FF2B5EF4-FFF2-40B4-BE49-F238E27FC236}">
                <a16:creationId xmlns:a16="http://schemas.microsoft.com/office/drawing/2014/main" id="{7FEAA971-A175-47C2-8991-131DB4D3BC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9700" name="Picture 4" descr="The town of Split in Croatia - the old city">
            <a:extLst>
              <a:ext uri="{FF2B5EF4-FFF2-40B4-BE49-F238E27FC236}">
                <a16:creationId xmlns:a16="http://schemas.microsoft.com/office/drawing/2014/main" id="{B7FDCD2B-FE6D-46DA-8EC7-74A8999A68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20" y="221753"/>
            <a:ext cx="8956231" cy="644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ostel Split in Split - Best Hostel in Croatia - World's Best Hostels">
            <a:extLst>
              <a:ext uri="{FF2B5EF4-FFF2-40B4-BE49-F238E27FC236}">
                <a16:creationId xmlns:a16="http://schemas.microsoft.com/office/drawing/2014/main" id="{B4E47BBD-4CF9-4E26-AA40-4A9DED759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199" y="0"/>
            <a:ext cx="5224320" cy="341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Aerial of Old Split, the Historic Center of Split, Croatia Stock Photo -  Alamy">
            <a:extLst>
              <a:ext uri="{FF2B5EF4-FFF2-40B4-BE49-F238E27FC236}">
                <a16:creationId xmlns:a16="http://schemas.microsoft.com/office/drawing/2014/main" id="{657DCC36-570C-41D2-8855-E2D774846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5"/>
          <a:stretch/>
        </p:blipFill>
        <p:spPr bwMode="auto">
          <a:xfrm>
            <a:off x="-22520" y="0"/>
            <a:ext cx="1223703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70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C6C8CE-ADDE-4846-8464-CC468623A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 descr="Street vendor split croatia | PhotoCory">
            <a:extLst>
              <a:ext uri="{FF2B5EF4-FFF2-40B4-BE49-F238E27FC236}">
                <a16:creationId xmlns:a16="http://schemas.microsoft.com/office/drawing/2014/main" id="{F0CCC147-6BAA-4211-8703-220C2F03CB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t="198" r="-2302" b="-198"/>
          <a:stretch/>
        </p:blipFill>
        <p:spPr bwMode="auto">
          <a:xfrm>
            <a:off x="0" y="13566"/>
            <a:ext cx="4544704" cy="68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5CD41111-F11A-471E-AFA6-C73F8A53D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02"/>
          <a:stretch/>
        </p:blipFill>
        <p:spPr bwMode="auto">
          <a:xfrm>
            <a:off x="4440096" y="-13566"/>
            <a:ext cx="7751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61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C73B7-0B67-4E43-8B3B-8C772787A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27AFDA6-FD03-44FD-9FD6-A9D15F5C5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0061" y="0"/>
            <a:ext cx="12972122" cy="6896845"/>
          </a:xfrm>
        </p:spPr>
      </p:pic>
    </p:spTree>
    <p:extLst>
      <p:ext uri="{BB962C8B-B14F-4D97-AF65-F5344CB8AC3E}">
        <p14:creationId xmlns:p14="http://schemas.microsoft.com/office/powerpoint/2010/main" val="2348606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160E852-4CA5-4594-853B-997F81DB3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4459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fr-FR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VILLE DE RIJEKA :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D37645-4E4B-44FB-8409-230BC4A14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273" y="1303636"/>
            <a:ext cx="3933727" cy="3805881"/>
          </a:xfrm>
          <a:prstGeom prst="rect">
            <a:avLst/>
          </a:prstGeom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7DBC2BFA-00B8-40B7-83F6-DD52988A0E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25610" y="2953887"/>
            <a:ext cx="5950680" cy="394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L'expérience de Doris à Rijeka, Croatie | Expérience Erasmus Rijeka">
            <a:extLst>
              <a:ext uri="{FF2B5EF4-FFF2-40B4-BE49-F238E27FC236}">
                <a16:creationId xmlns:a16="http://schemas.microsoft.com/office/drawing/2014/main" id="{D583034C-D6C7-44DA-8B86-5575CA90F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5610" y="1816100"/>
            <a:ext cx="9074710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901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C87182-604C-452C-8566-FF10F5118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578" name="Picture 2" descr="Free Space - a Case Study of Red and Blue in Rijeka | LUCA">
            <a:extLst>
              <a:ext uri="{FF2B5EF4-FFF2-40B4-BE49-F238E27FC236}">
                <a16:creationId xmlns:a16="http://schemas.microsoft.com/office/drawing/2014/main" id="{C51B6A11-EEBA-43A0-B302-511887B144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3" y="0"/>
            <a:ext cx="12096914" cy="682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910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B64846-1667-42F7-80FD-FAA42B22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602" name="Picture 2" descr="Riječki HNK postao LGBT kazalište: 'Heteroseksualnost je opijum za narod' -  CroL">
            <a:extLst>
              <a:ext uri="{FF2B5EF4-FFF2-40B4-BE49-F238E27FC236}">
                <a16:creationId xmlns:a16="http://schemas.microsoft.com/office/drawing/2014/main" id="{A1048E57-425A-4F05-8432-8EC7355FE6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615" y="10236"/>
            <a:ext cx="9130353" cy="684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Smoqua - Festival of Queer and Feminist Culture in Rijeka: Pride and  Prejudice | Udruga LORI">
            <a:extLst>
              <a:ext uri="{FF2B5EF4-FFF2-40B4-BE49-F238E27FC236}">
                <a16:creationId xmlns:a16="http://schemas.microsoft.com/office/drawing/2014/main" id="{3FF6A668-9D1C-4ED8-AA49-AC8F87E80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096" y="0"/>
            <a:ext cx="4940113" cy="68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013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D61EF11-65DF-46E9-A55B-F37B19105F4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3ème Partie </a:t>
            </a:r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: </a:t>
            </a:r>
            <a:b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</a:br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Le mise en place d’une gentrification touristique</a:t>
            </a:r>
            <a:b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</a:b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par LOÏS</a:t>
            </a:r>
            <a:endParaRPr lang="fr-FR" sz="4800" dirty="0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27137F04-BF68-4B5F-ADA1-D8E5223E68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15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CF4B6DCB-5FD1-4DFF-888A-AEB76AFD7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7" b="79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0EAE41E-6953-46FE-855F-9FEFD7BE0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293" y="222631"/>
            <a:ext cx="11439414" cy="897439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CONCLUSION :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D957F5A-848E-4D1E-9DDC-9A84A9622251}"/>
              </a:ext>
            </a:extLst>
          </p:cNvPr>
          <p:cNvSpPr txBox="1">
            <a:spLocks/>
          </p:cNvSpPr>
          <p:nvPr/>
        </p:nvSpPr>
        <p:spPr>
          <a:xfrm>
            <a:off x="0" y="1320573"/>
            <a:ext cx="11439414" cy="897439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800" b="0" i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=&gt; Années 70 développement d’un tourisme catégorisé</a:t>
            </a:r>
          </a:p>
          <a:p>
            <a:pPr algn="l"/>
            <a:r>
              <a:rPr lang="fr-FR" sz="40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comme de seconde classe par le PC yougoslave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B27CCAE-A126-42B8-AAC8-DDB17AB0EE88}"/>
              </a:ext>
            </a:extLst>
          </p:cNvPr>
          <p:cNvSpPr txBox="1">
            <a:spLocks/>
          </p:cNvSpPr>
          <p:nvPr/>
        </p:nvSpPr>
        <p:spPr>
          <a:xfrm>
            <a:off x="0" y="2980280"/>
            <a:ext cx="11439414" cy="897439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800" b="0" i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=&gt; Malgré ses aspects positifs sur l’économie, le tourisme amène un rejet des traditions et lieux de vies des croates du littoral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DBE2505-AE70-450C-A14F-A81DDD6AFA1A}"/>
              </a:ext>
            </a:extLst>
          </p:cNvPr>
          <p:cNvSpPr txBox="1">
            <a:spLocks/>
          </p:cNvSpPr>
          <p:nvPr/>
        </p:nvSpPr>
        <p:spPr>
          <a:xfrm>
            <a:off x="0" y="4639987"/>
            <a:ext cx="11439414" cy="897439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800" b="0" i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=&gt; La gentrification touristique est un processus commun dans le développement intensif du tourisme </a:t>
            </a:r>
          </a:p>
        </p:txBody>
      </p:sp>
    </p:spTree>
    <p:extLst>
      <p:ext uri="{BB962C8B-B14F-4D97-AF65-F5344CB8AC3E}">
        <p14:creationId xmlns:p14="http://schemas.microsoft.com/office/powerpoint/2010/main" val="268311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93AFF-A830-4DF6-BA35-13850AE0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Ouverture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C0BB81-0DEB-4C5B-9C03-326F09060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4584CC2-39E3-483A-BE08-032B3DED8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1" b="102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D18DBA61-4717-4C26-8930-A0CF3BC4AE38}"/>
              </a:ext>
            </a:extLst>
          </p:cNvPr>
          <p:cNvSpPr txBox="1">
            <a:spLocks/>
          </p:cNvSpPr>
          <p:nvPr/>
        </p:nvSpPr>
        <p:spPr>
          <a:xfrm>
            <a:off x="0" y="879674"/>
            <a:ext cx="11439414" cy="897439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800" b="0" i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=&gt; 87% de personnes de moins de 29 ans vivant chez leurs parents en Croatie, il y a une crise du logement dans  le pays, amenant en partie à l’exode à l’étranger 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E0A0B2B-182A-4A1E-A9F5-277882EDFE36}"/>
              </a:ext>
            </a:extLst>
          </p:cNvPr>
          <p:cNvSpPr txBox="1">
            <a:spLocks/>
          </p:cNvSpPr>
          <p:nvPr/>
        </p:nvSpPr>
        <p:spPr>
          <a:xfrm>
            <a:off x="0" y="4632168"/>
            <a:ext cx="11439414" cy="897439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800" b="0" i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=&gt;Les membres du mouvement politique de centre-gauche </a:t>
            </a:r>
            <a:r>
              <a:rPr lang="fr-FR" sz="4000" b="1" cap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Možemo</a:t>
            </a:r>
            <a:r>
              <a:rPr lang="fr-FR" sz="40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! [prononciation français : </a:t>
            </a:r>
            <a:r>
              <a:rPr lang="fr-FR" sz="4000" b="1" cap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mojemo</a:t>
            </a:r>
            <a:r>
              <a:rPr lang="fr-FR" sz="40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] pour les élections européennes de 2019 ont suggéré que la Croatie avait besoin de moins d'Airbnb et de plus de HLM, lors d'une campagne politique dans le littoral dalmate. </a:t>
            </a:r>
          </a:p>
        </p:txBody>
      </p:sp>
    </p:spTree>
    <p:extLst>
      <p:ext uri="{BB962C8B-B14F-4D97-AF65-F5344CB8AC3E}">
        <p14:creationId xmlns:p14="http://schemas.microsoft.com/office/powerpoint/2010/main" val="191081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0FDC644-562C-4112-A364-0DE16196C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B61B59A-2205-464C-B232-A682D8AF0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B5F623B-CD5F-4D91-B80A-E543B334837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ADF3AF4-5266-42B9-ACEB-4615D497CFA0}"/>
              </a:ext>
            </a:extLst>
          </p:cNvPr>
          <p:cNvSpPr txBox="1"/>
          <p:nvPr/>
        </p:nvSpPr>
        <p:spPr>
          <a:xfrm>
            <a:off x="529281" y="144940"/>
            <a:ext cx="5566719" cy="17543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u="sng" dirty="0"/>
              <a:t>INTRODUCTION</a:t>
            </a:r>
          </a:p>
          <a:p>
            <a:pPr algn="ctr"/>
            <a:r>
              <a:rPr lang="fr-FR" sz="3600" b="1" dirty="0"/>
              <a:t>Dubrovnik remplie de touristes ?</a:t>
            </a:r>
            <a:r>
              <a:rPr lang="fr-FR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C09BCD7-7BBB-4051-9B67-263A95E8C2F7}"/>
              </a:ext>
            </a:extLst>
          </p:cNvPr>
          <p:cNvSpPr txBox="1"/>
          <p:nvPr/>
        </p:nvSpPr>
        <p:spPr>
          <a:xfrm>
            <a:off x="133864" y="2186724"/>
            <a:ext cx="413333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millions de visiteurs par an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E0452B0-0F6C-4770-89C7-DCCD0C80B8F5}"/>
              </a:ext>
            </a:extLst>
          </p:cNvPr>
          <p:cNvSpPr txBox="1"/>
          <p:nvPr/>
        </p:nvSpPr>
        <p:spPr>
          <a:xfrm>
            <a:off x="133864" y="2811245"/>
            <a:ext cx="413333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40 000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Ragusain.e.s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04E425C-8B43-4275-B7AB-960ADA30B908}"/>
              </a:ext>
            </a:extLst>
          </p:cNvPr>
          <p:cNvSpPr txBox="1"/>
          <p:nvPr/>
        </p:nvSpPr>
        <p:spPr>
          <a:xfrm>
            <a:off x="133864" y="3432968"/>
            <a:ext cx="413333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/>
              <a:t>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Games of Thrones a drastiquement augmenté le nombre de touristes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EEF9C2C-4D03-4BF4-BAB6-8CF163615D0D}"/>
              </a:ext>
            </a:extLst>
          </p:cNvPr>
          <p:cNvSpPr txBox="1"/>
          <p:nvPr/>
        </p:nvSpPr>
        <p:spPr>
          <a:xfrm>
            <a:off x="133864" y="4331690"/>
            <a:ext cx="413333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nombre énorme de touristes gêne les habitants qui se sentent exclus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B737257-1F49-4ECC-8D23-B2DA32C39A02}"/>
              </a:ext>
            </a:extLst>
          </p:cNvPr>
          <p:cNvSpPr txBox="1"/>
          <p:nvPr/>
        </p:nvSpPr>
        <p:spPr>
          <a:xfrm>
            <a:off x="1337618" y="225922"/>
            <a:ext cx="9516763" cy="590931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5400" b="1" cap="all" dirty="0"/>
              <a:t>comment le phénomène de touristification a conduit à une gentrification des vieilles villes du littoral Croate ? </a:t>
            </a:r>
            <a:endParaRPr lang="fr-FR" sz="3200" cap="all" dirty="0"/>
          </a:p>
        </p:txBody>
      </p:sp>
    </p:spTree>
    <p:extLst>
      <p:ext uri="{BB962C8B-B14F-4D97-AF65-F5344CB8AC3E}">
        <p14:creationId xmlns:p14="http://schemas.microsoft.com/office/powerpoint/2010/main" val="151591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EAEDAC3-BE3F-4942-8341-AC3BF74C4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8A4C7B-B184-40E9-9EA0-859697B03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31548F9-0D3A-43FA-8284-F06625B9BA0E}"/>
              </a:ext>
            </a:extLst>
          </p:cNvPr>
          <p:cNvSpPr txBox="1"/>
          <p:nvPr/>
        </p:nvSpPr>
        <p:spPr>
          <a:xfrm>
            <a:off x="498389" y="228964"/>
            <a:ext cx="11195222" cy="221599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r-FR" b="1" dirty="0"/>
          </a:p>
          <a:p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sz="2400" b="1" i="0" u="none" strike="noStrike" dirty="0">
                <a:solidFill>
                  <a:schemeClr val="bg1"/>
                </a:solidFill>
                <a:effectLst/>
                <a:latin typeface="Avenir"/>
              </a:rPr>
              <a:t>Tout d’abord, nous présenterons un historique des politiques de tourisme de la Croatie (et donc la Yougoslavie) et de son rapport à la gentrification; </a:t>
            </a:r>
            <a:endParaRPr lang="fr-FR" sz="2400" b="1" dirty="0">
              <a:solidFill>
                <a:schemeClr val="bg1"/>
              </a:solidFill>
              <a:latin typeface="Avenir"/>
            </a:endParaRPr>
          </a:p>
          <a:p>
            <a:endParaRPr lang="fr-FR" dirty="0"/>
          </a:p>
          <a:p>
            <a:endParaRPr lang="fr-FR" dirty="0"/>
          </a:p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DF8DA9-1C4B-4529-A814-6D42E61EC0EF}"/>
              </a:ext>
            </a:extLst>
          </p:cNvPr>
          <p:cNvSpPr txBox="1"/>
          <p:nvPr/>
        </p:nvSpPr>
        <p:spPr>
          <a:xfrm>
            <a:off x="498389" y="2444955"/>
            <a:ext cx="11195222" cy="22159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fr-FR" b="1" dirty="0">
              <a:solidFill>
                <a:srgbClr val="000000"/>
              </a:solidFill>
              <a:latin typeface="Avenir"/>
            </a:endParaRPr>
          </a:p>
          <a:p>
            <a:pPr algn="ctr"/>
            <a:r>
              <a:rPr lang="fr-FR" sz="2400" b="1" i="0" u="none" strike="noStrike" dirty="0">
                <a:solidFill>
                  <a:srgbClr val="000000"/>
                </a:solidFill>
                <a:effectLst/>
                <a:latin typeface="Avenir"/>
              </a:rPr>
              <a:t>Ensuite nous nous pencherons sur le cas de 3 villes très touristiques des bords de l’adriatique : Dubrovnik, Split et Rijeka </a:t>
            </a:r>
          </a:p>
          <a:p>
            <a:pPr algn="ctr"/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6D20748-43F5-4141-8B2C-50DEB3EFB642}"/>
              </a:ext>
            </a:extLst>
          </p:cNvPr>
          <p:cNvSpPr txBox="1"/>
          <p:nvPr/>
        </p:nvSpPr>
        <p:spPr>
          <a:xfrm>
            <a:off x="498389" y="4476280"/>
            <a:ext cx="11195222" cy="2677656"/>
          </a:xfrm>
          <a:prstGeom prst="rect">
            <a:avLst/>
          </a:prstGeom>
          <a:solidFill>
            <a:srgbClr val="17179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2400" b="0" i="0" u="none" strike="noStrike" dirty="0">
              <a:solidFill>
                <a:schemeClr val="bg1"/>
              </a:solidFill>
              <a:effectLst/>
              <a:latin typeface="Avenir"/>
            </a:endParaRPr>
          </a:p>
          <a:p>
            <a:pPr algn="ctr"/>
            <a:endParaRPr lang="fr-FR" sz="2400" dirty="0">
              <a:solidFill>
                <a:schemeClr val="bg1"/>
              </a:solidFill>
              <a:latin typeface="Avenir"/>
            </a:endParaRPr>
          </a:p>
          <a:p>
            <a:pPr algn="ctr"/>
            <a:endParaRPr lang="fr-FR" sz="2400" b="0" i="0" u="none" strike="noStrike" dirty="0">
              <a:solidFill>
                <a:schemeClr val="bg1"/>
              </a:solidFill>
              <a:effectLst/>
              <a:latin typeface="Avenir"/>
            </a:endParaRPr>
          </a:p>
          <a:p>
            <a:pPr algn="ctr"/>
            <a:r>
              <a:rPr lang="fr-FR" sz="2400" b="1" i="0" u="none" strike="noStrike" dirty="0">
                <a:solidFill>
                  <a:schemeClr val="bg1"/>
                </a:solidFill>
                <a:effectLst/>
                <a:latin typeface="Avenir"/>
              </a:rPr>
              <a:t>Et enfin nous préciserons les grandes théoriques de la touristification et du surtourisme</a:t>
            </a:r>
          </a:p>
          <a:p>
            <a:pPr algn="ctr"/>
            <a:endParaRPr lang="fr-FR" sz="2400" dirty="0">
              <a:solidFill>
                <a:schemeClr val="bg1"/>
              </a:solidFill>
              <a:latin typeface="Avenir"/>
            </a:endParaRPr>
          </a:p>
          <a:p>
            <a:pPr algn="ctr"/>
            <a:endParaRPr lang="fr-FR" sz="2400" dirty="0">
              <a:solidFill>
                <a:schemeClr val="bg1"/>
              </a:solidFill>
              <a:latin typeface="Avenir"/>
            </a:endParaRPr>
          </a:p>
        </p:txBody>
      </p:sp>
      <p:pic>
        <p:nvPicPr>
          <p:cNvPr id="1026" name="Picture 2" descr="Armoiries de la Croatie — Wikipédia">
            <a:extLst>
              <a:ext uri="{FF2B5EF4-FFF2-40B4-BE49-F238E27FC236}">
                <a16:creationId xmlns:a16="http://schemas.microsoft.com/office/drawing/2014/main" id="{DD130509-DC31-4675-B692-DE2EEB035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324" y="1291323"/>
            <a:ext cx="2749352" cy="364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67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>
            <a:extLst>
              <a:ext uri="{FF2B5EF4-FFF2-40B4-BE49-F238E27FC236}">
                <a16:creationId xmlns:a16="http://schemas.microsoft.com/office/drawing/2014/main" id="{5F417F1B-DF76-4F59-996C-D854C67733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D61EF11-65DF-46E9-A55B-F37B19105F4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28775" y="1646929"/>
            <a:ext cx="8934450" cy="3632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1ère partie </a:t>
            </a:r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: </a:t>
            </a:r>
            <a:b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</a:br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Rapport de la Croatie avec le tourisme et les politiques de remplacement urbain</a:t>
            </a:r>
            <a:b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</a:b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par </a:t>
            </a:r>
            <a:r>
              <a:rPr lang="fr-FR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ata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290220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FD010F0-CF5A-46E8-BA78-908023C4C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741" y="603504"/>
            <a:ext cx="3318283" cy="1645920"/>
          </a:xfrm>
        </p:spPr>
        <p:txBody>
          <a:bodyPr/>
          <a:lstStyle/>
          <a:p>
            <a:pPr algn="ctr"/>
            <a:r>
              <a:rPr lang="fr-FR" sz="2400" b="1" i="0" u="none" strike="noStrike" dirty="0">
                <a:solidFill>
                  <a:srgbClr val="000000"/>
                </a:solidFill>
                <a:effectLst/>
              </a:rPr>
              <a:t>I) Rapport de la Croatie avec le tourisme : de la Croatie socialiste à aujourd’hui</a:t>
            </a:r>
            <a:endParaRPr lang="fr-FR" sz="4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29F7998-0401-4D67-BE50-2A13F2202B2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3" b="10323"/>
          <a:stretch>
            <a:fillRect/>
          </a:stretch>
        </p:blipFill>
        <p:spPr bwMode="auto">
          <a:xfrm>
            <a:off x="-460084" y="0"/>
            <a:ext cx="82695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4199591-745E-488A-845E-8E834BC980EF}"/>
              </a:ext>
            </a:extLst>
          </p:cNvPr>
          <p:cNvSpPr txBox="1"/>
          <p:nvPr/>
        </p:nvSpPr>
        <p:spPr>
          <a:xfrm>
            <a:off x="335198" y="5352051"/>
            <a:ext cx="421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0" u="none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</a:rPr>
              <a:t>=&gt; Carte  : La carte de la Croatie indépendante.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</a:endParaRPr>
          </a:p>
        </p:txBody>
      </p:sp>
      <p:pic>
        <p:nvPicPr>
          <p:cNvPr id="2054" name="Picture 6" descr="After Tito there was a flood. The heavy legacy of the “master” of Yugoslavia">
            <a:extLst>
              <a:ext uri="{FF2B5EF4-FFF2-40B4-BE49-F238E27FC236}">
                <a16:creationId xmlns:a16="http://schemas.microsoft.com/office/drawing/2014/main" id="{EFB30DDF-8B32-43B9-B5F0-F33EF9F3E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8" r="10495"/>
          <a:stretch/>
        </p:blipFill>
        <p:spPr bwMode="auto">
          <a:xfrm>
            <a:off x="8477250" y="2444496"/>
            <a:ext cx="314477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03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4D5E84CA-D60A-4C90-B9A5-E20E88509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877" y="387692"/>
            <a:ext cx="9170245" cy="477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17B0AA2-28D5-4998-B9B6-AC5B1668A39A}"/>
              </a:ext>
            </a:extLst>
          </p:cNvPr>
          <p:cNvSpPr txBox="1"/>
          <p:nvPr/>
        </p:nvSpPr>
        <p:spPr>
          <a:xfrm>
            <a:off x="1371600" y="5597611"/>
            <a:ext cx="9309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-&gt; Carte : La Croatie dans la Yougoslavie socialiste.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5844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F2600D7C-E89B-4498-A702-F51AF0959EB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670" y="1239175"/>
            <a:ext cx="3218555" cy="465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433FD0E-C43B-4B13-83D8-9BD4A8B1D04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t="2277" r="18397" b="2991"/>
          <a:stretch/>
        </p:blipFill>
        <p:spPr bwMode="auto">
          <a:xfrm>
            <a:off x="2093647" y="1305387"/>
            <a:ext cx="3015049" cy="452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939402E-20BB-41AB-B774-86BD1E63A430}"/>
              </a:ext>
            </a:extLst>
          </p:cNvPr>
          <p:cNvSpPr txBox="1"/>
          <p:nvPr/>
        </p:nvSpPr>
        <p:spPr>
          <a:xfrm>
            <a:off x="1362126" y="5545047"/>
            <a:ext cx="873622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i="0" u="none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=&gt; C’était donc l’État yougoslave qui avait planté les graines de la touristification dans l’ensemble de ses régions et républiques. 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899204-E3CF-4198-AC7E-0F95AE21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3716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2800" b="1" u="sng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Gentrification via le tourisme en Yougoslavie socialiste : l’idéologie socialiste et le développement du tourisme en Croatie socialiste</a:t>
            </a:r>
            <a:endParaRPr lang="fr-FR" sz="66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481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180FE78-F9C7-4F8A-B9C7-F49DE2A38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17" y="667801"/>
            <a:ext cx="3145567" cy="438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F113102-05EB-451F-88BA-F0F23E8FF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216" y="464491"/>
            <a:ext cx="3145567" cy="490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679E9964-3E29-4DC1-BDF3-73929C901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15" y="579671"/>
            <a:ext cx="3285609" cy="472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939402E-20BB-41AB-B774-86BD1E63A430}"/>
              </a:ext>
            </a:extLst>
          </p:cNvPr>
          <p:cNvSpPr txBox="1"/>
          <p:nvPr/>
        </p:nvSpPr>
        <p:spPr>
          <a:xfrm>
            <a:off x="1727885" y="1874728"/>
            <a:ext cx="8736227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=&gt; Jusqu’alors, le tourisme étranger était plutôt limité ; le littoral croate considéré comme une destination à petit budget et préférée par les touristes occidentaux des classes modestes ; en groupes restreints. </a:t>
            </a:r>
            <a:br>
              <a:rPr lang="fr-FR" sz="2800" b="1" dirty="0"/>
            </a:br>
            <a:r>
              <a:rPr lang="fr-FR" sz="2800" b="1" dirty="0"/>
              <a:t>Pourtant, nous observons qu’à partir des années 1970, l’État yougoslave se tourne vers un tourisme étranger plus fort.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201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301B29"/>
      </a:dk2>
      <a:lt2>
        <a:srgbClr val="F0F3F3"/>
      </a:lt2>
      <a:accent1>
        <a:srgbClr val="D04051"/>
      </a:accent1>
      <a:accent2>
        <a:srgbClr val="BE2E7B"/>
      </a:accent2>
      <a:accent3>
        <a:srgbClr val="D040C9"/>
      </a:accent3>
      <a:accent4>
        <a:srgbClr val="892EBE"/>
      </a:accent4>
      <a:accent5>
        <a:srgbClr val="5F40D0"/>
      </a:accent5>
      <a:accent6>
        <a:srgbClr val="2E4BBE"/>
      </a:accent6>
      <a:hlink>
        <a:srgbClr val="8054C6"/>
      </a:hlink>
      <a:folHlink>
        <a:srgbClr val="7F7F7F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609</Words>
  <Application>Microsoft Office PowerPoint</Application>
  <PresentationFormat>Grand écran</PresentationFormat>
  <Paragraphs>47</Paragraphs>
  <Slides>29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Arial</vt:lpstr>
      <vt:lpstr>Avenir</vt:lpstr>
      <vt:lpstr>Garamond</vt:lpstr>
      <vt:lpstr>Times New Roman</vt:lpstr>
      <vt:lpstr>SavonVTI</vt:lpstr>
      <vt:lpstr>Les effets gentrifiant du surtourisme sur le littoral Croate</vt:lpstr>
      <vt:lpstr>Présentation PowerPoint</vt:lpstr>
      <vt:lpstr>Présentation PowerPoint</vt:lpstr>
      <vt:lpstr>Présentation PowerPoint</vt:lpstr>
      <vt:lpstr>1ère partie :  Rapport de la Croatie avec le tourisme et les politiques de remplacement urbain par ata</vt:lpstr>
      <vt:lpstr>I) Rapport de la Croatie avec le tourisme : de la Croatie socialiste à aujourd’hui</vt:lpstr>
      <vt:lpstr>Présentation PowerPoint</vt:lpstr>
      <vt:lpstr>A) Gentrification via le tourisme en Yougoslavie socialiste : l’idéologie socialiste et le développement du tourisme en Croatie socialiste</vt:lpstr>
      <vt:lpstr>Présentation PowerPoint</vt:lpstr>
      <vt:lpstr>Présentation PowerPoint</vt:lpstr>
      <vt:lpstr> B) Du tourisme encouragé par l’État à la gentrification : touristification de la Croatie de nos jours</vt:lpstr>
      <vt:lpstr>2ème Partie :  Cas particulier de Dubrovnik/Split/Rijeka  par Théo</vt:lpstr>
      <vt:lpstr> Le Tourisme en Croatie actuelle en quelques données</vt:lpstr>
      <vt:lpstr>Mouvement de contestation des cordes à linge :</vt:lpstr>
      <vt:lpstr>LA VILLE DE DUBROVNIK :</vt:lpstr>
      <vt:lpstr>Présentation PowerPoint</vt:lpstr>
      <vt:lpstr>Présentation PowerPoint</vt:lpstr>
      <vt:lpstr>Présentation PowerPoint</vt:lpstr>
      <vt:lpstr>Présentation PowerPoint</vt:lpstr>
      <vt:lpstr>LA VILLE DE SPLIT :</vt:lpstr>
      <vt:lpstr>Présentation PowerPoint</vt:lpstr>
      <vt:lpstr>Présentation PowerPoint</vt:lpstr>
      <vt:lpstr>Présentation PowerPoint</vt:lpstr>
      <vt:lpstr>LA VILLE DE RIJEKA :</vt:lpstr>
      <vt:lpstr>Présentation PowerPoint</vt:lpstr>
      <vt:lpstr>Présentation PowerPoint</vt:lpstr>
      <vt:lpstr>3ème Partie :  Le mise en place d’une gentrification touristique par LOÏS</vt:lpstr>
      <vt:lpstr>CONCLUSION :</vt:lpstr>
      <vt:lpstr>Ouverture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</dc:creator>
  <cp:lastModifiedBy>admin</cp:lastModifiedBy>
  <cp:revision>24</cp:revision>
  <dcterms:created xsi:type="dcterms:W3CDTF">2021-04-01T21:18:47Z</dcterms:created>
  <dcterms:modified xsi:type="dcterms:W3CDTF">2021-04-02T10:51:01Z</dcterms:modified>
</cp:coreProperties>
</file>