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9" r:id="rId3"/>
    <p:sldId id="270" r:id="rId4"/>
    <p:sldId id="271" r:id="rId5"/>
    <p:sldId id="272" r:id="rId6"/>
    <p:sldId id="273" r:id="rId7"/>
    <p:sldId id="274" r:id="rId8"/>
    <p:sldId id="275" r:id="rId9"/>
    <p:sldId id="257" r:id="rId10"/>
    <p:sldId id="258" r:id="rId11"/>
    <p:sldId id="259" r:id="rId12"/>
    <p:sldId id="260" r:id="rId13"/>
    <p:sldId id="262" r:id="rId14"/>
    <p:sldId id="263" r:id="rId15"/>
    <p:sldId id="265" r:id="rId16"/>
    <p:sldId id="266" r:id="rId17"/>
    <p:sldId id="267" r:id="rId18"/>
    <p:sldId id="268"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3333" autoAdjust="0"/>
  </p:normalViewPr>
  <p:slideViewPr>
    <p:cSldViewPr>
      <p:cViewPr>
        <p:scale>
          <a:sx n="100" d="100"/>
          <a:sy n="100" d="100"/>
        </p:scale>
        <p:origin x="1326" y="3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392489-5F7D-4A49-8075-F03ADF48A94A}" type="datetimeFigureOut">
              <a:rPr lang="fr-FR" smtClean="0"/>
              <a:t>23/03/2021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3E5F23-663B-4204-BB42-2C532D0A89E6}"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Proprietary_softwar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canonical.com/" TargetMode="External"/><Relationship Id="rId5" Type="http://schemas.openxmlformats.org/officeDocument/2006/relationships/hyperlink" Target="https://en.wikipedia.org/wiki/Licensing" TargetMode="External"/><Relationship Id="rId4" Type="http://schemas.openxmlformats.org/officeDocument/2006/relationships/hyperlink" Target="https://en.wikipedia.org/wiki/Copyrigh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b="1" kern="1200" dirty="0">
                <a:solidFill>
                  <a:schemeClr val="tx1"/>
                </a:solidFill>
                <a:latin typeface="+mn-lt"/>
                <a:ea typeface="+mn-ea"/>
                <a:cs typeface="+mn-cs"/>
              </a:rPr>
              <a:t>Internship Report</a:t>
            </a:r>
            <a:endParaRPr lang="fr-FR"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GABAREL Damien</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Internship from 27/05 to 10/06</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Within the company SUD INOX</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a:t>
            </a:r>
            <a:r>
              <a:rPr lang="en-US" sz="1200" kern="1200" dirty="0" err="1">
                <a:solidFill>
                  <a:schemeClr val="tx1"/>
                </a:solidFill>
                <a:latin typeface="+mn-lt"/>
                <a:ea typeface="+mn-ea"/>
                <a:cs typeface="+mn-cs"/>
              </a:rPr>
              <a:t>Nîmes</a:t>
            </a:r>
            <a:endParaRPr lang="fr-FR"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Manufacture of Metal Structures</a:t>
            </a:r>
            <a:endParaRPr lang="fr-FR"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Under the direction of </a:t>
            </a:r>
            <a:r>
              <a:rPr lang="en-US" sz="1200" b="1" kern="1200" dirty="0" err="1">
                <a:solidFill>
                  <a:schemeClr val="tx1"/>
                </a:solidFill>
                <a:latin typeface="+mn-lt"/>
                <a:ea typeface="+mn-ea"/>
                <a:cs typeface="+mn-cs"/>
              </a:rPr>
              <a:t>Éric</a:t>
            </a:r>
            <a:r>
              <a:rPr lang="en-US" sz="1200" b="1" kern="1200" dirty="0">
                <a:solidFill>
                  <a:schemeClr val="tx1"/>
                </a:solidFill>
                <a:latin typeface="+mn-lt"/>
                <a:ea typeface="+mn-ea"/>
                <a:cs typeface="+mn-cs"/>
              </a:rPr>
              <a:t> Fuchs Factory Manager</a:t>
            </a:r>
            <a:endParaRPr lang="fr-FR"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Within the framework of the BTS SNIR internship</a:t>
            </a:r>
            <a:endParaRPr lang="fr-FR"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Year 2020</a:t>
            </a:r>
            <a:endParaRPr lang="fr-FR" sz="1200" kern="1200" dirty="0">
              <a:solidFill>
                <a:schemeClr val="tx1"/>
              </a:solidFill>
              <a:latin typeface="+mn-lt"/>
              <a:ea typeface="+mn-ea"/>
              <a:cs typeface="+mn-cs"/>
            </a:endParaRPr>
          </a:p>
          <a:p>
            <a:r>
              <a:rPr lang="en-US" sz="1200" b="1" kern="1200" dirty="0" err="1">
                <a:solidFill>
                  <a:schemeClr val="tx1"/>
                </a:solidFill>
                <a:latin typeface="+mn-lt"/>
                <a:ea typeface="+mn-ea"/>
                <a:cs typeface="+mn-cs"/>
              </a:rPr>
              <a:t>Dhuoda</a:t>
            </a:r>
            <a:r>
              <a:rPr lang="en-US" sz="1200" b="1" kern="1200" dirty="0">
                <a:solidFill>
                  <a:schemeClr val="tx1"/>
                </a:solidFill>
                <a:latin typeface="+mn-lt"/>
                <a:ea typeface="+mn-ea"/>
                <a:cs typeface="+mn-cs"/>
              </a:rPr>
              <a:t> college</a:t>
            </a:r>
            <a:endParaRPr lang="fr-FR" sz="1200" kern="120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723E5F23-663B-4204-BB42-2C532D0A89E6}" type="slidenum">
              <a:rPr lang="fr-FR" smtClean="0"/>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kern="1200" dirty="0">
                <a:solidFill>
                  <a:schemeClr val="tx1"/>
                </a:solidFill>
                <a:latin typeface="+mn-lt"/>
                <a:ea typeface="+mn-ea"/>
                <a:cs typeface="+mn-cs"/>
              </a:rPr>
              <a:t>I found SUD INOX Company while prospecting in </a:t>
            </a:r>
            <a:r>
              <a:rPr lang="en-US" sz="1200" kern="1200" dirty="0" err="1">
                <a:solidFill>
                  <a:schemeClr val="tx1"/>
                </a:solidFill>
                <a:latin typeface="+mn-lt"/>
                <a:ea typeface="+mn-ea"/>
                <a:cs typeface="+mn-cs"/>
              </a:rPr>
              <a:t>Grezan</a:t>
            </a:r>
            <a:r>
              <a:rPr lang="en-US" sz="1200" kern="1200" dirty="0">
                <a:solidFill>
                  <a:schemeClr val="tx1"/>
                </a:solidFill>
                <a:latin typeface="+mn-lt"/>
                <a:ea typeface="+mn-ea"/>
                <a:cs typeface="+mn-cs"/>
              </a:rPr>
              <a:t> industrial zone by going to see the companies one by one and then offering them my services.</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company is called SUD INOX because it is located in </a:t>
            </a:r>
            <a:r>
              <a:rPr lang="en-US" sz="1200" kern="1200" dirty="0" err="1">
                <a:solidFill>
                  <a:schemeClr val="tx1"/>
                </a:solidFill>
                <a:latin typeface="+mn-lt"/>
                <a:ea typeface="+mn-ea"/>
                <a:cs typeface="+mn-cs"/>
              </a:rPr>
              <a:t>Nîmes</a:t>
            </a:r>
            <a:r>
              <a:rPr lang="en-US" sz="1200" kern="1200" dirty="0">
                <a:solidFill>
                  <a:schemeClr val="tx1"/>
                </a:solidFill>
                <a:latin typeface="+mn-lt"/>
                <a:ea typeface="+mn-ea"/>
                <a:cs typeface="+mn-cs"/>
              </a:rPr>
              <a:t> (in the "south/SUD") and makes stainless steel/INOX kitchen materials.</a:t>
            </a:r>
            <a:endParaRPr lang="fr-FR" sz="1200" kern="120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723E5F23-663B-4204-BB42-2C532D0A89E6}" type="slidenum">
              <a:rPr lang="fr-FR" smtClean="0"/>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kern="1200" dirty="0">
                <a:solidFill>
                  <a:schemeClr val="tx1"/>
                </a:solidFill>
                <a:latin typeface="+mn-lt"/>
                <a:ea typeface="+mn-ea"/>
                <a:cs typeface="+mn-cs"/>
              </a:rPr>
              <a:t>SUD INOX is located in I.Z of </a:t>
            </a:r>
            <a:r>
              <a:rPr lang="en-US" sz="1200" kern="1200" dirty="0" err="1">
                <a:solidFill>
                  <a:schemeClr val="tx1"/>
                </a:solidFill>
                <a:latin typeface="+mn-lt"/>
                <a:ea typeface="+mn-ea"/>
                <a:cs typeface="+mn-cs"/>
              </a:rPr>
              <a:t>Grezan</a:t>
            </a:r>
            <a:r>
              <a:rPr lang="en-US" sz="1200" kern="1200" dirty="0">
                <a:solidFill>
                  <a:schemeClr val="tx1"/>
                </a:solidFill>
                <a:latin typeface="+mn-lt"/>
                <a:ea typeface="+mn-ea"/>
                <a:cs typeface="+mn-cs"/>
              </a:rPr>
              <a:t> at 561 Bacchus Street, 30000 NÎMES and employs 34 employees.</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I did my internship from 27/05 (May) to 10/06 (June) (7 weeks) </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Mr. Fuchs </a:t>
            </a:r>
            <a:r>
              <a:rPr lang="en-US" sz="1200" kern="1200" dirty="0" err="1">
                <a:solidFill>
                  <a:schemeClr val="tx1"/>
                </a:solidFill>
                <a:latin typeface="+mn-lt"/>
                <a:ea typeface="+mn-ea"/>
                <a:cs typeface="+mn-cs"/>
              </a:rPr>
              <a:t>Éric</a:t>
            </a:r>
            <a:r>
              <a:rPr lang="en-US" sz="1200" kern="1200" dirty="0">
                <a:solidFill>
                  <a:schemeClr val="tx1"/>
                </a:solidFill>
                <a:latin typeface="+mn-lt"/>
                <a:ea typeface="+mn-ea"/>
                <a:cs typeface="+mn-cs"/>
              </a:rPr>
              <a:t> Factory Manager is my placement supervisor.</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I had to work 9 hours with a 10 minute break at 10:00 &amp; the lunch break from noon to 1:00.</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I was not paid for this work but my transportation was reimbursed.</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My task in this company was to unwrap and ship.</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It consists in removing the plastic wrap with a cutter on one of the edges of the part and then manually pulling the remaining surface.</a:t>
            </a:r>
            <a:endParaRPr lang="fr-FR" sz="1200" kern="120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723E5F23-663B-4204-BB42-2C532D0A89E6}" type="slidenum">
              <a:rPr lang="fr-FR" smtClean="0"/>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kern="1200" dirty="0">
                <a:solidFill>
                  <a:schemeClr val="tx1"/>
                </a:solidFill>
                <a:latin typeface="+mn-lt"/>
                <a:ea typeface="+mn-ea"/>
                <a:cs typeface="+mn-cs"/>
              </a:rPr>
              <a:t>My first mission was to unwrapping the kitchen pieces by taking them out of the roles, removing the film and putting them back in, allowing the assembler to do their job properly, this mission took well 60% of my time.</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Unwrapping of stainless steel parts (from fine sheet metal work) which consists in the removal of a thin plastic wrap placed by the Spinner on the stainless steel plates.</a:t>
            </a:r>
            <a:br>
              <a:rPr lang="en-US" sz="1200" kern="1200" dirty="0">
                <a:solidFill>
                  <a:schemeClr val="tx1"/>
                </a:solidFill>
                <a:latin typeface="+mn-lt"/>
                <a:ea typeface="+mn-ea"/>
                <a:cs typeface="+mn-cs"/>
              </a:rPr>
            </a:b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The removal is done with a cutter on one of the edges of the part and then the whole surface is removed manually.</a:t>
            </a:r>
            <a:br>
              <a:rPr lang="en-US" sz="1200" kern="1200" dirty="0">
                <a:solidFill>
                  <a:schemeClr val="tx1"/>
                </a:solidFill>
                <a:latin typeface="+mn-lt"/>
                <a:ea typeface="+mn-ea"/>
                <a:cs typeface="+mn-cs"/>
              </a:rPr>
            </a:br>
            <a:br>
              <a:rPr lang="en-US" sz="1200" kern="1200" dirty="0">
                <a:solidFill>
                  <a:schemeClr val="tx1"/>
                </a:solidFill>
                <a:latin typeface="+mn-lt"/>
                <a:ea typeface="+mn-ea"/>
                <a:cs typeface="+mn-cs"/>
              </a:rPr>
            </a:br>
            <a:r>
              <a:rPr lang="en-US" sz="1200" u="sng" kern="1200" dirty="0">
                <a:solidFill>
                  <a:schemeClr val="tx1"/>
                </a:solidFill>
                <a:latin typeface="+mn-lt"/>
                <a:ea typeface="+mn-ea"/>
                <a:cs typeface="+mn-cs"/>
              </a:rPr>
              <a:t>Why does the filming machine put on film if it is to be removed afterwards?</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Because the entire film is not removed, the parts are left uncovered to prevent scratching during transport.</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723E5F23-663B-4204-BB42-2C532D0A89E6}" type="slidenum">
              <a:rPr lang="fr-FR" smtClean="0"/>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r>
              <a:rPr lang="en-US" sz="1200" b="1" u="sng" kern="1200" dirty="0">
                <a:solidFill>
                  <a:schemeClr val="tx1"/>
                </a:solidFill>
                <a:latin typeface="+mn-lt"/>
                <a:ea typeface="+mn-ea"/>
                <a:cs typeface="+mn-cs"/>
              </a:rPr>
              <a:t>Construction of boxes until they are shipped</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boxes had to be custom-made by hand to carry the packages:</a:t>
            </a:r>
            <a:endParaRPr lang="fr-FR"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br>
              <a:rPr lang="fr-FR" dirty="0"/>
            </a:br>
            <a:r>
              <a:rPr lang="en-US" sz="1200" b="1" u="sng" kern="1200" dirty="0">
                <a:solidFill>
                  <a:schemeClr val="tx1"/>
                </a:solidFill>
                <a:latin typeface="+mn-lt"/>
                <a:ea typeface="+mn-ea"/>
                <a:cs typeface="+mn-cs"/>
              </a:rPr>
              <a:t>General rule</a:t>
            </a:r>
            <a:endParaRPr lang="fr-FR"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Horizontal pallet, perpendicular backsplash, one board on each side and then staple it all together with the industrial stapler.</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723E5F23-663B-4204-BB42-2C532D0A89E6}" type="slidenum">
              <a:rPr lang="fr-FR" smtClean="0"/>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20000"/>
          </a:bodyPr>
          <a:lstStyle/>
          <a:p>
            <a:r>
              <a:rPr lang="en-US" sz="1200" kern="1200" dirty="0">
                <a:solidFill>
                  <a:schemeClr val="tx1"/>
                </a:solidFill>
                <a:latin typeface="+mn-lt"/>
                <a:ea typeface="+mn-ea"/>
                <a:cs typeface="+mn-cs"/>
              </a:rPr>
              <a:t>The box is then placed on the filming machine (machine allowing to unwrap), this machine requires a learning of the grip because directing the film (white here) during the automatic process is not easy especially according to the parts.</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short: the more parts there are, the easier it is to wrap them.</a:t>
            </a:r>
            <a:endParaRPr lang="fr-FR" sz="1200" kern="1200" dirty="0">
              <a:solidFill>
                <a:schemeClr val="tx1"/>
              </a:solidFill>
              <a:latin typeface="+mn-lt"/>
              <a:ea typeface="+mn-ea"/>
              <a:cs typeface="+mn-cs"/>
            </a:endParaRPr>
          </a:p>
          <a:p>
            <a:br>
              <a:rPr lang="fr-FR" dirty="0"/>
            </a:br>
            <a:r>
              <a:rPr lang="en-US" sz="1200" kern="1200" dirty="0">
                <a:solidFill>
                  <a:schemeClr val="tx1"/>
                </a:solidFill>
                <a:latin typeface="+mn-lt"/>
                <a:ea typeface="+mn-ea"/>
                <a:cs typeface="+mn-cs"/>
              </a:rPr>
              <a:t>During this training course, I was able to consolidate already acquired skills such as punctuality, follow-up of instructions, ergonomics.</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I encountered difficulties during my internship. Some of the workers taught me how to optimize the tasks assigned to me to save my fatigue and make the work less difficult and less strenuous, mainly in terms of handling.</a:t>
            </a:r>
            <a:endParaRPr lang="fr-FR" sz="1200" kern="1200" dirty="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COMPLETER (DEFILMING) //</a:t>
            </a:r>
            <a:endParaRPr lang="fr-FR"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 encountered much more difficulties in </a:t>
            </a:r>
            <a:r>
              <a:rPr lang="en-US" sz="1200" kern="1200" dirty="0" err="1">
                <a:solidFill>
                  <a:schemeClr val="tx1"/>
                </a:solidFill>
                <a:latin typeface="+mn-lt"/>
                <a:ea typeface="+mn-ea"/>
                <a:cs typeface="+mn-cs"/>
              </a:rPr>
              <a:t>defilming</a:t>
            </a:r>
            <a:r>
              <a:rPr lang="en-US" sz="1200" kern="1200" dirty="0">
                <a:solidFill>
                  <a:schemeClr val="tx1"/>
                </a:solidFill>
                <a:latin typeface="+mn-lt"/>
                <a:ea typeface="+mn-ea"/>
                <a:cs typeface="+mn-cs"/>
              </a:rPr>
              <a:t> job compared with the shipping because a handling employee (</a:t>
            </a:r>
            <a:r>
              <a:rPr lang="en-US" sz="1200" kern="1200" dirty="0" err="1">
                <a:solidFill>
                  <a:schemeClr val="tx1"/>
                </a:solidFill>
                <a:latin typeface="+mn-lt"/>
                <a:ea typeface="+mn-ea"/>
                <a:cs typeface="+mn-cs"/>
              </a:rPr>
              <a:t>Kévin</a:t>
            </a:r>
            <a:r>
              <a:rPr lang="en-US" sz="1200" kern="1200" dirty="0">
                <a:solidFill>
                  <a:schemeClr val="tx1"/>
                </a:solidFill>
                <a:latin typeface="+mn-lt"/>
                <a:ea typeface="+mn-ea"/>
                <a:cs typeface="+mn-cs"/>
              </a:rPr>
              <a:t>) help me a lot to permit me to learn quickly. The most difficult part was to learn how to use the machine.</a:t>
            </a:r>
            <a:endParaRPr lang="fr-FR"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//What was the positive aspects of this placement? //</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positive aspects of this internship were</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-friendliness of the hierarchy</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-Camaraderie (both with employees and superiors)</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-paid to do sports</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-Work that is not mentally tiring</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-Auxiliary reflection possible during work</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-Unconscious learning of gestures</a:t>
            </a:r>
            <a:endParaRPr lang="fr-FR" sz="1200" kern="1200" dirty="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//what was the negative aspect? //</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But their negative aspect was:</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-Trying &amp; complex adaptability (personal). </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-over time destroys health (back, bones and brain by this increased non-reflection)</a:t>
            </a:r>
            <a:endParaRPr lang="fr-FR"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//Would you like to work in the future in the same company? Explain why or why not? //</a:t>
            </a:r>
            <a:br>
              <a:rPr lang="fr-FR" sz="1200" kern="1200" dirty="0">
                <a:solidFill>
                  <a:schemeClr val="tx1"/>
                </a:solidFill>
                <a:latin typeface="+mn-lt"/>
                <a:ea typeface="+mn-ea"/>
                <a:cs typeface="+mn-cs"/>
              </a:rPr>
            </a:br>
            <a:br>
              <a:rPr lang="fr-FR" sz="1200" kern="1200" dirty="0">
                <a:solidFill>
                  <a:schemeClr val="tx1"/>
                </a:solidFill>
                <a:latin typeface="+mn-lt"/>
                <a:ea typeface="+mn-ea"/>
                <a:cs typeface="+mn-cs"/>
              </a:rPr>
            </a:br>
            <a:br>
              <a:rPr lang="fr-FR" dirty="0"/>
            </a:br>
            <a:endParaRPr lang="fr-FR" dirty="0"/>
          </a:p>
        </p:txBody>
      </p:sp>
      <p:sp>
        <p:nvSpPr>
          <p:cNvPr id="4" name="Espace réservé du numéro de diapositive 3"/>
          <p:cNvSpPr>
            <a:spLocks noGrp="1"/>
          </p:cNvSpPr>
          <p:nvPr>
            <p:ph type="sldNum" sz="quarter" idx="10"/>
          </p:nvPr>
        </p:nvSpPr>
        <p:spPr/>
        <p:txBody>
          <a:bodyPr/>
          <a:lstStyle/>
          <a:p>
            <a:fld id="{723E5F23-663B-4204-BB42-2C532D0A89E6}" type="slidenum">
              <a:rPr lang="fr-FR" smtClean="0"/>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en-US" sz="1200" b="1" kern="1200" dirty="0">
                <a:solidFill>
                  <a:schemeClr val="tx1"/>
                </a:solidFill>
                <a:latin typeface="+mn-lt"/>
                <a:ea typeface="+mn-ea"/>
                <a:cs typeface="+mn-cs"/>
              </a:rPr>
              <a:t>What is </a:t>
            </a:r>
            <a:r>
              <a:rPr lang="en-US" sz="1200" b="1" kern="1200" dirty="0" err="1">
                <a:solidFill>
                  <a:schemeClr val="tx1"/>
                </a:solidFill>
                <a:latin typeface="+mn-lt"/>
                <a:ea typeface="+mn-ea"/>
                <a:cs typeface="+mn-cs"/>
              </a:rPr>
              <a:t>Ubuntu</a:t>
            </a:r>
            <a:r>
              <a:rPr lang="en-US" sz="1200" b="1" kern="1200" dirty="0">
                <a:solidFill>
                  <a:schemeClr val="tx1"/>
                </a:solidFill>
                <a:latin typeface="+mn-lt"/>
                <a:ea typeface="+mn-ea"/>
                <a:cs typeface="+mn-cs"/>
              </a:rPr>
              <a:t>?</a:t>
            </a:r>
            <a:endParaRPr lang="fr-FR"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Ubuntu</a:t>
            </a:r>
            <a:r>
              <a:rPr lang="en-US" sz="1200" kern="1200" dirty="0">
                <a:solidFill>
                  <a:schemeClr val="tx1"/>
                </a:solidFill>
                <a:latin typeface="+mn-lt"/>
                <a:ea typeface="+mn-ea"/>
                <a:cs typeface="+mn-cs"/>
              </a:rPr>
              <a:t> is a complete Linux distribution (operating system made from a software collection that is based upon the Linux kernel and, often, a package management system) based on </a:t>
            </a:r>
            <a:r>
              <a:rPr lang="en-US" sz="1200" kern="1200" dirty="0" err="1">
                <a:solidFill>
                  <a:schemeClr val="tx1"/>
                </a:solidFill>
                <a:latin typeface="+mn-lt"/>
                <a:ea typeface="+mn-ea"/>
                <a:cs typeface="+mn-cs"/>
              </a:rPr>
              <a:t>Debian</a:t>
            </a:r>
            <a:r>
              <a:rPr lang="en-US" sz="1200" kern="1200" dirty="0">
                <a:solidFill>
                  <a:schemeClr val="tx1"/>
                </a:solidFill>
                <a:latin typeface="+mn-lt"/>
                <a:ea typeface="+mn-ea"/>
                <a:cs typeface="+mn-cs"/>
              </a:rPr>
              <a:t> who’s a FOSS </a:t>
            </a:r>
            <a:r>
              <a:rPr lang="en-US" sz="1200" b="1" kern="1200" dirty="0">
                <a:solidFill>
                  <a:schemeClr val="tx1"/>
                </a:solidFill>
                <a:latin typeface="+mn-lt"/>
                <a:ea typeface="+mn-ea"/>
                <a:cs typeface="+mn-cs"/>
              </a:rPr>
              <a:t>/*1*/</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/*2*/</a:t>
            </a:r>
            <a:r>
              <a:rPr lang="en-US" sz="1200" kern="1200" dirty="0">
                <a:solidFill>
                  <a:schemeClr val="tx1"/>
                </a:solidFill>
                <a:latin typeface="+mn-lt"/>
                <a:ea typeface="+mn-ea"/>
                <a:cs typeface="+mn-cs"/>
              </a:rPr>
              <a:t>. This is in contrast to </a:t>
            </a:r>
            <a:r>
              <a:rPr lang="en-US" sz="1200" u="sng" kern="1200" dirty="0">
                <a:solidFill>
                  <a:schemeClr val="tx1"/>
                </a:solidFill>
                <a:latin typeface="+mn-lt"/>
                <a:ea typeface="+mn-ea"/>
                <a:cs typeface="+mn-cs"/>
                <a:hlinkClick r:id="rId3" tooltip="Proprietary software"/>
              </a:rPr>
              <a:t>proprietary software</a:t>
            </a:r>
            <a:r>
              <a:rPr lang="en-US" sz="1200" kern="1200" dirty="0">
                <a:solidFill>
                  <a:schemeClr val="tx1"/>
                </a:solidFill>
                <a:latin typeface="+mn-lt"/>
                <a:ea typeface="+mn-ea"/>
                <a:cs typeface="+mn-cs"/>
              </a:rPr>
              <a:t>, where the software is under restrictive </a:t>
            </a:r>
            <a:r>
              <a:rPr lang="en-US" sz="1200" u="sng" kern="1200" dirty="0">
                <a:solidFill>
                  <a:schemeClr val="tx1"/>
                </a:solidFill>
                <a:latin typeface="+mn-lt"/>
                <a:ea typeface="+mn-ea"/>
                <a:cs typeface="+mn-cs"/>
                <a:hlinkClick r:id="rId4" tooltip="Copyright"/>
              </a:rPr>
              <a:t>copyright</a:t>
            </a:r>
            <a:r>
              <a:rPr lang="fr-FR" sz="1200" kern="1200" dirty="0">
                <a:solidFill>
                  <a:schemeClr val="tx1"/>
                </a:solidFill>
                <a:latin typeface="+mn-lt"/>
                <a:ea typeface="+mn-ea"/>
                <a:cs typeface="+mn-cs"/>
              </a:rPr>
              <a:t> </a:t>
            </a:r>
            <a:r>
              <a:rPr lang="en-US" sz="1200" u="sng" kern="1200" dirty="0">
                <a:solidFill>
                  <a:schemeClr val="tx1"/>
                </a:solidFill>
                <a:latin typeface="+mn-lt"/>
                <a:ea typeface="+mn-ea"/>
                <a:cs typeface="+mn-cs"/>
                <a:hlinkClick r:id="rId5" tooltip="Licensing"/>
              </a:rPr>
              <a:t>licensing</a:t>
            </a:r>
            <a:r>
              <a:rPr lang="en-US" sz="1200" kern="1200" dirty="0">
                <a:solidFill>
                  <a:schemeClr val="tx1"/>
                </a:solidFill>
                <a:latin typeface="+mn-lt"/>
                <a:ea typeface="+mn-ea"/>
                <a:cs typeface="+mn-cs"/>
              </a:rPr>
              <a:t> and the source code is usually hidden from the users available with both community and professional support. The </a:t>
            </a:r>
            <a:r>
              <a:rPr lang="en-US" sz="1200" kern="1200" dirty="0" err="1">
                <a:solidFill>
                  <a:schemeClr val="tx1"/>
                </a:solidFill>
                <a:latin typeface="+mn-lt"/>
                <a:ea typeface="+mn-ea"/>
                <a:cs typeface="+mn-cs"/>
              </a:rPr>
              <a:t>Ubuntu</a:t>
            </a:r>
            <a:r>
              <a:rPr lang="en-US" sz="1200" kern="1200" dirty="0">
                <a:solidFill>
                  <a:schemeClr val="tx1"/>
                </a:solidFill>
                <a:latin typeface="+mn-lt"/>
                <a:ea typeface="+mn-ea"/>
                <a:cs typeface="+mn-cs"/>
              </a:rPr>
              <a:t> objective is : </a:t>
            </a:r>
            <a:r>
              <a:rPr lang="en-US" sz="1200" b="1" kern="1200" dirty="0">
                <a:solidFill>
                  <a:schemeClr val="tx1"/>
                </a:solidFill>
                <a:latin typeface="+mn-lt"/>
                <a:ea typeface="+mn-ea"/>
                <a:cs typeface="+mn-cs"/>
              </a:rPr>
              <a:t>/*3*/</a:t>
            </a:r>
            <a:r>
              <a:rPr lang="en-US" sz="1200"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that software should be available free of charge &amp; is no extra fee for the “enterprise edition”.</a:t>
            </a:r>
            <a:endParaRPr lang="fr-FR"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that software tools should be usable by people in despite any disabilities</a:t>
            </a:r>
            <a:endParaRPr lang="fr-FR"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-and that people should have the freedom to customize and alter their software in whatever way they see fit.</a:t>
            </a:r>
            <a:endParaRPr lang="fr-FR" sz="1200" kern="1200" dirty="0">
              <a:solidFill>
                <a:schemeClr val="tx1"/>
              </a:solidFill>
              <a:latin typeface="+mn-lt"/>
              <a:ea typeface="+mn-ea"/>
              <a:cs typeface="+mn-cs"/>
            </a:endParaRPr>
          </a:p>
          <a:p>
            <a:pPr lvl="0"/>
            <a:r>
              <a:rPr lang="en-US" sz="1200" kern="1200" dirty="0" err="1">
                <a:solidFill>
                  <a:schemeClr val="tx1"/>
                </a:solidFill>
                <a:latin typeface="+mn-lt"/>
                <a:ea typeface="+mn-ea"/>
                <a:cs typeface="+mn-cs"/>
              </a:rPr>
              <a:t>Ubuntu</a:t>
            </a:r>
            <a:r>
              <a:rPr lang="en-US" sz="1200" kern="1200" dirty="0">
                <a:solidFill>
                  <a:schemeClr val="tx1"/>
                </a:solidFill>
                <a:latin typeface="+mn-lt"/>
                <a:ea typeface="+mn-ea"/>
                <a:cs typeface="+mn-cs"/>
              </a:rPr>
              <a:t> includes the </a:t>
            </a:r>
            <a:r>
              <a:rPr lang="en-US" sz="1200" i="1" kern="1200" dirty="0">
                <a:solidFill>
                  <a:schemeClr val="tx1"/>
                </a:solidFill>
                <a:latin typeface="+mn-lt"/>
                <a:ea typeface="+mn-ea"/>
                <a:cs typeface="+mn-cs"/>
              </a:rPr>
              <a:t>very best in translations and accessibility infrastructure</a:t>
            </a:r>
            <a:r>
              <a:rPr lang="en-US" sz="1200" kern="1200" dirty="0">
                <a:solidFill>
                  <a:schemeClr val="tx1"/>
                </a:solidFill>
                <a:latin typeface="+mn-lt"/>
                <a:ea typeface="+mn-ea"/>
                <a:cs typeface="+mn-cs"/>
              </a:rPr>
              <a:t> that the Free Software community has to offer, to make </a:t>
            </a:r>
            <a:r>
              <a:rPr lang="en-US" sz="1200" kern="1200" dirty="0" err="1">
                <a:solidFill>
                  <a:schemeClr val="tx1"/>
                </a:solidFill>
                <a:latin typeface="+mn-lt"/>
                <a:ea typeface="+mn-ea"/>
                <a:cs typeface="+mn-cs"/>
              </a:rPr>
              <a:t>Ubuntu</a:t>
            </a:r>
            <a:r>
              <a:rPr lang="en-US" sz="1200" kern="1200" dirty="0">
                <a:solidFill>
                  <a:schemeClr val="tx1"/>
                </a:solidFill>
                <a:latin typeface="+mn-lt"/>
                <a:ea typeface="+mn-ea"/>
                <a:cs typeface="+mn-cs"/>
              </a:rPr>
              <a:t> usable by as many people as possible. </a:t>
            </a:r>
            <a:endParaRPr lang="fr-FR" sz="1200" kern="1200" dirty="0">
              <a:solidFill>
                <a:schemeClr val="tx1"/>
              </a:solidFill>
              <a:latin typeface="+mn-lt"/>
              <a:ea typeface="+mn-ea"/>
              <a:cs typeface="+mn-cs"/>
            </a:endParaRPr>
          </a:p>
          <a:p>
            <a:pPr lvl="0"/>
            <a:r>
              <a:rPr lang="en-US" sz="1200" kern="1200" dirty="0" err="1">
                <a:solidFill>
                  <a:schemeClr val="tx1"/>
                </a:solidFill>
                <a:latin typeface="+mn-lt"/>
                <a:ea typeface="+mn-ea"/>
                <a:cs typeface="+mn-cs"/>
              </a:rPr>
              <a:t>Ubuntu</a:t>
            </a:r>
            <a:r>
              <a:rPr lang="en-US" sz="1200" kern="1200" dirty="0">
                <a:solidFill>
                  <a:schemeClr val="tx1"/>
                </a:solidFill>
                <a:latin typeface="+mn-lt"/>
                <a:ea typeface="+mn-ea"/>
                <a:cs typeface="+mn-cs"/>
              </a:rPr>
              <a:t> is shipped in stable and regular release cycles; </a:t>
            </a:r>
            <a:r>
              <a:rPr lang="en-US" sz="1200" i="1" kern="1200" dirty="0">
                <a:solidFill>
                  <a:schemeClr val="tx1"/>
                </a:solidFill>
                <a:latin typeface="+mn-lt"/>
                <a:ea typeface="+mn-ea"/>
                <a:cs typeface="+mn-cs"/>
              </a:rPr>
              <a:t>a new release will be shipped every six months</a:t>
            </a:r>
            <a:r>
              <a:rPr lang="en-US" sz="1200" kern="1200" dirty="0">
                <a:solidFill>
                  <a:schemeClr val="tx1"/>
                </a:solidFill>
                <a:latin typeface="+mn-lt"/>
                <a:ea typeface="+mn-ea"/>
                <a:cs typeface="+mn-cs"/>
              </a:rPr>
              <a:t>. Every two even years an </a:t>
            </a:r>
            <a:r>
              <a:rPr lang="en-US" sz="1200" kern="1200" dirty="0" err="1">
                <a:solidFill>
                  <a:schemeClr val="tx1"/>
                </a:solidFill>
                <a:latin typeface="+mn-lt"/>
                <a:ea typeface="+mn-ea"/>
                <a:cs typeface="+mn-cs"/>
              </a:rPr>
              <a:t>Ubuntu</a:t>
            </a:r>
            <a:r>
              <a:rPr lang="en-US" sz="1200" kern="1200" dirty="0">
                <a:solidFill>
                  <a:schemeClr val="tx1"/>
                </a:solidFill>
                <a:latin typeface="+mn-lt"/>
                <a:ea typeface="+mn-ea"/>
                <a:cs typeface="+mn-cs"/>
              </a:rPr>
              <a:t> long term support (LTS) release will become available, that is supported for 5 years. The </a:t>
            </a:r>
            <a:r>
              <a:rPr lang="en-US" sz="1200" kern="1200" dirty="0" err="1">
                <a:solidFill>
                  <a:schemeClr val="tx1"/>
                </a:solidFill>
                <a:latin typeface="+mn-lt"/>
                <a:ea typeface="+mn-ea"/>
                <a:cs typeface="+mn-cs"/>
              </a:rPr>
              <a:t>Ubuntu</a:t>
            </a:r>
            <a:r>
              <a:rPr lang="en-US" sz="1200" kern="1200" dirty="0">
                <a:solidFill>
                  <a:schemeClr val="tx1"/>
                </a:solidFill>
                <a:latin typeface="+mn-lt"/>
                <a:ea typeface="+mn-ea"/>
                <a:cs typeface="+mn-cs"/>
              </a:rPr>
              <a:t> releases in between (known as development or non-LTS releases) are supported for 9 month each. </a:t>
            </a:r>
            <a:endParaRPr lang="fr-FR" sz="1200" kern="1200" dirty="0">
              <a:solidFill>
                <a:schemeClr val="tx1"/>
              </a:solidFill>
              <a:latin typeface="+mn-lt"/>
              <a:ea typeface="+mn-ea"/>
              <a:cs typeface="+mn-cs"/>
            </a:endParaRPr>
          </a:p>
          <a:p>
            <a:pPr lvl="0"/>
            <a:r>
              <a:rPr lang="en-US" sz="1200" kern="1200" dirty="0" err="1">
                <a:solidFill>
                  <a:schemeClr val="tx1"/>
                </a:solidFill>
                <a:latin typeface="+mn-lt"/>
                <a:ea typeface="+mn-ea"/>
                <a:cs typeface="+mn-cs"/>
              </a:rPr>
              <a:t>Ubuntu</a:t>
            </a:r>
            <a:r>
              <a:rPr lang="en-US" sz="1200" kern="1200" dirty="0">
                <a:solidFill>
                  <a:schemeClr val="tx1"/>
                </a:solidFill>
                <a:latin typeface="+mn-lt"/>
                <a:ea typeface="+mn-ea"/>
                <a:cs typeface="+mn-cs"/>
              </a:rPr>
              <a:t> is entirely committed to the principles of open source software development; we encourage people to use open source software, improve it and pass it on. </a:t>
            </a:r>
            <a:endParaRPr lang="fr-FR"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Ubuntu</a:t>
            </a:r>
            <a:r>
              <a:rPr lang="en-US" sz="1200" kern="1200" dirty="0">
                <a:solidFill>
                  <a:schemeClr val="tx1"/>
                </a:solidFill>
                <a:latin typeface="+mn-lt"/>
                <a:ea typeface="+mn-ea"/>
                <a:cs typeface="+mn-cs"/>
              </a:rPr>
              <a:t> includes thousands of pieces of software, starting with the Linux kernel version 5.4 and GNOME 3.28, and covering every standard desktop application from word processing and spreadsheet applications to internet access applications, web server software, email software, programming languages and tools and of course several games. </a:t>
            </a:r>
            <a:endParaRPr lang="fr-FR"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Sponsorship by Canonical</a:t>
            </a:r>
            <a:endParaRPr lang="fr-FR"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The </a:t>
            </a:r>
            <a:r>
              <a:rPr lang="en-US" sz="1200" kern="1200" dirty="0" err="1">
                <a:solidFill>
                  <a:schemeClr val="tx1"/>
                </a:solidFill>
                <a:latin typeface="+mn-lt"/>
                <a:ea typeface="+mn-ea"/>
                <a:cs typeface="+mn-cs"/>
              </a:rPr>
              <a:t>Ubuntu</a:t>
            </a:r>
            <a:r>
              <a:rPr lang="en-US" sz="1200" kern="1200" dirty="0">
                <a:solidFill>
                  <a:schemeClr val="tx1"/>
                </a:solidFill>
                <a:latin typeface="+mn-lt"/>
                <a:ea typeface="+mn-ea"/>
                <a:cs typeface="+mn-cs"/>
              </a:rPr>
              <a:t> Project is sponsored by </a:t>
            </a:r>
            <a:r>
              <a:rPr lang="en-US" sz="1200" u="sng" kern="1200" dirty="0">
                <a:solidFill>
                  <a:schemeClr val="tx1"/>
                </a:solidFill>
                <a:latin typeface="+mn-lt"/>
                <a:ea typeface="+mn-ea"/>
                <a:cs typeface="+mn-cs"/>
                <a:hlinkClick r:id="rId6"/>
              </a:rPr>
              <a:t>Canonical Ltd</a:t>
            </a:r>
            <a:r>
              <a:rPr lang="en-US" sz="1200" kern="1200" dirty="0">
                <a:solidFill>
                  <a:schemeClr val="tx1"/>
                </a:solidFill>
                <a:latin typeface="+mn-lt"/>
                <a:ea typeface="+mn-ea"/>
                <a:cs typeface="+mn-cs"/>
              </a:rPr>
              <a:t>. Canonical will not charge </a:t>
            </a:r>
            <a:r>
              <a:rPr lang="en-US" sz="1200" kern="1200" dirty="0" err="1">
                <a:solidFill>
                  <a:schemeClr val="tx1"/>
                </a:solidFill>
                <a:latin typeface="+mn-lt"/>
                <a:ea typeface="+mn-ea"/>
                <a:cs typeface="+mn-cs"/>
              </a:rPr>
              <a:t>licence</a:t>
            </a:r>
            <a:r>
              <a:rPr lang="en-US" sz="1200" kern="1200" dirty="0">
                <a:solidFill>
                  <a:schemeClr val="tx1"/>
                </a:solidFill>
                <a:latin typeface="+mn-lt"/>
                <a:ea typeface="+mn-ea"/>
                <a:cs typeface="+mn-cs"/>
              </a:rPr>
              <a:t> fees for </a:t>
            </a:r>
            <a:r>
              <a:rPr lang="en-US" sz="1200" kern="1200" dirty="0" err="1">
                <a:solidFill>
                  <a:schemeClr val="tx1"/>
                </a:solidFill>
                <a:latin typeface="+mn-lt"/>
                <a:ea typeface="+mn-ea"/>
                <a:cs typeface="+mn-cs"/>
              </a:rPr>
              <a:t>Ubuntu</a:t>
            </a:r>
            <a:r>
              <a:rPr lang="en-US" sz="1200" kern="1200" dirty="0">
                <a:solidFill>
                  <a:schemeClr val="tx1"/>
                </a:solidFill>
                <a:latin typeface="+mn-lt"/>
                <a:ea typeface="+mn-ea"/>
                <a:cs typeface="+mn-cs"/>
              </a:rPr>
              <a:t>, now or at any stage in the future. </a:t>
            </a:r>
            <a:r>
              <a:rPr lang="en-US" sz="1200" kern="1200" dirty="0" err="1">
                <a:solidFill>
                  <a:schemeClr val="tx1"/>
                </a:solidFill>
                <a:latin typeface="+mn-lt"/>
                <a:ea typeface="+mn-ea"/>
                <a:cs typeface="+mn-cs"/>
              </a:rPr>
              <a:t>Canonical’s</a:t>
            </a:r>
            <a:r>
              <a:rPr lang="en-US" sz="1200" kern="1200" dirty="0">
                <a:solidFill>
                  <a:schemeClr val="tx1"/>
                </a:solidFill>
                <a:latin typeface="+mn-lt"/>
                <a:ea typeface="+mn-ea"/>
                <a:cs typeface="+mn-cs"/>
              </a:rPr>
              <a:t> business model is to provide technical support and professional services related to </a:t>
            </a:r>
            <a:r>
              <a:rPr lang="en-US" sz="1200" kern="1200" dirty="0" err="1">
                <a:solidFill>
                  <a:schemeClr val="tx1"/>
                </a:solidFill>
                <a:latin typeface="+mn-lt"/>
                <a:ea typeface="+mn-ea"/>
                <a:cs typeface="+mn-cs"/>
              </a:rPr>
              <a:t>Ubuntu</a:t>
            </a:r>
            <a:r>
              <a:rPr lang="en-US" sz="1200" kern="1200" dirty="0">
                <a:solidFill>
                  <a:schemeClr val="tx1"/>
                </a:solidFill>
                <a:latin typeface="+mn-lt"/>
                <a:ea typeface="+mn-ea"/>
                <a:cs typeface="+mn-cs"/>
              </a:rPr>
              <a:t>. We encourage more companies also to offer support for </a:t>
            </a:r>
            <a:r>
              <a:rPr lang="en-US" sz="1200" kern="1200" dirty="0" err="1">
                <a:solidFill>
                  <a:schemeClr val="tx1"/>
                </a:solidFill>
                <a:latin typeface="+mn-lt"/>
                <a:ea typeface="+mn-ea"/>
                <a:cs typeface="+mn-cs"/>
              </a:rPr>
              <a:t>Ubuntu</a:t>
            </a:r>
            <a:r>
              <a:rPr lang="en-US" sz="1200" kern="1200" dirty="0">
                <a:solidFill>
                  <a:schemeClr val="tx1"/>
                </a:solidFill>
                <a:latin typeface="+mn-lt"/>
                <a:ea typeface="+mn-ea"/>
                <a:cs typeface="+mn-cs"/>
              </a:rPr>
              <a:t>, and will list those that do on the Support pages of this web site.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723E5F23-663B-4204-BB42-2C532D0A89E6}" type="slidenum">
              <a:rPr lang="fr-FR" smtClean="0"/>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10000"/>
          </a:bodyPr>
          <a:lstStyle/>
          <a:p>
            <a:r>
              <a:rPr lang="en-US" sz="1200" b="1" kern="1200" dirty="0">
                <a:solidFill>
                  <a:schemeClr val="tx1"/>
                </a:solidFill>
                <a:latin typeface="+mn-lt"/>
                <a:ea typeface="+mn-ea"/>
                <a:cs typeface="+mn-cs"/>
              </a:rPr>
              <a:t>The Stainless-Steel Family</a:t>
            </a:r>
            <a:endParaRPr lang="fr-FR" sz="1050" kern="1200" dirty="0">
              <a:solidFill>
                <a:schemeClr val="tx1"/>
              </a:solidFill>
              <a:latin typeface="+mn-lt"/>
              <a:ea typeface="+mn-ea"/>
              <a:cs typeface="+mn-cs"/>
            </a:endParaRPr>
          </a:p>
          <a:p>
            <a:r>
              <a:rPr lang="en-US" sz="1200" kern="1200" dirty="0">
                <a:solidFill>
                  <a:schemeClr val="tx1"/>
                </a:solidFill>
                <a:latin typeface="+mn-lt"/>
                <a:ea typeface="+mn-ea"/>
                <a:cs typeface="+mn-cs"/>
              </a:rPr>
              <a:t>A short description of the various grades of stainless steel and how they fit into distinct  metallurgical families. It has been written primarily from a European perspective and may not fully reflect the practice in other regions. Stainless steel is the term used to describe an extremely versatile family of engineering materials, which are selected primarily for their </a:t>
            </a:r>
            <a:r>
              <a:rPr lang="en-US" sz="1200" u="sng" kern="1200" dirty="0">
                <a:solidFill>
                  <a:schemeClr val="tx1"/>
                </a:solidFill>
                <a:latin typeface="+mn-lt"/>
                <a:ea typeface="+mn-ea"/>
                <a:cs typeface="+mn-cs"/>
              </a:rPr>
              <a:t>corrosion and heat resistant propertie</a:t>
            </a:r>
            <a:r>
              <a:rPr lang="en-US" sz="1200" kern="1200" dirty="0">
                <a:solidFill>
                  <a:schemeClr val="tx1"/>
                </a:solidFill>
                <a:latin typeface="+mn-lt"/>
                <a:ea typeface="+mn-ea"/>
                <a:cs typeface="+mn-cs"/>
              </a:rPr>
              <a:t>s. All stainless steels contain principally iron and a minimum of 10.5% chromium. At this level, chromium reacts with and moisture in the environment to form a protective, adherent and coherent, oxide film that envelops the entire surface of the material.  This oxide film (known as the or layer) very thin (2-3 manometers). [1nanometre = 10-9 m]. The passive layer on stainless steels exhibits a truly remarkable property:  when damaged (e.g.  abraded), itself-repairs as chromium in the steel reacts with oxygen and moisture in the environment to reform the oxide layer. Increasing the chromium content beyond the minimum of 10.5% confers still greater corrosion resistance.  Corrosion resistance may be further improved, and a wide range of properties provided, by the addition of 8% or more nickel.  The addition of molybdenum further increases corrosion resistance (in particular, resistance to pitting corrosion), while nitrogen increases mechanical strength and enhances resistance to pitting.</a:t>
            </a:r>
            <a:endParaRPr lang="fr-FR" sz="1400" kern="1200" dirty="0">
              <a:solidFill>
                <a:schemeClr val="tx1"/>
              </a:solidFill>
              <a:latin typeface="+mn-lt"/>
              <a:ea typeface="+mn-ea"/>
              <a:cs typeface="+mn-cs"/>
            </a:endParaRPr>
          </a:p>
          <a:p>
            <a:r>
              <a:rPr lang="en-US" sz="1200" u="sng" kern="1200" dirty="0">
                <a:solidFill>
                  <a:schemeClr val="tx1"/>
                </a:solidFill>
                <a:latin typeface="+mn-lt"/>
                <a:ea typeface="+mn-ea"/>
                <a:cs typeface="+mn-cs"/>
              </a:rPr>
              <a:t>Categories of Stainless Steels</a:t>
            </a:r>
            <a:endParaRPr lang="fr-FR" sz="1400" kern="1200" dirty="0">
              <a:solidFill>
                <a:schemeClr val="tx1"/>
              </a:solidFill>
              <a:latin typeface="+mn-lt"/>
              <a:ea typeface="+mn-ea"/>
              <a:cs typeface="+mn-cs"/>
            </a:endParaRPr>
          </a:p>
          <a:p>
            <a:r>
              <a:rPr lang="en-US" sz="1200" kern="1200" dirty="0">
                <a:solidFill>
                  <a:schemeClr val="tx1"/>
                </a:solidFill>
                <a:latin typeface="+mn-lt"/>
                <a:ea typeface="+mn-ea"/>
                <a:cs typeface="+mn-cs"/>
              </a:rPr>
              <a:t>The stainless-steel family tree has several branches, which may be differentiated in a variety of ways e.g. in terms of their areas of application, by the alloying elements used in their production, or, perhaps the most accurate way, by the metallurgical phases present in their microscopic structures:</a:t>
            </a:r>
            <a:endParaRPr lang="fr-FR" sz="1400" kern="1200" dirty="0">
              <a:solidFill>
                <a:schemeClr val="tx1"/>
              </a:solidFill>
              <a:latin typeface="+mn-lt"/>
              <a:ea typeface="+mn-ea"/>
              <a:cs typeface="+mn-cs"/>
            </a:endParaRPr>
          </a:p>
          <a:p>
            <a:pPr lvl="1"/>
            <a:r>
              <a:rPr lang="en-US" sz="1200" kern="1200" dirty="0" err="1">
                <a:solidFill>
                  <a:schemeClr val="tx1"/>
                </a:solidFill>
                <a:latin typeface="+mn-lt"/>
                <a:ea typeface="+mn-ea"/>
                <a:cs typeface="+mn-cs"/>
              </a:rPr>
              <a:t>Ferritic</a:t>
            </a:r>
            <a:endParaRPr lang="fr-FR" sz="1200" kern="1200" dirty="0">
              <a:solidFill>
                <a:schemeClr val="tx1"/>
              </a:solidFill>
              <a:latin typeface="+mn-lt"/>
              <a:ea typeface="+mn-ea"/>
              <a:cs typeface="+mn-cs"/>
            </a:endParaRPr>
          </a:p>
          <a:p>
            <a:pPr lvl="1"/>
            <a:r>
              <a:rPr lang="en-US" sz="1200" kern="1200" dirty="0" err="1">
                <a:solidFill>
                  <a:schemeClr val="tx1"/>
                </a:solidFill>
                <a:latin typeface="+mn-lt"/>
                <a:ea typeface="+mn-ea"/>
                <a:cs typeface="+mn-cs"/>
              </a:rPr>
              <a:t>Martensitic</a:t>
            </a:r>
            <a:r>
              <a:rPr lang="en-US" sz="1200" kern="1200" dirty="0">
                <a:solidFill>
                  <a:schemeClr val="tx1"/>
                </a:solidFill>
                <a:latin typeface="+mn-lt"/>
                <a:ea typeface="+mn-ea"/>
                <a:cs typeface="+mn-cs"/>
              </a:rPr>
              <a:t> (including precipitation hardening steels)</a:t>
            </a:r>
            <a:endParaRPr lang="fr-FR" sz="1200" kern="1200" dirty="0">
              <a:solidFill>
                <a:schemeClr val="tx1"/>
              </a:solidFill>
              <a:latin typeface="+mn-lt"/>
              <a:ea typeface="+mn-ea"/>
              <a:cs typeface="+mn-cs"/>
            </a:endParaRPr>
          </a:p>
          <a:p>
            <a:pPr lvl="1"/>
            <a:r>
              <a:rPr lang="en-US" sz="1200" kern="1200" dirty="0">
                <a:solidFill>
                  <a:schemeClr val="tx1"/>
                </a:solidFill>
                <a:latin typeface="+mn-lt"/>
                <a:ea typeface="+mn-ea"/>
                <a:cs typeface="+mn-cs"/>
              </a:rPr>
              <a:t>Austenitic</a:t>
            </a:r>
            <a:endParaRPr lang="fr-FR" sz="1200" kern="1200" dirty="0">
              <a:solidFill>
                <a:schemeClr val="tx1"/>
              </a:solidFill>
              <a:latin typeface="+mn-lt"/>
              <a:ea typeface="+mn-ea"/>
              <a:cs typeface="+mn-cs"/>
            </a:endParaRPr>
          </a:p>
          <a:p>
            <a:pPr lvl="1"/>
            <a:r>
              <a:rPr lang="en-US" sz="1200" kern="1200" dirty="0">
                <a:solidFill>
                  <a:schemeClr val="tx1"/>
                </a:solidFill>
                <a:latin typeface="+mn-lt"/>
                <a:ea typeface="+mn-ea"/>
                <a:cs typeface="+mn-cs"/>
              </a:rPr>
              <a:t>Duplex steels (consisting of mixture of ferrite and austenite)</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Within each of these groups, there are several “grades” of stainless steel defined according to their compositional ranges.  These compositional ranges are defined in European (and other e.g.  USA) standards, and within the specified range, the stainless-steel   grade   will   exhibit   all   of   the   desired   properties (e.g.   corrosion resistance and/or heat resistance and/or </a:t>
            </a:r>
            <a:r>
              <a:rPr lang="en-US" sz="1200" kern="1200" dirty="0" err="1">
                <a:solidFill>
                  <a:schemeClr val="tx1"/>
                </a:solidFill>
                <a:latin typeface="+mn-lt"/>
                <a:ea typeface="+mn-ea"/>
                <a:cs typeface="+mn-cs"/>
              </a:rPr>
              <a:t>machineability</a:t>
            </a:r>
            <a:r>
              <a:rPr lang="en-US" sz="1200" kern="1200" dirty="0">
                <a:solidFill>
                  <a:schemeClr val="tx1"/>
                </a:solidFill>
                <a:latin typeface="+mn-lt"/>
                <a:ea typeface="+mn-ea"/>
                <a:cs typeface="+mn-cs"/>
              </a:rPr>
              <a:t>). More detail on standards and grades is given below.)</a:t>
            </a:r>
            <a:endParaRPr lang="fr-FR" sz="14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723E5F23-663B-4204-BB42-2C532D0A89E6}" type="slidenum">
              <a:rPr lang="fr-FR" smtClean="0"/>
              <a:t>12</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55000" lnSpcReduction="20000"/>
          </a:bodyPr>
          <a:lstStyle/>
          <a:p>
            <a:r>
              <a:rPr lang="en-US" sz="1200" b="1" kern="1200" dirty="0">
                <a:solidFill>
                  <a:schemeClr val="tx1"/>
                </a:solidFill>
                <a:latin typeface="+mn-lt"/>
                <a:ea typeface="+mn-ea"/>
                <a:cs typeface="+mn-cs"/>
              </a:rPr>
              <a:t>Nickel recycling</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Recycling metals such as nickel creates win-win scenarios for both the environment and industry. It is an integral part of the metals industry; metals are recycled because of their value and because most can be recycled without loss of quality. This is particularly true of non-ferrous metals such as nickel.</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As recyclable metals are valued, there is an infrastructure for gathering and processing them. Although society is now likely to perceive metal recycling as an environmental activity, it has existed as a profitable economic sector in its own right for thousands of years. In most countries, the economics of gathering, sorting, preparing, transporting and using scrap metal employs more people and is of greater economic importance than the mining and refining of ores.</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Nickel and nickel-containing alloys can be returned to their original state or converted to a different, but still valuable, form. Examples are nickel-containing stainless-steel scrap being turned into new stainless steel, or nickel from recycled batteries being used for nickel-containing stainless steel.</a:t>
            </a:r>
            <a:endParaRPr lang="fr-FR" sz="1200" kern="1200" dirty="0">
              <a:solidFill>
                <a:schemeClr val="tx1"/>
              </a:solidFill>
              <a:latin typeface="+mn-lt"/>
              <a:ea typeface="+mn-ea"/>
              <a:cs typeface="+mn-cs"/>
            </a:endParaRPr>
          </a:p>
          <a:p>
            <a:r>
              <a:rPr lang="en-US" sz="1200" u="sng" kern="1200" dirty="0">
                <a:solidFill>
                  <a:schemeClr val="tx1"/>
                </a:solidFill>
                <a:latin typeface="+mn-lt"/>
                <a:ea typeface="+mn-ea"/>
                <a:cs typeface="+mn-cs"/>
              </a:rPr>
              <a:t>The efficiency of nickel recycling is one of the highest</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Around 68% of all nickel available from consumer products is recycled and begins a new life cycle (reference year 2010); another 15% enters the carbon steel loop. However, around 17% still ends up in landfill, mainly in metal goods and in waste electrical and electronic equipment.</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Recycling is an important factor in nickel's life cycle and an important contributor to global sustainability. Nickel-containing products, such as stainless steel, are durable and are designed for long-term use. Demand for recycled nickel is growing; it is part of the solution as a complement to primary production.</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2006, the metals industry published a declaration on recycling principles. The declaration, which was signed by 18 metal commodity associations including the Nickel Institute, aims at encouraging policy-makers, designers and manufacturers to adopt life cycle thinking when developing metals recycling policies.</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Many metals can be recycled infinitely without any loss of properties. To date, the levels of recycled metals and alloys in products are used as a driver for increasing recycling rates and as an indicator of environmental performance. However, such an approach could encourage inefficiency in the production and use of recycled metals; the declaration shows that the recycled material content of a product fails to take account of the environmental costs and benefits associated with achieving this goal.</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Using the recycled content approach may increase overall economic and environmental costs, as metal available for recycling is diverted to manufacturing a specific product rather than to where the recycling loop is more economically or environmentally efficient. The objective should be to promote eco-efficiency in metals use while maximizing the economic benefits to society.</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A life cycle approach that considers the material flows at the end of the product life is preferable; this enables the most accurate assessment of the environmental and economic implications aimed at increasing recycling. Such an approach allows decision-makers to identify inefficiencies and associated environmental impacts as well as to optimize product recovery and material recyclability."</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concept of a circular economy is generally understood to be "a regenerative system in which resource input and waste, emission, and energy leakage are minimized by slowing, closing, and narrowing energy and material loops. This can be achieved through long lasting design, maintenance, repair, reuse, remanufacturing, refurbishing, and recycling1. This is in contrast to a linear economy which is a 'take, make, dispose' model of production2.</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Given its outstanding properties and high recycling efficiency, nickel, as well as nickel-containing stainless steel, demonstrates how primary materials can contribute to a circular economy. As nickel improves corrosion resistance, it makes the product longer-lasting with lower maintenance. Its high value makes repairing and reusing nickel-containing products economically attractive. The high recycling efficiency ensures that nickel re-enters the economy following the end of life of nickel-containing products.</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mettre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pourcentage</a:t>
            </a:r>
            <a:r>
              <a:rPr lang="en-US" sz="1200" kern="1200" dirty="0">
                <a:solidFill>
                  <a:schemeClr val="tx1"/>
                </a:solidFill>
                <a:latin typeface="+mn-lt"/>
                <a:ea typeface="+mn-ea"/>
                <a:cs typeface="+mn-cs"/>
              </a:rPr>
              <a:t> de nickel </a:t>
            </a:r>
            <a:r>
              <a:rPr lang="en-US" sz="1200" kern="1200" dirty="0" err="1">
                <a:solidFill>
                  <a:schemeClr val="tx1"/>
                </a:solidFill>
                <a:latin typeface="+mn-lt"/>
                <a:ea typeface="+mn-ea"/>
                <a:cs typeface="+mn-cs"/>
              </a:rPr>
              <a:t>dans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l’acier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inoxydable</a:t>
            </a:r>
            <a:endParaRPr lang="fr-FR" sz="1200" kern="120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723E5F23-663B-4204-BB42-2C532D0A89E6}" type="slidenum">
              <a:rPr lang="fr-FR" smtClean="0"/>
              <a:t>14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Sous-titr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28" name="Titr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fr-FR"/>
              <a:t>Cliquez pour modifier le style du titre</a:t>
            </a:r>
            <a:endParaRPr kumimoji="0" lang="en-US"/>
          </a:p>
        </p:txBody>
      </p:sp>
      <p:cxnSp>
        <p:nvCxnSpPr>
          <p:cNvPr id="8" name="Connecteur droit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Espace réservé de la date 14"/>
          <p:cNvSpPr>
            <a:spLocks noGrp="1"/>
          </p:cNvSpPr>
          <p:nvPr>
            <p:ph type="dt" sz="half" idx="10"/>
          </p:nvPr>
        </p:nvSpPr>
        <p:spPr/>
        <p:txBody>
          <a:bodyPr/>
          <a:lstStyle/>
          <a:p>
            <a:fld id="{AA309A6D-C09C-4548-B29A-6CF363A7E532}" type="datetimeFigureOut">
              <a:rPr lang="fr-FR" smtClean="0"/>
              <a:pPr/>
              <a:t>23/03/2021</a:t>
            </a:fld>
            <a:endParaRPr lang="fr-BE"/>
          </a:p>
        </p:txBody>
      </p:sp>
      <p:sp>
        <p:nvSpPr>
          <p:cNvPr id="16" name="Espace réservé du numéro de diapositive 15"/>
          <p:cNvSpPr>
            <a:spLocks noGrp="1"/>
          </p:cNvSpPr>
          <p:nvPr>
            <p:ph type="sldNum" sz="quarter" idx="11"/>
          </p:nvPr>
        </p:nvSpPr>
        <p:spPr/>
        <p:txBody>
          <a:bodyPr/>
          <a:lstStyle/>
          <a:p>
            <a:fld id="{CF4668DC-857F-487D-BFFA-8C0CA5037977}" type="slidenum">
              <a:rPr lang="fr-BE" smtClean="0"/>
              <a:pPr/>
              <a:t>‹N°›</a:t>
            </a:fld>
            <a:endParaRPr lang="fr-BE"/>
          </a:p>
        </p:txBody>
      </p:sp>
      <p:sp>
        <p:nvSpPr>
          <p:cNvPr id="17" name="Espace réservé du pied de page 16"/>
          <p:cNvSpPr>
            <a:spLocks noGrp="1"/>
          </p:cNvSpPr>
          <p:nvPr>
            <p:ph type="ftr" sz="quarter" idx="12"/>
          </p:nvPr>
        </p:nvSpPr>
        <p:spPr/>
        <p:txBody>
          <a:bodyPr/>
          <a:lstStyle/>
          <a:p>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23/03/2021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23/03/2021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57200" y="1524000"/>
            <a:ext cx="82296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4" name="Espace réservé de la date 13"/>
          <p:cNvSpPr>
            <a:spLocks noGrp="1"/>
          </p:cNvSpPr>
          <p:nvPr>
            <p:ph type="dt" sz="half" idx="14"/>
          </p:nvPr>
        </p:nvSpPr>
        <p:spPr/>
        <p:txBody>
          <a:bodyPr/>
          <a:lstStyle/>
          <a:p>
            <a:fld id="{AA309A6D-C09C-4548-B29A-6CF363A7E532}" type="datetimeFigureOut">
              <a:rPr lang="fr-FR" smtClean="0"/>
              <a:pPr/>
              <a:t>23/03/2021</a:t>
            </a:fld>
            <a:endParaRPr lang="fr-BE"/>
          </a:p>
        </p:txBody>
      </p:sp>
      <p:sp>
        <p:nvSpPr>
          <p:cNvPr id="15" name="Espace réservé du numéro de diapositive 14"/>
          <p:cNvSpPr>
            <a:spLocks noGrp="1"/>
          </p:cNvSpPr>
          <p:nvPr>
            <p:ph type="sldNum" sz="quarter" idx="15"/>
          </p:nvPr>
        </p:nvSpPr>
        <p:spPr/>
        <p:txBody>
          <a:bodyPr/>
          <a:lstStyle>
            <a:lvl1pPr algn="ctr">
              <a:defRPr/>
            </a:lvl1pPr>
          </a:lstStyle>
          <a:p>
            <a:fld id="{CF4668DC-857F-487D-BFFA-8C0CA5037977}" type="slidenum">
              <a:rPr lang="fr-BE" smtClean="0"/>
              <a:pPr/>
              <a:t>‹N°›</a:t>
            </a:fld>
            <a:endParaRPr lang="fr-BE"/>
          </a:p>
        </p:txBody>
      </p:sp>
      <p:sp>
        <p:nvSpPr>
          <p:cNvPr id="16" name="Espace réservé du pied de page 15"/>
          <p:cNvSpPr>
            <a:spLocks noGrp="1"/>
          </p:cNvSpPr>
          <p:nvPr>
            <p:ph type="ftr" sz="quarter" idx="16"/>
          </p:nvPr>
        </p:nvSpPr>
        <p:spPr/>
        <p:txBody>
          <a:bodyPr/>
          <a:lstStyle/>
          <a:p>
            <a:endParaRPr lang="fr-BE"/>
          </a:p>
        </p:txBody>
      </p:sp>
      <p:sp>
        <p:nvSpPr>
          <p:cNvPr id="17" name="Titre 16"/>
          <p:cNvSpPr>
            <a:spLocks noGrp="1"/>
          </p:cNvSpPr>
          <p:nvPr>
            <p:ph type="title"/>
          </p:nvPr>
        </p:nvSpPr>
        <p:spPr/>
        <p:txBody>
          <a:bodyPr rtlCol="0" anchor="b" anchorCtr="0"/>
          <a:lstStyle/>
          <a:p>
            <a:r>
              <a:rPr kumimoji="0" lang="fr-FR"/>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AA309A6D-C09C-4548-B29A-6CF363A7E532}" type="datetimeFigureOut">
              <a:rPr lang="fr-FR" smtClean="0"/>
              <a:pPr/>
              <a:t>23/03/2021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
        <p:nvSpPr>
          <p:cNvPr id="2" name="Titr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cxnSp>
        <p:nvCxnSpPr>
          <p:cNvPr id="7" name="Connecteur droit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AA309A6D-C09C-4548-B29A-6CF363A7E532}" type="datetimeFigureOut">
              <a:rPr lang="fr-FR" smtClean="0"/>
              <a:pPr/>
              <a:t>23/03/2021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11" name="Espace réservé du contenu 10"/>
          <p:cNvSpPr>
            <a:spLocks noGrp="1"/>
          </p:cNvSpPr>
          <p:nvPr>
            <p:ph sz="half" idx="1"/>
          </p:nvPr>
        </p:nvSpPr>
        <p:spPr>
          <a:xfrm>
            <a:off x="457200" y="1524000"/>
            <a:ext cx="4059936"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half" idx="2"/>
          </p:nvPr>
        </p:nvSpPr>
        <p:spPr>
          <a:xfrm>
            <a:off x="4648200" y="1524000"/>
            <a:ext cx="4059936"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23/03/2021</a:t>
            </a:fld>
            <a:endParaRPr lang="fr-BE"/>
          </a:p>
        </p:txBody>
      </p:sp>
      <p:sp>
        <p:nvSpPr>
          <p:cNvPr id="3" name="Espace réservé du texte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32" name="Espace réservé du contenu 31"/>
          <p:cNvSpPr>
            <a:spLocks noGrp="1"/>
          </p:cNvSpPr>
          <p:nvPr>
            <p:ph sz="half" idx="2"/>
          </p:nvPr>
        </p:nvSpPr>
        <p:spPr>
          <a:xfrm>
            <a:off x="457200" y="2201896"/>
            <a:ext cx="4038600" cy="3913632"/>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34" name="Espace réservé du contenu 33"/>
          <p:cNvSpPr>
            <a:spLocks noGrp="1"/>
          </p:cNvSpPr>
          <p:nvPr>
            <p:ph sz="quarter" idx="4"/>
          </p:nvPr>
        </p:nvSpPr>
        <p:spPr>
          <a:xfrm>
            <a:off x="4649788" y="2201896"/>
            <a:ext cx="4038600" cy="3913632"/>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 name="Titre 1"/>
          <p:cNvSpPr>
            <a:spLocks noGrp="1"/>
          </p:cNvSpPr>
          <p:nvPr>
            <p:ph type="title"/>
          </p:nvPr>
        </p:nvSpPr>
        <p:spPr>
          <a:xfrm>
            <a:off x="457200" y="155448"/>
            <a:ext cx="8229600" cy="1143000"/>
          </a:xfrm>
        </p:spPr>
        <p:txBody>
          <a:bodyPr anchor="b" anchorCtr="0"/>
          <a:lstStyle>
            <a:lvl1pPr>
              <a:defRPr/>
            </a:lvl1pPr>
          </a:lstStyle>
          <a:p>
            <a:r>
              <a:rPr kumimoji="0" lang="fr-FR"/>
              <a:t>Cliquez pour modifier le style du titre</a:t>
            </a:r>
            <a:endParaRPr kumimoji="0" lang="en-US"/>
          </a:p>
        </p:txBody>
      </p:sp>
      <p:sp>
        <p:nvSpPr>
          <p:cNvPr id="12" name="Espace réservé du texte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cxnSp>
        <p:nvCxnSpPr>
          <p:cNvPr id="10" name="Connecteur droit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AA309A6D-C09C-4548-B29A-6CF363A7E532}" type="datetimeFigureOut">
              <a:rPr lang="fr-FR" smtClean="0"/>
              <a:pPr/>
              <a:t>23/03/2021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
        <p:nvSpPr>
          <p:cNvPr id="2" name="Titre 1"/>
          <p:cNvSpPr>
            <a:spLocks noGrp="1"/>
          </p:cNvSpPr>
          <p:nvPr>
            <p:ph type="title"/>
          </p:nvPr>
        </p:nvSpPr>
        <p:spPr/>
        <p:txBody>
          <a:bodyPr/>
          <a:lstStyle/>
          <a:p>
            <a:r>
              <a:rPr kumimoji="0" lang="fr-FR"/>
              <a:t>Cliquez pour modifier le style du titre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23/03/2021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9" name="Espace réservé du contenu 28"/>
          <p:cNvSpPr>
            <a:spLocks noGrp="1"/>
          </p:cNvSpPr>
          <p:nvPr>
            <p:ph sz="quarter" idx="1"/>
          </p:nvPr>
        </p:nvSpPr>
        <p:spPr>
          <a:xfrm>
            <a:off x="457200" y="457200"/>
            <a:ext cx="6248400" cy="5715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3" name="Espace réservé du texte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31" name="Titr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a:t>Cliquez pour modifier le style du titre</a:t>
            </a:r>
            <a:endParaRPr kumimoji="0" lang="en-US"/>
          </a:p>
        </p:txBody>
      </p:sp>
      <p:sp>
        <p:nvSpPr>
          <p:cNvPr id="8" name="Espace réservé de la date 7"/>
          <p:cNvSpPr>
            <a:spLocks noGrp="1"/>
          </p:cNvSpPr>
          <p:nvPr>
            <p:ph type="dt" sz="half" idx="14"/>
          </p:nvPr>
        </p:nvSpPr>
        <p:spPr/>
        <p:txBody>
          <a:bodyPr/>
          <a:lstStyle/>
          <a:p>
            <a:fld id="{AA309A6D-C09C-4548-B29A-6CF363A7E532}" type="datetimeFigureOut">
              <a:rPr lang="fr-FR" smtClean="0"/>
              <a:pPr/>
              <a:t>23/03/2021</a:t>
            </a:fld>
            <a:endParaRPr lang="fr-BE"/>
          </a:p>
        </p:txBody>
      </p:sp>
      <p:sp>
        <p:nvSpPr>
          <p:cNvPr id="9" name="Espace réservé du numéro de diapositive 8"/>
          <p:cNvSpPr>
            <a:spLocks noGrp="1"/>
          </p:cNvSpPr>
          <p:nvPr>
            <p:ph type="sldNum" sz="quarter" idx="15"/>
          </p:nvPr>
        </p:nvSpPr>
        <p:spPr/>
        <p:txBody>
          <a:bodyPr/>
          <a:lstStyle/>
          <a:p>
            <a:fld id="{CF4668DC-857F-487D-BFFA-8C0CA5037977}" type="slidenum">
              <a:rPr lang="fr-BE" smtClean="0"/>
              <a:pPr/>
              <a:t>‹N°›</a:t>
            </a:fld>
            <a:endParaRPr lang="fr-BE"/>
          </a:p>
        </p:txBody>
      </p:sp>
      <p:sp>
        <p:nvSpPr>
          <p:cNvPr id="10" name="Espace réservé du pied de page 9"/>
          <p:cNvSpPr>
            <a:spLocks noGrp="1"/>
          </p:cNvSpPr>
          <p:nvPr>
            <p:ph type="ftr" sz="quarter" idx="16"/>
          </p:nvPr>
        </p:nvSpPr>
        <p:spPr/>
        <p:txBody>
          <a:bodyPr/>
          <a:lstStyle/>
          <a:p>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a:t>Cliquez pour modifier le style du titre</a:t>
            </a:r>
            <a:endParaRPr kumimoji="0" lang="en-US"/>
          </a:p>
        </p:txBody>
      </p:sp>
      <p:sp>
        <p:nvSpPr>
          <p:cNvPr id="3" name="Espace réservé pour une imag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fr-FR"/>
              <a:t>Cliquez sur l'icône pour ajouter une image</a:t>
            </a:r>
            <a:endParaRPr kumimoji="0" lang="en-US"/>
          </a:p>
        </p:txBody>
      </p:sp>
      <p:sp>
        <p:nvSpPr>
          <p:cNvPr id="4" name="Espace réservé du texte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8" name="Espace réservé de la date 7"/>
          <p:cNvSpPr>
            <a:spLocks noGrp="1"/>
          </p:cNvSpPr>
          <p:nvPr>
            <p:ph type="dt" sz="half" idx="10"/>
          </p:nvPr>
        </p:nvSpPr>
        <p:spPr/>
        <p:txBody>
          <a:bodyPr/>
          <a:lstStyle/>
          <a:p>
            <a:fld id="{AA309A6D-C09C-4548-B29A-6CF363A7E532}" type="datetimeFigureOut">
              <a:rPr lang="fr-FR" smtClean="0"/>
              <a:pPr/>
              <a:t>23/03/2021</a:t>
            </a:fld>
            <a:endParaRPr lang="fr-BE"/>
          </a:p>
        </p:txBody>
      </p:sp>
      <p:sp>
        <p:nvSpPr>
          <p:cNvPr id="9" name="Espace réservé du numéro de diapositive 8"/>
          <p:cNvSpPr>
            <a:spLocks noGrp="1"/>
          </p:cNvSpPr>
          <p:nvPr>
            <p:ph type="sldNum" sz="quarter" idx="11"/>
          </p:nvPr>
        </p:nvSpPr>
        <p:spPr/>
        <p:txBody>
          <a:bodyPr/>
          <a:lstStyle/>
          <a:p>
            <a:fld id="{CF4668DC-857F-487D-BFFA-8C0CA5037977}" type="slidenum">
              <a:rPr lang="fr-BE" smtClean="0"/>
              <a:pPr/>
              <a:t>‹N°›</a:t>
            </a:fld>
            <a:endParaRPr lang="fr-BE"/>
          </a:p>
        </p:txBody>
      </p:sp>
      <p:sp>
        <p:nvSpPr>
          <p:cNvPr id="10" name="Espace réservé du pied de page 9"/>
          <p:cNvSpPr>
            <a:spLocks noGrp="1"/>
          </p:cNvSpPr>
          <p:nvPr>
            <p:ph type="ftr" sz="quarter" idx="12"/>
          </p:nvPr>
        </p:nvSpPr>
        <p:spPr/>
        <p:txBody>
          <a:bodyPr/>
          <a:lstStyle/>
          <a:p>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Espace réservé du texte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24" name="Espace réservé de la date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A309A6D-C09C-4548-B29A-6CF363A7E532}" type="datetimeFigureOut">
              <a:rPr lang="fr-FR" smtClean="0"/>
              <a:pPr/>
              <a:t>23/03/2021</a:t>
            </a:fld>
            <a:endParaRPr lang="fr-BE"/>
          </a:p>
        </p:txBody>
      </p:sp>
      <p:sp>
        <p:nvSpPr>
          <p:cNvPr id="10" name="Espace réservé du pied de pag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fr-BE"/>
          </a:p>
        </p:txBody>
      </p:sp>
      <p:sp>
        <p:nvSpPr>
          <p:cNvPr id="22" name="Espace réservé du numéro de diapositiv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F4668DC-857F-487D-BFFA-8C0CA5037977}" type="slidenum">
              <a:rPr lang="fr-BE" smtClean="0"/>
              <a:pPr/>
              <a:t>‹N°›</a:t>
            </a:fld>
            <a:endParaRPr lang="fr-BE"/>
          </a:p>
        </p:txBody>
      </p:sp>
      <p:sp>
        <p:nvSpPr>
          <p:cNvPr id="5" name="Espace réservé du titr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fr-FR"/>
              <a:t>Cliquez pour modifier le style du titre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fr.wikipedia.org/wiki/Distribution_Linux" TargetMode="External"/><Relationship Id="rId2" Type="http://schemas.openxmlformats.org/officeDocument/2006/relationships/hyperlink" Target="https://fr.wikipedia.org/wiki/Ubuntu_(syst%C3%A8me_d'exploitation)"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fr.wikipedia.org/wiki/Ordinateurs_personnels" TargetMode="External"/><Relationship Id="rId4" Type="http://schemas.openxmlformats.org/officeDocument/2006/relationships/hyperlink" Target="https://fr.wikipedia.org/wiki/Syst%C3%A8me_d'exploit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s://www.graphiste-rizard.fr/wp-content/uploads/2018/12/print-simple-lycee-04-1.jpg">
            <a:extLst>
              <a:ext uri="{FF2B5EF4-FFF2-40B4-BE49-F238E27FC236}">
                <a16:creationId xmlns:a16="http://schemas.microsoft.com/office/drawing/2014/main" id="{0943EF83-BCFB-4AA8-95EE-BDA9C880B9EC}"/>
              </a:ext>
            </a:extLst>
          </p:cNvPr>
          <p:cNvPicPr/>
          <p:nvPr/>
        </p:nvPicPr>
        <p:blipFill>
          <a:blip r:embed="rId2" cstate="print"/>
          <a:srcRect/>
          <a:stretch>
            <a:fillRect/>
          </a:stretch>
        </p:blipFill>
        <p:spPr bwMode="auto">
          <a:xfrm>
            <a:off x="2792152" y="0"/>
            <a:ext cx="3508040" cy="2636912"/>
          </a:xfrm>
          <a:prstGeom prst="rect">
            <a:avLst/>
          </a:prstGeom>
          <a:noFill/>
          <a:ln w="9525">
            <a:noFill/>
            <a:miter lim="800000"/>
            <a:headEnd/>
            <a:tailEnd/>
          </a:ln>
        </p:spPr>
      </p:pic>
      <p:sp>
        <p:nvSpPr>
          <p:cNvPr id="3" name="Sous-titre 2"/>
          <p:cNvSpPr>
            <a:spLocks noGrp="1"/>
          </p:cNvSpPr>
          <p:nvPr>
            <p:ph type="subTitle" idx="1"/>
          </p:nvPr>
        </p:nvSpPr>
        <p:spPr/>
        <p:txBody>
          <a:bodyPr/>
          <a:lstStyle/>
          <a:p>
            <a:r>
              <a:rPr lang="en-US" b="1" dirty="0"/>
              <a:t>Manufacture of Metal Structures</a:t>
            </a:r>
            <a:br>
              <a:rPr lang="en-US" b="1" dirty="0"/>
            </a:br>
            <a:r>
              <a:rPr lang="en-US" b="1" dirty="0"/>
              <a:t>Eric Fuchs</a:t>
            </a:r>
            <a:br>
              <a:rPr lang="en-US" b="1" dirty="0"/>
            </a:br>
            <a:r>
              <a:rPr lang="en-US" b="1" dirty="0"/>
              <a:t>2020</a:t>
            </a:r>
            <a:br>
              <a:rPr lang="en-US" b="1" dirty="0"/>
            </a:br>
            <a:r>
              <a:rPr lang="en-US" b="1" dirty="0" err="1"/>
              <a:t>Dhuoda</a:t>
            </a:r>
            <a:r>
              <a:rPr lang="en-US" b="1" dirty="0"/>
              <a:t> college</a:t>
            </a:r>
            <a:endParaRPr lang="fr-FR" dirty="0"/>
          </a:p>
          <a:p>
            <a:endParaRPr lang="fr-FR" dirty="0"/>
          </a:p>
        </p:txBody>
      </p:sp>
      <p:sp>
        <p:nvSpPr>
          <p:cNvPr id="2" name="Titre 1"/>
          <p:cNvSpPr>
            <a:spLocks noGrp="1"/>
          </p:cNvSpPr>
          <p:nvPr>
            <p:ph type="ctrTitle"/>
          </p:nvPr>
        </p:nvSpPr>
        <p:spPr/>
        <p:txBody>
          <a:bodyPr/>
          <a:lstStyle/>
          <a:p>
            <a:r>
              <a:rPr lang="fr-FR" dirty="0" err="1"/>
              <a:t>Internship</a:t>
            </a:r>
            <a:r>
              <a:rPr lang="fr-FR" dirty="0"/>
              <a:t> Report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a:p>
        </p:txBody>
      </p:sp>
      <p:sp>
        <p:nvSpPr>
          <p:cNvPr id="3" name="Titre 2"/>
          <p:cNvSpPr>
            <a:spLocks noGrp="1"/>
          </p:cNvSpPr>
          <p:nvPr>
            <p:ph type="title"/>
          </p:nvPr>
        </p:nvSpPr>
        <p:spPr/>
        <p:txBody>
          <a:bodyPr/>
          <a:lstStyle/>
          <a:p>
            <a:endParaRPr lang="fr-FR"/>
          </a:p>
        </p:txBody>
      </p:sp>
      <p:pic>
        <p:nvPicPr>
          <p:cNvPr id="2050" name="Picture 2" descr="Z:\SNIR2\ELSA\STAGE vEN\Images (powerpoint)\gnu-linux.png"/>
          <p:cNvPicPr>
            <a:picLocks noChangeAspect="1" noChangeArrowheads="1"/>
          </p:cNvPicPr>
          <p:nvPr/>
        </p:nvPicPr>
        <p:blipFill>
          <a:blip r:embed="rId2" cstate="print"/>
          <a:srcRect/>
          <a:stretch>
            <a:fillRect/>
          </a:stretch>
        </p:blipFill>
        <p:spPr bwMode="auto">
          <a:xfrm>
            <a:off x="571472" y="1785926"/>
            <a:ext cx="7948613" cy="24511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a:p>
        </p:txBody>
      </p:sp>
      <p:sp>
        <p:nvSpPr>
          <p:cNvPr id="3" name="Titre 2"/>
          <p:cNvSpPr>
            <a:spLocks noGrp="1"/>
          </p:cNvSpPr>
          <p:nvPr>
            <p:ph type="title"/>
          </p:nvPr>
        </p:nvSpPr>
        <p:spPr/>
        <p:txBody>
          <a:bodyPr/>
          <a:lstStyle/>
          <a:p>
            <a:endParaRPr lang="fr-FR"/>
          </a:p>
        </p:txBody>
      </p:sp>
      <p:pic>
        <p:nvPicPr>
          <p:cNvPr id="3074" name="Picture 2"/>
          <p:cNvPicPr>
            <a:picLocks noChangeAspect="1" noChangeArrowheads="1"/>
          </p:cNvPicPr>
          <p:nvPr/>
        </p:nvPicPr>
        <p:blipFill>
          <a:blip r:embed="rId2" cstate="print"/>
          <a:srcRect/>
          <a:stretch>
            <a:fillRect/>
          </a:stretch>
        </p:blipFill>
        <p:spPr bwMode="auto">
          <a:xfrm>
            <a:off x="1214414" y="1785926"/>
            <a:ext cx="6836204" cy="293847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a:p>
        </p:txBody>
      </p:sp>
      <p:pic>
        <p:nvPicPr>
          <p:cNvPr id="4098" name="Picture 2" descr="Z:\SNIR2\ELSA\STAGE vEN\Images (powerpoint)\stainless steel barreaux.png"/>
          <p:cNvPicPr>
            <a:picLocks noChangeAspect="1" noChangeArrowheads="1"/>
          </p:cNvPicPr>
          <p:nvPr/>
        </p:nvPicPr>
        <p:blipFill>
          <a:blip r:embed="rId3" cstate="print"/>
          <a:srcRect/>
          <a:stretch>
            <a:fillRect/>
          </a:stretch>
        </p:blipFill>
        <p:spPr bwMode="auto">
          <a:xfrm>
            <a:off x="928662" y="1500174"/>
            <a:ext cx="7143750" cy="47625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a:p>
        </p:txBody>
      </p:sp>
      <p:pic>
        <p:nvPicPr>
          <p:cNvPr id="4" name="Image 3" descr="https://2.bp.blogspot.com/-gdXcuUffNxk/WDq4yrFLH_I/AAAAAAAAczo/CPFXhrjp9K8_Bodly80q365ZaOIG3rjlgCLcB/s1600/IMG_20151109_153402436.jpg"/>
          <p:cNvPicPr/>
          <p:nvPr/>
        </p:nvPicPr>
        <p:blipFill>
          <a:blip r:embed="rId2" cstate="print"/>
          <a:srcRect/>
          <a:stretch>
            <a:fillRect/>
          </a:stretch>
        </p:blipFill>
        <p:spPr bwMode="auto">
          <a:xfrm>
            <a:off x="1374486" y="1801504"/>
            <a:ext cx="6395027" cy="3254991"/>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a:p>
        </p:txBody>
      </p:sp>
      <p:sp>
        <p:nvSpPr>
          <p:cNvPr id="3" name="Titre 2"/>
          <p:cNvSpPr>
            <a:spLocks noGrp="1"/>
          </p:cNvSpPr>
          <p:nvPr>
            <p:ph type="title"/>
          </p:nvPr>
        </p:nvSpPr>
        <p:spPr/>
        <p:txBody>
          <a:bodyPr/>
          <a:lstStyle/>
          <a:p>
            <a:endParaRPr 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a:p>
        </p:txBody>
      </p:sp>
      <p:sp>
        <p:nvSpPr>
          <p:cNvPr id="3" name="Titre 2"/>
          <p:cNvSpPr>
            <a:spLocks noGrp="1"/>
          </p:cNvSpPr>
          <p:nvPr>
            <p:ph type="title"/>
          </p:nvPr>
        </p:nvSpPr>
        <p:spPr/>
        <p:txBody>
          <a:bodyPr/>
          <a:lstStyle/>
          <a:p>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a:p>
        </p:txBody>
      </p:sp>
      <p:sp>
        <p:nvSpPr>
          <p:cNvPr id="3" name="Titre 2"/>
          <p:cNvSpPr>
            <a:spLocks noGrp="1"/>
          </p:cNvSpPr>
          <p:nvPr>
            <p:ph type="title"/>
          </p:nvPr>
        </p:nvSpPr>
        <p:spPr/>
        <p:txBody>
          <a:bodyPr/>
          <a:lstStyle/>
          <a:p>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a:p>
        </p:txBody>
      </p:sp>
      <p:sp>
        <p:nvSpPr>
          <p:cNvPr id="3" name="Titre 2"/>
          <p:cNvSpPr>
            <a:spLocks noGrp="1"/>
          </p:cNvSpPr>
          <p:nvPr>
            <p:ph type="title"/>
          </p:nvPr>
        </p:nvSpPr>
        <p:spPr/>
        <p:txBody>
          <a:bodyPr/>
          <a:lstStyle/>
          <a:p>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a:p>
        </p:txBody>
      </p:sp>
      <p:sp>
        <p:nvSpPr>
          <p:cNvPr id="3" name="Titre 2"/>
          <p:cNvSpPr>
            <a:spLocks noGrp="1"/>
          </p:cNvSpPr>
          <p:nvPr>
            <p:ph type="title"/>
          </p:nvPr>
        </p:nvSpPr>
        <p:spPr/>
        <p:txBody>
          <a:bodyPr/>
          <a:lstStyle/>
          <a:p>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en-US" b="1" dirty="0"/>
              <a:t>Internship Report</a:t>
            </a:r>
            <a:endParaRPr lang="fr-FR" dirty="0"/>
          </a:p>
        </p:txBody>
      </p:sp>
      <p:pic>
        <p:nvPicPr>
          <p:cNvPr id="5" name="Image 4" descr="https://www.graphiste-rizard.fr/wp-content/uploads/2018/12/print-simple-lycee-04-1.jpg"/>
          <p:cNvPicPr/>
          <p:nvPr/>
        </p:nvPicPr>
        <p:blipFill>
          <a:blip r:embed="rId3" cstate="print"/>
          <a:srcRect/>
          <a:stretch>
            <a:fillRect/>
          </a:stretch>
        </p:blipFill>
        <p:spPr bwMode="auto">
          <a:xfrm>
            <a:off x="503287" y="1484784"/>
            <a:ext cx="5040560" cy="5112568"/>
          </a:xfrm>
          <a:prstGeom prst="rect">
            <a:avLst/>
          </a:prstGeom>
          <a:noFill/>
          <a:ln w="9525">
            <a:noFill/>
            <a:miter lim="800000"/>
            <a:headEnd/>
            <a:tailEnd/>
          </a:ln>
        </p:spPr>
      </p:pic>
      <p:sp>
        <p:nvSpPr>
          <p:cNvPr id="7" name="ZoneTexte 6"/>
          <p:cNvSpPr txBox="1"/>
          <p:nvPr/>
        </p:nvSpPr>
        <p:spPr>
          <a:xfrm>
            <a:off x="5412273" y="1484784"/>
            <a:ext cx="3745192" cy="1477328"/>
          </a:xfrm>
          <a:prstGeom prst="rect">
            <a:avLst/>
          </a:prstGeom>
          <a:noFill/>
        </p:spPr>
        <p:txBody>
          <a:bodyPr wrap="none" rtlCol="0">
            <a:spAutoFit/>
          </a:bodyPr>
          <a:lstStyle/>
          <a:p>
            <a:pPr algn="ctr"/>
            <a:r>
              <a:rPr lang="en-US" b="1" dirty="0"/>
              <a:t>Manufacture of Metal Structures</a:t>
            </a:r>
            <a:br>
              <a:rPr lang="en-US" b="1" dirty="0"/>
            </a:br>
            <a:r>
              <a:rPr lang="en-US" b="1" dirty="0"/>
              <a:t>Eric Fuchs</a:t>
            </a:r>
            <a:br>
              <a:rPr lang="en-US" b="1" dirty="0"/>
            </a:br>
            <a:r>
              <a:rPr lang="en-US" b="1" dirty="0"/>
              <a:t>2020</a:t>
            </a:r>
            <a:br>
              <a:rPr lang="en-US" b="1" dirty="0"/>
            </a:br>
            <a:r>
              <a:rPr lang="en-US" b="1" dirty="0" err="1"/>
              <a:t>Dhuoda</a:t>
            </a:r>
            <a:r>
              <a:rPr lang="en-US" b="1" dirty="0"/>
              <a:t> college</a:t>
            </a:r>
            <a:endParaRPr lang="fr-FR" dirty="0"/>
          </a:p>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95536" y="-609600"/>
            <a:ext cx="8229600" cy="1219200"/>
          </a:xfrm>
        </p:spPr>
        <p:txBody>
          <a:bodyPr/>
          <a:lstStyle/>
          <a:p>
            <a:pPr algn="ctr"/>
            <a:r>
              <a:rPr lang="fr-FR" dirty="0"/>
              <a:t>SUD INOX</a:t>
            </a:r>
          </a:p>
        </p:txBody>
      </p:sp>
      <p:pic>
        <p:nvPicPr>
          <p:cNvPr id="6" name="Image 5"/>
          <p:cNvPicPr/>
          <p:nvPr/>
        </p:nvPicPr>
        <p:blipFill>
          <a:blip r:embed="rId3" cstate="print"/>
          <a:srcRect/>
          <a:stretch>
            <a:fillRect/>
          </a:stretch>
        </p:blipFill>
        <p:spPr bwMode="auto">
          <a:xfrm>
            <a:off x="0" y="620688"/>
            <a:ext cx="9144000" cy="623731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95536" y="-609600"/>
            <a:ext cx="8229600" cy="1219200"/>
          </a:xfrm>
        </p:spPr>
        <p:txBody>
          <a:bodyPr/>
          <a:lstStyle/>
          <a:p>
            <a:pPr algn="ctr"/>
            <a:r>
              <a:rPr lang="fr-FR" dirty="0"/>
              <a:t>LOCATION</a:t>
            </a:r>
          </a:p>
        </p:txBody>
      </p:sp>
      <p:pic>
        <p:nvPicPr>
          <p:cNvPr id="4" name="Image 3"/>
          <p:cNvPicPr/>
          <p:nvPr/>
        </p:nvPicPr>
        <p:blipFill>
          <a:blip r:embed="rId3" cstate="print"/>
          <a:srcRect/>
          <a:stretch>
            <a:fillRect/>
          </a:stretch>
        </p:blipFill>
        <p:spPr bwMode="auto">
          <a:xfrm>
            <a:off x="0" y="548680"/>
            <a:ext cx="9144000" cy="630932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r>
              <a:rPr lang="fr-FR" dirty="0" err="1"/>
              <a:t>Defilming</a:t>
            </a:r>
            <a:endParaRPr lang="fr-FR" dirty="0"/>
          </a:p>
        </p:txBody>
      </p:sp>
      <p:pic>
        <p:nvPicPr>
          <p:cNvPr id="4" name="Image 3" descr="IMG_20200827_084526"/>
          <p:cNvPicPr/>
          <p:nvPr/>
        </p:nvPicPr>
        <p:blipFill>
          <a:blip r:embed="rId3" cstate="print"/>
          <a:srcRect t="24786" r="9007" b="31966"/>
          <a:stretch>
            <a:fillRect/>
          </a:stretch>
        </p:blipFill>
        <p:spPr bwMode="auto">
          <a:xfrm>
            <a:off x="3347864" y="2204864"/>
            <a:ext cx="2326005" cy="739140"/>
          </a:xfrm>
          <a:prstGeom prst="rect">
            <a:avLst/>
          </a:prstGeom>
          <a:noFill/>
          <a:ln w="9525">
            <a:noFill/>
            <a:miter lim="800000"/>
            <a:headEnd/>
            <a:tailEnd/>
          </a:ln>
        </p:spPr>
      </p:pic>
      <p:pic>
        <p:nvPicPr>
          <p:cNvPr id="5" name="Image 4" descr="IMG_20200827_084017"/>
          <p:cNvPicPr/>
          <p:nvPr/>
        </p:nvPicPr>
        <p:blipFill>
          <a:blip r:embed="rId4" cstate="print"/>
          <a:srcRect l="12083" r="17125"/>
          <a:stretch>
            <a:fillRect/>
          </a:stretch>
        </p:blipFill>
        <p:spPr bwMode="auto">
          <a:xfrm>
            <a:off x="2267744" y="3717032"/>
            <a:ext cx="1492250" cy="1184910"/>
          </a:xfrm>
          <a:prstGeom prst="rect">
            <a:avLst/>
          </a:prstGeom>
          <a:noFill/>
          <a:ln w="9525">
            <a:noFill/>
            <a:miter lim="800000"/>
            <a:headEnd/>
            <a:tailEnd/>
          </a:ln>
        </p:spPr>
      </p:pic>
      <p:pic>
        <p:nvPicPr>
          <p:cNvPr id="6" name="Image 5" descr="IMG_20200827_084017"/>
          <p:cNvPicPr/>
          <p:nvPr/>
        </p:nvPicPr>
        <p:blipFill>
          <a:blip r:embed="rId4" cstate="print"/>
          <a:srcRect l="12083" r="17125"/>
          <a:stretch>
            <a:fillRect/>
          </a:stretch>
        </p:blipFill>
        <p:spPr bwMode="auto">
          <a:xfrm>
            <a:off x="5940152" y="3573016"/>
            <a:ext cx="1492250" cy="118491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lgn="ctr"/>
            <a:r>
              <a:rPr lang="en-US" b="1" dirty="0" err="1"/>
              <a:t>Shippment</a:t>
            </a:r>
            <a:endParaRPr lang="fr-FR" dirty="0"/>
          </a:p>
        </p:txBody>
      </p:sp>
      <p:pic>
        <p:nvPicPr>
          <p:cNvPr id="5" name="Image 4"/>
          <p:cNvPicPr/>
          <p:nvPr/>
        </p:nvPicPr>
        <p:blipFill>
          <a:blip r:embed="rId3" cstate="print"/>
          <a:srcRect l="28374" t="34840" r="25192" b="18404"/>
          <a:stretch>
            <a:fillRect/>
          </a:stretch>
        </p:blipFill>
        <p:spPr bwMode="auto">
          <a:xfrm>
            <a:off x="611560" y="2636912"/>
            <a:ext cx="2808312" cy="3672408"/>
          </a:xfrm>
          <a:prstGeom prst="rect">
            <a:avLst/>
          </a:prstGeom>
          <a:noFill/>
          <a:ln w="9525">
            <a:noFill/>
            <a:miter lim="800000"/>
            <a:headEnd/>
            <a:tailEnd/>
          </a:ln>
        </p:spPr>
      </p:pic>
      <p:sp>
        <p:nvSpPr>
          <p:cNvPr id="27650" name="Zone de texte 30"/>
          <p:cNvSpPr txBox="1">
            <a:spLocks noChangeArrowheads="1"/>
          </p:cNvSpPr>
          <p:nvPr/>
        </p:nvSpPr>
        <p:spPr bwMode="auto">
          <a:xfrm>
            <a:off x="569530" y="2633746"/>
            <a:ext cx="2850341" cy="651237"/>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3000" b="0" i="0" u="none" strike="noStrike" cap="none" normalizeH="0" baseline="0" dirty="0" err="1">
                <a:ln>
                  <a:noFill/>
                </a:ln>
                <a:solidFill>
                  <a:schemeClr val="tx1"/>
                </a:solidFill>
                <a:effectLst/>
                <a:latin typeface="Calibri" pitchFamily="34" charset="0"/>
                <a:cs typeface="Arial" pitchFamily="34" charset="0"/>
              </a:rPr>
              <a:t>backsplashes</a:t>
            </a:r>
            <a:endParaRPr kumimoji="0" lang="fr-FR" sz="3000" b="0" i="0" u="none" strike="noStrike" cap="none" normalizeH="0" baseline="0" dirty="0">
              <a:ln>
                <a:noFill/>
              </a:ln>
              <a:solidFill>
                <a:schemeClr val="tx1"/>
              </a:solidFill>
              <a:effectLst/>
              <a:latin typeface="Arial" pitchFamily="34" charset="0"/>
              <a:cs typeface="Arial" pitchFamily="34" charset="0"/>
            </a:endParaRPr>
          </a:p>
        </p:txBody>
      </p:sp>
      <p:pic>
        <p:nvPicPr>
          <p:cNvPr id="7" name="Image 6"/>
          <p:cNvPicPr/>
          <p:nvPr/>
        </p:nvPicPr>
        <p:blipFill>
          <a:blip r:embed="rId4" cstate="print"/>
          <a:srcRect l="21912" t="8151" r="14378" b="31911"/>
          <a:stretch>
            <a:fillRect/>
          </a:stretch>
        </p:blipFill>
        <p:spPr bwMode="auto">
          <a:xfrm>
            <a:off x="3995936" y="3068960"/>
            <a:ext cx="4606240" cy="3301901"/>
          </a:xfrm>
          <a:prstGeom prst="rect">
            <a:avLst/>
          </a:prstGeom>
          <a:noFill/>
          <a:ln w="9525">
            <a:noFill/>
            <a:miter lim="800000"/>
            <a:headEnd/>
            <a:tailEnd/>
          </a:ln>
        </p:spPr>
      </p:pic>
      <p:sp>
        <p:nvSpPr>
          <p:cNvPr id="9" name="Zone de texte 30"/>
          <p:cNvSpPr txBox="1">
            <a:spLocks noChangeArrowheads="1"/>
          </p:cNvSpPr>
          <p:nvPr/>
        </p:nvSpPr>
        <p:spPr bwMode="auto">
          <a:xfrm>
            <a:off x="7092280" y="5733256"/>
            <a:ext cx="1482189" cy="651237"/>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3000" b="0" i="0" u="none" strike="noStrike" cap="none" normalizeH="0" baseline="0" dirty="0" err="1">
                <a:ln>
                  <a:noFill/>
                </a:ln>
                <a:solidFill>
                  <a:schemeClr val="tx1"/>
                </a:solidFill>
                <a:effectLst/>
                <a:latin typeface="Calibri" pitchFamily="34" charset="0"/>
                <a:cs typeface="Arial" pitchFamily="34" charset="0"/>
              </a:rPr>
              <a:t>boards</a:t>
            </a:r>
            <a:endParaRPr kumimoji="0" lang="fr-FR" sz="3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r>
              <a:rPr lang="fr-FR" dirty="0" err="1"/>
              <a:t>Filming</a:t>
            </a:r>
            <a:r>
              <a:rPr lang="fr-FR" dirty="0"/>
              <a:t> machine</a:t>
            </a:r>
          </a:p>
        </p:txBody>
      </p:sp>
      <p:pic>
        <p:nvPicPr>
          <p:cNvPr id="4" name="Image 3"/>
          <p:cNvPicPr/>
          <p:nvPr/>
        </p:nvPicPr>
        <p:blipFill>
          <a:blip r:embed="rId3" cstate="print"/>
          <a:srcRect/>
          <a:stretch>
            <a:fillRect/>
          </a:stretch>
        </p:blipFill>
        <p:spPr bwMode="auto">
          <a:xfrm>
            <a:off x="2483768" y="1916832"/>
            <a:ext cx="3500844" cy="444595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r>
              <a:rPr lang="fr-FR" dirty="0" err="1"/>
              <a:t>What</a:t>
            </a:r>
            <a:r>
              <a:rPr lang="fr-FR" dirty="0"/>
              <a:t> </a:t>
            </a:r>
            <a:r>
              <a:rPr lang="fr-FR" dirty="0" err="1"/>
              <a:t>is</a:t>
            </a:r>
            <a:r>
              <a:rPr lang="fr-FR" dirty="0"/>
              <a:t> </a:t>
            </a:r>
            <a:r>
              <a:rPr lang="fr-FR" dirty="0" err="1"/>
              <a:t>Ubuntu</a:t>
            </a:r>
            <a:r>
              <a:rPr lang="fr-FR" dirty="0"/>
              <a:t> ?</a:t>
            </a:r>
          </a:p>
        </p:txBody>
      </p:sp>
      <p:pic>
        <p:nvPicPr>
          <p:cNvPr id="4" name="Image 3" descr="ubuntu logo"/>
          <p:cNvPicPr/>
          <p:nvPr/>
        </p:nvPicPr>
        <p:blipFill>
          <a:blip r:embed="rId3" cstate="print"/>
          <a:srcRect/>
          <a:stretch>
            <a:fillRect/>
          </a:stretch>
        </p:blipFill>
        <p:spPr bwMode="auto">
          <a:xfrm>
            <a:off x="1763688" y="1772816"/>
            <a:ext cx="5472608" cy="46085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a:p>
        </p:txBody>
      </p:sp>
      <p:sp>
        <p:nvSpPr>
          <p:cNvPr id="3" name="Titre 2"/>
          <p:cNvSpPr>
            <a:spLocks noGrp="1"/>
          </p:cNvSpPr>
          <p:nvPr>
            <p:ph type="title"/>
          </p:nvPr>
        </p:nvSpPr>
        <p:spPr>
          <a:xfrm>
            <a:off x="214282" y="7358090"/>
            <a:ext cx="8229600" cy="1219200"/>
          </a:xfrm>
        </p:spPr>
        <p:txBody>
          <a:bodyPr>
            <a:normAutofit fontScale="90000"/>
          </a:bodyPr>
          <a:lstStyle/>
          <a:p>
            <a:r>
              <a:rPr lang="fr-FR" dirty="0" err="1">
                <a:hlinkClick r:id="rId2" tooltip="Ubuntu (système d'exploitation)"/>
              </a:rPr>
              <a:t>Ubuntu</a:t>
            </a:r>
            <a:r>
              <a:rPr lang="fr-FR" dirty="0"/>
              <a:t>, une </a:t>
            </a:r>
            <a:r>
              <a:rPr lang="fr-FR" dirty="0">
                <a:hlinkClick r:id="rId3" tooltip="Distribution Linux"/>
              </a:rPr>
              <a:t>distribution Linux</a:t>
            </a:r>
            <a:r>
              <a:rPr lang="fr-FR" dirty="0"/>
              <a:t>, c'est-à-dire un </a:t>
            </a:r>
            <a:r>
              <a:rPr lang="fr-FR" dirty="0">
                <a:hlinkClick r:id="rId4" tooltip="Système d'exploitation"/>
              </a:rPr>
              <a:t>système d'exploitation</a:t>
            </a:r>
            <a:r>
              <a:rPr lang="fr-FR" dirty="0"/>
              <a:t>, destinée aux </a:t>
            </a:r>
            <a:r>
              <a:rPr lang="fr-FR" dirty="0">
                <a:hlinkClick r:id="rId5" tooltip="Ordinateurs personnels"/>
              </a:rPr>
              <a:t>ordinateurs personnels</a:t>
            </a:r>
            <a:r>
              <a:rPr lang="fr-FR" dirty="0"/>
              <a:t>.</a:t>
            </a:r>
          </a:p>
        </p:txBody>
      </p:sp>
      <p:pic>
        <p:nvPicPr>
          <p:cNvPr id="1027" name="Picture 3" descr="Z:\SNIR2\ELSA\STAGE vEN\ubuntu-linux-orange-background-ubuntu-logo-2048x1206.jpg"/>
          <p:cNvPicPr>
            <a:picLocks noChangeAspect="1" noChangeArrowheads="1"/>
          </p:cNvPicPr>
          <p:nvPr/>
        </p:nvPicPr>
        <p:blipFill>
          <a:blip r:embed="rId6" cstate="print"/>
          <a:srcRect/>
          <a:stretch>
            <a:fillRect/>
          </a:stretch>
        </p:blipFill>
        <p:spPr bwMode="auto">
          <a:xfrm>
            <a:off x="214282" y="1428736"/>
            <a:ext cx="8613314" cy="507209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1976</TotalTime>
  <Words>2286</Words>
  <Application>Microsoft Office PowerPoint</Application>
  <PresentationFormat>Affichage à l'écran (4:3)</PresentationFormat>
  <Paragraphs>105</Paragraphs>
  <Slides>18</Slides>
  <Notes>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Arial</vt:lpstr>
      <vt:lpstr>Calibri</vt:lpstr>
      <vt:lpstr>Constantia</vt:lpstr>
      <vt:lpstr>Wingdings 2</vt:lpstr>
      <vt:lpstr>Papier</vt:lpstr>
      <vt:lpstr>Internship Report</vt:lpstr>
      <vt:lpstr>Internship Report</vt:lpstr>
      <vt:lpstr>SUD INOX</vt:lpstr>
      <vt:lpstr>LOCATION</vt:lpstr>
      <vt:lpstr>Defilming</vt:lpstr>
      <vt:lpstr>Shippment</vt:lpstr>
      <vt:lpstr>Filming machine</vt:lpstr>
      <vt:lpstr>What is Ubuntu ?</vt:lpstr>
      <vt:lpstr>Ubuntu, une distribution Linux, c'est-à-dire un système d'exploitation, destinée aux ordinateurs personnels.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Damien Gabarel</dc:creator>
  <cp:lastModifiedBy>Patrick Dupont</cp:lastModifiedBy>
  <cp:revision>42</cp:revision>
  <dcterms:created xsi:type="dcterms:W3CDTF">2020-12-08T12:14:41Z</dcterms:created>
  <dcterms:modified xsi:type="dcterms:W3CDTF">2021-03-24T16:46:40Z</dcterms:modified>
</cp:coreProperties>
</file>