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7" r:id="rId3"/>
    <p:sldId id="264" r:id="rId4"/>
    <p:sldId id="268" r:id="rId5"/>
    <p:sldId id="316" r:id="rId6"/>
    <p:sldId id="317" r:id="rId7"/>
    <p:sldId id="318" r:id="rId8"/>
    <p:sldId id="321" r:id="rId9"/>
    <p:sldId id="319" r:id="rId10"/>
    <p:sldId id="320" r:id="rId11"/>
    <p:sldId id="279" r:id="rId12"/>
    <p:sldId id="280" r:id="rId13"/>
    <p:sldId id="281" r:id="rId14"/>
    <p:sldId id="282" r:id="rId15"/>
    <p:sldId id="270" r:id="rId16"/>
    <p:sldId id="269" r:id="rId17"/>
    <p:sldId id="271" r:id="rId18"/>
    <p:sldId id="272" r:id="rId19"/>
    <p:sldId id="273" r:id="rId20"/>
    <p:sldId id="274" r:id="rId21"/>
    <p:sldId id="275" r:id="rId22"/>
    <p:sldId id="276" r:id="rId23"/>
    <p:sldId id="313" r:id="rId24"/>
    <p:sldId id="278" r:id="rId25"/>
    <p:sldId id="314" r:id="rId26"/>
    <p:sldId id="277" r:id="rId27"/>
    <p:sldId id="261" r:id="rId28"/>
    <p:sldId id="265" r:id="rId29"/>
    <p:sldId id="266" r:id="rId30"/>
    <p:sldId id="267" r:id="rId31"/>
    <p:sldId id="283" r:id="rId32"/>
    <p:sldId id="284" r:id="rId33"/>
    <p:sldId id="285" r:id="rId34"/>
    <p:sldId id="286" r:id="rId35"/>
    <p:sldId id="301" r:id="rId36"/>
    <p:sldId id="287" r:id="rId37"/>
    <p:sldId id="288" r:id="rId38"/>
    <p:sldId id="295" r:id="rId39"/>
    <p:sldId id="292" r:id="rId40"/>
    <p:sldId id="293" r:id="rId41"/>
    <p:sldId id="296" r:id="rId42"/>
    <p:sldId id="289" r:id="rId43"/>
    <p:sldId id="290" r:id="rId44"/>
    <p:sldId id="291" r:id="rId45"/>
    <p:sldId id="297" r:id="rId46"/>
    <p:sldId id="298" r:id="rId47"/>
    <p:sldId id="300" r:id="rId48"/>
    <p:sldId id="299" r:id="rId49"/>
    <p:sldId id="302" r:id="rId50"/>
    <p:sldId id="303" r:id="rId51"/>
    <p:sldId id="304" r:id="rId52"/>
    <p:sldId id="305" r:id="rId53"/>
    <p:sldId id="306" r:id="rId54"/>
    <p:sldId id="307" r:id="rId55"/>
    <p:sldId id="315" r:id="rId56"/>
    <p:sldId id="308" r:id="rId57"/>
    <p:sldId id="310" r:id="rId58"/>
    <p:sldId id="311" r:id="rId59"/>
    <p:sldId id="312" r:id="rId6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CFE"/>
    <a:srgbClr val="88A7C1"/>
    <a:srgbClr val="3A5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89" autoAdjust="0"/>
  </p:normalViewPr>
  <p:slideViewPr>
    <p:cSldViewPr>
      <p:cViewPr varScale="1">
        <p:scale>
          <a:sx n="87" d="100"/>
          <a:sy n="87" d="100"/>
        </p:scale>
        <p:origin x="214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8576E5-7A8B-4188-AD58-CE65B2EE9100}" type="datetimeFigureOut">
              <a:rPr lang="fr-FR" smtClean="0"/>
              <a:pPr/>
              <a:t>27/03/2021</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B1963B-FB5E-4297-87DB-7E32C8C8381A}"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so.org/fr/iso-9001-quality-management.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riginefrancegarantie.f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udinox.fr/materiel-ch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udinox.fr/materiel-restauration-professionne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udinox.fr/cuisine-professionnelle-inox-304-inox-441/" TargetMode="External"/><Relationship Id="rId5" Type="http://schemas.openxmlformats.org/officeDocument/2006/relationships/hyperlink" Target="https://www.sudinox.fr/cuisine-professionnelle-sur-mesure-2/" TargetMode="External"/><Relationship Id="rId4" Type="http://schemas.openxmlformats.org/officeDocument/2006/relationships/hyperlink" Target="https://www.definitions-marketing.com/definition/ch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udinox.fr/cuisine-professionnelle-inox-304-inox-44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zdnet.fr/dossier/industrie-40-roadmap-business-4000237616.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udinox.fr/materiel-ch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udinox.fr/materiel-restauration-professionne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rtl="0"/>
            <a:r>
              <a:rPr lang="fr-FR" b="0" u="none" dirty="0"/>
              <a:t>Bonjour, je me nomme</a:t>
            </a:r>
            <a:r>
              <a:rPr lang="fr-FR" b="0" u="none" baseline="0" dirty="0"/>
              <a:t> Damien GABAREL, je vous remercie de votre présence pour m’écouter. Je vais pouvoir tout de suite vous faire mon rapport d’activité en entreprise.</a:t>
            </a:r>
            <a:endParaRPr lang="fr-FR" b="0" u="sng" dirty="0"/>
          </a:p>
          <a:p>
            <a:pPr rtl="0"/>
            <a:endParaRPr lang="fr-FR" b="0" u="sng" dirty="0"/>
          </a:p>
          <a:p>
            <a:pPr rtl="0"/>
            <a:endParaRPr lang="fr-FR" b="0" u="sng" dirty="0"/>
          </a:p>
          <a:p>
            <a:pPr rtl="0"/>
            <a:r>
              <a:rPr lang="fr-FR" b="0" u="sng" dirty="0"/>
              <a:t>Rapport de Stage</a:t>
            </a:r>
            <a:endParaRPr lang="fr-FR" b="0" dirty="0"/>
          </a:p>
          <a:p>
            <a:pPr rtl="0"/>
            <a:r>
              <a:rPr lang="fr-FR" b="0" u="sng" dirty="0"/>
              <a:t>FORME</a:t>
            </a:r>
            <a:endParaRPr lang="fr-FR" b="0" dirty="0"/>
          </a:p>
          <a:p>
            <a:pPr rtl="0"/>
            <a:r>
              <a:rPr lang="fr-FR" b="0" dirty="0"/>
              <a:t>on numérote les diapos</a:t>
            </a:r>
          </a:p>
          <a:p>
            <a:pPr rtl="0"/>
            <a:r>
              <a:rPr lang="fr-FR" b="0" dirty="0"/>
              <a:t>dans le diapo 1 page de garde</a:t>
            </a:r>
          </a:p>
          <a:p>
            <a:pPr rtl="0"/>
            <a:r>
              <a:rPr lang="fr-FR" b="0" dirty="0"/>
              <a:t>mon nom, ce que je présente, image société</a:t>
            </a:r>
          </a:p>
          <a:p>
            <a:pPr rtl="0"/>
            <a:endParaRPr lang="fr-FR" b="0" dirty="0"/>
          </a:p>
          <a:p>
            <a:pPr rtl="0"/>
            <a:r>
              <a:rPr lang="fr-FR" b="0" dirty="0"/>
              <a:t>sommaire détaillé (pas trop)</a:t>
            </a:r>
          </a:p>
          <a:p>
            <a:pPr rtl="0"/>
            <a:r>
              <a:rPr lang="fr-FR" b="0" dirty="0"/>
              <a:t>derrière présentation de l'entreprise</a:t>
            </a:r>
          </a:p>
          <a:p>
            <a:pPr rtl="0"/>
            <a:r>
              <a:rPr lang="fr-FR" b="0" u="sng" dirty="0"/>
              <a:t>FOND</a:t>
            </a:r>
            <a:endParaRPr lang="fr-FR" b="0" dirty="0"/>
          </a:p>
          <a:p>
            <a:pPr rtl="0"/>
            <a:r>
              <a:rPr lang="fr-FR" b="0" dirty="0"/>
              <a:t>(parler de son rôle dans l'entreprise, les tâches qu'on nous a confié, et les solutions apportées dans l'entreprise) → qu'est ce qu'on a apporté, est ce qu'on est allé jusqu'au bout, est ce qu'on a résolu des problèmes</a:t>
            </a:r>
          </a:p>
          <a:p>
            <a:pPr rtl="0"/>
            <a:r>
              <a:rPr lang="fr-FR" b="0" dirty="0"/>
              <a:t>+</a:t>
            </a:r>
          </a:p>
          <a:p>
            <a:pPr rtl="0"/>
            <a:r>
              <a:rPr lang="fr-FR" b="0" dirty="0"/>
              <a:t>présentation d'une étude de cas de A a Z : dans une entreprise on nous a donné des travaux à faire </a:t>
            </a:r>
          </a:p>
          <a:p>
            <a:pPr rtl="0"/>
            <a:r>
              <a:rPr lang="fr-FR" b="0" dirty="0"/>
              <a:t>(4min)</a:t>
            </a:r>
          </a:p>
          <a:p>
            <a:pPr rtl="0"/>
            <a:r>
              <a:rPr lang="fr-FR" b="0" dirty="0"/>
              <a:t>(9 min)</a:t>
            </a:r>
          </a:p>
          <a:p>
            <a:pPr rtl="0"/>
            <a:br>
              <a:rPr lang="fr-FR" b="0" dirty="0"/>
            </a:br>
            <a:endParaRPr lang="fr-FR" b="0" dirty="0"/>
          </a:p>
          <a:p>
            <a:pPr rtl="0"/>
            <a:r>
              <a:rPr lang="fr-FR" b="0" dirty="0"/>
              <a:t>Remerciements + Conclusion (1min)</a:t>
            </a:r>
          </a:p>
          <a:p>
            <a:pPr rtl="0"/>
            <a:br>
              <a:rPr lang="fr-FR" b="0" dirty="0"/>
            </a:br>
            <a:endParaRPr lang="fr-FR" b="0" dirty="0"/>
          </a:p>
          <a:p>
            <a:pPr rtl="0"/>
            <a:r>
              <a:rPr lang="fr-FR" b="0" dirty="0"/>
              <a:t>Dernière diapo « merci de votre attention »</a:t>
            </a: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r>
              <a:rPr lang="x-none" sz="1200" b="1" kern="1200" dirty="0">
                <a:solidFill>
                  <a:schemeClr val="tx1"/>
                </a:solidFill>
                <a:latin typeface="+mn-lt"/>
                <a:ea typeface="+mn-ea"/>
                <a:cs typeface="+mn-cs"/>
              </a:rPr>
              <a:t>Intemporel</a:t>
            </a:r>
            <a:endParaRPr lang="fr-FR" sz="1200" b="1" kern="1200" dirty="0">
              <a:solidFill>
                <a:schemeClr val="tx1"/>
              </a:solidFill>
              <a:latin typeface="+mn-lt"/>
              <a:ea typeface="+mn-ea"/>
              <a:cs typeface="+mn-cs"/>
            </a:endParaRPr>
          </a:p>
          <a:p>
            <a:r>
              <a:rPr lang="fr-FR" sz="1200" kern="1200" dirty="0">
                <a:solidFill>
                  <a:schemeClr val="tx1"/>
                </a:solidFill>
                <a:latin typeface="+mn-lt"/>
                <a:ea typeface="+mn-ea"/>
                <a:cs typeface="+mn-cs"/>
              </a:rPr>
              <a:t>Sa démarche environnementale pour le recyclage des matériels</a:t>
            </a:r>
          </a:p>
          <a:p>
            <a:r>
              <a:rPr lang="x-none" sz="1200" b="1" kern="1200" dirty="0">
                <a:solidFill>
                  <a:schemeClr val="tx1"/>
                </a:solidFill>
                <a:latin typeface="+mn-lt"/>
                <a:ea typeface="+mn-ea"/>
                <a:cs typeface="+mn-cs"/>
              </a:rPr>
              <a:t>21/12/1995 &amp; 11/16/1996</a:t>
            </a:r>
            <a:endParaRPr lang="fr-FR" sz="1200" b="1" kern="1200" dirty="0">
              <a:solidFill>
                <a:schemeClr val="tx1"/>
              </a:solidFill>
              <a:latin typeface="+mn-lt"/>
              <a:ea typeface="+mn-ea"/>
              <a:cs typeface="+mn-cs"/>
            </a:endParaRPr>
          </a:p>
          <a:p>
            <a:r>
              <a:rPr lang="fr-FR" sz="1200" kern="1200" dirty="0">
                <a:solidFill>
                  <a:schemeClr val="tx1"/>
                </a:solidFill>
                <a:latin typeface="+mn-lt"/>
                <a:ea typeface="+mn-ea"/>
                <a:cs typeface="+mn-cs"/>
              </a:rPr>
              <a:t>SUD Inox eu son statut INSEE le 21-12-1995 puis statut RCS le 11-06-1996.</a:t>
            </a:r>
          </a:p>
          <a:p>
            <a:r>
              <a:rPr lang="fr-FR" sz="1200" kern="1200" dirty="0">
                <a:solidFill>
                  <a:schemeClr val="tx1"/>
                </a:solidFill>
                <a:latin typeface="+mn-lt"/>
                <a:ea typeface="+mn-ea"/>
                <a:cs typeface="+mn-cs"/>
              </a:rPr>
              <a:t>L’entreprise est créée le 31 décembre 1995 avec l’activité d’Installation de structures métalliques, chaudronnées et de tuyauterie à l’adresse AV STE BARBE - 30520 SAINT-MARTIN-DE-VALGALGUES France.</a:t>
            </a:r>
          </a:p>
          <a:p>
            <a:r>
              <a:rPr lang="x-none" sz="1200" b="1" kern="1200" dirty="0">
                <a:solidFill>
                  <a:schemeClr val="tx1"/>
                </a:solidFill>
                <a:latin typeface="+mn-lt"/>
                <a:ea typeface="+mn-ea"/>
                <a:cs typeface="+mn-cs"/>
              </a:rPr>
              <a:t>05/07/2010</a:t>
            </a:r>
            <a:endParaRPr lang="fr-FR" sz="1200" b="1" kern="1200" dirty="0">
              <a:solidFill>
                <a:schemeClr val="tx1"/>
              </a:solidFill>
              <a:latin typeface="+mn-lt"/>
              <a:ea typeface="+mn-ea"/>
              <a:cs typeface="+mn-cs"/>
            </a:endParaRPr>
          </a:p>
          <a:p>
            <a:r>
              <a:rPr lang="fr-FR" sz="1200" kern="1200" dirty="0">
                <a:solidFill>
                  <a:schemeClr val="tx1"/>
                </a:solidFill>
                <a:latin typeface="+mn-lt"/>
                <a:ea typeface="+mn-ea"/>
                <a:cs typeface="+mn-cs"/>
              </a:rPr>
              <a:t>S’exporta par la suite au 561 RUE BACCHUS - 30000 NIMES le 05-07-2010 ou il pratiqua comme activité la Fabrication de structures métalliques et de parties de structures (2511Z) jusqu’à maintenant.</a:t>
            </a:r>
          </a:p>
          <a:p>
            <a:r>
              <a:rPr lang="x-none" sz="1200" b="1" kern="1200" dirty="0">
                <a:solidFill>
                  <a:schemeClr val="tx1"/>
                </a:solidFill>
                <a:latin typeface="+mn-lt"/>
                <a:ea typeface="+mn-ea"/>
                <a:cs typeface="+mn-cs"/>
              </a:rPr>
              <a:t>2016</a:t>
            </a:r>
            <a:endParaRPr lang="fr-FR" sz="1200" b="1" kern="1200" dirty="0">
              <a:solidFill>
                <a:schemeClr val="tx1"/>
              </a:solidFill>
              <a:latin typeface="+mn-lt"/>
              <a:ea typeface="+mn-ea"/>
              <a:cs typeface="+mn-cs"/>
            </a:endParaRPr>
          </a:p>
          <a:p>
            <a:r>
              <a:rPr lang="fr-FR" sz="1200" kern="1200" dirty="0">
                <a:solidFill>
                  <a:schemeClr val="tx1"/>
                </a:solidFill>
                <a:latin typeface="+mn-lt"/>
                <a:ea typeface="+mn-ea"/>
                <a:cs typeface="+mn-cs"/>
              </a:rPr>
              <a:t>2016 marques l’aboutissement de sa volonté constante d’amélioration :</a:t>
            </a:r>
          </a:p>
          <a:p>
            <a:r>
              <a:rPr lang="x-none" sz="1200" kern="1200" dirty="0">
                <a:solidFill>
                  <a:schemeClr val="tx1"/>
                </a:solidFill>
                <a:latin typeface="+mn-lt"/>
                <a:ea typeface="+mn-ea"/>
                <a:cs typeface="+mn-cs"/>
              </a:rPr>
              <a:t>Obtention du label Origine France Garantie</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La société Sud Inox a obtenu le label Origine France Garantie en 2016.</a:t>
            </a:r>
          </a:p>
          <a:p>
            <a:r>
              <a:rPr lang="fr-FR" sz="1200" kern="1200" dirty="0">
                <a:solidFill>
                  <a:schemeClr val="tx1"/>
                </a:solidFill>
                <a:latin typeface="+mn-lt"/>
                <a:ea typeface="+mn-ea"/>
                <a:cs typeface="+mn-cs"/>
              </a:rPr>
              <a:t>Ce label apporte au consommateur une sécurité quant à l’origine et au lieu de production des produits. Chez Sud Inox :</a:t>
            </a:r>
          </a:p>
          <a:p>
            <a:r>
              <a:rPr lang="fr-FR" sz="1200" kern="1200" dirty="0">
                <a:solidFill>
                  <a:schemeClr val="tx1"/>
                </a:solidFill>
                <a:latin typeface="+mn-lt"/>
                <a:ea typeface="+mn-ea"/>
                <a:cs typeface="+mn-cs"/>
              </a:rPr>
              <a:t>• </a:t>
            </a:r>
            <a:r>
              <a:rPr lang="fr-FR" sz="1200" u="sng" kern="1200" dirty="0">
                <a:solidFill>
                  <a:schemeClr val="tx1"/>
                </a:solidFill>
                <a:latin typeface="+mn-lt"/>
                <a:ea typeface="+mn-ea"/>
                <a:cs typeface="+mn-cs"/>
              </a:rPr>
              <a:t>l’inox 304 et l’inox 441</a:t>
            </a:r>
            <a:r>
              <a:rPr lang="fr-FR" sz="1200" kern="1200" dirty="0">
                <a:solidFill>
                  <a:schemeClr val="tx1"/>
                </a:solidFill>
                <a:latin typeface="+mn-lt"/>
                <a:ea typeface="+mn-ea"/>
                <a:cs typeface="+mn-cs"/>
              </a:rPr>
              <a:t> proviennent à 100% de France</a:t>
            </a:r>
          </a:p>
          <a:p>
            <a:r>
              <a:rPr lang="fr-FR" sz="1200" kern="1200" dirty="0">
                <a:solidFill>
                  <a:schemeClr val="tx1"/>
                </a:solidFill>
                <a:latin typeface="+mn-lt"/>
                <a:ea typeface="+mn-ea"/>
                <a:cs typeface="+mn-cs"/>
              </a:rPr>
              <a:t>• 96% des produits sont conformes aux exigences du référentiel OFG</a:t>
            </a:r>
          </a:p>
          <a:p>
            <a:r>
              <a:rPr lang="fr-FR" sz="1200" kern="1200" dirty="0">
                <a:solidFill>
                  <a:schemeClr val="tx1"/>
                </a:solidFill>
                <a:latin typeface="+mn-lt"/>
                <a:ea typeface="+mn-ea"/>
                <a:cs typeface="+mn-cs"/>
              </a:rPr>
              <a:t>• 100% du </a:t>
            </a:r>
            <a:r>
              <a:rPr lang="fr-FR" sz="1200" kern="1200" dirty="0" err="1">
                <a:solidFill>
                  <a:schemeClr val="tx1"/>
                </a:solidFill>
                <a:latin typeface="+mn-lt"/>
                <a:ea typeface="+mn-ea"/>
                <a:cs typeface="+mn-cs"/>
              </a:rPr>
              <a:t>process</a:t>
            </a:r>
            <a:r>
              <a:rPr lang="fr-FR" sz="1200" kern="1200" dirty="0">
                <a:solidFill>
                  <a:schemeClr val="tx1"/>
                </a:solidFill>
                <a:latin typeface="+mn-lt"/>
                <a:ea typeface="+mn-ea"/>
                <a:cs typeface="+mn-cs"/>
              </a:rPr>
              <a:t> est réalisé à Nîmes, en France.</a:t>
            </a:r>
          </a:p>
          <a:p>
            <a:r>
              <a:rPr lang="fr-FR" sz="1200" kern="1200" dirty="0">
                <a:solidFill>
                  <a:schemeClr val="tx1"/>
                </a:solidFill>
                <a:latin typeface="+mn-lt"/>
                <a:ea typeface="+mn-ea"/>
                <a:cs typeface="+mn-cs"/>
              </a:rPr>
              <a:t> </a:t>
            </a:r>
          </a:p>
          <a:p>
            <a:r>
              <a:rPr lang="x-none" sz="1200" kern="1200" dirty="0">
                <a:solidFill>
                  <a:schemeClr val="tx1"/>
                </a:solidFill>
                <a:latin typeface="+mn-lt"/>
                <a:ea typeface="+mn-ea"/>
                <a:cs typeface="+mn-cs"/>
              </a:rPr>
              <a:t>Obtention des certifications ISO 9001</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La norme </a:t>
            </a:r>
            <a:r>
              <a:rPr lang="fr-FR" sz="1200" u="sng" kern="1200" dirty="0">
                <a:solidFill>
                  <a:schemeClr val="tx1"/>
                </a:solidFill>
                <a:latin typeface="+mn-lt"/>
                <a:ea typeface="+mn-ea"/>
                <a:cs typeface="+mn-cs"/>
                <a:hlinkClick r:id="rId3"/>
              </a:rPr>
              <a:t>ISO 9001</a:t>
            </a:r>
            <a:r>
              <a:rPr lang="fr-FR" sz="1200" kern="1200" dirty="0">
                <a:solidFill>
                  <a:schemeClr val="tx1"/>
                </a:solidFill>
                <a:latin typeface="+mn-lt"/>
                <a:ea typeface="+mn-ea"/>
                <a:cs typeface="+mn-cs"/>
              </a:rPr>
              <a:t> définit les exigences pour la mise en place d’un système de management de la qualité.</a:t>
            </a:r>
          </a:p>
          <a:p>
            <a:r>
              <a:rPr lang="fr-FR" sz="1200" kern="1200" dirty="0">
                <a:solidFill>
                  <a:schemeClr val="tx1"/>
                </a:solidFill>
                <a:latin typeface="+mn-lt"/>
                <a:ea typeface="+mn-ea"/>
                <a:cs typeface="+mn-cs"/>
              </a:rPr>
              <a:t>La norme ISO 9001 a été révisée en 2015. En obtenant la certification en 2016, Sud Inox a donc intégré la prise en compte des enjeux externes et internes, et l’approche par les risques.</a:t>
            </a:r>
          </a:p>
          <a:p>
            <a:r>
              <a:rPr lang="fr-FR" sz="1200" kern="1200" dirty="0">
                <a:solidFill>
                  <a:schemeClr val="tx1"/>
                </a:solidFill>
                <a:latin typeface="+mn-lt"/>
                <a:ea typeface="+mn-ea"/>
                <a:cs typeface="+mn-cs"/>
              </a:rPr>
              <a:t> </a:t>
            </a:r>
          </a:p>
          <a:p>
            <a:r>
              <a:rPr lang="x-none" sz="1200" kern="1200" dirty="0">
                <a:solidFill>
                  <a:schemeClr val="tx1"/>
                </a:solidFill>
                <a:latin typeface="+mn-lt"/>
                <a:ea typeface="+mn-ea"/>
                <a:cs typeface="+mn-cs"/>
              </a:rPr>
              <a:t>Obtention des certifications ISO 26000</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 </a:t>
            </a:r>
          </a:p>
          <a:p>
            <a:r>
              <a:rPr lang="fr-FR" sz="1200" kern="1200" dirty="0">
                <a:solidFill>
                  <a:schemeClr val="tx1"/>
                </a:solidFill>
                <a:latin typeface="+mn-lt"/>
                <a:ea typeface="+mn-ea"/>
                <a:cs typeface="+mn-cs"/>
              </a:rPr>
              <a:t>Sud Inox est certifié ISO 26000 depuis 2016. Cette norme, relative à la responsabilité sociétale des entreprises, insiste sur le périmètre étendu de la responsabilité de l’entreprise notamment la mesure des impacts de ses décisions et activités sur les personnes et l’environnement. Par ailleurs, elle promeut un comportement transparent et éthique. </a:t>
            </a:r>
          </a:p>
          <a:p>
            <a:r>
              <a:rPr lang="fr-FR" sz="1200" kern="1200" dirty="0">
                <a:solidFill>
                  <a:schemeClr val="tx1"/>
                </a:solidFill>
                <a:latin typeface="+mn-lt"/>
                <a:ea typeface="+mn-ea"/>
                <a:cs typeface="+mn-cs"/>
              </a:rPr>
              <a:t> </a:t>
            </a:r>
          </a:p>
          <a:p>
            <a:r>
              <a:rPr lang="fr-FR" sz="1200" kern="1200" dirty="0">
                <a:solidFill>
                  <a:schemeClr val="tx1"/>
                </a:solidFill>
                <a:latin typeface="+mn-lt"/>
                <a:ea typeface="+mn-ea"/>
                <a:cs typeface="+mn-cs"/>
              </a:rPr>
              <a:t> </a:t>
            </a:r>
          </a:p>
          <a:p>
            <a:r>
              <a:rPr lang="x-none" sz="1200" kern="1200" dirty="0">
                <a:solidFill>
                  <a:schemeClr val="tx1"/>
                </a:solidFill>
                <a:latin typeface="+mn-lt"/>
                <a:ea typeface="+mn-ea"/>
                <a:cs typeface="+mn-cs"/>
              </a:rPr>
              <a:t>Sud Inox, membre actif du Syneg</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Sud Inox est membre du </a:t>
            </a:r>
            <a:r>
              <a:rPr lang="fr-FR" sz="1200" kern="1200" dirty="0" err="1">
                <a:solidFill>
                  <a:schemeClr val="tx1"/>
                </a:solidFill>
                <a:latin typeface="+mn-lt"/>
                <a:ea typeface="+mn-ea"/>
                <a:cs typeface="+mn-cs"/>
              </a:rPr>
              <a:t>Syneg</a:t>
            </a:r>
            <a:r>
              <a:rPr lang="fr-FR" sz="1200" kern="1200" dirty="0">
                <a:solidFill>
                  <a:schemeClr val="tx1"/>
                </a:solidFill>
                <a:latin typeface="+mn-lt"/>
                <a:ea typeface="+mn-ea"/>
                <a:cs typeface="+mn-cs"/>
              </a:rPr>
              <a:t> depuis 2016. Le syndicat national de l’équipement des grandes cuisines représente la profession auprès des pouvoirs publics, décideurs économiques et organisations professionnelles.</a:t>
            </a:r>
          </a:p>
          <a:p>
            <a:r>
              <a:rPr lang="fr-FR" sz="1200" kern="1200" dirty="0">
                <a:solidFill>
                  <a:schemeClr val="tx1"/>
                </a:solidFill>
                <a:latin typeface="+mn-lt"/>
                <a:ea typeface="+mn-ea"/>
                <a:cs typeface="+mn-cs"/>
              </a:rPr>
              <a:t>En choisissant d’adhérer au </a:t>
            </a:r>
            <a:r>
              <a:rPr lang="fr-FR" sz="1200" kern="1200" dirty="0" err="1">
                <a:solidFill>
                  <a:schemeClr val="tx1"/>
                </a:solidFill>
                <a:latin typeface="+mn-lt"/>
                <a:ea typeface="+mn-ea"/>
                <a:cs typeface="+mn-cs"/>
              </a:rPr>
              <a:t>Syneg</a:t>
            </a:r>
            <a:r>
              <a:rPr lang="fr-FR" sz="1200" kern="1200" dirty="0">
                <a:solidFill>
                  <a:schemeClr val="tx1"/>
                </a:solidFill>
                <a:latin typeface="+mn-lt"/>
                <a:ea typeface="+mn-ea"/>
                <a:cs typeface="+mn-cs"/>
              </a:rPr>
              <a:t>, Sud Inox a choisi de respecter une charte qualité incluant respect de l’environnement, responsabilité sociétale et pratiques éthiques. Plus qu’une simple adhésion, Sud Inox a décidé de s’investir au sein du syndicat. Laurent Godard, président de Sud Inox, est désormais l’un des administrateurs du syndicat. Il se consacre notamment à la mise en place du BIM pour la profession.</a:t>
            </a:r>
          </a:p>
          <a:p>
            <a:r>
              <a:rPr lang="fr-FR" sz="1200" kern="1200" dirty="0">
                <a:solidFill>
                  <a:schemeClr val="tx1"/>
                </a:solidFill>
                <a:latin typeface="+mn-lt"/>
                <a:ea typeface="+mn-ea"/>
                <a:cs typeface="+mn-cs"/>
              </a:rPr>
              <a:t> </a:t>
            </a:r>
          </a:p>
          <a:p>
            <a:r>
              <a:rPr lang="fr-FR" sz="1200" kern="1200" dirty="0">
                <a:solidFill>
                  <a:schemeClr val="tx1"/>
                </a:solidFill>
                <a:latin typeface="+mn-lt"/>
                <a:ea typeface="+mn-ea"/>
                <a:cs typeface="+mn-cs"/>
              </a:rPr>
              <a:t>Sud Inox est membre du FCSI depuis 2018. Le FCSI (</a:t>
            </a:r>
            <a:r>
              <a:rPr lang="fr-FR" sz="1200" kern="1200" dirty="0" err="1">
                <a:solidFill>
                  <a:schemeClr val="tx1"/>
                </a:solidFill>
                <a:latin typeface="+mn-lt"/>
                <a:ea typeface="+mn-ea"/>
                <a:cs typeface="+mn-cs"/>
              </a:rPr>
              <a:t>Foodservice</a:t>
            </a:r>
            <a:r>
              <a:rPr lang="fr-FR" sz="1200" kern="1200" dirty="0">
                <a:solidFill>
                  <a:schemeClr val="tx1"/>
                </a:solidFill>
                <a:latin typeface="+mn-lt"/>
                <a:ea typeface="+mn-ea"/>
                <a:cs typeface="+mn-cs"/>
              </a:rPr>
              <a:t> Consultants Society International) rassemble les métiers de conseil en restauration et hôtellerie.</a:t>
            </a:r>
          </a:p>
          <a:p>
            <a:r>
              <a:rPr lang="fr-FR" sz="1200" kern="1200" dirty="0">
                <a:solidFill>
                  <a:schemeClr val="tx1"/>
                </a:solidFill>
                <a:latin typeface="+mn-lt"/>
                <a:ea typeface="+mn-ea"/>
                <a:cs typeface="+mn-cs"/>
              </a:rPr>
              <a:t> </a:t>
            </a:r>
          </a:p>
          <a:p>
            <a:r>
              <a:rPr lang="x-none" sz="1200" b="1" kern="1200" dirty="0">
                <a:solidFill>
                  <a:schemeClr val="tx1"/>
                </a:solidFill>
                <a:latin typeface="+mn-lt"/>
                <a:ea typeface="+mn-ea"/>
                <a:cs typeface="+mn-cs"/>
              </a:rPr>
              <a:t>2018</a:t>
            </a:r>
            <a:endParaRPr lang="fr-FR" sz="1200" b="1" kern="1200" dirty="0">
              <a:solidFill>
                <a:schemeClr val="tx1"/>
              </a:solidFill>
              <a:latin typeface="+mn-lt"/>
              <a:ea typeface="+mn-ea"/>
              <a:cs typeface="+mn-cs"/>
            </a:endParaRPr>
          </a:p>
          <a:p>
            <a:r>
              <a:rPr lang="x-none" sz="1200" kern="1200" dirty="0">
                <a:solidFill>
                  <a:schemeClr val="tx1"/>
                </a:solidFill>
                <a:latin typeface="+mn-lt"/>
                <a:ea typeface="+mn-ea"/>
                <a:cs typeface="+mn-cs"/>
              </a:rPr>
              <a:t>Sud Inox, membre partenaire du FCSI</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Sud Inox est membre du FCSI depuis 2018. Le FCSI (Food-service Consultants Society International) rassemble les métiers de conseil en restauration et hôtellerie</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14</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Sud INOX fabrique Du matériel de restauration professionnel pour self-services avec Plusieurs gammes de self-service car Chez Sud Inox, il n’y a pas un self mais plusieurs gammes de self-services :</a:t>
            </a:r>
          </a:p>
          <a:p>
            <a:pPr lvl="0"/>
            <a:r>
              <a:rPr lang="fr-FR" sz="1200" kern="1200" dirty="0">
                <a:solidFill>
                  <a:schemeClr val="tx1"/>
                </a:solidFill>
                <a:latin typeface="+mn-lt"/>
                <a:ea typeface="+mn-ea"/>
                <a:cs typeface="+mn-cs"/>
              </a:rPr>
              <a:t>Majuscule, destinée à un client final majoritairement adulte, notamment conçu pour les cafeterias, la restauration en entreprise, les établissements de santé…</a:t>
            </a:r>
          </a:p>
          <a:p>
            <a:pPr lvl="0"/>
            <a:r>
              <a:rPr lang="fr-FR" sz="1200" kern="1200" dirty="0">
                <a:solidFill>
                  <a:schemeClr val="tx1"/>
                </a:solidFill>
                <a:latin typeface="+mn-lt"/>
                <a:ea typeface="+mn-ea"/>
                <a:cs typeface="+mn-cs"/>
              </a:rPr>
              <a:t>Minuscule, destinée à l’utilisateur enfant, notamment pour les cantines scolaires</a:t>
            </a:r>
          </a:p>
          <a:p>
            <a:r>
              <a:rPr lang="fr-FR" sz="1200" kern="1200" dirty="0">
                <a:solidFill>
                  <a:schemeClr val="tx1"/>
                </a:solidFill>
                <a:latin typeface="+mn-lt"/>
                <a:ea typeface="+mn-ea"/>
                <a:cs typeface="+mn-cs"/>
              </a:rPr>
              <a:t>Point-virgule, encastrable, idéale pour harmoniser un ensemble lors d’adjonction d’équipements complémentaires</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15</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Elle apporte sur le marché du matériel professionnel de restauration dernière génération</a:t>
            </a:r>
          </a:p>
          <a:p>
            <a:r>
              <a:rPr lang="fr-FR" sz="1200" kern="1200" dirty="0">
                <a:solidFill>
                  <a:schemeClr val="tx1"/>
                </a:solidFill>
                <a:latin typeface="+mn-lt"/>
                <a:ea typeface="+mn-ea"/>
                <a:cs typeface="+mn-cs"/>
              </a:rPr>
              <a:t>Après le lancement de sa première gamme d’équipements et meubles self, Sud inox a écouté les retours des utilisateurs pour proposer une offre optimisée.</a:t>
            </a:r>
          </a:p>
          <a:p>
            <a:r>
              <a:rPr lang="fr-FR" sz="1200" kern="1200" dirty="0">
                <a:solidFill>
                  <a:schemeClr val="tx1"/>
                </a:solidFill>
                <a:latin typeface="+mn-lt"/>
                <a:ea typeface="+mn-ea"/>
                <a:cs typeface="+mn-cs"/>
              </a:rPr>
              <a:t>Les produits restent identiques : distributeurs, </a:t>
            </a:r>
            <a:r>
              <a:rPr lang="fr-FR" sz="1200" kern="1200" dirty="0" err="1">
                <a:solidFill>
                  <a:schemeClr val="tx1"/>
                </a:solidFill>
                <a:latin typeface="+mn-lt"/>
                <a:ea typeface="+mn-ea"/>
                <a:cs typeface="+mn-cs"/>
              </a:rPr>
              <a:t>bains-marie</a:t>
            </a:r>
            <a:r>
              <a:rPr lang="fr-FR" sz="1200" kern="1200" dirty="0">
                <a:solidFill>
                  <a:schemeClr val="tx1"/>
                </a:solidFill>
                <a:latin typeface="+mn-lt"/>
                <a:ea typeface="+mn-ea"/>
                <a:cs typeface="+mn-cs"/>
              </a:rPr>
              <a:t>, vitrocéramiques, tables, vitrines, présentoirs, cuves, </a:t>
            </a:r>
            <a:r>
              <a:rPr lang="fr-FR" sz="1200" kern="1200" dirty="0" err="1">
                <a:solidFill>
                  <a:schemeClr val="tx1"/>
                </a:solidFill>
                <a:latin typeface="+mn-lt"/>
                <a:ea typeface="+mn-ea"/>
                <a:cs typeface="+mn-cs"/>
              </a:rPr>
              <a:t>salad’bars</a:t>
            </a:r>
            <a:r>
              <a:rPr lang="fr-FR" sz="1200" kern="1200" dirty="0">
                <a:solidFill>
                  <a:schemeClr val="tx1"/>
                </a:solidFill>
                <a:latin typeface="+mn-lt"/>
                <a:ea typeface="+mn-ea"/>
                <a:cs typeface="+mn-cs"/>
              </a:rPr>
              <a:t>… En revanche, grand nombre de points ont été améliorés à plusieurs niveaux :</a:t>
            </a:r>
          </a:p>
          <a:p>
            <a:pPr lvl="0"/>
            <a:r>
              <a:rPr lang="fr-FR" sz="1200" kern="1200" dirty="0">
                <a:solidFill>
                  <a:schemeClr val="tx1"/>
                </a:solidFill>
                <a:latin typeface="+mn-lt"/>
                <a:ea typeface="+mn-ea"/>
                <a:cs typeface="+mn-cs"/>
              </a:rPr>
              <a:t>Visuel : augmentation des surfaces vitrées, façades communes pour un esthétisme d’ensemble</a:t>
            </a:r>
          </a:p>
          <a:p>
            <a:pPr lvl="0"/>
            <a:r>
              <a:rPr lang="fr-FR" sz="1200" kern="1200" dirty="0">
                <a:solidFill>
                  <a:schemeClr val="tx1"/>
                </a:solidFill>
                <a:latin typeface="+mn-lt"/>
                <a:ea typeface="+mn-ea"/>
                <a:cs typeface="+mn-cs"/>
              </a:rPr>
              <a:t>Fonctionnel : capacités de présentation optimisées, gain de place, meubles au format 7 GN, présentoirs vitrocéramiques, </a:t>
            </a:r>
            <a:r>
              <a:rPr lang="fr-FR" sz="1200" kern="1200" dirty="0" err="1">
                <a:solidFill>
                  <a:schemeClr val="tx1"/>
                </a:solidFill>
                <a:latin typeface="+mn-lt"/>
                <a:ea typeface="+mn-ea"/>
                <a:cs typeface="+mn-cs"/>
              </a:rPr>
              <a:t>salad’bars</a:t>
            </a:r>
            <a:r>
              <a:rPr lang="fr-FR" sz="1200" kern="1200" dirty="0">
                <a:solidFill>
                  <a:schemeClr val="tx1"/>
                </a:solidFill>
                <a:latin typeface="+mn-lt"/>
                <a:ea typeface="+mn-ea"/>
                <a:cs typeface="+mn-cs"/>
              </a:rPr>
              <a:t> rectangles et hexagonaux</a:t>
            </a:r>
          </a:p>
          <a:p>
            <a:pPr lvl="0"/>
            <a:r>
              <a:rPr lang="fr-FR" sz="1200" kern="1200" dirty="0">
                <a:solidFill>
                  <a:schemeClr val="tx1"/>
                </a:solidFill>
                <a:latin typeface="+mn-lt"/>
                <a:ea typeface="+mn-ea"/>
                <a:cs typeface="+mn-cs"/>
              </a:rPr>
              <a:t>Réfrigération : gaz réfrigérant R134A</a:t>
            </a:r>
          </a:p>
          <a:p>
            <a:pPr lvl="0"/>
            <a:r>
              <a:rPr lang="fr-FR" sz="1200" kern="1200" dirty="0">
                <a:solidFill>
                  <a:schemeClr val="tx1"/>
                </a:solidFill>
                <a:latin typeface="+mn-lt"/>
                <a:ea typeface="+mn-ea"/>
                <a:cs typeface="+mn-cs"/>
              </a:rPr>
              <a:t>Technologique : meubles connectés pour assurer un premier niveau de maintenance à distance au client, via internet.</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16</a:t>
            </a:fld>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L’ensemble des produits de self-services fabriqués par Sud Inox est labellisé </a:t>
            </a:r>
            <a:r>
              <a:rPr lang="fr-FR" sz="1200" u="sng" kern="1200" dirty="0">
                <a:solidFill>
                  <a:schemeClr val="tx1"/>
                </a:solidFill>
                <a:latin typeface="+mn-lt"/>
                <a:ea typeface="+mn-ea"/>
                <a:cs typeface="+mn-cs"/>
                <a:hlinkClick r:id="rId3"/>
              </a:rPr>
              <a:t>OFG</a:t>
            </a:r>
            <a:r>
              <a:rPr lang="fr-FR" sz="1200" kern="1200" dirty="0">
                <a:solidFill>
                  <a:schemeClr val="tx1"/>
                </a:solidFill>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17</a:t>
            </a:fld>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Sud Inox fabrique aussi du </a:t>
            </a:r>
            <a:r>
              <a:rPr lang="fr-FR" sz="1200" u="sng" kern="1200" dirty="0">
                <a:solidFill>
                  <a:schemeClr val="tx1"/>
                </a:solidFill>
                <a:latin typeface="+mn-lt"/>
                <a:ea typeface="+mn-ea"/>
                <a:cs typeface="+mn-cs"/>
                <a:hlinkClick r:id="rId3"/>
              </a:rPr>
              <a:t>matériel pour CHR</a:t>
            </a:r>
            <a:r>
              <a:rPr lang="fr-FR" sz="1200" kern="1200" dirty="0">
                <a:solidFill>
                  <a:schemeClr val="tx1"/>
                </a:solidFill>
                <a:latin typeface="+mn-lt"/>
                <a:ea typeface="+mn-ea"/>
                <a:cs typeface="+mn-cs"/>
              </a:rPr>
              <a:t> et cuisines professionnelles collectives.</a:t>
            </a:r>
          </a:p>
          <a:p>
            <a:r>
              <a:rPr lang="fr-FR" sz="1200" kern="1200" dirty="0">
                <a:solidFill>
                  <a:schemeClr val="tx1"/>
                </a:solidFill>
                <a:latin typeface="+mn-lt"/>
                <a:ea typeface="+mn-ea"/>
                <a:cs typeface="+mn-cs"/>
              </a:rPr>
              <a:t>Sud Inox conçoit et fabrique des équipements inox de qualité destinés à la préparation des repas pour l’ensemble de ses clients : collectivités et entreprises d’un côté, CHR de l’autre.</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18</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Car les besoins des collectivités et entreprises en équipements de cuisine professionnels sont larges. Hôpitaux, cliniques, maisons de retraite, crèches, écoles, collèges, lycées, universités, centres de vacances, armée, musées, entreprises et administrations proposent aujourd’hui des espaces de restauration. Ces services impliquent un équipement professionnel à la fois pour la préparation et la distribution des repas.</a:t>
            </a:r>
            <a:br>
              <a:rPr lang="fr-FR" sz="1200" kern="1200" dirty="0">
                <a:solidFill>
                  <a:schemeClr val="tx1"/>
                </a:solidFill>
                <a:latin typeface="+mn-lt"/>
                <a:ea typeface="+mn-ea"/>
                <a:cs typeface="+mn-cs"/>
              </a:rPr>
            </a:br>
            <a:r>
              <a:rPr lang="fr-FR" sz="1200" kern="1200" dirty="0">
                <a:solidFill>
                  <a:schemeClr val="tx1"/>
                </a:solidFill>
                <a:latin typeface="+mn-lt"/>
                <a:ea typeface="+mn-ea"/>
                <a:cs typeface="+mn-cs"/>
              </a:rPr>
              <a:t>L’équipement inox destiné à la préparation des repas est le métier premier de Sud Inox : chaque jour plonges, tables (table du chef, de laverie, de déboîtage, de découpe, d’</a:t>
            </a:r>
            <a:r>
              <a:rPr lang="fr-FR" sz="1200" kern="1200" dirty="0" err="1">
                <a:solidFill>
                  <a:schemeClr val="tx1"/>
                </a:solidFill>
                <a:latin typeface="+mn-lt"/>
                <a:ea typeface="+mn-ea"/>
                <a:cs typeface="+mn-cs"/>
              </a:rPr>
              <a:t>affalage</a:t>
            </a:r>
            <a:r>
              <a:rPr lang="fr-FR" sz="1200" kern="1200" dirty="0">
                <a:solidFill>
                  <a:schemeClr val="tx1"/>
                </a:solidFill>
                <a:latin typeface="+mn-lt"/>
                <a:ea typeface="+mn-ea"/>
                <a:cs typeface="+mn-cs"/>
              </a:rPr>
              <a:t>, de </a:t>
            </a:r>
            <a:r>
              <a:rPr lang="fr-FR" sz="1200" kern="1200" dirty="0" err="1">
                <a:solidFill>
                  <a:schemeClr val="tx1"/>
                </a:solidFill>
                <a:latin typeface="+mn-lt"/>
                <a:ea typeface="+mn-ea"/>
                <a:cs typeface="+mn-cs"/>
              </a:rPr>
              <a:t>déssouvidage</a:t>
            </a:r>
            <a:r>
              <a:rPr lang="fr-FR" sz="1200" kern="1200" dirty="0">
                <a:solidFill>
                  <a:schemeClr val="tx1"/>
                </a:solidFill>
                <a:latin typeface="+mn-lt"/>
                <a:ea typeface="+mn-ea"/>
                <a:cs typeface="+mn-cs"/>
              </a:rPr>
              <a:t> et de poussage), guichets, robinetterie, lave-mains, meubles, armoires, étagères, échelles, chariots, pupitres, casiers, rayonnages, poubelles, bacs, caniveaux, hottes et autres accessoires sont fabriqués à Nîmes. Quelques 100 000 pièces sont produites en moyenne par an pour 10 000 produits finis fabriqués.</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19</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Depuis maintenant 5 ans, Sud Inox propose aussi tout l’équipement destiné à la distribution des repas : le </a:t>
            </a:r>
            <a:r>
              <a:rPr lang="fr-FR" sz="1200" u="sng" kern="1200" dirty="0">
                <a:solidFill>
                  <a:schemeClr val="tx1"/>
                </a:solidFill>
                <a:latin typeface="+mn-lt"/>
                <a:ea typeface="+mn-ea"/>
                <a:cs typeface="+mn-cs"/>
                <a:hlinkClick r:id="rId3"/>
              </a:rPr>
              <a:t>matériel professionnel de restauration pour self-services</a:t>
            </a:r>
            <a:endParaRPr lang="fr-FR" sz="1200" u="sng" kern="1200" dirty="0">
              <a:solidFill>
                <a:schemeClr val="tx1"/>
              </a:solidFill>
              <a:latin typeface="+mn-lt"/>
              <a:ea typeface="+mn-ea"/>
              <a:cs typeface="+mn-cs"/>
            </a:endParaRPr>
          </a:p>
          <a:p>
            <a:endParaRPr lang="fr-FR" sz="1200" u="sng" kern="1200" dirty="0">
              <a:solidFill>
                <a:schemeClr val="tx1"/>
              </a:solidFill>
              <a:latin typeface="+mn-lt"/>
              <a:ea typeface="+mn-ea"/>
              <a:cs typeface="+mn-cs"/>
            </a:endParaRPr>
          </a:p>
          <a:p>
            <a:r>
              <a:rPr lang="fr-FR" sz="1200" kern="1200" dirty="0">
                <a:solidFill>
                  <a:schemeClr val="tx1"/>
                </a:solidFill>
                <a:latin typeface="+mn-lt"/>
                <a:ea typeface="+mn-ea"/>
                <a:cs typeface="+mn-cs"/>
              </a:rPr>
              <a:t>Sud Inox répond aux demandes des </a:t>
            </a:r>
            <a:r>
              <a:rPr lang="fr-FR" sz="1200" u="sng" kern="1200" dirty="0">
                <a:solidFill>
                  <a:schemeClr val="tx1"/>
                </a:solidFill>
                <a:latin typeface="+mn-lt"/>
                <a:ea typeface="+mn-ea"/>
                <a:cs typeface="+mn-cs"/>
                <a:hlinkClick r:id="rId4"/>
              </a:rPr>
              <a:t>CHR</a:t>
            </a:r>
            <a:r>
              <a:rPr lang="fr-FR" sz="1200" kern="1200" dirty="0">
                <a:solidFill>
                  <a:schemeClr val="tx1"/>
                </a:solidFill>
                <a:latin typeface="+mn-lt"/>
                <a:ea typeface="+mn-ea"/>
                <a:cs typeface="+mn-cs"/>
              </a:rPr>
              <a:t>, à savoir les cafés, restaurants, hôtels et autres sandwicheries.</a:t>
            </a:r>
          </a:p>
          <a:p>
            <a:r>
              <a:rPr lang="fr-FR" sz="1200" kern="1200" dirty="0">
                <a:solidFill>
                  <a:schemeClr val="tx1"/>
                </a:solidFill>
                <a:latin typeface="+mn-lt"/>
                <a:ea typeface="+mn-ea"/>
                <a:cs typeface="+mn-cs"/>
              </a:rPr>
              <a:t>Sud Inox prend en compte les contraintes de ces commerces, notamment les contraintes économiques et d’espace. Sud Inox propose donc des produits standard tout en répondant à une demande de </a:t>
            </a:r>
            <a:r>
              <a:rPr lang="fr-FR" sz="1200" u="sng" kern="1200" dirty="0">
                <a:solidFill>
                  <a:schemeClr val="tx1"/>
                </a:solidFill>
                <a:latin typeface="+mn-lt"/>
                <a:ea typeface="+mn-ea"/>
                <a:cs typeface="+mn-cs"/>
                <a:hlinkClick r:id="rId5"/>
              </a:rPr>
              <a:t>fabrication sur-mesure</a:t>
            </a:r>
            <a:r>
              <a:rPr lang="fr-FR" sz="1200" kern="1200" dirty="0">
                <a:solidFill>
                  <a:schemeClr val="tx1"/>
                </a:solidFill>
                <a:latin typeface="+mn-lt"/>
                <a:ea typeface="+mn-ea"/>
                <a:cs typeface="+mn-cs"/>
              </a:rPr>
              <a:t>.</a:t>
            </a:r>
          </a:p>
          <a:p>
            <a:r>
              <a:rPr lang="fr-FR" sz="1200" kern="1200" dirty="0">
                <a:solidFill>
                  <a:schemeClr val="tx1"/>
                </a:solidFill>
                <a:latin typeface="+mn-lt"/>
                <a:ea typeface="+mn-ea"/>
                <a:cs typeface="+mn-cs"/>
              </a:rPr>
              <a:t>Pour l’équipement inox des cuisines CHR, la gamme est des plus complètes : plonges, matériel de laverie, tables, meubles, stockage, hygiène, hottes, accessoires…</a:t>
            </a:r>
          </a:p>
          <a:p>
            <a:r>
              <a:rPr lang="fr-FR" sz="1200" kern="1200" dirty="0">
                <a:solidFill>
                  <a:schemeClr val="tx1"/>
                </a:solidFill>
                <a:latin typeface="+mn-lt"/>
                <a:ea typeface="+mn-ea"/>
                <a:cs typeface="+mn-cs"/>
              </a:rPr>
              <a:t>Que ce soit pour la cuisine collective ou les CHR, Sud Inox propose tous ses équipements de </a:t>
            </a:r>
            <a:r>
              <a:rPr lang="fr-FR" sz="1200" u="sng" kern="1200" dirty="0">
                <a:solidFill>
                  <a:schemeClr val="tx1"/>
                </a:solidFill>
                <a:latin typeface="+mn-lt"/>
                <a:ea typeface="+mn-ea"/>
                <a:cs typeface="+mn-cs"/>
                <a:hlinkClick r:id="rId6"/>
              </a:rPr>
              <a:t>cuisine professionnelle inox</a:t>
            </a:r>
            <a:r>
              <a:rPr lang="fr-FR" sz="1200" kern="1200" dirty="0">
                <a:solidFill>
                  <a:schemeClr val="tx1"/>
                </a:solidFill>
                <a:latin typeface="+mn-lt"/>
                <a:ea typeface="+mn-ea"/>
                <a:cs typeface="+mn-cs"/>
              </a:rPr>
              <a:t>, en inox 304 ou inox 441. Au choix !</a:t>
            </a:r>
          </a:p>
          <a:p>
            <a:r>
              <a:rPr lang="fr-FR" sz="1200" kern="1200" dirty="0">
                <a:solidFill>
                  <a:schemeClr val="tx1"/>
                </a:solidFill>
                <a:latin typeface="+mn-lt"/>
                <a:ea typeface="+mn-ea"/>
                <a:cs typeface="+mn-cs"/>
              </a:rPr>
              <a:t>La société SUD INOX consiste en la fabrication de mobilier en inox pour les cuisines professionnelles. Qui est en réalité de la tôlerie fine, il y est fait des meubles, du self. D’un point de vue industrielle elle plie et assemble de la tôle.</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20</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sz="1200" b="1" kern="1200" dirty="0">
                <a:solidFill>
                  <a:schemeClr val="tx1"/>
                </a:solidFill>
                <a:latin typeface="+mn-lt"/>
                <a:ea typeface="+mn-ea"/>
                <a:cs typeface="+mn-cs"/>
              </a:rPr>
              <a:t>Le stage au sein de l'entreprise</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Mon stage s'est déroulé au service Production. Tout au long de mon stage, j'ai été guidé par mon maître de stage Monsieur FUCHS Éric.</a:t>
            </a:r>
          </a:p>
          <a:p>
            <a:r>
              <a:rPr lang="fr-FR" sz="1200" kern="1200" dirty="0">
                <a:solidFill>
                  <a:schemeClr val="tx1"/>
                </a:solidFill>
                <a:latin typeface="+mn-lt"/>
                <a:ea typeface="+mn-ea"/>
                <a:cs typeface="+mn-cs"/>
              </a:rPr>
              <a:t>Au sein de l'entreprise, mon maître de stage occupe le poste de Directeur d’Usine. Ses missions consistent en :</a:t>
            </a:r>
          </a:p>
          <a:p>
            <a:r>
              <a:rPr lang="fr-FR" sz="1200" kern="1200" dirty="0">
                <a:solidFill>
                  <a:schemeClr val="tx1"/>
                </a:solidFill>
                <a:latin typeface="+mn-lt"/>
                <a:ea typeface="+mn-ea"/>
                <a:cs typeface="+mn-cs"/>
              </a:rPr>
              <a:t> - La gestion de la production pour les fonctions de fabrication, d’ingénierie, de logistique et de maintenance</a:t>
            </a:r>
          </a:p>
          <a:p>
            <a:r>
              <a:rPr lang="fr-FR" sz="1200" kern="1200" dirty="0">
                <a:solidFill>
                  <a:schemeClr val="tx1"/>
                </a:solidFill>
                <a:latin typeface="+mn-lt"/>
                <a:ea typeface="+mn-ea"/>
                <a:cs typeface="+mn-cs"/>
              </a:rPr>
              <a:t>- Son étroite collaboration avec François le responsable de production</a:t>
            </a:r>
          </a:p>
          <a:p>
            <a:r>
              <a:rPr lang="fr-FR" sz="1200" kern="1200" dirty="0">
                <a:solidFill>
                  <a:schemeClr val="tx1"/>
                </a:solidFill>
                <a:latin typeface="+mn-lt"/>
                <a:ea typeface="+mn-ea"/>
                <a:cs typeface="+mn-cs"/>
              </a:rPr>
              <a:t>- Sa mise en place d’une politique de performance continue, de surveillance inopinée de la vitesse de travail des employés.</a:t>
            </a:r>
          </a:p>
          <a:p>
            <a:r>
              <a:rPr lang="fr-FR" sz="1200" kern="1200" dirty="0">
                <a:solidFill>
                  <a:schemeClr val="tx1"/>
                </a:solidFill>
                <a:latin typeface="+mn-lt"/>
                <a:ea typeface="+mn-ea"/>
                <a:cs typeface="+mn-cs"/>
              </a:rPr>
              <a:t>- La Rédaction des cahiers de charge, devis, fichiers fournisseurs</a:t>
            </a:r>
          </a:p>
          <a:p>
            <a:r>
              <a:rPr lang="fr-FR" sz="1200" kern="1200" dirty="0">
                <a:solidFill>
                  <a:schemeClr val="tx1"/>
                </a:solidFill>
                <a:latin typeface="+mn-lt"/>
                <a:ea typeface="+mn-ea"/>
                <a:cs typeface="+mn-cs"/>
              </a:rPr>
              <a:t>- C’est aussi le garant du confort social du personnel d’un site industriel en assurant des relations détendues avec les instances représentatives des salariés et des ouvriers</a:t>
            </a:r>
          </a:p>
          <a:p>
            <a:r>
              <a:rPr lang="fr-FR" sz="1200" kern="1200" dirty="0">
                <a:solidFill>
                  <a:schemeClr val="tx1"/>
                </a:solidFill>
                <a:latin typeface="+mn-lt"/>
                <a:ea typeface="+mn-ea"/>
                <a:cs typeface="+mn-cs"/>
              </a:rPr>
              <a:t>- Achète le matériel dont l’employé du service Production a besoin</a:t>
            </a:r>
          </a:p>
          <a:p>
            <a:r>
              <a:rPr lang="fr-FR" sz="1200" kern="1200" dirty="0">
                <a:solidFill>
                  <a:schemeClr val="tx1"/>
                </a:solidFill>
                <a:latin typeface="+mn-lt"/>
                <a:ea typeface="+mn-ea"/>
                <a:cs typeface="+mn-cs"/>
              </a:rPr>
              <a:t>- La maitrise de l’anglais pour discuter industriellement avec des fournisseurs outre-manche.</a:t>
            </a:r>
          </a:p>
          <a:p>
            <a:r>
              <a:rPr lang="fr-FR" sz="1200" kern="1200" dirty="0">
                <a:solidFill>
                  <a:schemeClr val="tx1"/>
                </a:solidFill>
                <a:latin typeface="+mn-lt"/>
                <a:ea typeface="+mn-ea"/>
                <a:cs typeface="+mn-cs"/>
              </a:rPr>
              <a:t>Grâce à William, Kévin, Grégoire et </a:t>
            </a:r>
            <a:r>
              <a:rPr lang="fr-FR" sz="1200" kern="1200" dirty="0" err="1">
                <a:solidFill>
                  <a:schemeClr val="tx1"/>
                </a:solidFill>
                <a:latin typeface="+mn-lt"/>
                <a:ea typeface="+mn-ea"/>
                <a:cs typeface="+mn-cs"/>
              </a:rPr>
              <a:t>Jurica</a:t>
            </a:r>
            <a:r>
              <a:rPr lang="fr-FR" sz="1200" kern="1200" dirty="0">
                <a:solidFill>
                  <a:schemeClr val="tx1"/>
                </a:solidFill>
                <a:latin typeface="+mn-lt"/>
                <a:ea typeface="+mn-ea"/>
                <a:cs typeface="+mn-cs"/>
              </a:rPr>
              <a:t> j'ai eu la possibilité de m'immerger dans le métier.</a:t>
            </a:r>
          </a:p>
          <a:p>
            <a:r>
              <a:rPr lang="fr-FR" sz="1200" kern="1200" dirty="0">
                <a:solidFill>
                  <a:schemeClr val="tx1"/>
                </a:solidFill>
                <a:latin typeface="+mn-lt"/>
                <a:ea typeface="+mn-ea"/>
                <a:cs typeface="+mn-cs"/>
              </a:rPr>
              <a:t>Les conditions de stage ont été excellentes grâce à l’accueil chaleureux de tous les employés.</a:t>
            </a:r>
          </a:p>
          <a:p>
            <a:r>
              <a:rPr lang="fr-FR" sz="1200" kern="1200" dirty="0">
                <a:solidFill>
                  <a:schemeClr val="tx1"/>
                </a:solidFill>
                <a:latin typeface="+mn-lt"/>
                <a:ea typeface="+mn-ea"/>
                <a:cs typeface="+mn-cs"/>
              </a:rPr>
              <a:t>Ma mission de stagiaire a demandé une présence constante d’employés tel que </a:t>
            </a:r>
            <a:r>
              <a:rPr lang="fr-FR" sz="1200" kern="1200" dirty="0" err="1">
                <a:solidFill>
                  <a:schemeClr val="tx1"/>
                </a:solidFill>
                <a:latin typeface="+mn-lt"/>
                <a:ea typeface="+mn-ea"/>
                <a:cs typeface="+mn-cs"/>
              </a:rPr>
              <a:t>Jurica</a:t>
            </a:r>
            <a:r>
              <a:rPr lang="fr-FR" sz="1200" kern="1200" dirty="0">
                <a:solidFill>
                  <a:schemeClr val="tx1"/>
                </a:solidFill>
                <a:latin typeface="+mn-lt"/>
                <a:ea typeface="+mn-ea"/>
                <a:cs typeface="+mn-cs"/>
              </a:rPr>
              <a:t>, Grégoire, Kévin ou William. Effectivement, dû à mes problèmes de mémoire il fallut me remémorer sans cesse les actes à effectuer.</a:t>
            </a: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21</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r>
              <a:rPr lang="fr-FR" sz="1200" b="1" kern="1200" dirty="0">
                <a:solidFill>
                  <a:schemeClr val="tx1"/>
                </a:solidFill>
                <a:latin typeface="+mn-lt"/>
                <a:ea typeface="+mn-ea"/>
                <a:cs typeface="+mn-cs"/>
              </a:rPr>
              <a:t>Evolution pure</a:t>
            </a:r>
          </a:p>
          <a:p>
            <a:r>
              <a:rPr lang="fr-FR" sz="1200" kern="1200" dirty="0">
                <a:solidFill>
                  <a:schemeClr val="tx1"/>
                </a:solidFill>
                <a:latin typeface="+mn-lt"/>
                <a:ea typeface="+mn-ea"/>
                <a:cs typeface="+mn-cs"/>
              </a:rPr>
              <a:t>Amélioration constante en forgeant l'identité de l'entreprise dans sa volonté d’amélioration sans arrêt.</a:t>
            </a:r>
          </a:p>
          <a:p>
            <a:pPr lvl="0"/>
            <a:r>
              <a:rPr lang="fr-FR" sz="1200" b="1" kern="1200" dirty="0">
                <a:solidFill>
                  <a:schemeClr val="tx1"/>
                </a:solidFill>
                <a:latin typeface="+mn-lt"/>
                <a:ea typeface="+mn-ea"/>
                <a:cs typeface="+mn-cs"/>
              </a:rPr>
              <a:t>Développement durable</a:t>
            </a:r>
          </a:p>
          <a:p>
            <a:r>
              <a:rPr lang="fr-FR" sz="1200" kern="1200" dirty="0">
                <a:solidFill>
                  <a:schemeClr val="tx1"/>
                </a:solidFill>
                <a:latin typeface="+mn-lt"/>
                <a:ea typeface="+mn-ea"/>
                <a:cs typeface="+mn-cs"/>
              </a:rPr>
              <a:t>De la planète en utilisant en plus de l’inox 304 de l’inox 441, Ce dernier présente un avantage en termes de développement durable : il émet moins de gaz à effet de serre lors de la fabrication.</a:t>
            </a:r>
          </a:p>
          <a:p>
            <a:pPr lvl="0"/>
            <a:r>
              <a:rPr lang="fr-FR" sz="1200" b="1" kern="1200" dirty="0">
                <a:solidFill>
                  <a:schemeClr val="tx1"/>
                </a:solidFill>
                <a:latin typeface="+mn-lt"/>
                <a:ea typeface="+mn-ea"/>
                <a:cs typeface="+mn-cs"/>
              </a:rPr>
              <a:t>Recyclage</a:t>
            </a:r>
          </a:p>
          <a:p>
            <a:pPr lvl="0"/>
            <a:r>
              <a:rPr lang="fr-FR" sz="1200" kern="1200" dirty="0">
                <a:solidFill>
                  <a:schemeClr val="tx1"/>
                </a:solidFill>
                <a:latin typeface="+mn-lt"/>
                <a:ea typeface="+mn-ea"/>
                <a:cs typeface="+mn-cs"/>
              </a:rPr>
              <a:t>-Le bâtiment Sud Inox est conçu dans une volonté de recyclage. Les énergies calorifiques des machines sont récupérées pour chauffer le bâtiment. Les matériaux utilisés pour la construction sont eux-mêmes des matériaux recyclés ou recyclables.</a:t>
            </a:r>
          </a:p>
          <a:p>
            <a:pPr lvl="0"/>
            <a:r>
              <a:rPr lang="fr-FR" sz="1200" kern="1200" dirty="0">
                <a:solidFill>
                  <a:schemeClr val="tx1"/>
                </a:solidFill>
                <a:latin typeface="+mn-lt"/>
                <a:ea typeface="+mn-ea"/>
                <a:cs typeface="+mn-cs"/>
              </a:rPr>
              <a:t>-Au niveau de la production : les chutes de tôle sont revendues à une filière de recyclage ; les produits à défaut d’aspect sont donnés à des associations caritatives.</a:t>
            </a:r>
          </a:p>
          <a:p>
            <a:pPr lvl="0"/>
            <a:r>
              <a:rPr lang="fr-FR" sz="1200" kern="1200" dirty="0">
                <a:solidFill>
                  <a:schemeClr val="tx1"/>
                </a:solidFill>
                <a:latin typeface="+mn-lt"/>
                <a:ea typeface="+mn-ea"/>
                <a:cs typeface="+mn-cs"/>
              </a:rPr>
              <a:t>-Via le </a:t>
            </a:r>
            <a:r>
              <a:rPr lang="fr-FR" sz="1200" kern="1200" dirty="0" err="1">
                <a:solidFill>
                  <a:schemeClr val="tx1"/>
                </a:solidFill>
                <a:latin typeface="+mn-lt"/>
                <a:ea typeface="+mn-ea"/>
                <a:cs typeface="+mn-cs"/>
              </a:rPr>
              <a:t>Syneg</a:t>
            </a:r>
            <a:r>
              <a:rPr lang="fr-FR" sz="1200" kern="1200" dirty="0">
                <a:solidFill>
                  <a:schemeClr val="tx1"/>
                </a:solidFill>
                <a:latin typeface="+mn-lt"/>
                <a:ea typeface="+mn-ea"/>
                <a:cs typeface="+mn-cs"/>
              </a:rPr>
              <a:t>, Sud Inox adhère à </a:t>
            </a:r>
            <a:r>
              <a:rPr lang="fr-FR" sz="1200" kern="1200" dirty="0" err="1">
                <a:solidFill>
                  <a:schemeClr val="tx1"/>
                </a:solidFill>
                <a:latin typeface="+mn-lt"/>
                <a:ea typeface="+mn-ea"/>
                <a:cs typeface="+mn-cs"/>
              </a:rPr>
              <a:t>Valo</a:t>
            </a:r>
            <a:r>
              <a:rPr lang="fr-FR" sz="1200" kern="1200" dirty="0">
                <a:solidFill>
                  <a:schemeClr val="tx1"/>
                </a:solidFill>
                <a:latin typeface="+mn-lt"/>
                <a:ea typeface="+mn-ea"/>
                <a:cs typeface="+mn-cs"/>
              </a:rPr>
              <a:t> Resto Pro®. Ce dispositif propose un guichet unique de recyclage et favorise l’engagement de toute la filière de la cuisine professionnelle en faveur de la préservation de l’environnement. Concrètement, </a:t>
            </a:r>
            <a:r>
              <a:rPr lang="fr-FR" sz="1200" kern="1200" dirty="0" err="1">
                <a:solidFill>
                  <a:schemeClr val="tx1"/>
                </a:solidFill>
                <a:latin typeface="+mn-lt"/>
                <a:ea typeface="+mn-ea"/>
                <a:cs typeface="+mn-cs"/>
              </a:rPr>
              <a:t>Valo</a:t>
            </a:r>
            <a:r>
              <a:rPr lang="fr-FR" sz="1200" kern="1200" dirty="0">
                <a:solidFill>
                  <a:schemeClr val="tx1"/>
                </a:solidFill>
                <a:latin typeface="+mn-lt"/>
                <a:ea typeface="+mn-ea"/>
                <a:cs typeface="+mn-cs"/>
              </a:rPr>
              <a:t> Resto Pro® est géré par </a:t>
            </a:r>
            <a:r>
              <a:rPr lang="fr-FR" sz="1200" kern="1200" dirty="0" err="1">
                <a:solidFill>
                  <a:schemeClr val="tx1"/>
                </a:solidFill>
                <a:latin typeface="+mn-lt"/>
                <a:ea typeface="+mn-ea"/>
                <a:cs typeface="+mn-cs"/>
              </a:rPr>
              <a:t>Ecologic</a:t>
            </a:r>
            <a:r>
              <a:rPr lang="fr-FR" sz="1200" kern="1200" dirty="0">
                <a:solidFill>
                  <a:schemeClr val="tx1"/>
                </a:solidFill>
                <a:latin typeface="+mn-lt"/>
                <a:ea typeface="+mn-ea"/>
                <a:cs typeface="+mn-cs"/>
              </a:rPr>
              <a:t>, un organisme agréé par l’Etat qui organise collecte, dépollution et valorisation des déchets d’équipements électriques et électroniques (D3E) et des déchets d’éléments d’ameublement (DEA).</a:t>
            </a:r>
          </a:p>
          <a:p>
            <a:pPr lvl="0"/>
            <a:r>
              <a:rPr lang="en-US" sz="1200" b="1" kern="1200" dirty="0" err="1">
                <a:solidFill>
                  <a:schemeClr val="tx1"/>
                </a:solidFill>
                <a:latin typeface="+mn-lt"/>
                <a:ea typeface="+mn-ea"/>
                <a:cs typeface="+mn-cs"/>
              </a:rPr>
              <a:t>Éthique</a:t>
            </a:r>
            <a:endParaRPr lang="fr-FR" sz="1200" b="1" kern="1200" dirty="0">
              <a:solidFill>
                <a:schemeClr val="tx1"/>
              </a:solidFill>
              <a:latin typeface="+mn-lt"/>
              <a:ea typeface="+mn-ea"/>
              <a:cs typeface="+mn-cs"/>
            </a:endParaRPr>
          </a:p>
          <a:p>
            <a:r>
              <a:rPr lang="fr-FR" sz="1200" kern="1200" dirty="0">
                <a:solidFill>
                  <a:schemeClr val="tx1"/>
                </a:solidFill>
                <a:latin typeface="+mn-lt"/>
                <a:ea typeface="+mn-ea"/>
                <a:cs typeface="+mn-cs"/>
              </a:rPr>
              <a:t>Enfin, l’ensemble du personnel est sensibilisé au tri des déchets : démarche zéro papier, recyclage interne…</a:t>
            </a: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22</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r>
              <a:rPr lang="fr-FR" sz="1200" b="1" kern="1200" dirty="0">
                <a:solidFill>
                  <a:schemeClr val="tx1"/>
                </a:solidFill>
                <a:latin typeface="+mn-lt"/>
                <a:ea typeface="+mn-ea"/>
                <a:cs typeface="+mn-cs"/>
              </a:rPr>
              <a:t>Evolution pure</a:t>
            </a:r>
          </a:p>
          <a:p>
            <a:r>
              <a:rPr lang="fr-FR" sz="1200" kern="1200" dirty="0">
                <a:solidFill>
                  <a:schemeClr val="tx1"/>
                </a:solidFill>
                <a:latin typeface="+mn-lt"/>
                <a:ea typeface="+mn-ea"/>
                <a:cs typeface="+mn-cs"/>
              </a:rPr>
              <a:t>Amélioration constante en forgeant l'identité de l'entreprise dans sa volonté d’amélioration sans arrêt.</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23</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0" dirty="0"/>
              <a:t>sommaire détaillé (pas trop)</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r>
              <a:rPr lang="fr-FR" sz="1200" b="1" kern="1200" dirty="0">
                <a:solidFill>
                  <a:schemeClr val="tx1"/>
                </a:solidFill>
                <a:latin typeface="+mn-lt"/>
                <a:ea typeface="+mn-ea"/>
                <a:cs typeface="+mn-cs"/>
              </a:rPr>
              <a:t>Développement durable</a:t>
            </a:r>
          </a:p>
          <a:p>
            <a:r>
              <a:rPr lang="fr-FR" sz="1200" kern="1200" dirty="0">
                <a:solidFill>
                  <a:schemeClr val="tx1"/>
                </a:solidFill>
                <a:latin typeface="+mn-lt"/>
                <a:ea typeface="+mn-ea"/>
                <a:cs typeface="+mn-cs"/>
              </a:rPr>
              <a:t>De la planète en utilisant en plus de l’inox 304 de l’inox 441, Ce dernier présente un avantage en termes de développement durable : il émet moins de gaz à effet de serre lors de la fabrication.</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24</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r>
              <a:rPr lang="fr-FR" sz="1200" b="1" kern="1200" dirty="0">
                <a:solidFill>
                  <a:schemeClr val="tx1"/>
                </a:solidFill>
                <a:latin typeface="+mn-lt"/>
                <a:ea typeface="+mn-ea"/>
                <a:cs typeface="+mn-cs"/>
              </a:rPr>
              <a:t>Recyclage</a:t>
            </a:r>
          </a:p>
          <a:p>
            <a:pPr lvl="0"/>
            <a:r>
              <a:rPr lang="fr-FR" sz="1200" kern="1200" dirty="0">
                <a:solidFill>
                  <a:schemeClr val="tx1"/>
                </a:solidFill>
                <a:latin typeface="+mn-lt"/>
                <a:ea typeface="+mn-ea"/>
                <a:cs typeface="+mn-cs"/>
              </a:rPr>
              <a:t>-Le bâtiment Sud Inox est conçu dans une volonté de recyclage. Les énergies calorifiques des machines sont récupérées pour chauffer le bâtiment. Les matériaux utilisés pour la construction sont eux-mêmes des matériaux recyclés ou recyclables.</a:t>
            </a:r>
          </a:p>
          <a:p>
            <a:pPr lvl="0"/>
            <a:r>
              <a:rPr lang="fr-FR" sz="1200" kern="1200" dirty="0">
                <a:solidFill>
                  <a:schemeClr val="tx1"/>
                </a:solidFill>
                <a:latin typeface="+mn-lt"/>
                <a:ea typeface="+mn-ea"/>
                <a:cs typeface="+mn-cs"/>
              </a:rPr>
              <a:t>-Au niveau de la production : les chutes de tôle sont revendues à une filière de recyclage ; les produits à défaut d’aspect sont donnés à des associations caritatives.</a:t>
            </a:r>
          </a:p>
          <a:p>
            <a:pPr lvl="0"/>
            <a:r>
              <a:rPr lang="fr-FR" sz="1200" kern="1200" dirty="0">
                <a:solidFill>
                  <a:schemeClr val="tx1"/>
                </a:solidFill>
                <a:latin typeface="+mn-lt"/>
                <a:ea typeface="+mn-ea"/>
                <a:cs typeface="+mn-cs"/>
              </a:rPr>
              <a:t>-Via le </a:t>
            </a:r>
            <a:r>
              <a:rPr lang="fr-FR" sz="1200" kern="1200" dirty="0" err="1">
                <a:solidFill>
                  <a:schemeClr val="tx1"/>
                </a:solidFill>
                <a:latin typeface="+mn-lt"/>
                <a:ea typeface="+mn-ea"/>
                <a:cs typeface="+mn-cs"/>
              </a:rPr>
              <a:t>Syneg</a:t>
            </a:r>
            <a:r>
              <a:rPr lang="fr-FR" sz="1200" kern="1200" dirty="0">
                <a:solidFill>
                  <a:schemeClr val="tx1"/>
                </a:solidFill>
                <a:latin typeface="+mn-lt"/>
                <a:ea typeface="+mn-ea"/>
                <a:cs typeface="+mn-cs"/>
              </a:rPr>
              <a:t>, Sud Inox adhère à </a:t>
            </a:r>
            <a:r>
              <a:rPr lang="fr-FR" sz="1200" kern="1200" dirty="0" err="1">
                <a:solidFill>
                  <a:schemeClr val="tx1"/>
                </a:solidFill>
                <a:latin typeface="+mn-lt"/>
                <a:ea typeface="+mn-ea"/>
                <a:cs typeface="+mn-cs"/>
              </a:rPr>
              <a:t>Valo</a:t>
            </a:r>
            <a:r>
              <a:rPr lang="fr-FR" sz="1200" kern="1200" dirty="0">
                <a:solidFill>
                  <a:schemeClr val="tx1"/>
                </a:solidFill>
                <a:latin typeface="+mn-lt"/>
                <a:ea typeface="+mn-ea"/>
                <a:cs typeface="+mn-cs"/>
              </a:rPr>
              <a:t> Resto Pro®. Ce dispositif propose un guichet unique de recyclage et favorise l’engagement de toute la filière de la cuisine professionnelle en faveur de la préservation de l’environnement. Concrètement, </a:t>
            </a:r>
            <a:r>
              <a:rPr lang="fr-FR" sz="1200" kern="1200" dirty="0" err="1">
                <a:solidFill>
                  <a:schemeClr val="tx1"/>
                </a:solidFill>
                <a:latin typeface="+mn-lt"/>
                <a:ea typeface="+mn-ea"/>
                <a:cs typeface="+mn-cs"/>
              </a:rPr>
              <a:t>Valo</a:t>
            </a:r>
            <a:r>
              <a:rPr lang="fr-FR" sz="1200" kern="1200" dirty="0">
                <a:solidFill>
                  <a:schemeClr val="tx1"/>
                </a:solidFill>
                <a:latin typeface="+mn-lt"/>
                <a:ea typeface="+mn-ea"/>
                <a:cs typeface="+mn-cs"/>
              </a:rPr>
              <a:t> Resto Pro® est géré par </a:t>
            </a:r>
            <a:r>
              <a:rPr lang="fr-FR" sz="1200" kern="1200" dirty="0" err="1">
                <a:solidFill>
                  <a:schemeClr val="tx1"/>
                </a:solidFill>
                <a:latin typeface="+mn-lt"/>
                <a:ea typeface="+mn-ea"/>
                <a:cs typeface="+mn-cs"/>
              </a:rPr>
              <a:t>Ecologic</a:t>
            </a:r>
            <a:r>
              <a:rPr lang="fr-FR" sz="1200" kern="1200" dirty="0">
                <a:solidFill>
                  <a:schemeClr val="tx1"/>
                </a:solidFill>
                <a:latin typeface="+mn-lt"/>
                <a:ea typeface="+mn-ea"/>
                <a:cs typeface="+mn-cs"/>
              </a:rPr>
              <a:t>, un organisme agréé par l’Etat qui organise collecte, dépollution et valorisation des déchets d’équipements électriques et électroniques (D3E) et des déchets d’éléments d’ameublement (DEA).</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25</a:t>
            </a:fld>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Grâce à ce stage, j'ai découvert le monde de l'entreprise et son secteur d'activité. L'organisation d'une entreprise n'étant pas toujours aisée à comprendre, il était important pour moi de comprendre le rôle de chaque service. </a:t>
            </a:r>
          </a:p>
          <a:p>
            <a:r>
              <a:rPr lang="fr-FR" sz="1200" kern="1200" dirty="0">
                <a:solidFill>
                  <a:schemeClr val="tx1"/>
                </a:solidFill>
                <a:latin typeface="+mn-lt"/>
                <a:ea typeface="+mn-ea"/>
                <a:cs typeface="+mn-cs"/>
              </a:rPr>
              <a:t>Les missions que j'ai réalisées m'ont permis de vivre le monde de l'entreprise. Elles sont le fil d’Ariane de mon rapport de stage. </a:t>
            </a:r>
          </a:p>
          <a:p>
            <a:r>
              <a:rPr lang="fr-FR" sz="1200" kern="1200" dirty="0">
                <a:solidFill>
                  <a:schemeClr val="tx1"/>
                </a:solidFill>
                <a:latin typeface="+mn-lt"/>
                <a:ea typeface="+mn-ea"/>
                <a:cs typeface="+mn-cs"/>
              </a:rPr>
              <a:t>Malheureusement, en raison de la crise sanitaire et des mesures de distanciation je n’ai effectué le stage que dans le secteur production, le secteur gestion étant occupé par le personnel qualifié qui n’a pas pu m’accueillir vu la configuration des bureaux.</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26</a:t>
            </a:fld>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pPr rtl="0"/>
            <a:r>
              <a:rPr lang="fr-FR" b="0" dirty="0"/>
              <a:t>(parler de son rôle dans l'entreprise, les tâches qu'on nous a confié, et les solutions apportées dans l'entreprise) → qu'est ce qu'on a apporté, est ce qu'on est allé jusqu'au bout, est ce qu'on a résolu des problèmes</a:t>
            </a:r>
          </a:p>
          <a:p>
            <a:pPr rtl="0"/>
            <a:r>
              <a:rPr lang="fr-FR" b="0" dirty="0"/>
              <a:t>+</a:t>
            </a:r>
          </a:p>
          <a:p>
            <a:pPr rtl="0"/>
            <a:r>
              <a:rPr lang="fr-FR" b="0" dirty="0"/>
              <a:t>présentation d'une étude de cas de A a Z : dans une entreprise on nous a donné des travaux à faire </a:t>
            </a:r>
          </a:p>
          <a:p>
            <a:pPr rtl="0"/>
            <a:r>
              <a:rPr lang="fr-FR" b="0" dirty="0"/>
              <a:t>(4min)</a:t>
            </a:r>
          </a:p>
          <a:p>
            <a:pPr rtl="0"/>
            <a:r>
              <a:rPr lang="fr-FR" b="0" dirty="0"/>
              <a:t>(9 min)</a:t>
            </a:r>
          </a:p>
          <a:p>
            <a:pPr rtl="0"/>
            <a:endParaRPr lang="fr-FR" b="0" dirty="0"/>
          </a:p>
          <a:p>
            <a:r>
              <a:rPr lang="fr-FR" sz="1200" b="1" kern="1200" dirty="0">
                <a:solidFill>
                  <a:schemeClr val="tx1"/>
                </a:solidFill>
                <a:latin typeface="+mn-lt"/>
                <a:ea typeface="+mn-ea"/>
                <a:cs typeface="+mn-cs"/>
              </a:rPr>
              <a:t>Le stage au sein de l'entreprise</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Mon stage s'est déroulé au service Production. Tout au long de mon stage, j'ai été guidé par mon maître de stage Monsieur FUCHS Éric.</a:t>
            </a:r>
          </a:p>
          <a:p>
            <a:r>
              <a:rPr lang="fr-FR" sz="1200" kern="1200" dirty="0">
                <a:solidFill>
                  <a:schemeClr val="tx1"/>
                </a:solidFill>
                <a:latin typeface="+mn-lt"/>
                <a:ea typeface="+mn-ea"/>
                <a:cs typeface="+mn-cs"/>
              </a:rPr>
              <a:t>Au sein de l'entreprise, mon maître de stage occupe le poste de Directeur d’Usine. Ses missions consistent en :</a:t>
            </a:r>
          </a:p>
          <a:p>
            <a:r>
              <a:rPr lang="fr-FR" sz="1200" kern="1200" dirty="0">
                <a:solidFill>
                  <a:schemeClr val="tx1"/>
                </a:solidFill>
                <a:latin typeface="+mn-lt"/>
                <a:ea typeface="+mn-ea"/>
                <a:cs typeface="+mn-cs"/>
              </a:rPr>
              <a:t> - La gestion de la production pour les fonctions de fabrication, d’ingénierie, de logistique et de maintenance</a:t>
            </a:r>
          </a:p>
          <a:p>
            <a:r>
              <a:rPr lang="fr-FR" sz="1200" kern="1200" dirty="0">
                <a:solidFill>
                  <a:schemeClr val="tx1"/>
                </a:solidFill>
                <a:latin typeface="+mn-lt"/>
                <a:ea typeface="+mn-ea"/>
                <a:cs typeface="+mn-cs"/>
              </a:rPr>
              <a:t>- Son étroite collaboration avec François le responsable de production</a:t>
            </a:r>
          </a:p>
          <a:p>
            <a:r>
              <a:rPr lang="fr-FR" sz="1200" kern="1200" dirty="0">
                <a:solidFill>
                  <a:schemeClr val="tx1"/>
                </a:solidFill>
                <a:latin typeface="+mn-lt"/>
                <a:ea typeface="+mn-ea"/>
                <a:cs typeface="+mn-cs"/>
              </a:rPr>
              <a:t>- Sa mise en place d’une politique de performance continue, de surveillance inopinée de la vitesse de travail des employés.</a:t>
            </a:r>
          </a:p>
          <a:p>
            <a:r>
              <a:rPr lang="fr-FR" sz="1200" kern="1200" dirty="0">
                <a:solidFill>
                  <a:schemeClr val="tx1"/>
                </a:solidFill>
                <a:latin typeface="+mn-lt"/>
                <a:ea typeface="+mn-ea"/>
                <a:cs typeface="+mn-cs"/>
              </a:rPr>
              <a:t>- La Rédaction des cahiers de charge, devis, fichiers fournisseurs</a:t>
            </a:r>
          </a:p>
          <a:p>
            <a:r>
              <a:rPr lang="fr-FR" sz="1200" kern="1200" dirty="0">
                <a:solidFill>
                  <a:schemeClr val="tx1"/>
                </a:solidFill>
                <a:latin typeface="+mn-lt"/>
                <a:ea typeface="+mn-ea"/>
                <a:cs typeface="+mn-cs"/>
              </a:rPr>
              <a:t>- C’est aussi le garant du confort social du personnel d’un site industriel en assurant des relations détendues avec les instances représentatives des salariés et des ouvriers</a:t>
            </a:r>
          </a:p>
          <a:p>
            <a:r>
              <a:rPr lang="fr-FR" sz="1200" kern="1200" dirty="0">
                <a:solidFill>
                  <a:schemeClr val="tx1"/>
                </a:solidFill>
                <a:latin typeface="+mn-lt"/>
                <a:ea typeface="+mn-ea"/>
                <a:cs typeface="+mn-cs"/>
              </a:rPr>
              <a:t>- Achète le matériel dont l’employé du service Production a besoin</a:t>
            </a:r>
          </a:p>
          <a:p>
            <a:r>
              <a:rPr lang="fr-FR" sz="1200" kern="1200" dirty="0">
                <a:solidFill>
                  <a:schemeClr val="tx1"/>
                </a:solidFill>
                <a:latin typeface="+mn-lt"/>
                <a:ea typeface="+mn-ea"/>
                <a:cs typeface="+mn-cs"/>
              </a:rPr>
              <a:t>- La maitrise de l’anglais pour discuter industriellement avec des fournisseurs outre-manche.</a:t>
            </a:r>
          </a:p>
          <a:p>
            <a:r>
              <a:rPr lang="fr-FR" sz="1200" kern="1200" dirty="0">
                <a:solidFill>
                  <a:schemeClr val="tx1"/>
                </a:solidFill>
                <a:latin typeface="+mn-lt"/>
                <a:ea typeface="+mn-ea"/>
                <a:cs typeface="+mn-cs"/>
              </a:rPr>
              <a:t>Grâce à William, Kévin, Grégoire et </a:t>
            </a:r>
            <a:r>
              <a:rPr lang="fr-FR" sz="1200" kern="1200" dirty="0" err="1">
                <a:solidFill>
                  <a:schemeClr val="tx1"/>
                </a:solidFill>
                <a:latin typeface="+mn-lt"/>
                <a:ea typeface="+mn-ea"/>
                <a:cs typeface="+mn-cs"/>
              </a:rPr>
              <a:t>Jurica</a:t>
            </a:r>
            <a:r>
              <a:rPr lang="fr-FR" sz="1200" kern="1200" dirty="0">
                <a:solidFill>
                  <a:schemeClr val="tx1"/>
                </a:solidFill>
                <a:latin typeface="+mn-lt"/>
                <a:ea typeface="+mn-ea"/>
                <a:cs typeface="+mn-cs"/>
              </a:rPr>
              <a:t> j'ai eu la possibilité de m'immerger dans le métier.</a:t>
            </a:r>
          </a:p>
          <a:p>
            <a:r>
              <a:rPr lang="fr-FR" sz="1200" kern="1200" dirty="0">
                <a:solidFill>
                  <a:schemeClr val="tx1"/>
                </a:solidFill>
                <a:latin typeface="+mn-lt"/>
                <a:ea typeface="+mn-ea"/>
                <a:cs typeface="+mn-cs"/>
              </a:rPr>
              <a:t>Les conditions de stage ont été excellentes grâce à l’accueil chaleureux de tous les employés.</a:t>
            </a:r>
          </a:p>
          <a:p>
            <a:r>
              <a:rPr lang="fr-FR" sz="1200" kern="1200" dirty="0">
                <a:solidFill>
                  <a:schemeClr val="tx1"/>
                </a:solidFill>
                <a:latin typeface="+mn-lt"/>
                <a:ea typeface="+mn-ea"/>
                <a:cs typeface="+mn-cs"/>
              </a:rPr>
              <a:t>Ma mission de stagiaire a demandé une présence constante d’employés tel que </a:t>
            </a:r>
            <a:r>
              <a:rPr lang="fr-FR" sz="1200" kern="1200" dirty="0" err="1">
                <a:solidFill>
                  <a:schemeClr val="tx1"/>
                </a:solidFill>
                <a:latin typeface="+mn-lt"/>
                <a:ea typeface="+mn-ea"/>
                <a:cs typeface="+mn-cs"/>
              </a:rPr>
              <a:t>Jurica</a:t>
            </a:r>
            <a:r>
              <a:rPr lang="fr-FR" sz="1200" kern="1200" dirty="0">
                <a:solidFill>
                  <a:schemeClr val="tx1"/>
                </a:solidFill>
                <a:latin typeface="+mn-lt"/>
                <a:ea typeface="+mn-ea"/>
                <a:cs typeface="+mn-cs"/>
              </a:rPr>
              <a:t>, Grégoire, Kévin ou William. Effectivement, dû à mes problèmes de mémoire il fallut me remémorer sans cesse les actes à effectuer.</a:t>
            </a:r>
            <a:endParaRPr lang="fr-FR" b="0" dirty="0"/>
          </a:p>
          <a:p>
            <a:endParaRPr lang="fr-FR" dirty="0"/>
          </a:p>
          <a:p>
            <a:r>
              <a:rPr lang="fr-FR" sz="1200" b="1" kern="1200" dirty="0">
                <a:solidFill>
                  <a:schemeClr val="tx1"/>
                </a:solidFill>
                <a:latin typeface="+mn-lt"/>
                <a:ea typeface="+mn-ea"/>
                <a:cs typeface="+mn-cs"/>
              </a:rPr>
              <a:t>B – Les services au sein de l'entreprise</a:t>
            </a:r>
            <a:endParaRPr lang="fr-FR" sz="1100" kern="1200" dirty="0">
              <a:solidFill>
                <a:schemeClr val="tx1"/>
              </a:solidFill>
              <a:latin typeface="+mn-lt"/>
              <a:ea typeface="+mn-ea"/>
              <a:cs typeface="+mn-cs"/>
            </a:endParaRPr>
          </a:p>
          <a:p>
            <a:r>
              <a:rPr lang="fr-FR" sz="1200" kern="1200" dirty="0">
                <a:solidFill>
                  <a:schemeClr val="tx1"/>
                </a:solidFill>
                <a:latin typeface="+mn-lt"/>
                <a:ea typeface="+mn-ea"/>
                <a:cs typeface="+mn-cs"/>
              </a:rPr>
              <a:t>L'entreprise se compose des services suivants :</a:t>
            </a:r>
          </a:p>
          <a:p>
            <a:pPr lvl="0"/>
            <a:r>
              <a:rPr lang="fr-FR" sz="1200" kern="1200" dirty="0">
                <a:solidFill>
                  <a:schemeClr val="tx1"/>
                </a:solidFill>
                <a:latin typeface="+mn-lt"/>
                <a:ea typeface="+mn-ea"/>
                <a:cs typeface="+mn-cs"/>
              </a:rPr>
              <a:t>Un service gestion à la base de toute la fabrication, composé de 14 personnes :</a:t>
            </a:r>
          </a:p>
          <a:p>
            <a:pPr lvl="1"/>
            <a:r>
              <a:rPr lang="fr-FR" sz="1200" kern="1200" dirty="0">
                <a:solidFill>
                  <a:schemeClr val="tx1"/>
                </a:solidFill>
                <a:latin typeface="+mn-lt"/>
                <a:ea typeface="+mn-ea"/>
                <a:cs typeface="+mn-cs"/>
              </a:rPr>
              <a:t>Service comptabilité ; bureau d’études, composé d’un directeur technique, d’ingénieurs et de techniciens supérieurs</a:t>
            </a:r>
          </a:p>
          <a:p>
            <a:pPr lvl="1"/>
            <a:r>
              <a:rPr lang="fr-FR" sz="1200" kern="1200" dirty="0">
                <a:solidFill>
                  <a:schemeClr val="tx1"/>
                </a:solidFill>
                <a:latin typeface="+mn-lt"/>
                <a:ea typeface="+mn-ea"/>
                <a:cs typeface="+mn-cs"/>
              </a:rPr>
              <a:t>Service juridique ; </a:t>
            </a:r>
          </a:p>
          <a:p>
            <a:pPr lvl="1"/>
            <a:r>
              <a:rPr lang="fr-FR" sz="1200" kern="1200" dirty="0">
                <a:solidFill>
                  <a:schemeClr val="tx1"/>
                </a:solidFill>
                <a:latin typeface="+mn-lt"/>
                <a:ea typeface="+mn-ea"/>
                <a:cs typeface="+mn-cs"/>
              </a:rPr>
              <a:t>Service achat ; service commercial, en lien avec les revendeurs installateurs de </a:t>
            </a:r>
            <a:r>
              <a:rPr lang="fr-FR" sz="1200" u="sng" kern="1200" dirty="0">
                <a:solidFill>
                  <a:schemeClr val="tx1"/>
                </a:solidFill>
                <a:latin typeface="+mn-lt"/>
                <a:ea typeface="+mn-ea"/>
                <a:cs typeface="+mn-cs"/>
                <a:hlinkClick r:id="rId3"/>
              </a:rPr>
              <a:t>cuisine professionnelle inox</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Et fonctions transverses tels que :</a:t>
            </a:r>
          </a:p>
          <a:p>
            <a:pPr lvl="1"/>
            <a:r>
              <a:rPr lang="fr-FR" sz="1200" kern="1200" dirty="0">
                <a:solidFill>
                  <a:schemeClr val="tx1"/>
                </a:solidFill>
                <a:latin typeface="+mn-lt"/>
                <a:ea typeface="+mn-ea"/>
                <a:cs typeface="+mn-cs"/>
              </a:rPr>
              <a:t>Comptabilité</a:t>
            </a:r>
          </a:p>
          <a:p>
            <a:pPr lvl="1"/>
            <a:r>
              <a:rPr lang="fr-FR" sz="1200" kern="1200" dirty="0">
                <a:solidFill>
                  <a:schemeClr val="tx1"/>
                </a:solidFill>
                <a:latin typeface="+mn-lt"/>
                <a:ea typeface="+mn-ea"/>
                <a:cs typeface="+mn-cs"/>
              </a:rPr>
              <a:t>Gestion</a:t>
            </a:r>
          </a:p>
          <a:p>
            <a:pPr lvl="1"/>
            <a:r>
              <a:rPr lang="fr-FR" sz="1200" kern="1200" dirty="0">
                <a:solidFill>
                  <a:schemeClr val="tx1"/>
                </a:solidFill>
                <a:latin typeface="+mn-lt"/>
                <a:ea typeface="+mn-ea"/>
                <a:cs typeface="+mn-cs"/>
              </a:rPr>
              <a:t>Communication</a:t>
            </a:r>
          </a:p>
          <a:p>
            <a:pPr lvl="1"/>
            <a:r>
              <a:rPr lang="fr-FR" sz="1200" kern="1200" dirty="0">
                <a:solidFill>
                  <a:schemeClr val="tx1"/>
                </a:solidFill>
                <a:latin typeface="+mn-lt"/>
                <a:ea typeface="+mn-ea"/>
                <a:cs typeface="+mn-cs"/>
              </a:rPr>
              <a:t>Direction.</a:t>
            </a:r>
          </a:p>
          <a:p>
            <a:r>
              <a:rPr lang="fr-FR" sz="1200" kern="1200" dirty="0">
                <a:solidFill>
                  <a:schemeClr val="tx1"/>
                </a:solidFill>
                <a:latin typeface="+mn-lt"/>
                <a:ea typeface="+mn-ea"/>
                <a:cs typeface="+mn-cs"/>
              </a:rPr>
              <a:t> </a:t>
            </a:r>
          </a:p>
          <a:p>
            <a:pPr lvl="0"/>
            <a:r>
              <a:rPr lang="fr-FR" sz="1200" kern="1200" dirty="0">
                <a:solidFill>
                  <a:schemeClr val="tx1"/>
                </a:solidFill>
                <a:latin typeface="+mn-lt"/>
                <a:ea typeface="+mn-ea"/>
                <a:cs typeface="+mn-cs"/>
              </a:rPr>
              <a:t>Un service production coordonné par un directeur d’exploitation composé de 20 personnes :</a:t>
            </a:r>
          </a:p>
          <a:p>
            <a:pPr lvl="1"/>
            <a:r>
              <a:rPr lang="fr-FR" sz="1200" kern="1200" dirty="0">
                <a:solidFill>
                  <a:schemeClr val="tx1"/>
                </a:solidFill>
                <a:latin typeface="+mn-lt"/>
                <a:ea typeface="+mn-ea"/>
                <a:cs typeface="+mn-cs"/>
              </a:rPr>
              <a:t>Bureau d’études (réalise les plans des commandes)</a:t>
            </a:r>
          </a:p>
          <a:p>
            <a:pPr lvl="1"/>
            <a:r>
              <a:rPr lang="fr-FR" sz="1200" kern="1200" dirty="0">
                <a:solidFill>
                  <a:schemeClr val="tx1"/>
                </a:solidFill>
                <a:latin typeface="+mn-lt"/>
                <a:ea typeface="+mn-ea"/>
                <a:cs typeface="+mn-cs"/>
              </a:rPr>
              <a:t>Service commercial (Fait les commandes) </a:t>
            </a:r>
          </a:p>
          <a:p>
            <a:pPr lvl="1"/>
            <a:r>
              <a:rPr lang="fr-FR" sz="1200" kern="1200" dirty="0">
                <a:solidFill>
                  <a:schemeClr val="tx1"/>
                </a:solidFill>
                <a:latin typeface="+mn-lt"/>
                <a:ea typeface="+mn-ea"/>
                <a:cs typeface="+mn-cs"/>
              </a:rPr>
              <a:t>Production manuelle</a:t>
            </a:r>
          </a:p>
          <a:p>
            <a:r>
              <a:rPr lang="fr-FR" sz="1200" kern="1200" dirty="0">
                <a:solidFill>
                  <a:schemeClr val="tx1"/>
                </a:solidFill>
                <a:latin typeface="+mn-lt"/>
                <a:ea typeface="+mn-ea"/>
                <a:cs typeface="+mn-cs"/>
              </a:rPr>
              <a:t>L'entreprise possède des services propres à son secteur tels que les dessinateurs industriels chargés de la conception des commandes réalisées par le service commercial et des lieux destinés à stocké les plaques en inox.</a:t>
            </a:r>
          </a:p>
          <a:p>
            <a:r>
              <a:rPr lang="fr-FR" sz="1200" kern="1200" dirty="0">
                <a:solidFill>
                  <a:schemeClr val="tx1"/>
                </a:solidFill>
                <a:latin typeface="+mn-lt"/>
                <a:ea typeface="+mn-ea"/>
                <a:cs typeface="+mn-cs"/>
              </a:rPr>
              <a:t>Le stage m'a permis de cerner la collaboration entre les différents services. En effet le dessinateur du service gestion descend souvent au service production pour demander aux monteurs si ses plans sont faisables et ce qu’il doit améliorer/modifier pour que ce soit le cas si cela ne l’est pas.</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27</a:t>
            </a:fld>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x-none" sz="1200" b="1" kern="1200" dirty="0">
                <a:solidFill>
                  <a:schemeClr val="tx1"/>
                </a:solidFill>
                <a:latin typeface="+mn-lt"/>
                <a:ea typeface="+mn-ea"/>
                <a:cs typeface="+mn-cs"/>
              </a:rPr>
              <a:t>Défilmage</a:t>
            </a:r>
            <a:endParaRPr lang="fr-FR" sz="1200" b="1" kern="1200" dirty="0">
              <a:solidFill>
                <a:schemeClr val="tx1"/>
              </a:solidFill>
              <a:latin typeface="+mn-lt"/>
              <a:ea typeface="+mn-ea"/>
              <a:cs typeface="+mn-cs"/>
            </a:endParaRPr>
          </a:p>
          <a:p>
            <a:endParaRPr lang="fr-FR" sz="1800" b="1" kern="50" dirty="0">
              <a:solidFill>
                <a:srgbClr val="333333"/>
              </a:solidFill>
              <a:effectLst/>
              <a:latin typeface="Arial" panose="020B0604020202020204" pitchFamily="34" charset="0"/>
              <a:ea typeface="SimSun" panose="02010600030101010101" pitchFamily="2" charset="-122"/>
            </a:endParaRPr>
          </a:p>
          <a:p>
            <a:r>
              <a:rPr lang="fr-FR" sz="1800" b="1" kern="50" dirty="0">
                <a:solidFill>
                  <a:srgbClr val="333333"/>
                </a:solidFill>
                <a:effectLst/>
                <a:latin typeface="Arial" panose="020B0604020202020204" pitchFamily="34" charset="0"/>
                <a:ea typeface="SimSun" panose="02010600030101010101" pitchFamily="2" charset="-122"/>
              </a:rPr>
              <a:t>Sud Inox a mené une réflexion pour répondre aux besoins des revendeurs installateurs, notamment la réduction du temps d’installation : les parties intérieures sont donc livrées pré-</a:t>
            </a:r>
            <a:r>
              <a:rPr lang="fr-FR" sz="1800" b="1" kern="50" dirty="0" err="1">
                <a:solidFill>
                  <a:srgbClr val="333333"/>
                </a:solidFill>
                <a:effectLst/>
                <a:latin typeface="Arial" panose="020B0604020202020204" pitchFamily="34" charset="0"/>
                <a:ea typeface="SimSun" panose="02010600030101010101" pitchFamily="2" charset="-122"/>
              </a:rPr>
              <a:t>défilmées</a:t>
            </a:r>
            <a:r>
              <a:rPr lang="fr-FR" sz="1800" kern="50" dirty="0">
                <a:solidFill>
                  <a:srgbClr val="333333"/>
                </a:solidFill>
                <a:effectLst/>
                <a:latin typeface="Arial" panose="020B0604020202020204" pitchFamily="34" charset="0"/>
                <a:ea typeface="SimSun" panose="02010600030101010101" pitchFamily="2" charset="-122"/>
              </a:rPr>
              <a:t> </a:t>
            </a:r>
            <a:endParaRPr lang="fr-FR" sz="1200" kern="1200" dirty="0">
              <a:solidFill>
                <a:schemeClr val="tx1"/>
              </a:solidFill>
              <a:latin typeface="+mn-lt"/>
              <a:ea typeface="+mn-ea"/>
              <a:cs typeface="+mn-cs"/>
            </a:endParaRP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Ma première mission a été de </a:t>
            </a:r>
            <a:r>
              <a:rPr lang="fr-FR" sz="1200" kern="1200" dirty="0" err="1">
                <a:solidFill>
                  <a:schemeClr val="tx1"/>
                </a:solidFill>
                <a:latin typeface="+mn-lt"/>
                <a:ea typeface="+mn-ea"/>
                <a:cs typeface="+mn-cs"/>
              </a:rPr>
              <a:t>défilmer</a:t>
            </a:r>
            <a:r>
              <a:rPr lang="fr-FR" sz="1200" kern="1200" dirty="0">
                <a:solidFill>
                  <a:schemeClr val="tx1"/>
                </a:solidFill>
                <a:latin typeface="+mn-lt"/>
                <a:ea typeface="+mn-ea"/>
                <a:cs typeface="+mn-cs"/>
              </a:rPr>
              <a:t> les pièces de cuisines en les sortant des rôles, enlever le film et les remettants permettant aux monteurs de faire leur travail à bien, cette mission à pris bien 60% de mon temps.</a:t>
            </a:r>
          </a:p>
          <a:p>
            <a:r>
              <a:rPr lang="fr-FR" sz="1200" kern="1200" dirty="0" err="1">
                <a:solidFill>
                  <a:schemeClr val="tx1"/>
                </a:solidFill>
                <a:latin typeface="+mn-lt"/>
                <a:ea typeface="+mn-ea"/>
                <a:cs typeface="+mn-cs"/>
              </a:rPr>
              <a:t>Défilmage</a:t>
            </a:r>
            <a:r>
              <a:rPr lang="fr-FR" sz="1200" kern="1200" dirty="0">
                <a:solidFill>
                  <a:schemeClr val="tx1"/>
                </a:solidFill>
                <a:latin typeface="+mn-lt"/>
                <a:ea typeface="+mn-ea"/>
                <a:cs typeface="+mn-cs"/>
              </a:rPr>
              <a:t> de pièces en inox (de la tôlerie fine) qui consiste en le retrait d’un fin film plastique placé par la </a:t>
            </a:r>
            <a:r>
              <a:rPr lang="fr-FR" sz="1200" kern="1200" dirty="0" err="1">
                <a:solidFill>
                  <a:schemeClr val="tx1"/>
                </a:solidFill>
                <a:latin typeface="+mn-lt"/>
                <a:ea typeface="+mn-ea"/>
                <a:cs typeface="+mn-cs"/>
              </a:rPr>
              <a:t>Filmeuse</a:t>
            </a:r>
            <a:r>
              <a:rPr lang="fr-FR" sz="1200" kern="1200" dirty="0">
                <a:solidFill>
                  <a:schemeClr val="tx1"/>
                </a:solidFill>
                <a:latin typeface="+mn-lt"/>
                <a:ea typeface="+mn-ea"/>
                <a:cs typeface="+mn-cs"/>
              </a:rPr>
              <a:t> sur les plaques en inox.</a:t>
            </a:r>
          </a:p>
          <a:p>
            <a:r>
              <a:rPr lang="fr-FR" sz="1200" kern="1200" dirty="0">
                <a:solidFill>
                  <a:schemeClr val="tx1"/>
                </a:solidFill>
                <a:latin typeface="+mn-lt"/>
                <a:ea typeface="+mn-ea"/>
                <a:cs typeface="+mn-cs"/>
              </a:rPr>
              <a:t>Le retrait s’effectue avec un cutter sur un des bords de la pièce pour ensuite retirer toute la surface manuellement.</a:t>
            </a:r>
          </a:p>
          <a:p>
            <a:r>
              <a:rPr lang="fr-FR" sz="1200" kern="1200" dirty="0">
                <a:solidFill>
                  <a:schemeClr val="tx1"/>
                </a:solidFill>
                <a:latin typeface="+mn-lt"/>
                <a:ea typeface="+mn-ea"/>
                <a:cs typeface="+mn-cs"/>
              </a:rPr>
              <a:t>		 </a:t>
            </a:r>
            <a:br>
              <a:rPr lang="fr-FR" sz="1200" kern="1200" dirty="0">
                <a:solidFill>
                  <a:schemeClr val="tx1"/>
                </a:solidFill>
                <a:latin typeface="+mn-lt"/>
                <a:ea typeface="+mn-ea"/>
                <a:cs typeface="+mn-cs"/>
              </a:rPr>
            </a:b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28</a:t>
            </a:fld>
            <a:endParaRPr lang="fr-F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Des gants nous sont fournis en protection pour le </a:t>
            </a:r>
            <a:r>
              <a:rPr lang="fr-FR" sz="1200" kern="1200" dirty="0" err="1">
                <a:solidFill>
                  <a:schemeClr val="tx1"/>
                </a:solidFill>
                <a:latin typeface="+mn-lt"/>
                <a:ea typeface="+mn-ea"/>
                <a:cs typeface="+mn-cs"/>
              </a:rPr>
              <a:t>défilmage</a:t>
            </a:r>
            <a:r>
              <a:rPr lang="fr-FR" sz="1200" kern="1200" dirty="0">
                <a:solidFill>
                  <a:schemeClr val="tx1"/>
                </a:solidFill>
                <a:latin typeface="+mn-lt"/>
                <a:ea typeface="+mn-ea"/>
                <a:cs typeface="+mn-cs"/>
              </a:rPr>
              <a:t> mais aussi en outil de travail pour retirer plus facilement le film après </a:t>
            </a:r>
            <a:r>
              <a:rPr lang="fr-FR" sz="1200" kern="1200" dirty="0" err="1">
                <a:solidFill>
                  <a:schemeClr val="tx1"/>
                </a:solidFill>
                <a:latin typeface="+mn-lt"/>
                <a:ea typeface="+mn-ea"/>
                <a:cs typeface="+mn-cs"/>
              </a:rPr>
              <a:t>défilmage</a:t>
            </a:r>
            <a:r>
              <a:rPr lang="fr-FR" sz="1200" kern="1200" dirty="0">
                <a:solidFill>
                  <a:schemeClr val="tx1"/>
                </a:solidFill>
                <a:latin typeface="+mn-lt"/>
                <a:ea typeface="+mn-ea"/>
                <a:cs typeface="+mn-cs"/>
              </a:rPr>
              <a:t> du côté par le cutter.</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29</a:t>
            </a:fld>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Coupe du film face par face</a:t>
            </a:r>
            <a:endParaRPr lang="fr-FR" sz="11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30</a:t>
            </a:fld>
            <a:endParaRPr lang="fr-F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Attrape un rebord avec cutter/main (gantés, sachant que la paume des gants est adhésive)</a:t>
            </a:r>
            <a:endParaRPr lang="fr-FR" sz="11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31</a:t>
            </a:fld>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Tire le film pour enlever entièrement la face</a:t>
            </a:r>
            <a:endParaRPr lang="fr-FR" sz="11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32</a:t>
            </a:fld>
            <a:endParaRPr lang="fr-F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Par la suite il faut que je place l’étiquette quand elle se trouve sur le film à enlever (partie extérieure de la pièce) pour la mettre à l’arrière de la pièce.</a:t>
            </a:r>
            <a:endParaRPr lang="fr-FR" sz="11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33</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L'entreprise est une société par actions simplifiées</a:t>
            </a:r>
            <a:r>
              <a:rPr lang="fr-FR" sz="1200" kern="1200" baseline="0" dirty="0">
                <a:solidFill>
                  <a:schemeClr val="tx1"/>
                </a:solidFill>
                <a:latin typeface="+mn-lt"/>
                <a:ea typeface="+mn-ea"/>
                <a:cs typeface="+mn-cs"/>
              </a:rPr>
              <a:t> qui </a:t>
            </a:r>
            <a:r>
              <a:rPr lang="fr-FR" sz="1200" kern="1200" dirty="0">
                <a:solidFill>
                  <a:schemeClr val="tx1"/>
                </a:solidFill>
                <a:latin typeface="+mn-lt"/>
                <a:ea typeface="+mn-ea"/>
                <a:cs typeface="+mn-cs"/>
              </a:rPr>
              <a:t>emploie 34 salariés</a:t>
            </a:r>
          </a:p>
          <a:p>
            <a:endParaRPr lang="fr-FR" dirty="0"/>
          </a:p>
          <a:p>
            <a:r>
              <a:rPr lang="fr-FR" sz="1200" b="1" kern="1200" dirty="0">
                <a:solidFill>
                  <a:schemeClr val="tx1"/>
                </a:solidFill>
                <a:latin typeface="+mn-lt"/>
                <a:ea typeface="+mn-ea"/>
                <a:cs typeface="+mn-cs"/>
              </a:rPr>
              <a:t>II – Présentation de l'entreprise SUD INOX</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Sud Inox conçoit et fabrique des équipements inox pour la cuisine professionnelle et la grande distribution </a:t>
            </a:r>
          </a:p>
          <a:p>
            <a:r>
              <a:rPr lang="fr-FR" sz="1200" kern="1200" dirty="0">
                <a:solidFill>
                  <a:schemeClr val="tx1"/>
                </a:solidFill>
                <a:latin typeface="+mn-lt"/>
                <a:ea typeface="+mn-ea"/>
                <a:cs typeface="+mn-cs"/>
              </a:rPr>
              <a:t>étant en d’autres termes tous les produits destinés à la préparation et à la distribution de repas pour les collectivités, entreprises, CHR et la grande distribution : selfs, plonges, matériel de laverie, tables, meubles, stockage, hygiène, hottes, accessoires…</a:t>
            </a:r>
          </a:p>
          <a:p>
            <a:r>
              <a:rPr lang="fr-FR" sz="1200" kern="1200" dirty="0">
                <a:solidFill>
                  <a:schemeClr val="tx1"/>
                </a:solidFill>
                <a:latin typeface="+mn-lt"/>
                <a:ea typeface="+mn-ea"/>
                <a:cs typeface="+mn-cs"/>
              </a:rPr>
              <a:t>Sa force : deux qualités d’inox, 16 000 références, des délais exceptionnels même sur le sur-mesure.</a:t>
            </a:r>
          </a:p>
          <a:p>
            <a:r>
              <a:rPr lang="fr-FR" sz="1200" kern="1200" dirty="0">
                <a:solidFill>
                  <a:schemeClr val="tx1"/>
                </a:solidFill>
                <a:latin typeface="+mn-lt"/>
                <a:ea typeface="+mn-ea"/>
                <a:cs typeface="+mn-cs"/>
              </a:rPr>
              <a:t>Sud Inox est le seul fabricant français 4.0 de cuisines professionnelles !</a:t>
            </a:r>
          </a:p>
          <a:p>
            <a:endParaRPr lang="fr-FR" dirty="0"/>
          </a:p>
          <a:p>
            <a:r>
              <a:rPr lang="fr-FR" b="1" dirty="0"/>
              <a:t>Historique</a:t>
            </a:r>
          </a:p>
          <a:p>
            <a:r>
              <a:rPr lang="fr-FR" sz="1200" kern="1200" dirty="0">
                <a:solidFill>
                  <a:schemeClr val="tx1"/>
                </a:solidFill>
                <a:latin typeface="+mn-lt"/>
                <a:ea typeface="+mn-ea"/>
                <a:cs typeface="+mn-cs"/>
              </a:rPr>
              <a:t>L'entreprise a été créée en 1995 par GODARD Laurent et FUCHS Éric. L'entreprise est spécialisée dans la fabrication de structures métalliques et de parties de structures. Il y a 10 ans, Sud Inox était déjà précurseur avec la méthode du « juste-à-temps ». Aujourd’hui, Sud Inox a choisi d’aller encore plus loin en devenant une Smart </a:t>
            </a:r>
            <a:r>
              <a:rPr lang="fr-FR" sz="1200" kern="1200" dirty="0" err="1">
                <a:solidFill>
                  <a:schemeClr val="tx1"/>
                </a:solidFill>
                <a:latin typeface="+mn-lt"/>
                <a:ea typeface="+mn-ea"/>
                <a:cs typeface="+mn-cs"/>
              </a:rPr>
              <a:t>Industry</a:t>
            </a:r>
            <a:r>
              <a:rPr lang="fr-FR" sz="1200" kern="1200" dirty="0">
                <a:solidFill>
                  <a:schemeClr val="tx1"/>
                </a:solidFill>
                <a:latin typeface="+mn-lt"/>
                <a:ea typeface="+mn-ea"/>
                <a:cs typeface="+mn-cs"/>
              </a:rPr>
              <a:t> 4.0. Grâce à l’utilisation de données communément appelées « data » et technologies numériques, Sud Inox optimise l’ensemble des processus avec comme exemple de pistolets laser industriels pour pouvoir faire toujours plus de pièces de cuisine adaptées au client en un temps record.</a:t>
            </a:r>
          </a:p>
          <a:p>
            <a:r>
              <a:rPr lang="fr-FR" sz="1200" kern="1200" dirty="0">
                <a:solidFill>
                  <a:schemeClr val="tx1"/>
                </a:solidFill>
                <a:latin typeface="+mn-lt"/>
                <a:ea typeface="+mn-ea"/>
                <a:cs typeface="+mn-cs"/>
              </a:rPr>
              <a:t>C'est une entreprise en pleine croissance dans son secteur d'activité car le secteur industriel français souffre d’un retard considérable depuis quelques années, notamment par rapport à ses concurrents européens. Sud Inox se démarque alors par sa démarche systémique et la mise en place de ses outils numériques.</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L’inox nécessaire à l’entreprise vient de l’usine ArcelorMittal située à Fos-sur-Mer dans les Bouches-du-Rhône (13) et livré par camions.</a:t>
            </a:r>
          </a:p>
          <a:p>
            <a:r>
              <a:rPr lang="fr-FR" sz="1200" kern="1200" dirty="0">
                <a:solidFill>
                  <a:schemeClr val="tx1"/>
                </a:solidFill>
                <a:latin typeface="+mn-lt"/>
                <a:ea typeface="+mn-ea"/>
                <a:cs typeface="+mn-cs"/>
              </a:rPr>
              <a:t>Ces plaques sont entreposées par étage et type d’inox sur des étagères.</a:t>
            </a:r>
          </a:p>
          <a:p>
            <a:r>
              <a:rPr lang="fr-FR" sz="1200" kern="1200" dirty="0">
                <a:solidFill>
                  <a:schemeClr val="tx1"/>
                </a:solidFill>
                <a:latin typeface="+mn-lt"/>
                <a:ea typeface="+mn-ea"/>
                <a:cs typeface="+mn-cs"/>
              </a:rPr>
              <a:t>Ses missions consistent en :</a:t>
            </a:r>
          </a:p>
          <a:p>
            <a:r>
              <a:rPr lang="fr-FR" sz="1200" kern="1200" dirty="0">
                <a:solidFill>
                  <a:schemeClr val="tx1"/>
                </a:solidFill>
                <a:latin typeface="+mn-lt"/>
                <a:ea typeface="+mn-ea"/>
                <a:cs typeface="+mn-cs"/>
              </a:rPr>
              <a:t>La conception et fabrication des équipements inox pour la cuisine professionnelle et la grande distribution pour les professionnels de la cuisine étant les clients finaux de Sud Inox,</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a:t>
            </a:fld>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Final : Pièce </a:t>
            </a:r>
            <a:r>
              <a:rPr lang="fr-FR" sz="1200" kern="1200" dirty="0" err="1">
                <a:solidFill>
                  <a:schemeClr val="tx1"/>
                </a:solidFill>
                <a:latin typeface="+mn-lt"/>
                <a:ea typeface="+mn-ea"/>
                <a:cs typeface="+mn-cs"/>
              </a:rPr>
              <a:t>défilmée</a:t>
            </a:r>
            <a:r>
              <a:rPr lang="fr-FR" sz="1200" kern="1200" dirty="0">
                <a:solidFill>
                  <a:schemeClr val="tx1"/>
                </a:solidFill>
                <a:latin typeface="+mn-lt"/>
                <a:ea typeface="+mn-ea"/>
                <a:cs typeface="+mn-cs"/>
              </a:rPr>
              <a:t> sur les parties intérieures / superposées à d’autres</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34</a:t>
            </a:fld>
            <a:endParaRPr lang="fr-F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Mission secondaire: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latin typeface="+mn-lt"/>
                <a:ea typeface="+mn-ea"/>
                <a:cs typeface="+mn-cs"/>
              </a:rPr>
              <a:t>Défilmage</a:t>
            </a:r>
            <a:r>
              <a:rPr lang="fr-FR" sz="1200" kern="1200" dirty="0">
                <a:solidFill>
                  <a:schemeClr val="tx1"/>
                </a:solidFill>
                <a:latin typeface="+mn-lt"/>
                <a:ea typeface="+mn-ea"/>
                <a:cs typeface="+mn-cs"/>
              </a:rPr>
              <a:t> en prenant un coin de la plaque et en tirant le film.</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35</a:t>
            </a:fld>
            <a:endParaRPr lang="fr-F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Les cadres devaient être faits sur mesure à la main pour porter les colis</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36</a:t>
            </a:fld>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Palette à l’horizontale, dosseret perpendiculaire, une planche de chaque côté puis on agrafe le tout avec l’agrafeuse industrielle.</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37</a:t>
            </a:fld>
            <a:endParaRPr lang="fr-F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Un dosseret en carton est premièrement disposé en bas et sur la palette perpendiculaire pour éviter la rayure de l’inox lors du transport.</a:t>
            </a:r>
          </a:p>
          <a:p>
            <a:r>
              <a:rPr lang="fr-FR" sz="1200" kern="1200" dirty="0">
                <a:solidFill>
                  <a:schemeClr val="tx1"/>
                </a:solidFill>
                <a:latin typeface="+mn-lt"/>
                <a:ea typeface="+mn-ea"/>
                <a:cs typeface="+mn-cs"/>
              </a:rPr>
              <a:t>Pour tous les colis les pièces sont premièrement mises sur un des côtés (les pieds </a:t>
            </a:r>
            <a:r>
              <a:rPr lang="fr-FR" sz="1200" kern="1200" dirty="0" err="1">
                <a:solidFill>
                  <a:schemeClr val="tx1"/>
                </a:solidFill>
                <a:latin typeface="+mn-lt"/>
                <a:ea typeface="+mn-ea"/>
                <a:cs typeface="+mn-cs"/>
              </a:rPr>
              <a:t>étants</a:t>
            </a:r>
            <a:r>
              <a:rPr lang="fr-FR" sz="1200" kern="1200" dirty="0">
                <a:solidFill>
                  <a:schemeClr val="tx1"/>
                </a:solidFill>
                <a:latin typeface="+mn-lt"/>
                <a:ea typeface="+mn-ea"/>
                <a:cs typeface="+mn-cs"/>
              </a:rPr>
              <a:t> perpendiculaires au sol) puis glissées sur le cadre en soulevant légèrement pour que l’angle ne soit plus neutre (90°) si la commande dispose de pièces supplémentaires, y sont intégrés les pièces de petits calibres dans les pièces de cuisine de moyenne taille (armoire) ou alors d’autres cadres sont utilisés.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Ensuite sont cercler les pièces avec du cerclage sur une </a:t>
            </a:r>
            <a:r>
              <a:rPr lang="fr-FR" sz="1200" kern="1200" dirty="0" err="1">
                <a:solidFill>
                  <a:schemeClr val="tx1"/>
                </a:solidFill>
                <a:latin typeface="+mn-lt"/>
                <a:ea typeface="+mn-ea"/>
                <a:cs typeface="+mn-cs"/>
              </a:rPr>
              <a:t>cercleuse</a:t>
            </a:r>
            <a:r>
              <a:rPr lang="fr-FR" sz="1200" kern="1200" dirty="0">
                <a:solidFill>
                  <a:schemeClr val="tx1"/>
                </a:solidFill>
                <a:latin typeface="+mn-lt"/>
                <a:ea typeface="+mn-ea"/>
                <a:cs typeface="+mn-cs"/>
              </a:rPr>
              <a:t>, resserrer puis agrafer.</a:t>
            </a: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a:solidFill>
                  <a:schemeClr val="tx1"/>
                </a:solidFill>
                <a:latin typeface="+mn-lt"/>
                <a:ea typeface="+mn-ea"/>
                <a:cs typeface="+mn-cs"/>
              </a:rPr>
              <a:t>Colis longs et très longs :</a:t>
            </a:r>
            <a:endParaRPr lang="fr-FR"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Un transpalette (</a:t>
            </a:r>
            <a:r>
              <a:rPr lang="fr-FR" sz="1200" kern="1200" dirty="0" err="1">
                <a:solidFill>
                  <a:schemeClr val="tx1"/>
                </a:solidFill>
                <a:latin typeface="+mn-lt"/>
                <a:ea typeface="+mn-ea"/>
                <a:cs typeface="+mn-cs"/>
              </a:rPr>
              <a:t>Fenwick</a:t>
            </a:r>
            <a:r>
              <a:rPr lang="fr-FR" sz="1200" kern="1200" dirty="0">
                <a:solidFill>
                  <a:schemeClr val="tx1"/>
                </a:solidFill>
                <a:latin typeface="+mn-lt"/>
                <a:ea typeface="+mn-ea"/>
                <a:cs typeface="+mn-cs"/>
              </a:rPr>
              <a:t>) est utilisé pour soulever la pièce (par le bas) et la poser sur son cadre. Sont ensuite placés des cubes de bois qui sont agrafés avec une agrafeuse d’usine (avec des agrafes longues).</a:t>
            </a: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38</a:t>
            </a:fld>
            <a:endParaRPr lang="fr-F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Ces cadres sont les plus courants car les clients demandent souvent des pièces de cuisine classique pour qui la superficie couchée sur le côté entre dans un cadre chacun(s).</a:t>
            </a:r>
          </a:p>
          <a:p>
            <a:r>
              <a:rPr lang="fr-FR" sz="1200" kern="1200" dirty="0">
                <a:solidFill>
                  <a:schemeClr val="tx1"/>
                </a:solidFill>
                <a:latin typeface="+mn-lt"/>
                <a:ea typeface="+mn-ea"/>
                <a:cs typeface="+mn-cs"/>
              </a:rPr>
              <a:t> </a:t>
            </a:r>
          </a:p>
          <a:p>
            <a:r>
              <a:rPr lang="fr-FR" sz="1200" kern="1200" dirty="0">
                <a:solidFill>
                  <a:schemeClr val="tx1"/>
                </a:solidFill>
                <a:latin typeface="+mn-lt"/>
                <a:ea typeface="+mn-ea"/>
                <a:cs typeface="+mn-cs"/>
              </a:rPr>
              <a:t>1 palette en ligne horizontale et 1 dosseret perpendiculaire, 2 planches sur les côtés, le tout est agrafé avec l’agrafeuse industrielle.</a:t>
            </a:r>
          </a:p>
          <a:p>
            <a:br>
              <a:rPr lang="fr-FR" sz="1200" kern="1200" dirty="0">
                <a:solidFill>
                  <a:schemeClr val="tx1"/>
                </a:solidFill>
                <a:latin typeface="+mn-lt"/>
                <a:ea typeface="+mn-ea"/>
                <a:cs typeface="+mn-cs"/>
              </a:rPr>
            </a:br>
            <a:r>
              <a:rPr lang="fr-FR" sz="1200" kern="1200" dirty="0">
                <a:solidFill>
                  <a:schemeClr val="tx1"/>
                </a:solidFill>
                <a:latin typeface="+mn-lt"/>
                <a:ea typeface="+mn-ea"/>
                <a:cs typeface="+mn-cs"/>
              </a:rPr>
              <a:t>Ces palettes étaient faites pour tout type de pièces de cuisine couchées ayant une superficie =&lt; à une palette tel que des petites pièces et étagères, ces colis étaient courants.</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39</a:t>
            </a:fld>
            <a:endParaRPr lang="fr-F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En résumé un cadre long consiste en 2 cadres moyens apposés face à face (les dosserets vers l’extérieur) agrafés par des planches.</a:t>
            </a:r>
          </a:p>
          <a:p>
            <a:r>
              <a:rPr lang="fr-FR" sz="1200" kern="1200" dirty="0">
                <a:solidFill>
                  <a:schemeClr val="tx1"/>
                </a:solidFill>
                <a:latin typeface="+mn-lt"/>
                <a:ea typeface="+mn-ea"/>
                <a:cs typeface="+mn-cs"/>
              </a:rPr>
              <a:t>	</a:t>
            </a:r>
          </a:p>
          <a:p>
            <a:r>
              <a:rPr lang="fr-FR" sz="1200" u="sng" kern="1200" dirty="0">
                <a:solidFill>
                  <a:schemeClr val="tx1"/>
                </a:solidFill>
                <a:latin typeface="+mn-lt"/>
                <a:ea typeface="+mn-ea"/>
                <a:cs typeface="+mn-cs"/>
              </a:rPr>
              <a:t>Détail :</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2 palettes en ligne horizontale liées par 3 planches dans le même sens que les palettes « aux creux » le tout agrafé par l’agrafeuse industrielle. Quand la pièce y est posée est ajouté des cubes de bois accolés aux pieds (pour éviter que le colis ne bouge durant le transport), ensuite les cubes sont agrafés avec l’agrafeuse industrielle.</a:t>
            </a:r>
          </a:p>
          <a:p>
            <a:r>
              <a:rPr lang="fr-FR" sz="1200" kern="1200" dirty="0">
                <a:solidFill>
                  <a:schemeClr val="tx1"/>
                </a:solidFill>
                <a:latin typeface="+mn-lt"/>
                <a:ea typeface="+mn-ea"/>
                <a:cs typeface="+mn-cs"/>
              </a:rPr>
              <a:t>La/Les pièce(s) de cuisine sont filmées à la main (car ce cadre est trop long pour être posé sur La </a:t>
            </a:r>
            <a:r>
              <a:rPr lang="fr-FR" sz="1200" kern="1200" dirty="0" err="1">
                <a:solidFill>
                  <a:schemeClr val="tx1"/>
                </a:solidFill>
                <a:latin typeface="+mn-lt"/>
                <a:ea typeface="+mn-ea"/>
                <a:cs typeface="+mn-cs"/>
              </a:rPr>
              <a:t>filmeuse</a:t>
            </a:r>
            <a:r>
              <a:rPr lang="fr-FR" sz="1200" kern="1200" dirty="0">
                <a:solidFill>
                  <a:schemeClr val="tx1"/>
                </a:solidFill>
                <a:latin typeface="+mn-lt"/>
                <a:ea typeface="+mn-ea"/>
                <a:cs typeface="+mn-cs"/>
              </a:rPr>
              <a:t>).</a:t>
            </a:r>
          </a:p>
          <a:p>
            <a:r>
              <a:rPr lang="fr-FR" sz="1200" kern="1200" dirty="0">
                <a:solidFill>
                  <a:schemeClr val="tx1"/>
                </a:solidFill>
                <a:latin typeface="+mn-lt"/>
                <a:ea typeface="+mn-ea"/>
                <a:cs typeface="+mn-cs"/>
              </a:rPr>
              <a:t>Ces palettes étaient faites pour des colis ne portant pas sur une palette unique tels les tiroirs de cuisine à 2 portes à double battant.</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COLIS TRES LONGS: </a:t>
            </a:r>
            <a:r>
              <a:rPr lang="fr-FR" sz="1200" kern="1200" dirty="0">
                <a:solidFill>
                  <a:schemeClr val="tx1"/>
                </a:solidFill>
                <a:latin typeface="+mn-lt"/>
                <a:ea typeface="+mn-ea"/>
                <a:cs typeface="+mn-cs"/>
              </a:rPr>
              <a:t>colis longs à 3 palettes.</a:t>
            </a: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40</a:t>
            </a:fld>
            <a:endParaRPr lang="fr-F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Les dosserets en planches sont ensuite mis, quand besoin est on y met des plaques en polystyrène/cornières en carton pour pas que la pièce de cuisine ne bouge durant le transport.</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41</a:t>
            </a:fld>
            <a:endParaRPr lang="fr-F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Le cadre est ensuite placé sur La </a:t>
            </a:r>
            <a:r>
              <a:rPr lang="fr-FR" sz="1200" kern="1200" dirty="0" err="1">
                <a:solidFill>
                  <a:schemeClr val="tx1"/>
                </a:solidFill>
                <a:latin typeface="+mn-lt"/>
                <a:ea typeface="+mn-ea"/>
                <a:cs typeface="+mn-cs"/>
              </a:rPr>
              <a:t>filmeuse</a:t>
            </a:r>
            <a:r>
              <a:rPr lang="fr-FR" sz="1200" kern="1200" dirty="0">
                <a:solidFill>
                  <a:schemeClr val="tx1"/>
                </a:solidFill>
                <a:latin typeface="+mn-lt"/>
                <a:ea typeface="+mn-ea"/>
                <a:cs typeface="+mn-cs"/>
              </a:rPr>
              <a:t> (machine permettant de filmer), cette machine demande un apprentissage de la prise en main car diriger le film (blanc ici présent) pendant le tournage automatique n’est pas chose aisée surtout en fonction des pièces.</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En résumé plus il y en a plus il est facile de filmer.</a:t>
            </a:r>
            <a:br>
              <a:rPr lang="fr-FR" sz="1200" kern="1200" dirty="0">
                <a:solidFill>
                  <a:schemeClr val="tx1"/>
                </a:solidFill>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42</a:t>
            </a:fld>
            <a:endParaRPr lang="fr-F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Le plus complexe est au milieu quand le film se trouve tout en haut, la </a:t>
            </a:r>
            <a:r>
              <a:rPr lang="fr-FR" sz="1200" kern="1200" dirty="0" err="1">
                <a:solidFill>
                  <a:schemeClr val="tx1"/>
                </a:solidFill>
                <a:latin typeface="+mn-lt"/>
                <a:ea typeface="+mn-ea"/>
                <a:cs typeface="+mn-cs"/>
              </a:rPr>
              <a:t>Filmeuse</a:t>
            </a:r>
            <a:r>
              <a:rPr lang="fr-FR" sz="1200" kern="1200" dirty="0">
                <a:solidFill>
                  <a:schemeClr val="tx1"/>
                </a:solidFill>
                <a:latin typeface="+mn-lt"/>
                <a:ea typeface="+mn-ea"/>
                <a:cs typeface="+mn-cs"/>
              </a:rPr>
              <a:t> elle continue son allure normale seulement il y a presque tout le temps besoin de peu de films donc on doit savoir jongler entre le film à retenir et son placement.</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43</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L'entreprise est implantée dans la Z.I </a:t>
            </a:r>
            <a:r>
              <a:rPr lang="fr-FR" sz="1200" kern="1200" dirty="0" err="1">
                <a:solidFill>
                  <a:schemeClr val="tx1"/>
                </a:solidFill>
                <a:latin typeface="+mn-lt"/>
                <a:ea typeface="+mn-ea"/>
                <a:cs typeface="+mn-cs"/>
              </a:rPr>
              <a:t>Grezan</a:t>
            </a:r>
            <a:r>
              <a:rPr lang="fr-FR" sz="1200" kern="1200" dirty="0">
                <a:solidFill>
                  <a:schemeClr val="tx1"/>
                </a:solidFill>
                <a:latin typeface="+mn-lt"/>
                <a:ea typeface="+mn-ea"/>
                <a:cs typeface="+mn-cs"/>
              </a:rPr>
              <a:t> au 561 rue Bacchus, 30000 NÎMES.</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a:t>
            </a:fld>
            <a:endParaRPr lang="fr-F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Ensuite on coupe le film au cutter lors ce que la </a:t>
            </a:r>
            <a:r>
              <a:rPr lang="fr-FR" sz="1200" kern="1200" dirty="0" err="1">
                <a:solidFill>
                  <a:schemeClr val="tx1"/>
                </a:solidFill>
                <a:latin typeface="+mn-lt"/>
                <a:ea typeface="+mn-ea"/>
                <a:cs typeface="+mn-cs"/>
              </a:rPr>
              <a:t>Filmeuse</a:t>
            </a:r>
            <a:r>
              <a:rPr lang="fr-FR" sz="1200" kern="1200" dirty="0">
                <a:solidFill>
                  <a:schemeClr val="tx1"/>
                </a:solidFill>
                <a:latin typeface="+mn-lt"/>
                <a:ea typeface="+mn-ea"/>
                <a:cs typeface="+mn-cs"/>
              </a:rPr>
              <a:t> s’arrête ou quand il y en a assez pour couvrir le colis. </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44</a:t>
            </a:fld>
            <a:endParaRPr lang="fr-F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x-none" sz="1200" b="1" kern="1200">
                <a:solidFill>
                  <a:schemeClr val="tx1"/>
                </a:solidFill>
                <a:latin typeface="+mn-lt"/>
                <a:ea typeface="+mn-ea"/>
                <a:cs typeface="+mn-cs"/>
              </a:rPr>
              <a:t>Placement des rôles</a:t>
            </a:r>
            <a:endParaRPr lang="fr-FR" sz="1200" b="1" kern="1200" dirty="0">
              <a:solidFill>
                <a:schemeClr val="tx1"/>
              </a:solidFill>
              <a:latin typeface="+mn-lt"/>
              <a:ea typeface="+mn-ea"/>
              <a:cs typeface="+mn-cs"/>
            </a:endParaRPr>
          </a:p>
          <a:p>
            <a:r>
              <a:rPr lang="fr-FR" sz="1200" kern="1200" dirty="0">
                <a:solidFill>
                  <a:schemeClr val="tx1"/>
                </a:solidFill>
                <a:latin typeface="+mn-lt"/>
                <a:ea typeface="+mn-ea"/>
                <a:cs typeface="+mn-cs"/>
              </a:rPr>
              <a:t>Replacer les rôles à l’étage en fonction de leurs noms (aéronautique) et leurs numéros.</a:t>
            </a:r>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45</a:t>
            </a:fld>
            <a:endParaRPr lang="fr-F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1"/>
            <a:r>
              <a:rPr lang="fr-FR" sz="1200" kern="1200" dirty="0">
                <a:solidFill>
                  <a:schemeClr val="tx1"/>
                </a:solidFill>
                <a:latin typeface="+mn-lt"/>
                <a:ea typeface="+mn-ea"/>
                <a:cs typeface="+mn-cs"/>
              </a:rPr>
              <a:t>Mettre une plaque en inox dans La </a:t>
            </a:r>
            <a:r>
              <a:rPr lang="fr-FR" sz="1200" kern="1200" dirty="0" err="1">
                <a:solidFill>
                  <a:schemeClr val="tx1"/>
                </a:solidFill>
                <a:latin typeface="+mn-lt"/>
                <a:ea typeface="+mn-ea"/>
                <a:cs typeface="+mn-cs"/>
              </a:rPr>
              <a:t>Dégripeuse</a:t>
            </a:r>
            <a:r>
              <a:rPr lang="fr-FR" sz="1200" kern="1200" dirty="0">
                <a:solidFill>
                  <a:schemeClr val="tx1"/>
                </a:solidFill>
                <a:latin typeface="+mn-lt"/>
                <a:ea typeface="+mn-ea"/>
                <a:cs typeface="+mn-cs"/>
              </a:rPr>
              <a:t> pour lui permettre de découper les pièces adéquates</a:t>
            </a:r>
          </a:p>
          <a:p>
            <a:pPr lvl="1"/>
            <a:r>
              <a:rPr lang="fr-FR" sz="1200" kern="1200" dirty="0">
                <a:solidFill>
                  <a:schemeClr val="tx1"/>
                </a:solidFill>
                <a:latin typeface="+mn-lt"/>
                <a:ea typeface="+mn-ea"/>
                <a:cs typeface="+mn-cs"/>
              </a:rPr>
              <a:t>Manuellement faire des vagues avec les plaques en inox découpées, apposé l’étiquette adéquate sur chaque pièce pour les envoyées ensuite à La Plieuse.</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48</a:t>
            </a:fld>
            <a:endParaRPr lang="fr-F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Les pièces noircies par la soudure doivent être blanchies avec du produit </a:t>
            </a:r>
          </a:p>
          <a:p>
            <a:r>
              <a:rPr lang="fr-FR" sz="1200" kern="1200" dirty="0">
                <a:solidFill>
                  <a:schemeClr val="tx1"/>
                </a:solidFill>
                <a:latin typeface="+mn-lt"/>
                <a:ea typeface="+mn-ea"/>
                <a:cs typeface="+mn-cs"/>
              </a:rPr>
              <a:t> puis on y met le produit dénoircissant mouillé par la suite à l’eau</a:t>
            </a:r>
          </a:p>
          <a:p>
            <a:r>
              <a:rPr lang="fr-FR" sz="1200" kern="1200" dirty="0">
                <a:solidFill>
                  <a:schemeClr val="tx1"/>
                </a:solidFill>
                <a:latin typeface="+mn-lt"/>
                <a:ea typeface="+mn-ea"/>
                <a:cs typeface="+mn-cs"/>
              </a:rPr>
              <a:t> puis séché à l’air avec la souffleuse </a:t>
            </a:r>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49</a:t>
            </a:fld>
            <a:endParaRPr lang="fr-F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Un des travaux que j’ai dû faire fut « lisseur de pieds de table » où je devais lisser les embouts de table.</a:t>
            </a:r>
          </a:p>
          <a:p>
            <a:r>
              <a:rPr lang="fr-FR" sz="1200" kern="1200" dirty="0">
                <a:solidFill>
                  <a:schemeClr val="tx1"/>
                </a:solidFill>
                <a:latin typeface="+mn-lt"/>
                <a:ea typeface="+mn-ea"/>
                <a:cs typeface="+mn-cs"/>
              </a:rPr>
              <a:t>Qui sont en Inox, on peut y voir actuellement 2 étages car 2 inox différents sont utilisés. L’inox le moins cher se trouvant sur un des étages et le plus cher séparé sur l’autre étage pour faire des pièces de catégorie différente vendues à un prix différent.</a:t>
            </a: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Je me devais de les prendre et de les poncer dans la ponceuse ici présente en y </a:t>
            </a:r>
            <a:r>
              <a:rPr lang="fr-FR" sz="1200" kern="1200" dirty="0" err="1">
                <a:solidFill>
                  <a:schemeClr val="tx1"/>
                </a:solidFill>
                <a:latin typeface="+mn-lt"/>
                <a:ea typeface="+mn-ea"/>
                <a:cs typeface="+mn-cs"/>
              </a:rPr>
              <a:t>metant</a:t>
            </a:r>
            <a:r>
              <a:rPr lang="fr-FR" sz="1200" kern="1200" dirty="0">
                <a:solidFill>
                  <a:schemeClr val="tx1"/>
                </a:solidFill>
                <a:latin typeface="+mn-lt"/>
                <a:ea typeface="+mn-ea"/>
                <a:cs typeface="+mn-cs"/>
              </a:rPr>
              <a:t> les extrémités à l’intérieur.</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50</a:t>
            </a:fld>
            <a:endParaRPr lang="fr-F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Ensuite je devais y mettre du produit similaire à de l’</a:t>
            </a:r>
            <a:r>
              <a:rPr lang="fr-FR" sz="1200" kern="1200" dirty="0" err="1">
                <a:solidFill>
                  <a:schemeClr val="tx1"/>
                </a:solidFill>
                <a:latin typeface="+mn-lt"/>
                <a:ea typeface="+mn-ea"/>
                <a:cs typeface="+mn-cs"/>
              </a:rPr>
              <a:t>acool</a:t>
            </a:r>
            <a:r>
              <a:rPr lang="fr-FR" sz="1200" kern="1200" dirty="0">
                <a:solidFill>
                  <a:schemeClr val="tx1"/>
                </a:solidFill>
                <a:latin typeface="+mn-lt"/>
                <a:ea typeface="+mn-ea"/>
                <a:cs typeface="+mn-cs"/>
              </a:rPr>
              <a:t> à brûler.</a:t>
            </a:r>
          </a:p>
          <a:p>
            <a:r>
              <a:rPr lang="fr-FR" sz="1200" kern="1200" dirty="0">
                <a:solidFill>
                  <a:schemeClr val="tx1"/>
                </a:solidFill>
                <a:latin typeface="+mn-lt"/>
                <a:ea typeface="+mn-ea"/>
                <a:cs typeface="+mn-cs"/>
              </a:rPr>
              <a:t>Ici on y voit des pieds de table en inox avec la machine à poncé (rouge) dans les quelles on met les embouts, pour les rendre lisse :</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51</a:t>
            </a:fld>
            <a:endParaRPr lang="fr-F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a:solidFill>
                  <a:schemeClr val="tx1"/>
                </a:solidFill>
                <a:latin typeface="+mn-lt"/>
                <a:ea typeface="+mn-ea"/>
                <a:cs typeface="+mn-cs"/>
              </a:rPr>
              <a:t>C – Les missions et le monde de l'entreprise</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Le monde de l'entreprise se caractérise par des services qui interagissent. Chaque service a un rôle précis à jouer pour le bon fonctionnement de l'entreprise. Dans le cadre de mes missions, j'ai été amené à travailler avec les différents salariés de la production manuelle.</a:t>
            </a:r>
          </a:p>
          <a:p>
            <a:r>
              <a:rPr lang="fr-FR" sz="1200" kern="1200" dirty="0">
                <a:solidFill>
                  <a:schemeClr val="tx1"/>
                </a:solidFill>
                <a:latin typeface="+mn-lt"/>
                <a:ea typeface="+mn-ea"/>
                <a:cs typeface="+mn-cs"/>
              </a:rPr>
              <a:t>Lors de ce stage, j'ai adopté les valeurs de l'entreprise ainsi qu'un comportement professionnel. En effet, j'ai été amené à rencontrer le directeur de l'entreprise mais surtout les ouvriers qui m’ont appris le travail de manutention.</a:t>
            </a:r>
          </a:p>
          <a:p>
            <a:r>
              <a:rPr lang="fr-FR" sz="1200" kern="1200" dirty="0">
                <a:solidFill>
                  <a:schemeClr val="tx1"/>
                </a:solidFill>
                <a:latin typeface="+mn-lt"/>
                <a:ea typeface="+mn-ea"/>
                <a:cs typeface="+mn-cs"/>
              </a:rPr>
              <a:t>Sud Inox est avant tout une entreprise humaine et à dimension humaine. Les premiers salariés de l’entreprise sont présents dans l’entreprise depuis sa création, il y a 25 ans. Chez Sud Inox, la convivialité s’ajoute au plaisir du travail bien fait. Chaque matin, à 10h, tout s’arrête pour une pause-café partagée. Ainsi personnel administratif et services de production se rencontrent, échangent : il n’y a pas des équipes mais une équipe. Et le vendredi, c’est croissant pour tous !</a:t>
            </a:r>
          </a:p>
          <a:p>
            <a:r>
              <a:rPr lang="fr-FR" sz="1200" kern="1200" dirty="0">
                <a:solidFill>
                  <a:schemeClr val="tx1"/>
                </a:solidFill>
                <a:latin typeface="+mn-lt"/>
                <a:ea typeface="+mn-ea"/>
                <a:cs typeface="+mn-cs"/>
              </a:rPr>
              <a:t>Tout d’abord il apparait que l’ambiance est excellente entre tous les employés qui travaillent ensemble à la réussite de l’entreprise.</a:t>
            </a:r>
          </a:p>
          <a:p>
            <a:r>
              <a:rPr lang="fr-FR" sz="1200" kern="1200" dirty="0">
                <a:solidFill>
                  <a:schemeClr val="tx1"/>
                </a:solidFill>
                <a:latin typeface="+mn-lt"/>
                <a:ea typeface="+mn-ea"/>
                <a:cs typeface="+mn-cs"/>
              </a:rPr>
              <a:t>Au service production le directeur d’usine délègue au responsable de production la vérification des tôles en inox reçues et ensuite guide les ouvriers qualifiés dans l’utilisation de ces tôles en vue de l’assemblage pour obtenir les pièces commandées.</a:t>
            </a:r>
          </a:p>
          <a:p>
            <a:r>
              <a:rPr lang="fr-FR" sz="1200" kern="1200" dirty="0">
                <a:solidFill>
                  <a:schemeClr val="tx1"/>
                </a:solidFill>
                <a:latin typeface="+mn-lt"/>
                <a:ea typeface="+mn-ea"/>
                <a:cs typeface="+mn-cs"/>
              </a:rPr>
              <a:t>Ces pièces finies sont alors acheminées à l’expédition (voir mission principale : Expédition).</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53</a:t>
            </a:fld>
            <a:endParaRPr lang="fr-F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a:solidFill>
                  <a:schemeClr val="tx1"/>
                </a:solidFill>
                <a:latin typeface="+mn-lt"/>
                <a:ea typeface="+mn-ea"/>
                <a:cs typeface="+mn-cs"/>
              </a:rPr>
              <a:t>V – Les apports du stage</a:t>
            </a:r>
            <a:endParaRPr lang="fr-FR" sz="1200" kern="1200" dirty="0">
              <a:solidFill>
                <a:schemeClr val="tx1"/>
              </a:solidFill>
              <a:latin typeface="+mn-lt"/>
              <a:ea typeface="+mn-ea"/>
              <a:cs typeface="+mn-cs"/>
            </a:endParaRPr>
          </a:p>
          <a:p>
            <a:r>
              <a:rPr lang="fr-FR" sz="1200" b="1" kern="1200" dirty="0">
                <a:solidFill>
                  <a:schemeClr val="tx1"/>
                </a:solidFill>
                <a:latin typeface="+mn-lt"/>
                <a:ea typeface="+mn-ea"/>
                <a:cs typeface="+mn-cs"/>
              </a:rPr>
              <a:t>A – Les apports pratiques</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Les apports du stage ne sont malheureusement pas intellectuels en rapport avec ma poursuite d’étude. Au cours de ces 7 semaines, je n'ai malheureusement pas eu l'opportunité d'apprendre des choses en rapport avec ma poursuite d’étude En effet, je n’ai pas eu l’opportunité de toucher à un ordinateur durant toute la durée de mon stage.</a:t>
            </a:r>
          </a:p>
          <a:p>
            <a:r>
              <a:rPr lang="fr-FR" sz="1200" b="1" kern="1200" dirty="0">
                <a:solidFill>
                  <a:schemeClr val="tx1"/>
                </a:solidFill>
                <a:latin typeface="+mn-lt"/>
                <a:ea typeface="+mn-ea"/>
                <a:cs typeface="+mn-cs"/>
              </a:rPr>
              <a:t>B – Les compétences acquises et développées</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Au cours de ce stage, j'ai pu consolider des compétences déjà acquises telles que ponctualité, suivi des consignes, ergonomie.</a:t>
            </a:r>
          </a:p>
          <a:p>
            <a:r>
              <a:rPr lang="fr-FR" sz="1200" kern="1200" dirty="0">
                <a:solidFill>
                  <a:schemeClr val="tx1"/>
                </a:solidFill>
                <a:latin typeface="+mn-lt"/>
                <a:ea typeface="+mn-ea"/>
                <a:cs typeface="+mn-cs"/>
              </a:rPr>
              <a:t>Malheureusement, je n'ai pas vraiment développé les compétences que je souhaitais acquérir. En effet, mes missions n'étaient pas suffisamment informatisées pour m'aider à acquérir ces nouvelles compétences. N’ayant fait que du travail physique rien de mental n’a pu me permettre de faire travailler mon esprit.</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54</a:t>
            </a:fld>
            <a:endParaRPr lang="fr-F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a:solidFill>
                  <a:schemeClr val="tx1"/>
                </a:solidFill>
                <a:latin typeface="+mn-lt"/>
                <a:ea typeface="+mn-ea"/>
                <a:cs typeface="+mn-cs"/>
              </a:rPr>
              <a:t>A – Les difficultés rencontrées</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J'ai rencontré des difficultés lors de mon stage. Les missions confiées n'ont pas toujours été évidentes à effectuer. Toutefois, avec le temps j'ai su m'adapter pour affronter ces quelques obstacles. Car étant dans des études théoriques alors devoir passer à la pratique a été compliqué pour moi, il m’a fallu un certain temps d’adaptation.</a:t>
            </a:r>
          </a:p>
          <a:p>
            <a:r>
              <a:rPr lang="fr-FR" sz="1200" b="1" kern="1200" dirty="0">
                <a:solidFill>
                  <a:schemeClr val="tx1"/>
                </a:solidFill>
                <a:latin typeface="+mn-lt"/>
                <a:ea typeface="+mn-ea"/>
                <a:cs typeface="+mn-cs"/>
              </a:rPr>
              <a:t>B – Les solutions apportées à ces difficultés</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J'ai trouvé des solutions aux obstacles par moi-même et l’aide des employés du service.</a:t>
            </a:r>
          </a:p>
          <a:p>
            <a:r>
              <a:rPr lang="fr-FR" sz="1200" kern="1200" dirty="0">
                <a:solidFill>
                  <a:schemeClr val="tx1"/>
                </a:solidFill>
                <a:latin typeface="+mn-lt"/>
                <a:ea typeface="+mn-ea"/>
                <a:cs typeface="+mn-cs"/>
              </a:rPr>
              <a:t>Certains ouvriers m’ont appris les gestes permettant d’optimiser les tâches qui m’étaient confiées. </a:t>
            </a:r>
          </a:p>
          <a:p>
            <a:r>
              <a:rPr lang="fr-FR" sz="1200" kern="1200" dirty="0">
                <a:solidFill>
                  <a:schemeClr val="tx1"/>
                </a:solidFill>
                <a:latin typeface="+mn-lt"/>
                <a:ea typeface="+mn-ea"/>
                <a:cs typeface="+mn-cs"/>
              </a:rPr>
              <a:t>Ainsi ils m’ont guidé tout au long du stage afin d’économiser ma fatigue et rendre le travail moins difficile et moins pénible, s’agissant essentiellement de manutention.</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56</a:t>
            </a:fld>
            <a:endParaRPr lang="fr-F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a:solidFill>
                  <a:schemeClr val="tx1"/>
                </a:solidFill>
                <a:latin typeface="+mn-lt"/>
                <a:ea typeface="+mn-ea"/>
                <a:cs typeface="+mn-cs"/>
              </a:rPr>
              <a:t>Remerciements</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Je souhaite tout d'abord remercier Monsieur Fuchs Éric mon maître de stage au poste de Directeur d’Usine d'avoir accepté de m'accueillir comme stagiaire au sein de l’entreprise et qui, tout au long du stage m'a conseillé, aidé et accompagné lors de mes missions.</a:t>
            </a:r>
          </a:p>
          <a:p>
            <a:r>
              <a:rPr lang="fr-FR" sz="1200" kern="1200" dirty="0">
                <a:solidFill>
                  <a:schemeClr val="tx1"/>
                </a:solidFill>
                <a:latin typeface="+mn-lt"/>
                <a:ea typeface="+mn-ea"/>
                <a:cs typeface="+mn-cs"/>
              </a:rPr>
              <a:t>J'adresse également mes remerciements au salarié William un des deux électriciens monteurs dans la production manuelle pour l'accueil chaleureux et les conseils prodigués, ainsi qu'à </a:t>
            </a:r>
            <a:r>
              <a:rPr lang="fr-FR" sz="1200" kern="1200" dirty="0" err="1">
                <a:solidFill>
                  <a:schemeClr val="tx1"/>
                </a:solidFill>
                <a:latin typeface="+mn-lt"/>
                <a:ea typeface="+mn-ea"/>
                <a:cs typeface="+mn-cs"/>
              </a:rPr>
              <a:t>Jurica</a:t>
            </a:r>
            <a:r>
              <a:rPr lang="fr-FR" sz="1200" kern="1200" dirty="0">
                <a:solidFill>
                  <a:schemeClr val="tx1"/>
                </a:solidFill>
                <a:latin typeface="+mn-lt"/>
                <a:ea typeface="+mn-ea"/>
                <a:cs typeface="+mn-cs"/>
              </a:rPr>
              <a:t> et Grégoire au poste de Monteurs, </a:t>
            </a:r>
            <a:r>
              <a:rPr lang="fr-FR" sz="1200" kern="1200" dirty="0" err="1">
                <a:solidFill>
                  <a:schemeClr val="tx1"/>
                </a:solidFill>
                <a:latin typeface="+mn-lt"/>
                <a:ea typeface="+mn-ea"/>
                <a:cs typeface="+mn-cs"/>
              </a:rPr>
              <a:t>Jurica</a:t>
            </a:r>
            <a:r>
              <a:rPr lang="fr-FR" sz="1200" kern="1200" dirty="0">
                <a:solidFill>
                  <a:schemeClr val="tx1"/>
                </a:solidFill>
                <a:latin typeface="+mn-lt"/>
                <a:ea typeface="+mn-ea"/>
                <a:cs typeface="+mn-cs"/>
              </a:rPr>
              <a:t> pour son accompagnement tout au long de mon stage et Grégoire tant pour son accompagnement que pour son accueil, mais aussi et évidemment à Kévin l’expéditeur qui m’as prodigué son savoir-faire si durement acquis qui lui a demandé beaucoup de temps d’apprentissage par autodidactisme.</a:t>
            </a:r>
          </a:p>
          <a:p>
            <a:r>
              <a:rPr lang="fr-FR" sz="1200" kern="1200" dirty="0">
                <a:solidFill>
                  <a:schemeClr val="tx1"/>
                </a:solidFill>
                <a:latin typeface="+mn-lt"/>
                <a:ea typeface="+mn-ea"/>
                <a:cs typeface="+mn-cs"/>
              </a:rPr>
              <a:t>Anecdote : Grégoire est la première personne que j’ai vue quand je suis allé me présenter dans l’entreprise.</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57</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latin typeface="+mn-lt"/>
                <a:ea typeface="+mn-ea"/>
                <a:cs typeface="+mn-cs"/>
              </a:rPr>
              <a:t>Sud Inox conçoit et fabrique des équipements inox pour la cuisine professionnelle et la grande distribution </a:t>
            </a:r>
          </a:p>
          <a:p>
            <a:r>
              <a:rPr lang="fr-FR" sz="1200" kern="1200" dirty="0">
                <a:solidFill>
                  <a:schemeClr val="tx1"/>
                </a:solidFill>
                <a:latin typeface="+mn-lt"/>
                <a:ea typeface="+mn-ea"/>
                <a:cs typeface="+mn-cs"/>
              </a:rPr>
              <a:t>étant en d’autres termes tous les produits destinés à la préparation et à la distribution de repas pour les collectivités, entreprises, CHR et la grande distribution : selfs, plonges, matériel de laverie, tables, meubles, stockage, hygiène, hottes, accessoires…</a:t>
            </a:r>
          </a:p>
          <a:p>
            <a:r>
              <a:rPr lang="fr-FR" sz="1200" kern="1200" dirty="0">
                <a:solidFill>
                  <a:schemeClr val="tx1"/>
                </a:solidFill>
                <a:latin typeface="+mn-lt"/>
                <a:ea typeface="+mn-ea"/>
                <a:cs typeface="+mn-cs"/>
              </a:rPr>
              <a:t>Sa force : deux qualités d’inox, 16 000 références, des délais exceptionnels même sur le sur-mesure.</a:t>
            </a:r>
          </a:p>
          <a:p>
            <a:r>
              <a:rPr lang="fr-FR" sz="1200" kern="1200" dirty="0">
                <a:solidFill>
                  <a:schemeClr val="tx1"/>
                </a:solidFill>
                <a:latin typeface="+mn-lt"/>
                <a:ea typeface="+mn-ea"/>
                <a:cs typeface="+mn-cs"/>
              </a:rPr>
              <a:t>Sud Inox est le seul fabricant français 4.0 de cuisines professionnelles !</a:t>
            </a:r>
          </a:p>
        </p:txBody>
      </p:sp>
      <p:sp>
        <p:nvSpPr>
          <p:cNvPr id="4" name="Espace réservé du numéro de diapositive 3"/>
          <p:cNvSpPr>
            <a:spLocks noGrp="1"/>
          </p:cNvSpPr>
          <p:nvPr>
            <p:ph type="sldNum" sz="quarter" idx="5"/>
          </p:nvPr>
        </p:nvSpPr>
        <p:spPr/>
        <p:txBody>
          <a:bodyPr/>
          <a:lstStyle/>
          <a:p>
            <a:fld id="{3FB1963B-FB5E-4297-87DB-7E32C8C8381A}" type="slidenum">
              <a:rPr lang="fr-FR" smtClean="0"/>
              <a:pPr/>
              <a:t>5</a:t>
            </a:fld>
            <a:endParaRPr lang="fr-FR" dirty="0"/>
          </a:p>
        </p:txBody>
      </p:sp>
    </p:spTree>
    <p:extLst>
      <p:ext uri="{BB962C8B-B14F-4D97-AF65-F5344CB8AC3E}">
        <p14:creationId xmlns:p14="http://schemas.microsoft.com/office/powerpoint/2010/main" val="2584608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0" dirty="0"/>
              <a:t>Remerciements + Conclusion (1min)</a:t>
            </a:r>
          </a:p>
          <a:p>
            <a:pPr marL="0" marR="0" indent="0" algn="l" defTabSz="914400" rtl="0" eaLnBrk="1" fontAlgn="auto" latinLnBrk="0" hangingPunct="1">
              <a:lnSpc>
                <a:spcPct val="100000"/>
              </a:lnSpc>
              <a:spcBef>
                <a:spcPts val="0"/>
              </a:spcBef>
              <a:spcAft>
                <a:spcPts val="0"/>
              </a:spcAft>
              <a:buClrTx/>
              <a:buSzTx/>
              <a:buFontTx/>
              <a:buNone/>
              <a:tabLst/>
              <a:defRPr/>
            </a:pPr>
            <a:endParaRPr lang="fr-FR" b="0" dirty="0"/>
          </a:p>
          <a:p>
            <a:r>
              <a:rPr lang="fr-FR" sz="1200" b="1" kern="1200" dirty="0">
                <a:solidFill>
                  <a:schemeClr val="tx1"/>
                </a:solidFill>
                <a:latin typeface="+mn-lt"/>
                <a:ea typeface="+mn-ea"/>
                <a:cs typeface="+mn-cs"/>
              </a:rPr>
              <a:t>Conclusion</a:t>
            </a:r>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Grâce à ce stage, j'ai acquis une connaissance du fonctionnement d’une usine de métallerie industrielle, les différents paliers qui partant de tôles arrivent à la fabrication d’un produit fini : les commandes, la conception, la fabrication et la livraison.</a:t>
            </a:r>
          </a:p>
          <a:p>
            <a:r>
              <a:rPr lang="fr-FR" sz="1200" kern="1200" dirty="0">
                <a:solidFill>
                  <a:schemeClr val="tx1"/>
                </a:solidFill>
                <a:latin typeface="+mn-lt"/>
                <a:ea typeface="+mn-ea"/>
                <a:cs typeface="+mn-cs"/>
              </a:rPr>
              <a:t>J’ai constaté que tout cela découlait d’une excellente coordination entre les différents services de l’entreprise.</a:t>
            </a:r>
          </a:p>
          <a:p>
            <a:r>
              <a:rPr lang="fr-FR" sz="1200" kern="1200" dirty="0">
                <a:solidFill>
                  <a:schemeClr val="tx1"/>
                </a:solidFill>
                <a:latin typeface="+mn-lt"/>
                <a:ea typeface="+mn-ea"/>
                <a:cs typeface="+mn-cs"/>
              </a:rPr>
              <a:t>Quant à moi, j’ai appris que le résultat était fonction de l’engagement de chaque employé au sein de l’entreprise et qu’une bonne ambiance était un facteur positif à la réussite.</a:t>
            </a:r>
          </a:p>
          <a:p>
            <a:r>
              <a:rPr lang="fr-FR" sz="1200" kern="1200" dirty="0">
                <a:solidFill>
                  <a:schemeClr val="tx1"/>
                </a:solidFill>
                <a:latin typeface="+mn-lt"/>
                <a:ea typeface="+mn-ea"/>
                <a:cs typeface="+mn-cs"/>
              </a:rPr>
              <a:t>J'ai appris à travailler en équipe et à suivre les consignes données par les personnes compétentes. J’ai constaté que le rythme de travail était rapide et ne permettait pas la dispersion. Les personnes étaient concentrés sur un travail précis et technique.</a:t>
            </a:r>
          </a:p>
          <a:p>
            <a:r>
              <a:rPr lang="fr-FR" sz="1200" kern="1200" dirty="0">
                <a:solidFill>
                  <a:schemeClr val="tx1"/>
                </a:solidFill>
                <a:latin typeface="+mn-lt"/>
                <a:ea typeface="+mn-ea"/>
                <a:cs typeface="+mn-cs"/>
              </a:rPr>
              <a:t>Je n'ai pas réussi à atteindre tous mes objectifs, en raison de la crise sanitaire, mais j’ai acquis des connaissances sur le fonctionnement d’une usine de métallerie industrielle. J’ai également constaté que le travail dit-manuel demandait également de la réflexion et de la concentration.</a:t>
            </a:r>
          </a:p>
          <a:p>
            <a:r>
              <a:rPr lang="fr-FR" sz="1200" kern="1200" dirty="0">
                <a:solidFill>
                  <a:schemeClr val="tx1"/>
                </a:solidFill>
                <a:latin typeface="+mn-lt"/>
                <a:ea typeface="+mn-ea"/>
                <a:cs typeface="+mn-cs"/>
              </a:rPr>
              <a:t>L’impossibilité de l’utilisation d’ordinateur durant ce stage m’a empêché de mettre en pratique ce qu’on a fait tout au long de la première année de SNIR.</a:t>
            </a:r>
          </a:p>
          <a:p>
            <a:r>
              <a:rPr lang="fr-FR" sz="1200" kern="1200" dirty="0">
                <a:solidFill>
                  <a:schemeClr val="tx1"/>
                </a:solidFill>
                <a:latin typeface="+mn-lt"/>
                <a:ea typeface="+mn-ea"/>
                <a:cs typeface="+mn-cs"/>
              </a:rPr>
              <a:t>Malgré des points positifs, ce stage ne conforte pas mon choix de carrière professionnelle. </a:t>
            </a:r>
          </a:p>
          <a:p>
            <a:r>
              <a:rPr lang="fr-FR" sz="1200" kern="1200" dirty="0">
                <a:solidFill>
                  <a:schemeClr val="tx1"/>
                </a:solidFill>
                <a:latin typeface="+mn-lt"/>
                <a:ea typeface="+mn-ea"/>
                <a:cs typeface="+mn-cs"/>
              </a:rPr>
              <a:t>Grâce à la réactivité des chefs de cette entreprise elle est promise à un essor certain, les réalisations étant toujours en avance sur le secteur. Ils veulent innover et satisfaire la clientèle dans le moindre détail. Il apparait que la production de ce type de cuisine connaît actuellement une demande de plus en plus importante.</a:t>
            </a:r>
          </a:p>
          <a:p>
            <a:pPr marL="0" marR="0" indent="0" algn="l" defTabSz="914400" rtl="0" eaLnBrk="1" fontAlgn="auto" latinLnBrk="0" hangingPunct="1">
              <a:lnSpc>
                <a:spcPct val="100000"/>
              </a:lnSpc>
              <a:spcBef>
                <a:spcPts val="0"/>
              </a:spcBef>
              <a:spcAft>
                <a:spcPts val="0"/>
              </a:spcAft>
              <a:buClrTx/>
              <a:buSzTx/>
              <a:buFontTx/>
              <a:buNone/>
              <a:tabLst/>
              <a:defRPr/>
            </a:pPr>
            <a:endParaRPr lang="fr-FR" b="0"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58</a:t>
            </a:fld>
            <a:endParaRPr lang="fr-F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r>
              <a:rPr lang="fr-FR" b="0" dirty="0"/>
              <a:t>Dernière diapo « merci de votre attention »</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59</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Sud Inox est née dans le Gard, il y 25 ans. Laurent Godard et Éric Fuchs ont racheté l’entreprise en 2005. Depuis, Sud Inox connaît un développement constant : nouvelle usine, nouvel outil de production, nouveaux produits, nouveaux processus. Entreprise 4.0, Sud Inox s’inscrit dans l’industrie du futur.</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endParaRPr lang="fr-FR" dirty="0"/>
          </a:p>
          <a:p>
            <a:pPr algn="just"/>
            <a:r>
              <a:rPr lang="fr-FR" sz="1800" dirty="0">
                <a:effectLst/>
                <a:latin typeface="Arial" panose="020B0604020202020204" pitchFamily="34" charset="0"/>
                <a:ea typeface="Times New Roman" panose="02020603050405020304" pitchFamily="18" charset="0"/>
              </a:rPr>
              <a:t>Il y a 10 ans, Sud Inox était déjà précurseur avec la méthode du « juste-à-temps ». Aujourd’hui, Sud Inox a choisi d’aller encore plus loin en devenant une </a:t>
            </a:r>
            <a:r>
              <a:rPr lang="fr-FR" sz="1800" b="1" u="sng" dirty="0">
                <a:solidFill>
                  <a:srgbClr val="0000FF"/>
                </a:solidFill>
                <a:effectLst/>
                <a:latin typeface="Arial" panose="020B0604020202020204" pitchFamily="34" charset="0"/>
                <a:ea typeface="Times New Roman" panose="02020603050405020304" pitchFamily="18" charset="0"/>
                <a:hlinkClick r:id="rId3"/>
              </a:rPr>
              <a:t>Smart </a:t>
            </a:r>
            <a:r>
              <a:rPr lang="fr-FR" sz="1800" b="1" u="sng" dirty="0" err="1">
                <a:solidFill>
                  <a:srgbClr val="0000FF"/>
                </a:solidFill>
                <a:effectLst/>
                <a:latin typeface="Arial" panose="020B0604020202020204" pitchFamily="34" charset="0"/>
                <a:ea typeface="Times New Roman" panose="02020603050405020304" pitchFamily="18" charset="0"/>
                <a:hlinkClick r:id="rId3"/>
              </a:rPr>
              <a:t>Industry</a:t>
            </a:r>
            <a:r>
              <a:rPr lang="fr-FR" sz="1800" b="1" u="sng" dirty="0">
                <a:solidFill>
                  <a:srgbClr val="0000FF"/>
                </a:solidFill>
                <a:effectLst/>
                <a:latin typeface="Arial" panose="020B0604020202020204" pitchFamily="34" charset="0"/>
                <a:ea typeface="Times New Roman" panose="02020603050405020304" pitchFamily="18" charset="0"/>
                <a:hlinkClick r:id="rId3"/>
              </a:rPr>
              <a:t> 4.0</a:t>
            </a:r>
            <a:r>
              <a:rPr lang="fr-FR" sz="1800" dirty="0">
                <a:effectLst/>
                <a:latin typeface="Arial" panose="020B0604020202020204" pitchFamily="34" charset="0"/>
                <a:ea typeface="Times New Roman" panose="02020603050405020304" pitchFamily="18" charset="0"/>
              </a:rPr>
              <a:t>. Grâce à l’utilisation de « data » et technologies numériques, Sud Inox optimise l’ensemble des processus. Pour le client, c’est 100% gagnant :</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20000"/>
              </a:lnSpc>
              <a:spcAft>
                <a:spcPts val="600"/>
              </a:spcAft>
              <a:buSzPts val="1000"/>
              <a:buFont typeface="Symbol" panose="05050102010706020507" pitchFamily="18" charset="2"/>
              <a:buChar char=""/>
              <a:tabLst>
                <a:tab pos="457200" algn="l"/>
              </a:tabLst>
            </a:pPr>
            <a:r>
              <a:rPr lang="fr-FR" sz="1800" b="1" kern="50" dirty="0">
                <a:solidFill>
                  <a:srgbClr val="000000"/>
                </a:solidFill>
                <a:effectLst/>
                <a:latin typeface="Arial" panose="020B0604020202020204" pitchFamily="34" charset="0"/>
                <a:ea typeface="SimSun" panose="02010600030101010101" pitchFamily="2" charset="-122"/>
                <a:cs typeface="Mangal" panose="02040503050203030202" pitchFamily="18" charset="0"/>
              </a:rPr>
              <a:t>Produits personnalisés industriels</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pPr marL="342900" lvl="0" indent="-342900" algn="just">
              <a:lnSpc>
                <a:spcPct val="120000"/>
              </a:lnSpc>
              <a:spcAft>
                <a:spcPts val="600"/>
              </a:spcAft>
              <a:buSzPts val="1000"/>
              <a:buFont typeface="Symbol" panose="05050102010706020507" pitchFamily="18" charset="2"/>
              <a:buChar char=""/>
              <a:tabLst>
                <a:tab pos="457200" algn="l"/>
              </a:tabLst>
            </a:pPr>
            <a:r>
              <a:rPr lang="fr-FR" sz="1800" b="1" kern="50" dirty="0">
                <a:solidFill>
                  <a:srgbClr val="000000"/>
                </a:solidFill>
                <a:effectLst/>
                <a:latin typeface="Arial" panose="020B0604020202020204" pitchFamily="34" charset="0"/>
                <a:ea typeface="SimSun" panose="02010600030101010101" pitchFamily="2" charset="-122"/>
                <a:cs typeface="Mangal" panose="02040503050203030202" pitchFamily="18" charset="0"/>
              </a:rPr>
              <a:t>Produits sur-mesure disponibles en 48h</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pPr marL="342900" lvl="0" indent="-342900" algn="just">
              <a:lnSpc>
                <a:spcPct val="120000"/>
              </a:lnSpc>
              <a:spcAft>
                <a:spcPts val="600"/>
              </a:spcAft>
              <a:buSzPts val="1000"/>
              <a:buFont typeface="Symbol" panose="05050102010706020507" pitchFamily="18" charset="2"/>
              <a:buChar char=""/>
              <a:tabLst>
                <a:tab pos="457200" algn="l"/>
              </a:tabLst>
            </a:pPr>
            <a:r>
              <a:rPr lang="fr-FR" sz="1800" kern="50" dirty="0">
                <a:solidFill>
                  <a:srgbClr val="000000"/>
                </a:solidFill>
                <a:effectLst/>
                <a:latin typeface="Arial" panose="020B0604020202020204" pitchFamily="34" charset="0"/>
                <a:ea typeface="SimSun" panose="02010600030101010101" pitchFamily="2" charset="-122"/>
                <a:cs typeface="Arial" panose="020B0604020202020204" pitchFamily="34" charset="0"/>
              </a:rPr>
              <a:t>Accès en ligne aux devis, commandes et DOE*</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Arial" panose="020B0604020202020204" pitchFamily="34" charset="0"/>
                <a:ea typeface="Times New Roman" panose="02020603050405020304" pitchFamily="18" charset="0"/>
              </a:rPr>
              <a:t>déménagement de l’entreprise à Nîmes en 2009, Sud Inox a choisi d’acquérir un terrain offrant des perspectives d’agrandissement. L’usine actuelle occupe 9 000 m2 sur les 14 000 m2 disponibles : elle est prête pour accueillir l’avenir.</a:t>
            </a:r>
            <a:endParaRPr lang="fr-FR" sz="1200" dirty="0">
              <a:effectLst/>
              <a:latin typeface="Times New Roman" panose="02020603050405020304" pitchFamily="18" charset="0"/>
              <a:ea typeface="Times New Roman" panose="02020603050405020304" pitchFamily="18"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FB1963B-FB5E-4297-87DB-7E32C8C8381A}" type="slidenum">
              <a:rPr lang="fr-FR" smtClean="0"/>
              <a:pPr/>
              <a:t>6</a:t>
            </a:fld>
            <a:endParaRPr lang="fr-FR" dirty="0"/>
          </a:p>
        </p:txBody>
      </p:sp>
    </p:spTree>
    <p:extLst>
      <p:ext uri="{BB962C8B-B14F-4D97-AF65-F5344CB8AC3E}">
        <p14:creationId xmlns:p14="http://schemas.microsoft.com/office/powerpoint/2010/main" val="420254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rial" panose="020B0604020202020204" pitchFamily="34" charset="0"/>
                <a:ea typeface="Times New Roman" panose="02020603050405020304" pitchFamily="18" charset="0"/>
              </a:rPr>
              <a:t>Sud Inox est équipé d’un outillage numérique de haute qualité :</a:t>
            </a:r>
            <a:endParaRPr lang="fr-FR" sz="1800" dirty="0">
              <a:effectLst/>
              <a:latin typeface="Times New Roman" panose="02020603050405020304" pitchFamily="18" charset="0"/>
              <a:ea typeface="Times New Roman" panose="02020603050405020304" pitchFamily="18" charset="0"/>
            </a:endParaRPr>
          </a:p>
          <a:p>
            <a:pPr marL="342900" lvl="0" indent="-342900">
              <a:lnSpc>
                <a:spcPct val="120000"/>
              </a:lnSpc>
              <a:spcAft>
                <a:spcPts val="600"/>
              </a:spcAft>
              <a:buSzPts val="1000"/>
              <a:buFont typeface="Symbol" panose="05050102010706020507" pitchFamily="18" charset="2"/>
              <a:buChar char=""/>
              <a:tabLst>
                <a:tab pos="457200" algn="l"/>
              </a:tabLst>
            </a:pPr>
            <a:r>
              <a:rPr lang="fr-FR" sz="1800" kern="50" dirty="0">
                <a:solidFill>
                  <a:srgbClr val="000000"/>
                </a:solidFill>
                <a:effectLst/>
                <a:latin typeface="Arial" panose="020B0604020202020204" pitchFamily="34" charset="0"/>
                <a:ea typeface="SimSun" panose="02010600030101010101" pitchFamily="2" charset="-122"/>
                <a:cs typeface="Arial" panose="020B0604020202020204" pitchFamily="34" charset="0"/>
              </a:rPr>
              <a:t>2 robots de découpe laser, dont un doté d’un automate</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pPr marL="342900" lvl="0" indent="-342900">
              <a:lnSpc>
                <a:spcPct val="120000"/>
              </a:lnSpc>
              <a:spcAft>
                <a:spcPts val="600"/>
              </a:spcAft>
              <a:buSzPts val="1000"/>
              <a:buFont typeface="Symbol" panose="05050102010706020507" pitchFamily="18" charset="2"/>
              <a:buChar char=""/>
              <a:tabLst>
                <a:tab pos="457200" algn="l"/>
              </a:tabLst>
            </a:pPr>
            <a:r>
              <a:rPr lang="fr-FR" sz="1800" kern="50" dirty="0">
                <a:solidFill>
                  <a:srgbClr val="000000"/>
                </a:solidFill>
                <a:effectLst/>
                <a:latin typeface="Arial" panose="020B0604020202020204" pitchFamily="34" charset="0"/>
                <a:ea typeface="SimSun" panose="02010600030101010101" pitchFamily="2" charset="-122"/>
                <a:cs typeface="Arial" panose="020B0604020202020204" pitchFamily="34" charset="0"/>
              </a:rPr>
              <a:t>1 plieuse automatique (</a:t>
            </a:r>
            <a:r>
              <a:rPr lang="fr-FR" sz="1800" kern="50"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panneauteuse</a:t>
            </a:r>
            <a:r>
              <a:rPr lang="fr-FR" sz="1800" kern="50"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pPr marL="342900" lvl="0" indent="-342900">
              <a:lnSpc>
                <a:spcPct val="120000"/>
              </a:lnSpc>
              <a:spcAft>
                <a:spcPts val="600"/>
              </a:spcAft>
              <a:buSzPts val="1000"/>
              <a:buFont typeface="Symbol" panose="05050102010706020507" pitchFamily="18" charset="2"/>
              <a:buChar char=""/>
              <a:tabLst>
                <a:tab pos="457200" algn="l"/>
              </a:tabLst>
            </a:pPr>
            <a:r>
              <a:rPr lang="fr-FR" sz="1800" kern="50" dirty="0">
                <a:solidFill>
                  <a:srgbClr val="000000"/>
                </a:solidFill>
                <a:effectLst/>
                <a:latin typeface="Arial" panose="020B0604020202020204" pitchFamily="34" charset="0"/>
                <a:ea typeface="SimSun" panose="02010600030101010101" pitchFamily="2" charset="-122"/>
                <a:cs typeface="Arial" panose="020B0604020202020204" pitchFamily="34" charset="0"/>
              </a:rPr>
              <a:t>2 plieuses numériques</a:t>
            </a:r>
            <a:endParaRPr lang="fr-FR" sz="1800" kern="50" dirty="0">
              <a:solidFill>
                <a:srgbClr val="000000"/>
              </a:solidFill>
              <a:effectLst/>
              <a:latin typeface="Arial" panose="020B0604020202020204" pitchFamily="34" charset="0"/>
              <a:ea typeface="SimSun" panose="02010600030101010101" pitchFamily="2" charset="-122"/>
              <a:cs typeface="Mangal" panose="02040503050203030202" pitchFamily="18"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FB1963B-FB5E-4297-87DB-7E32C8C8381A}" type="slidenum">
              <a:rPr lang="fr-FR" smtClean="0"/>
              <a:pPr/>
              <a:t>7</a:t>
            </a:fld>
            <a:endParaRPr lang="fr-FR" dirty="0"/>
          </a:p>
        </p:txBody>
      </p:sp>
    </p:spTree>
    <p:extLst>
      <p:ext uri="{BB962C8B-B14F-4D97-AF65-F5344CB8AC3E}">
        <p14:creationId xmlns:p14="http://schemas.microsoft.com/office/powerpoint/2010/main" val="323780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rial" panose="020B0604020202020204" pitchFamily="34" charset="0"/>
                <a:ea typeface="Times New Roman" panose="02020603050405020304" pitchFamily="18" charset="0"/>
              </a:rPr>
              <a:t>Dans le cadre de sa transformation digitale, l’entreprise a intégré </a:t>
            </a:r>
            <a:r>
              <a:rPr lang="fr-FR" sz="1800" dirty="0" err="1">
                <a:effectLst/>
                <a:latin typeface="Arial" panose="020B0604020202020204" pitchFamily="34" charset="0"/>
                <a:ea typeface="Times New Roman" panose="02020603050405020304" pitchFamily="18" charset="0"/>
              </a:rPr>
              <a:t>Solidworks</a:t>
            </a:r>
            <a:r>
              <a:rPr lang="fr-FR" sz="1800" dirty="0">
                <a:effectLst/>
                <a:latin typeface="Arial" panose="020B0604020202020204" pitchFamily="34" charset="0"/>
                <a:ea typeface="Times New Roman" panose="02020603050405020304" pitchFamily="18" charset="0"/>
              </a:rPr>
              <a:t>, développé son ERP et relié ses machines numériques entre elles. Pour améliorer le pilotage de ces trois systèmes, elle les a connectés entre eux tout en développant un dispositif de centralisation de l’information.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50" dirty="0">
                <a:solidFill>
                  <a:srgbClr val="000000"/>
                </a:solidFill>
                <a:effectLst/>
                <a:latin typeface="Arial" panose="020B0604020202020204" pitchFamily="34" charset="0"/>
                <a:ea typeface="Times New Roman" panose="02020603050405020304" pitchFamily="18" charset="0"/>
              </a:rPr>
              <a:t>le dessinateur industriel du service gestion descend souvent au service production pour demander aux monteurs si ses plans </a:t>
            </a:r>
            <a:endParaRPr lang="fr-FR" dirty="0"/>
          </a:p>
        </p:txBody>
      </p:sp>
      <p:sp>
        <p:nvSpPr>
          <p:cNvPr id="4" name="Espace réservé du numéro de diapositive 3"/>
          <p:cNvSpPr>
            <a:spLocks noGrp="1"/>
          </p:cNvSpPr>
          <p:nvPr>
            <p:ph type="sldNum" sz="quarter" idx="5"/>
          </p:nvPr>
        </p:nvSpPr>
        <p:spPr/>
        <p:txBody>
          <a:bodyPr/>
          <a:lstStyle/>
          <a:p>
            <a:fld id="{3FB1963B-FB5E-4297-87DB-7E32C8C8381A}" type="slidenum">
              <a:rPr lang="fr-FR" smtClean="0"/>
              <a:pPr/>
              <a:t>9</a:t>
            </a:fld>
            <a:endParaRPr lang="fr-FR" dirty="0"/>
          </a:p>
        </p:txBody>
      </p:sp>
    </p:spTree>
    <p:extLst>
      <p:ext uri="{BB962C8B-B14F-4D97-AF65-F5344CB8AC3E}">
        <p14:creationId xmlns:p14="http://schemas.microsoft.com/office/powerpoint/2010/main" val="3977277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Les clients finaux de Sud Inox sont des professionnels : cafés, hôtels, restaurants, entreprises, collectivités et grande distribution. La qualité du matériel de </a:t>
            </a:r>
            <a:r>
              <a:rPr lang="fr-FR" sz="1200" u="sng" kern="1200" dirty="0">
                <a:solidFill>
                  <a:schemeClr val="tx1"/>
                </a:solidFill>
                <a:latin typeface="+mn-lt"/>
                <a:ea typeface="+mn-ea"/>
                <a:cs typeface="+mn-cs"/>
                <a:hlinkClick r:id="rId3"/>
              </a:rPr>
              <a:t>préparation</a:t>
            </a:r>
            <a:r>
              <a:rPr lang="fr-FR" sz="1200" kern="1200" dirty="0">
                <a:solidFill>
                  <a:schemeClr val="tx1"/>
                </a:solidFill>
                <a:latin typeface="+mn-lt"/>
                <a:ea typeface="+mn-ea"/>
                <a:cs typeface="+mn-cs"/>
              </a:rPr>
              <a:t> et de </a:t>
            </a:r>
            <a:r>
              <a:rPr lang="fr-FR" sz="1200" u="sng" kern="1200" dirty="0">
                <a:solidFill>
                  <a:schemeClr val="tx1"/>
                </a:solidFill>
                <a:latin typeface="+mn-lt"/>
                <a:ea typeface="+mn-ea"/>
                <a:cs typeface="+mn-cs"/>
                <a:hlinkClick r:id="rId4"/>
              </a:rPr>
              <a:t>distribution de repas</a:t>
            </a:r>
            <a:r>
              <a:rPr lang="fr-FR" sz="1200" kern="1200" dirty="0">
                <a:solidFill>
                  <a:schemeClr val="tx1"/>
                </a:solidFill>
                <a:latin typeface="+mn-lt"/>
                <a:ea typeface="+mn-ea"/>
                <a:cs typeface="+mn-cs"/>
              </a:rPr>
              <a:t> contribue à la performance de leur travail. Sud Inox a donc étudié avec attention leurs besoins pour concevoir des produits qui y répondent : des équipements de cuisine professionnelle qui conjuguent fonctionnalité, confort et esthétisme.</a:t>
            </a:r>
          </a:p>
          <a:p>
            <a:endParaRPr lang="fr-FR" dirty="0"/>
          </a:p>
        </p:txBody>
      </p:sp>
      <p:sp>
        <p:nvSpPr>
          <p:cNvPr id="4" name="Espace réservé du numéro de diapositive 3"/>
          <p:cNvSpPr>
            <a:spLocks noGrp="1"/>
          </p:cNvSpPr>
          <p:nvPr>
            <p:ph type="sldNum" sz="quarter" idx="10"/>
          </p:nvPr>
        </p:nvSpPr>
        <p:spPr/>
        <p:txBody>
          <a:bodyPr/>
          <a:lstStyle/>
          <a:p>
            <a:fld id="{3FB1963B-FB5E-4297-87DB-7E32C8C8381A}" type="slidenum">
              <a:rPr lang="fr-FR" smtClean="0"/>
              <a:pPr/>
              <a:t>12</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a:t>Cliquez pour modifier le style du titre</a:t>
            </a:r>
            <a:endParaRPr kumimoji="0" lang="en-US"/>
          </a:p>
        </p:txBody>
      </p:sp>
      <p:sp>
        <p:nvSpPr>
          <p:cNvPr id="28" name="Espace réservé de la date 27"/>
          <p:cNvSpPr>
            <a:spLocks noGrp="1"/>
          </p:cNvSpPr>
          <p:nvPr>
            <p:ph type="dt" sz="half" idx="10"/>
          </p:nvPr>
        </p:nvSpPr>
        <p:spPr/>
        <p:txBody>
          <a:bodyPr/>
          <a:lstStyle/>
          <a:p>
            <a:fld id="{154727E1-F64A-4AEF-9042-052FBA91C5CF}" type="datetime1">
              <a:rPr lang="fr-FR" smtClean="0"/>
              <a:pPr/>
              <a:t>27/03/2021</a:t>
            </a:fld>
            <a:endParaRPr lang="fr-FR" dirty="0"/>
          </a:p>
        </p:txBody>
      </p:sp>
      <p:sp>
        <p:nvSpPr>
          <p:cNvPr id="17" name="Espace réservé du pied de page 16"/>
          <p:cNvSpPr>
            <a:spLocks noGrp="1"/>
          </p:cNvSpPr>
          <p:nvPr>
            <p:ph type="ftr" sz="quarter" idx="11"/>
          </p:nvPr>
        </p:nvSpPr>
        <p:spPr/>
        <p:txBody>
          <a:bodyPr/>
          <a:lstStyle/>
          <a:p>
            <a:endParaRPr lang="fr-FR" dirty="0"/>
          </a:p>
        </p:txBody>
      </p:sp>
      <p:sp>
        <p:nvSpPr>
          <p:cNvPr id="29" name="Espace réservé du numéro de diapositive 28"/>
          <p:cNvSpPr>
            <a:spLocks noGrp="1"/>
          </p:cNvSpPr>
          <p:nvPr>
            <p:ph type="sldNum" sz="quarter" idx="12"/>
          </p:nvPr>
        </p:nvSpPr>
        <p:spPr/>
        <p:txBody>
          <a:bodyPr/>
          <a:lstStyle/>
          <a:p>
            <a:fld id="{1EF9FE08-9DB1-44A3-A03F-B47D54836D3B}" type="slidenum">
              <a:rPr lang="fr-FR" smtClean="0"/>
              <a:pPr/>
              <a:t>‹N°›</a:t>
            </a:fld>
            <a:endParaRPr lang="fr-FR" dirty="0"/>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47364A4-A58C-40DA-9B81-A0087294BA51}" type="datetime1">
              <a:rPr lang="fr-FR" smtClean="0"/>
              <a:pPr/>
              <a:t>27/03/2021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D660CEE-8AC6-4999-AEBC-1B6DAE6629E1}" type="datetime1">
              <a:rPr lang="fr-FR" smtClean="0"/>
              <a:pPr/>
              <a:t>27/03/2021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8B7D3051-D865-40D1-9832-87A4AD54F2C4}" type="datetime1">
              <a:rPr lang="fr-FR" smtClean="0"/>
              <a:pPr/>
              <a:t>27/03/2021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B5F0FFA0-EF5F-40B8-B5CB-A924299D0373}" type="datetime1">
              <a:rPr lang="fr-FR" smtClean="0"/>
              <a:pPr/>
              <a:t>27/03/2021</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a:xfrm>
            <a:off x="7924800" y="6416675"/>
            <a:ext cx="762000" cy="365125"/>
          </a:xfrm>
        </p:spPr>
        <p:txBody>
          <a:bodyPr/>
          <a:lstStyle/>
          <a:p>
            <a:fld id="{1EF9FE08-9DB1-44A3-A03F-B47D54836D3B}" type="slidenum">
              <a:rPr lang="fr-FR" smtClean="0"/>
              <a:pPr/>
              <a:t>‹N°›</a:t>
            </a:fld>
            <a:endParaRPr lang="fr-FR"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B67F5737-7AC0-499D-AE70-4C9B1DF95617}" type="datetime1">
              <a:rPr lang="fr-FR" smtClean="0"/>
              <a:pPr/>
              <a:t>27/03/2021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72565782-E54F-4796-A0FD-2BDDCF28E36E}" type="datetime1">
              <a:rPr lang="fr-FR" smtClean="0"/>
              <a:pPr/>
              <a:t>27/03/2021</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CD0106B9-23B4-4B80-84FB-4400A320BB76}" type="datetime1">
              <a:rPr lang="fr-FR" smtClean="0"/>
              <a:pPr/>
              <a:t>27/03/2021</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B1C1D55-C868-444F-86B6-5D108A777334}" type="datetime1">
              <a:rPr lang="fr-FR" smtClean="0"/>
              <a:pPr/>
              <a:t>27/03/2021</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F15C1999-4A5F-44C5-96B0-F0FA4A0EF14A}" type="datetime1">
              <a:rPr lang="fr-FR" smtClean="0"/>
              <a:pPr/>
              <a:t>27/03/2021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80B0FCB6-23DD-4AAA-B96F-729C5D079E91}" type="datetime1">
              <a:rPr lang="fr-FR" smtClean="0"/>
              <a:pPr/>
              <a:t>27/03/2021</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EF9FE08-9DB1-44A3-A03F-B47D54836D3B}"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206689D-A70B-40B2-B5DD-94F05B444D54}" type="datetime1">
              <a:rPr lang="fr-FR" smtClean="0"/>
              <a:pPr/>
              <a:t>27/03/2021</a:t>
            </a:fld>
            <a:endParaRPr lang="fr-FR" dirty="0"/>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dirty="0"/>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EF9FE08-9DB1-44A3-A03F-B47D54836D3B}" type="slidenum">
              <a:rPr lang="fr-FR" smtClean="0"/>
              <a:pPr/>
              <a:t>‹N°›</a:t>
            </a:fld>
            <a:endParaRPr lang="fr-FR"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SNIR 2\E61_SNIR_DHUODA_GABAREL\sud-inox-cuisine-france.jpg">
            <a:extLst>
              <a:ext uri="{FF2B5EF4-FFF2-40B4-BE49-F238E27FC236}">
                <a16:creationId xmlns:a16="http://schemas.microsoft.com/office/drawing/2014/main" id="{B3406A8F-E0B1-4F47-9ACC-3DA0AE3621F0}"/>
              </a:ext>
            </a:extLst>
          </p:cNvPr>
          <p:cNvPicPr>
            <a:picLocks noChangeAspect="1" noChangeArrowheads="1"/>
          </p:cNvPicPr>
          <p:nvPr/>
        </p:nvPicPr>
        <p:blipFill>
          <a:blip r:embed="rId3"/>
          <a:srcRect/>
          <a:stretch>
            <a:fillRect/>
          </a:stretch>
        </p:blipFill>
        <p:spPr bwMode="auto">
          <a:xfrm>
            <a:off x="0" y="0"/>
            <a:ext cx="9144000" cy="6858000"/>
          </a:xfrm>
          <a:prstGeom prst="rect">
            <a:avLst/>
          </a:prstGeom>
          <a:noFill/>
          <a:ln>
            <a:solidFill>
              <a:srgbClr val="88A7C1"/>
            </a:solidFill>
          </a:ln>
        </p:spPr>
      </p:pic>
      <p:pic>
        <p:nvPicPr>
          <p:cNvPr id="11" name="Image 10">
            <a:extLst>
              <a:ext uri="{FF2B5EF4-FFF2-40B4-BE49-F238E27FC236}">
                <a16:creationId xmlns:a16="http://schemas.microsoft.com/office/drawing/2014/main" id="{D3909226-0932-4EB3-A2FF-7E92523F113D}"/>
              </a:ext>
            </a:extLst>
          </p:cNvPr>
          <p:cNvPicPr>
            <a:picLocks noChangeAspect="1"/>
          </p:cNvPicPr>
          <p:nvPr/>
        </p:nvPicPr>
        <p:blipFill>
          <a:blip r:embed="rId4"/>
          <a:stretch>
            <a:fillRect/>
          </a:stretch>
        </p:blipFill>
        <p:spPr>
          <a:xfrm>
            <a:off x="2390" y="0"/>
            <a:ext cx="9144000" cy="6857999"/>
          </a:xfrm>
          <a:prstGeom prst="rect">
            <a:avLst/>
          </a:prstGeom>
        </p:spPr>
      </p:pic>
      <p:sp>
        <p:nvSpPr>
          <p:cNvPr id="2" name="Titre 1"/>
          <p:cNvSpPr>
            <a:spLocks noGrp="1"/>
          </p:cNvSpPr>
          <p:nvPr>
            <p:ph type="ctrTitle"/>
          </p:nvPr>
        </p:nvSpPr>
        <p:spPr>
          <a:xfrm>
            <a:off x="-4780" y="5428074"/>
            <a:ext cx="9144000" cy="633822"/>
          </a:xfrm>
        </p:spPr>
        <p:txBody>
          <a:bodyPr>
            <a:noAutofit/>
          </a:bodyPr>
          <a:lstStyle/>
          <a:p>
            <a:r>
              <a:rPr lang="fr-FR" sz="3600" dirty="0">
                <a:solidFill>
                  <a:schemeClr val="tx1"/>
                </a:solidFill>
              </a:rPr>
              <a:t>Rapport d’activité en entreprise</a:t>
            </a:r>
          </a:p>
        </p:txBody>
      </p:sp>
      <p:sp>
        <p:nvSpPr>
          <p:cNvPr id="4" name="Espace réservé du numéro de diapositive 3"/>
          <p:cNvSpPr>
            <a:spLocks noGrp="1"/>
          </p:cNvSpPr>
          <p:nvPr>
            <p:ph type="sldNum" sz="quarter" idx="12"/>
          </p:nvPr>
        </p:nvSpPr>
        <p:spPr>
          <a:xfrm>
            <a:off x="7956376" y="6416675"/>
            <a:ext cx="762000" cy="365125"/>
          </a:xfrm>
        </p:spPr>
        <p:txBody>
          <a:bodyPr/>
          <a:lstStyle/>
          <a:p>
            <a:fld id="{1EF9FE08-9DB1-44A3-A03F-B47D54836D3B}" type="slidenum">
              <a:rPr lang="fr-FR" smtClean="0"/>
              <a:pPr/>
              <a:t>1</a:t>
            </a:fld>
            <a:endParaRPr lang="fr-FR" dirty="0"/>
          </a:p>
        </p:txBody>
      </p:sp>
      <p:sp>
        <p:nvSpPr>
          <p:cNvPr id="5" name="Titre 1"/>
          <p:cNvSpPr txBox="1">
            <a:spLocks/>
          </p:cNvSpPr>
          <p:nvPr/>
        </p:nvSpPr>
        <p:spPr>
          <a:xfrm>
            <a:off x="2987824" y="-325473"/>
            <a:ext cx="9144000" cy="15462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5400" b="1" i="1" u="none" strike="noStrike" kern="1200" cap="none" spc="0" normalizeH="0" baseline="0" noProof="0" dirty="0">
                <a:ln>
                  <a:noFill/>
                </a:ln>
                <a:solidFill>
                  <a:schemeClr val="tx1"/>
                </a:solidFill>
                <a:effectLst/>
                <a:uLnTx/>
                <a:uFillTx/>
                <a:latin typeface="+mj-lt"/>
                <a:ea typeface="+mj-ea"/>
                <a:cs typeface="+mj-cs"/>
              </a:rPr>
              <a:t>Damien GABAREL</a:t>
            </a:r>
          </a:p>
        </p:txBody>
      </p:sp>
      <p:sp>
        <p:nvSpPr>
          <p:cNvPr id="9" name="Titre 1">
            <a:extLst>
              <a:ext uri="{FF2B5EF4-FFF2-40B4-BE49-F238E27FC236}">
                <a16:creationId xmlns:a16="http://schemas.microsoft.com/office/drawing/2014/main" id="{49908D73-7386-4038-A4E5-F11D08B7F454}"/>
              </a:ext>
            </a:extLst>
          </p:cNvPr>
          <p:cNvSpPr txBox="1">
            <a:spLocks/>
          </p:cNvSpPr>
          <p:nvPr/>
        </p:nvSpPr>
        <p:spPr>
          <a:xfrm>
            <a:off x="-3088377" y="226071"/>
            <a:ext cx="9144000" cy="633822"/>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r>
              <a:rPr lang="fr-FR" i="1" dirty="0">
                <a:solidFill>
                  <a:schemeClr val="tx1"/>
                </a:solidFill>
              </a:rPr>
              <a:t>BTS SNIR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F9F55-845F-4DC8-ABAD-FB5E2A04974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C080B0E-3D2D-423E-A803-CEFC5A940BAA}"/>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CC97AE8-FC04-4AF5-8822-F8685E8C8AF6}"/>
              </a:ext>
            </a:extLst>
          </p:cNvPr>
          <p:cNvSpPr>
            <a:spLocks noGrp="1"/>
          </p:cNvSpPr>
          <p:nvPr>
            <p:ph type="sldNum" sz="quarter" idx="12"/>
          </p:nvPr>
        </p:nvSpPr>
        <p:spPr/>
        <p:txBody>
          <a:bodyPr/>
          <a:lstStyle/>
          <a:p>
            <a:fld id="{1EF9FE08-9DB1-44A3-A03F-B47D54836D3B}" type="slidenum">
              <a:rPr lang="fr-FR" smtClean="0"/>
              <a:pPr/>
              <a:t>10</a:t>
            </a:fld>
            <a:endParaRPr lang="fr-FR" dirty="0"/>
          </a:p>
        </p:txBody>
      </p:sp>
    </p:spTree>
    <p:extLst>
      <p:ext uri="{BB962C8B-B14F-4D97-AF65-F5344CB8AC3E}">
        <p14:creationId xmlns:p14="http://schemas.microsoft.com/office/powerpoint/2010/main" val="265992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EF7882-BBAF-4A07-82E6-0823333C93F0}"/>
              </a:ext>
            </a:extLst>
          </p:cNvPr>
          <p:cNvPicPr>
            <a:picLocks noChangeAspect="1"/>
          </p:cNvPicPr>
          <p:nvPr/>
        </p:nvPicPr>
        <p:blipFill>
          <a:blip r:embed="rId2"/>
          <a:stretch>
            <a:fillRect/>
          </a:stretch>
        </p:blipFill>
        <p:spPr>
          <a:xfrm>
            <a:off x="457200" y="908720"/>
            <a:ext cx="8075240" cy="5507955"/>
          </a:xfrm>
          <a:prstGeom prst="rect">
            <a:avLst/>
          </a:prstGeom>
        </p:spPr>
      </p:pic>
      <p:sp>
        <p:nvSpPr>
          <p:cNvPr id="2" name="Titre 1"/>
          <p:cNvSpPr>
            <a:spLocks noGrp="1"/>
          </p:cNvSpPr>
          <p:nvPr>
            <p:ph type="title"/>
          </p:nvPr>
        </p:nvSpPr>
        <p:spPr>
          <a:xfrm>
            <a:off x="0" y="0"/>
            <a:ext cx="9144000" cy="1417638"/>
          </a:xfrm>
        </p:spPr>
        <p:txBody>
          <a:bodyPr>
            <a:normAutofit/>
          </a:bodyPr>
          <a:lstStyle/>
          <a:p>
            <a:r>
              <a:rPr lang="x-none" sz="3600" dirty="0">
                <a:solidFill>
                  <a:schemeClr val="tx1"/>
                </a:solidFill>
              </a:rPr>
              <a:t>Une volonté constante d’amélioration</a:t>
            </a:r>
            <a:br>
              <a:rPr lang="fr-FR" sz="3600" dirty="0">
                <a:solidFill>
                  <a:schemeClr val="tx1"/>
                </a:solidFill>
              </a:rPr>
            </a:br>
            <a:endParaRPr lang="fr-FR" sz="3600" dirty="0">
              <a:solidFill>
                <a:schemeClr val="tx1"/>
              </a:solidFill>
            </a:endParaRP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11</a:t>
            </a:fld>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Espace réservé du numéro de diapositive 3"/>
          <p:cNvSpPr>
            <a:spLocks noGrp="1"/>
          </p:cNvSpPr>
          <p:nvPr>
            <p:ph type="sldNum" sz="quarter" idx="12"/>
          </p:nvPr>
        </p:nvSpPr>
        <p:spPr/>
        <p:txBody>
          <a:bodyPr/>
          <a:lstStyle/>
          <a:p>
            <a:fld id="{1EF9FE08-9DB1-44A3-A03F-B47D54836D3B}" type="slidenum">
              <a:rPr lang="fr-FR" smtClean="0"/>
              <a:pPr/>
              <a:t>12</a:t>
            </a:fld>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13</a:t>
            </a:fld>
            <a:endParaRPr lang="fr-FR" dirty="0"/>
          </a:p>
        </p:txBody>
      </p:sp>
      <p:pic>
        <p:nvPicPr>
          <p:cNvPr id="47106" name="Picture 2"/>
          <p:cNvPicPr>
            <a:picLocks noChangeAspect="1" noChangeArrowheads="1"/>
          </p:cNvPicPr>
          <p:nvPr/>
        </p:nvPicPr>
        <p:blipFill>
          <a:blip r:embed="rId2"/>
          <a:srcRect/>
          <a:stretch>
            <a:fillRect/>
          </a:stretch>
        </p:blipFill>
        <p:spPr bwMode="auto">
          <a:xfrm>
            <a:off x="0" y="1428736"/>
            <a:ext cx="9209412" cy="542926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labels</a:t>
            </a: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14</a:t>
            </a:fld>
            <a:endParaRPr lang="fr-FR" dirty="0"/>
          </a:p>
        </p:txBody>
      </p:sp>
      <p:pic>
        <p:nvPicPr>
          <p:cNvPr id="48130" name="Image 55"/>
          <p:cNvPicPr>
            <a:picLocks noChangeAspect="1" noChangeArrowheads="1"/>
          </p:cNvPicPr>
          <p:nvPr/>
        </p:nvPicPr>
        <p:blipFill>
          <a:blip r:embed="rId3"/>
          <a:srcRect/>
          <a:stretch>
            <a:fillRect/>
          </a:stretch>
        </p:blipFill>
        <p:spPr bwMode="auto">
          <a:xfrm>
            <a:off x="285720" y="1357298"/>
            <a:ext cx="1516063" cy="1978025"/>
          </a:xfrm>
          <a:prstGeom prst="rect">
            <a:avLst/>
          </a:prstGeom>
          <a:noFill/>
          <a:ln w="9525">
            <a:noFill/>
            <a:miter lim="800000"/>
            <a:headEnd/>
            <a:tailEnd/>
          </a:ln>
        </p:spPr>
      </p:pic>
      <p:pic>
        <p:nvPicPr>
          <p:cNvPr id="48131" name="Picture 3" descr="syneg-membre-iso-9001-247x100"/>
          <p:cNvPicPr>
            <a:picLocks noChangeAspect="1" noChangeArrowheads="1"/>
          </p:cNvPicPr>
          <p:nvPr/>
        </p:nvPicPr>
        <p:blipFill>
          <a:blip r:embed="rId4"/>
          <a:srcRect/>
          <a:stretch>
            <a:fillRect/>
          </a:stretch>
        </p:blipFill>
        <p:spPr bwMode="auto">
          <a:xfrm>
            <a:off x="2357422" y="1785926"/>
            <a:ext cx="2354263" cy="949325"/>
          </a:xfrm>
          <a:prstGeom prst="rect">
            <a:avLst/>
          </a:prstGeom>
          <a:noFill/>
          <a:ln w="9525">
            <a:noFill/>
            <a:miter lim="800000"/>
            <a:headEnd/>
            <a:tailEnd/>
          </a:ln>
        </p:spPr>
      </p:pic>
      <p:pic>
        <p:nvPicPr>
          <p:cNvPr id="48132" name="Picture 4" descr="syneg-membre-iso-26000-246x100"/>
          <p:cNvPicPr>
            <a:picLocks noChangeAspect="1" noChangeArrowheads="1"/>
          </p:cNvPicPr>
          <p:nvPr/>
        </p:nvPicPr>
        <p:blipFill>
          <a:blip r:embed="rId5"/>
          <a:srcRect/>
          <a:stretch>
            <a:fillRect/>
          </a:stretch>
        </p:blipFill>
        <p:spPr bwMode="auto">
          <a:xfrm>
            <a:off x="5929322" y="1857364"/>
            <a:ext cx="2339975" cy="949325"/>
          </a:xfrm>
          <a:prstGeom prst="rect">
            <a:avLst/>
          </a:prstGeom>
          <a:noFill/>
          <a:ln w="9525">
            <a:noFill/>
            <a:miter lim="800000"/>
            <a:headEnd/>
            <a:tailEnd/>
          </a:ln>
        </p:spPr>
      </p:pic>
      <p:pic>
        <p:nvPicPr>
          <p:cNvPr id="48133" name="Picture 5" descr="syneg-membre-syneg-86x100"/>
          <p:cNvPicPr>
            <a:picLocks noChangeAspect="1" noChangeArrowheads="1"/>
          </p:cNvPicPr>
          <p:nvPr/>
        </p:nvPicPr>
        <p:blipFill>
          <a:blip r:embed="rId6"/>
          <a:srcRect/>
          <a:stretch>
            <a:fillRect/>
          </a:stretch>
        </p:blipFill>
        <p:spPr bwMode="auto">
          <a:xfrm>
            <a:off x="6357950" y="4929198"/>
            <a:ext cx="819150" cy="949325"/>
          </a:xfrm>
          <a:prstGeom prst="rect">
            <a:avLst/>
          </a:prstGeom>
          <a:noFill/>
          <a:ln w="9525">
            <a:noFill/>
            <a:miter lim="800000"/>
            <a:headEnd/>
            <a:tailEnd/>
          </a:ln>
        </p:spPr>
      </p:pic>
      <p:pic>
        <p:nvPicPr>
          <p:cNvPr id="48134" name="Picture 6" descr="syneg-membre-FCSI-WW-logo-231x100"/>
          <p:cNvPicPr>
            <a:picLocks noChangeAspect="1" noChangeArrowheads="1"/>
          </p:cNvPicPr>
          <p:nvPr/>
        </p:nvPicPr>
        <p:blipFill>
          <a:blip r:embed="rId7"/>
          <a:srcRect/>
          <a:stretch>
            <a:fillRect/>
          </a:stretch>
        </p:blipFill>
        <p:spPr bwMode="auto">
          <a:xfrm>
            <a:off x="2000232" y="4857760"/>
            <a:ext cx="2197100" cy="9493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Self-services</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15</a:t>
            </a:fld>
            <a:endParaRPr lang="fr-FR" dirty="0"/>
          </a:p>
        </p:txBody>
      </p:sp>
      <p:pic>
        <p:nvPicPr>
          <p:cNvPr id="3074" name="Image 4"/>
          <p:cNvPicPr>
            <a:picLocks noChangeAspect="1" noChangeArrowheads="1"/>
          </p:cNvPicPr>
          <p:nvPr/>
        </p:nvPicPr>
        <p:blipFill rotWithShape="1">
          <a:blip r:embed="rId3"/>
          <a:srcRect l="10398" r="24614"/>
          <a:stretch/>
        </p:blipFill>
        <p:spPr bwMode="auto">
          <a:xfrm>
            <a:off x="2018929" y="1477004"/>
            <a:ext cx="6912768" cy="4786346"/>
          </a:xfrm>
          <a:prstGeom prst="rect">
            <a:avLst/>
          </a:prstGeom>
          <a:noFill/>
          <a:ln w="9525">
            <a:noFill/>
            <a:miter lim="800000"/>
            <a:headEnd/>
            <a:tailEnd/>
          </a:ln>
        </p:spPr>
      </p:pic>
      <p:sp>
        <p:nvSpPr>
          <p:cNvPr id="6" name="Titre 1">
            <a:extLst>
              <a:ext uri="{FF2B5EF4-FFF2-40B4-BE49-F238E27FC236}">
                <a16:creationId xmlns:a16="http://schemas.microsoft.com/office/drawing/2014/main" id="{CF47675E-BEDF-4B86-B649-7BBB9BCE3F89}"/>
              </a:ext>
            </a:extLst>
          </p:cNvPr>
          <p:cNvSpPr txBox="1">
            <a:spLocks/>
          </p:cNvSpPr>
          <p:nvPr/>
        </p:nvSpPr>
        <p:spPr>
          <a:xfrm>
            <a:off x="10413" y="1350784"/>
            <a:ext cx="288032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dirty="0">
                <a:solidFill>
                  <a:schemeClr val="tx1"/>
                </a:solidFill>
              </a:rPr>
              <a:t>Majuscule</a:t>
            </a:r>
          </a:p>
        </p:txBody>
      </p:sp>
      <p:sp>
        <p:nvSpPr>
          <p:cNvPr id="7" name="Titre 1">
            <a:extLst>
              <a:ext uri="{FF2B5EF4-FFF2-40B4-BE49-F238E27FC236}">
                <a16:creationId xmlns:a16="http://schemas.microsoft.com/office/drawing/2014/main" id="{E0C9FA13-A0D8-421E-BBBA-BF58821B5BB4}"/>
              </a:ext>
            </a:extLst>
          </p:cNvPr>
          <p:cNvSpPr txBox="1">
            <a:spLocks/>
          </p:cNvSpPr>
          <p:nvPr/>
        </p:nvSpPr>
        <p:spPr>
          <a:xfrm>
            <a:off x="-108520" y="3197908"/>
            <a:ext cx="2880320" cy="1143000"/>
          </a:xfrm>
          <a:prstGeom prst="rect">
            <a:avLst/>
          </a:prstGeom>
        </p:spPr>
        <p:txBody>
          <a:bodyPr vert="horz" anchor="ctr">
            <a:normAutofit fontScale="92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dirty="0">
                <a:solidFill>
                  <a:schemeClr val="tx1"/>
                </a:solidFill>
              </a:rPr>
              <a:t>Minuscule</a:t>
            </a:r>
          </a:p>
        </p:txBody>
      </p:sp>
      <p:sp>
        <p:nvSpPr>
          <p:cNvPr id="8" name="Titre 1">
            <a:extLst>
              <a:ext uri="{FF2B5EF4-FFF2-40B4-BE49-F238E27FC236}">
                <a16:creationId xmlns:a16="http://schemas.microsoft.com/office/drawing/2014/main" id="{085341C1-63C7-4DB0-A2CB-7A4BBB534FFE}"/>
              </a:ext>
            </a:extLst>
          </p:cNvPr>
          <p:cNvSpPr txBox="1">
            <a:spLocks/>
          </p:cNvSpPr>
          <p:nvPr/>
        </p:nvSpPr>
        <p:spPr>
          <a:xfrm>
            <a:off x="-43820" y="5120350"/>
            <a:ext cx="3346627" cy="1143000"/>
          </a:xfrm>
          <a:prstGeom prst="rect">
            <a:avLst/>
          </a:prstGeom>
        </p:spPr>
        <p:txBody>
          <a:bodyPr vert="horz" anchor="ctr">
            <a:normAutofit fontScale="92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dirty="0">
                <a:solidFill>
                  <a:schemeClr val="tx1"/>
                </a:solidFill>
              </a:rPr>
              <a:t>Point-virgule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16</a:t>
            </a:fld>
            <a:endParaRPr lang="fr-FR" dirty="0"/>
          </a:p>
        </p:txBody>
      </p:sp>
      <p:pic>
        <p:nvPicPr>
          <p:cNvPr id="4098" name="Image 6"/>
          <p:cNvPicPr>
            <a:picLocks noChangeAspect="1" noChangeArrowheads="1"/>
          </p:cNvPicPr>
          <p:nvPr/>
        </p:nvPicPr>
        <p:blipFill>
          <a:blip r:embed="rId3"/>
          <a:srcRect/>
          <a:stretch>
            <a:fillRect/>
          </a:stretch>
        </p:blipFill>
        <p:spPr bwMode="auto">
          <a:xfrm>
            <a:off x="428596" y="1571612"/>
            <a:ext cx="8349766" cy="478634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17</a:t>
            </a:fld>
            <a:endParaRPr lang="fr-FR" dirty="0"/>
          </a:p>
        </p:txBody>
      </p:sp>
      <p:pic>
        <p:nvPicPr>
          <p:cNvPr id="40962" name="Picture 2" descr="materiel-restauration-professionnel"/>
          <p:cNvPicPr>
            <a:picLocks noChangeAspect="1" noChangeArrowheads="1"/>
          </p:cNvPicPr>
          <p:nvPr/>
        </p:nvPicPr>
        <p:blipFill>
          <a:blip r:embed="rId3"/>
          <a:srcRect/>
          <a:stretch>
            <a:fillRect/>
          </a:stretch>
        </p:blipFill>
        <p:spPr bwMode="auto">
          <a:xfrm>
            <a:off x="500034" y="1643049"/>
            <a:ext cx="8215370" cy="464347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18</a:t>
            </a:fld>
            <a:endParaRPr lang="fr-FR" dirty="0"/>
          </a:p>
        </p:txBody>
      </p:sp>
      <p:pic>
        <p:nvPicPr>
          <p:cNvPr id="41987" name="Image 7"/>
          <p:cNvPicPr>
            <a:picLocks noChangeAspect="1" noChangeArrowheads="1"/>
          </p:cNvPicPr>
          <p:nvPr/>
        </p:nvPicPr>
        <p:blipFill>
          <a:blip r:embed="rId3"/>
          <a:srcRect/>
          <a:stretch>
            <a:fillRect/>
          </a:stretch>
        </p:blipFill>
        <p:spPr bwMode="auto">
          <a:xfrm>
            <a:off x="428596" y="1571612"/>
            <a:ext cx="8286808" cy="471490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19</a:t>
            </a:fld>
            <a:endParaRPr lang="fr-FR" dirty="0"/>
          </a:p>
        </p:txBody>
      </p:sp>
      <p:pic>
        <p:nvPicPr>
          <p:cNvPr id="43010" name="Picture 2" descr="materiel-chr-cuisine-inox-equipement-320x250"/>
          <p:cNvPicPr>
            <a:picLocks noChangeAspect="1" noChangeArrowheads="1"/>
          </p:cNvPicPr>
          <p:nvPr/>
        </p:nvPicPr>
        <p:blipFill>
          <a:blip r:embed="rId3"/>
          <a:srcRect/>
          <a:stretch>
            <a:fillRect/>
          </a:stretch>
        </p:blipFill>
        <p:spPr bwMode="auto">
          <a:xfrm>
            <a:off x="428596" y="1571611"/>
            <a:ext cx="8215370" cy="468229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Sommaire</a:t>
            </a: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a:t>
            </a:fld>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20</a:t>
            </a:fld>
            <a:endParaRPr lang="fr-FR" dirty="0"/>
          </a:p>
        </p:txBody>
      </p:sp>
      <p:pic>
        <p:nvPicPr>
          <p:cNvPr id="44034" name="Image 8"/>
          <p:cNvPicPr>
            <a:picLocks noChangeAspect="1" noChangeArrowheads="1"/>
          </p:cNvPicPr>
          <p:nvPr/>
        </p:nvPicPr>
        <p:blipFill>
          <a:blip r:embed="rId3"/>
          <a:srcRect/>
          <a:stretch>
            <a:fillRect/>
          </a:stretch>
        </p:blipFill>
        <p:spPr bwMode="auto">
          <a:xfrm>
            <a:off x="428596" y="1571612"/>
            <a:ext cx="8311537" cy="478634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chemeClr val="tx1"/>
                </a:solidFill>
              </a:rPr>
              <a:t>Le stage au sein de l'entreprise</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21</a:t>
            </a:fld>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Valeurs</a:t>
            </a: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22</a:t>
            </a:fld>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sz="4400" dirty="0">
                <a:solidFill>
                  <a:schemeClr val="tx1"/>
                </a:solidFill>
              </a:rPr>
              <a:t>Evolution pure</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23</a:t>
            </a:fld>
            <a:endParaRPr lang="fr-FR" dirty="0"/>
          </a:p>
        </p:txBody>
      </p:sp>
      <p:pic>
        <p:nvPicPr>
          <p:cNvPr id="5" name="Picture 2" descr="D:\SNIR 2\E61_SNIR_DHUODA_GABAREL\industrie 4.0.png"/>
          <p:cNvPicPr>
            <a:picLocks noChangeAspect="1" noChangeArrowheads="1"/>
          </p:cNvPicPr>
          <p:nvPr/>
        </p:nvPicPr>
        <p:blipFill>
          <a:blip r:embed="rId3"/>
          <a:srcRect/>
          <a:stretch>
            <a:fillRect/>
          </a:stretch>
        </p:blipFill>
        <p:spPr bwMode="auto">
          <a:xfrm>
            <a:off x="285720" y="1571612"/>
            <a:ext cx="8522731" cy="414340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r>
              <a:rPr lang="fr-FR" sz="4400" dirty="0">
                <a:solidFill>
                  <a:schemeClr val="tx1"/>
                </a:solidFill>
              </a:rPr>
              <a:t>Développement durable</a:t>
            </a:r>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24</a:t>
            </a:fld>
            <a:endParaRPr lang="fr-FR" dirty="0"/>
          </a:p>
        </p:txBody>
      </p:sp>
      <p:sp>
        <p:nvSpPr>
          <p:cNvPr id="5" name="Espace réservé du contenu 4"/>
          <p:cNvSpPr>
            <a:spLocks noGrp="1"/>
          </p:cNvSpPr>
          <p:nvPr>
            <p:ph idx="1"/>
          </p:nvPr>
        </p:nvSpPr>
        <p:spPr/>
        <p:txBody>
          <a:bodyPr/>
          <a:lstStyle/>
          <a:p>
            <a:endParaRPr lang="fr-FR" dirty="0"/>
          </a:p>
        </p:txBody>
      </p:sp>
      <p:pic>
        <p:nvPicPr>
          <p:cNvPr id="2050" name="Picture 2" descr="D:\SNIR 2\E61_SNIR_DHUODA_GABAREL\inox-304-cuisine-professionnelle-150x150.png"/>
          <p:cNvPicPr>
            <a:picLocks noChangeAspect="1" noChangeArrowheads="1"/>
          </p:cNvPicPr>
          <p:nvPr/>
        </p:nvPicPr>
        <p:blipFill>
          <a:blip r:embed="rId3"/>
          <a:srcRect/>
          <a:stretch>
            <a:fillRect/>
          </a:stretch>
        </p:blipFill>
        <p:spPr bwMode="auto">
          <a:xfrm>
            <a:off x="6500826" y="2928934"/>
            <a:ext cx="1428751" cy="1428750"/>
          </a:xfrm>
          <a:prstGeom prst="rect">
            <a:avLst/>
          </a:prstGeom>
          <a:noFill/>
        </p:spPr>
      </p:pic>
      <p:pic>
        <p:nvPicPr>
          <p:cNvPr id="2051" name="Picture 3" descr="D:\SNIR 2\E61_SNIR_DHUODA_GABAREL\inox-441-cuisine-professionnelle-150x150.png"/>
          <p:cNvPicPr>
            <a:picLocks noChangeAspect="1" noChangeArrowheads="1"/>
          </p:cNvPicPr>
          <p:nvPr/>
        </p:nvPicPr>
        <p:blipFill>
          <a:blip r:embed="rId4"/>
          <a:srcRect/>
          <a:stretch>
            <a:fillRect/>
          </a:stretch>
        </p:blipFill>
        <p:spPr bwMode="auto">
          <a:xfrm>
            <a:off x="5143469" y="1571612"/>
            <a:ext cx="4000531" cy="4000528"/>
          </a:xfrm>
          <a:prstGeom prst="rect">
            <a:avLst/>
          </a:prstGeom>
          <a:noFill/>
        </p:spPr>
      </p:pic>
      <p:pic>
        <p:nvPicPr>
          <p:cNvPr id="2052" name="Picture 4" descr="D:\SNIR 2\E61_SNIR_DHUODA_GABAREL\inox-304-cuisine-professionnelle-150x150.png"/>
          <p:cNvPicPr>
            <a:picLocks noChangeAspect="1" noChangeArrowheads="1"/>
          </p:cNvPicPr>
          <p:nvPr/>
        </p:nvPicPr>
        <p:blipFill>
          <a:blip r:embed="rId3"/>
          <a:srcRect/>
          <a:stretch>
            <a:fillRect/>
          </a:stretch>
        </p:blipFill>
        <p:spPr bwMode="auto">
          <a:xfrm>
            <a:off x="214282" y="1643050"/>
            <a:ext cx="4071966" cy="4071966"/>
          </a:xfrm>
          <a:prstGeom prst="rect">
            <a:avLst/>
          </a:prstGeom>
          <a:noFill/>
        </p:spPr>
      </p:pic>
      <p:pic>
        <p:nvPicPr>
          <p:cNvPr id="6" name="Image 5">
            <a:extLst>
              <a:ext uri="{FF2B5EF4-FFF2-40B4-BE49-F238E27FC236}">
                <a16:creationId xmlns:a16="http://schemas.microsoft.com/office/drawing/2014/main" id="{F7F7BF1B-C1C7-49A9-A657-7FCCD14268C3}"/>
              </a:ext>
            </a:extLst>
          </p:cNvPr>
          <p:cNvPicPr>
            <a:picLocks noChangeAspect="1"/>
          </p:cNvPicPr>
          <p:nvPr/>
        </p:nvPicPr>
        <p:blipFill>
          <a:blip r:embed="rId5"/>
          <a:stretch>
            <a:fillRect/>
          </a:stretch>
        </p:blipFill>
        <p:spPr>
          <a:xfrm>
            <a:off x="-2588768" y="4327388"/>
            <a:ext cx="2124371" cy="96215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r>
              <a:rPr lang="fr-FR" sz="4400" dirty="0">
                <a:solidFill>
                  <a:schemeClr val="tx1"/>
                </a:solidFill>
              </a:rPr>
              <a:t>Recyclage</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25</a:t>
            </a:fld>
            <a:endParaRPr lang="fr-FR" dirty="0"/>
          </a:p>
        </p:txBody>
      </p:sp>
      <p:pic>
        <p:nvPicPr>
          <p:cNvPr id="4100" name="Picture 4" descr="D:\SNIR 2\E61_SNIR_DHUODA_GABAREL\EXE_logo_SYNEG-9727.jpg"/>
          <p:cNvPicPr>
            <a:picLocks noChangeAspect="1" noChangeArrowheads="1"/>
          </p:cNvPicPr>
          <p:nvPr/>
        </p:nvPicPr>
        <p:blipFill>
          <a:blip r:embed="rId3"/>
          <a:srcRect/>
          <a:stretch>
            <a:fillRect/>
          </a:stretch>
        </p:blipFill>
        <p:spPr bwMode="auto">
          <a:xfrm>
            <a:off x="4857752" y="1571612"/>
            <a:ext cx="3857652" cy="4441559"/>
          </a:xfrm>
          <a:prstGeom prst="rect">
            <a:avLst/>
          </a:prstGeom>
          <a:noFill/>
        </p:spPr>
      </p:pic>
      <p:pic>
        <p:nvPicPr>
          <p:cNvPr id="8" name="Picture 4" descr="Tri Sélectif - La Destrousse - Site officiel de la commune"/>
          <p:cNvPicPr>
            <a:picLocks noChangeAspect="1" noChangeArrowheads="1"/>
          </p:cNvPicPr>
          <p:nvPr/>
        </p:nvPicPr>
        <p:blipFill>
          <a:blip r:embed="rId4"/>
          <a:srcRect/>
          <a:stretch>
            <a:fillRect/>
          </a:stretch>
        </p:blipFill>
        <p:spPr bwMode="auto">
          <a:xfrm>
            <a:off x="357158" y="1714488"/>
            <a:ext cx="4286279" cy="428628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26</a:t>
            </a:fld>
            <a:endParaRPr lang="fr-FR" dirty="0"/>
          </a:p>
        </p:txBody>
      </p:sp>
      <p:sp>
        <p:nvSpPr>
          <p:cNvPr id="5" name="Titre 1"/>
          <p:cNvSpPr txBox="1">
            <a:spLocks/>
          </p:cNvSpPr>
          <p:nvPr/>
        </p:nvSpPr>
        <p:spPr>
          <a:xfrm>
            <a:off x="500034" y="214290"/>
            <a:ext cx="8229600" cy="1143000"/>
          </a:xfrm>
          <a:prstGeom prst="rect">
            <a:avLst/>
          </a:prstGeom>
        </p:spPr>
        <p:txBody>
          <a:bodyPr vert="horz" anchor="ctr">
            <a:normAutofit fontScale="92500"/>
            <a:scene3d>
              <a:camera prst="orthographicFront"/>
              <a:lightRig rig="soft" dir="t">
                <a:rot lat="0" lon="0" rev="16800000"/>
              </a:lightRig>
            </a:scene3d>
            <a:sp3d prstMaterial="softEdge">
              <a:bevelT w="38100" h="38100"/>
            </a:sp3d>
          </a:bodyPr>
          <a:lstStyle/>
          <a:p>
            <a:pPr lvl="0" algn="ctr">
              <a:spcBef>
                <a:spcPct val="0"/>
              </a:spcBef>
            </a:pPr>
            <a:r>
              <a:rPr lang="fr-FR" sz="4400" dirty="0"/>
              <a:t>Objectif et problématique du stage</a:t>
            </a:r>
            <a:endParaRPr kumimoji="0" lang="fr-F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err="1"/>
              <a:t>Défilmeur</a:t>
            </a:r>
            <a:endParaRPr lang="fr-FR" dirty="0"/>
          </a:p>
          <a:p>
            <a:r>
              <a:rPr lang="fr-FR" dirty="0"/>
              <a:t>Expéditeur</a:t>
            </a: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27</a:t>
            </a:fld>
            <a:endParaRPr lang="fr-FR" dirty="0"/>
          </a:p>
        </p:txBody>
      </p:sp>
      <p:sp>
        <p:nvSpPr>
          <p:cNvPr id="5" name="Titre 1"/>
          <p:cNvSpPr txBox="1">
            <a:spLocks/>
          </p:cNvSpPr>
          <p:nvPr/>
        </p:nvSpPr>
        <p:spPr>
          <a:xfrm>
            <a:off x="500034" y="21429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lvl="0" algn="ctr">
              <a:spcBef>
                <a:spcPct val="0"/>
              </a:spcBef>
            </a:pPr>
            <a:r>
              <a:rPr lang="fr-FR" sz="4400" dirty="0"/>
              <a:t>ROLE</a:t>
            </a:r>
            <a:endParaRPr kumimoji="0" lang="fr-F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A – Les missions principales</a:t>
            </a: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28</a:t>
            </a:fld>
            <a:endParaRPr lang="fr-FR" dirty="0"/>
          </a:p>
        </p:txBody>
      </p:sp>
      <p:pic>
        <p:nvPicPr>
          <p:cNvPr id="10241" name="Picture 1" descr="IMG_20200827_084526"/>
          <p:cNvPicPr>
            <a:picLocks noChangeAspect="1" noChangeArrowheads="1"/>
          </p:cNvPicPr>
          <p:nvPr/>
        </p:nvPicPr>
        <p:blipFill>
          <a:blip r:embed="rId3"/>
          <a:srcRect t="24786" r="9007" b="31966"/>
          <a:stretch>
            <a:fillRect/>
          </a:stretch>
        </p:blipFill>
        <p:spPr bwMode="auto">
          <a:xfrm>
            <a:off x="428596" y="1285860"/>
            <a:ext cx="7969953" cy="25225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29</a:t>
            </a:fld>
            <a:endParaRPr lang="fr-FR" dirty="0"/>
          </a:p>
        </p:txBody>
      </p:sp>
      <p:pic>
        <p:nvPicPr>
          <p:cNvPr id="9217" name="Picture 1" descr="IMG_20200827_084017"/>
          <p:cNvPicPr>
            <a:picLocks noChangeAspect="1" noChangeArrowheads="1"/>
          </p:cNvPicPr>
          <p:nvPr/>
        </p:nvPicPr>
        <p:blipFill>
          <a:blip r:embed="rId3"/>
          <a:srcRect l="12083" r="17125"/>
          <a:stretch>
            <a:fillRect/>
          </a:stretch>
        </p:blipFill>
        <p:spPr bwMode="auto">
          <a:xfrm>
            <a:off x="0" y="2428868"/>
            <a:ext cx="4138604" cy="3286148"/>
          </a:xfrm>
          <a:prstGeom prst="rect">
            <a:avLst/>
          </a:prstGeom>
          <a:noFill/>
          <a:ln w="9525">
            <a:noFill/>
            <a:miter lim="800000"/>
            <a:headEnd/>
            <a:tailEnd/>
          </a:ln>
        </p:spPr>
      </p:pic>
      <p:pic>
        <p:nvPicPr>
          <p:cNvPr id="9218" name="Picture 2" descr="IMG_20200827_084901"/>
          <p:cNvPicPr>
            <a:picLocks noChangeAspect="1" noChangeArrowheads="1"/>
          </p:cNvPicPr>
          <p:nvPr/>
        </p:nvPicPr>
        <p:blipFill>
          <a:blip r:embed="rId4"/>
          <a:srcRect l="19720" r="16350"/>
          <a:stretch>
            <a:fillRect/>
          </a:stretch>
        </p:blipFill>
        <p:spPr bwMode="auto">
          <a:xfrm>
            <a:off x="4786314" y="2357430"/>
            <a:ext cx="3882599" cy="342902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EF9FE08-9DB1-44A3-A03F-B47D54836D3B}" type="slidenum">
              <a:rPr lang="fr-FR" smtClean="0"/>
              <a:pPr/>
              <a:t>3</a:t>
            </a:fld>
            <a:endParaRPr lang="fr-FR" dirty="0"/>
          </a:p>
        </p:txBody>
      </p:sp>
      <p:pic>
        <p:nvPicPr>
          <p:cNvPr id="6" name="Image 5">
            <a:extLst>
              <a:ext uri="{FF2B5EF4-FFF2-40B4-BE49-F238E27FC236}">
                <a16:creationId xmlns:a16="http://schemas.microsoft.com/office/drawing/2014/main" id="{FAB59EA7-3969-4428-9BE4-47B0D3069C4A}"/>
              </a:ext>
            </a:extLst>
          </p:cNvPr>
          <p:cNvPicPr>
            <a:picLocks noChangeAspect="1"/>
          </p:cNvPicPr>
          <p:nvPr/>
        </p:nvPicPr>
        <p:blipFill>
          <a:blip r:embed="rId3"/>
          <a:stretch>
            <a:fillRect/>
          </a:stretch>
        </p:blipFill>
        <p:spPr>
          <a:xfrm>
            <a:off x="1177752" y="620688"/>
            <a:ext cx="6377136" cy="6161112"/>
          </a:xfrm>
          <a:prstGeom prst="rect">
            <a:avLst/>
          </a:prstGeom>
        </p:spPr>
      </p:pic>
      <p:sp>
        <p:nvSpPr>
          <p:cNvPr id="2" name="Titre 1"/>
          <p:cNvSpPr>
            <a:spLocks noGrp="1"/>
          </p:cNvSpPr>
          <p:nvPr>
            <p:ph type="title"/>
          </p:nvPr>
        </p:nvSpPr>
        <p:spPr>
          <a:xfrm>
            <a:off x="251520" y="-961151"/>
            <a:ext cx="8229600" cy="1143000"/>
          </a:xfrm>
        </p:spPr>
        <p:txBody>
          <a:bodyPr>
            <a:noAutofit/>
            <a:scene3d>
              <a:camera prst="orthographicFront"/>
              <a:lightRig rig="soft" dir="t">
                <a:rot lat="0" lon="0" rev="16800000"/>
              </a:lightRig>
            </a:scene3d>
            <a:sp3d prstMaterial="softEdge"/>
          </a:bodyPr>
          <a:lstStyle/>
          <a:p>
            <a:r>
              <a:rPr lang="fr-FR" sz="7200" dirty="0">
                <a:solidFill>
                  <a:srgbClr val="FF0000"/>
                </a:solidFill>
                <a:effectLst/>
              </a:rPr>
              <a:t>SUD</a:t>
            </a:r>
            <a:r>
              <a:rPr lang="fr-FR" sz="7200" dirty="0">
                <a:effectLst/>
              </a:rPr>
              <a:t> </a:t>
            </a:r>
            <a:r>
              <a:rPr lang="fr-FR" sz="7200" dirty="0">
                <a:solidFill>
                  <a:schemeClr val="tx1">
                    <a:lumMod val="50000"/>
                  </a:schemeClr>
                </a:solidFill>
                <a:effectLst/>
              </a:rPr>
              <a:t>INOX</a:t>
            </a:r>
          </a:p>
        </p:txBody>
      </p:sp>
      <p:sp>
        <p:nvSpPr>
          <p:cNvPr id="9" name="ZoneTexte 8">
            <a:extLst>
              <a:ext uri="{FF2B5EF4-FFF2-40B4-BE49-F238E27FC236}">
                <a16:creationId xmlns:a16="http://schemas.microsoft.com/office/drawing/2014/main" id="{3B9DA01E-1A26-417E-A682-1A701747443C}"/>
              </a:ext>
            </a:extLst>
          </p:cNvPr>
          <p:cNvSpPr txBox="1"/>
          <p:nvPr/>
        </p:nvSpPr>
        <p:spPr>
          <a:xfrm>
            <a:off x="3497332" y="2492896"/>
            <a:ext cx="1737976" cy="1107996"/>
          </a:xfrm>
          <a:prstGeom prst="rect">
            <a:avLst/>
          </a:prstGeom>
          <a:noFill/>
        </p:spPr>
        <p:txBody>
          <a:bodyPr wrap="none" rtlCol="0">
            <a:spAutoFit/>
          </a:bodyPr>
          <a:lstStyle/>
          <a:p>
            <a:r>
              <a:rPr lang="fr-FR" sz="6600" i="1" dirty="0">
                <a:solidFill>
                  <a:schemeClr val="tx1">
                    <a:lumMod val="50000"/>
                  </a:schemeClr>
                </a:solidFill>
              </a:rPr>
              <a:t>SAS</a:t>
            </a:r>
          </a:p>
        </p:txBody>
      </p:sp>
      <p:sp>
        <p:nvSpPr>
          <p:cNvPr id="11" name="Titre 1">
            <a:extLst>
              <a:ext uri="{FF2B5EF4-FFF2-40B4-BE49-F238E27FC236}">
                <a16:creationId xmlns:a16="http://schemas.microsoft.com/office/drawing/2014/main" id="{3F69D677-F3D0-43BB-AD84-3F24369952BD}"/>
              </a:ext>
            </a:extLst>
          </p:cNvPr>
          <p:cNvSpPr txBox="1">
            <a:spLocks/>
          </p:cNvSpPr>
          <p:nvPr/>
        </p:nvSpPr>
        <p:spPr>
          <a:xfrm>
            <a:off x="274213" y="-24340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a:solidFill>
                  <a:schemeClr val="tx1"/>
                </a:solidFill>
              </a:rPr>
              <a:t>Présentation de l’entreprise</a:t>
            </a:r>
            <a:endParaRPr lang="fr-FR"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solidFill>
                  <a:schemeClr val="tx1"/>
                </a:solidFill>
              </a:rPr>
              <a:t>Détail : Les étapes</a:t>
            </a:r>
            <a:br>
              <a:rPr lang="fr-FR" dirty="0">
                <a:solidFill>
                  <a:schemeClr val="tx1"/>
                </a:solidFill>
              </a:rPr>
            </a:br>
            <a:endParaRPr lang="fr-FR" dirty="0">
              <a:solidFill>
                <a:schemeClr val="tx1"/>
              </a:solidFill>
            </a:endParaRP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30</a:t>
            </a:fld>
            <a:endParaRPr lang="fr-FR" dirty="0"/>
          </a:p>
        </p:txBody>
      </p:sp>
      <p:pic>
        <p:nvPicPr>
          <p:cNvPr id="8193" name="Image 54"/>
          <p:cNvPicPr>
            <a:picLocks noChangeAspect="1" noChangeArrowheads="1"/>
          </p:cNvPicPr>
          <p:nvPr/>
        </p:nvPicPr>
        <p:blipFill>
          <a:blip r:embed="rId3"/>
          <a:srcRect/>
          <a:stretch>
            <a:fillRect/>
          </a:stretch>
        </p:blipFill>
        <p:spPr bwMode="auto">
          <a:xfrm>
            <a:off x="3714744" y="2143116"/>
            <a:ext cx="4917485" cy="3786214"/>
          </a:xfrm>
          <a:prstGeom prst="rect">
            <a:avLst/>
          </a:prstGeom>
          <a:noFill/>
          <a:ln w="9525">
            <a:noFill/>
            <a:miter lim="800000"/>
            <a:headEnd/>
            <a:tailEnd/>
          </a:ln>
        </p:spPr>
      </p:pic>
      <p:pic>
        <p:nvPicPr>
          <p:cNvPr id="8194" name="Image 45"/>
          <p:cNvPicPr>
            <a:picLocks noChangeAspect="1" noChangeArrowheads="1"/>
          </p:cNvPicPr>
          <p:nvPr/>
        </p:nvPicPr>
        <p:blipFill>
          <a:blip r:embed="rId4"/>
          <a:srcRect/>
          <a:stretch>
            <a:fillRect/>
          </a:stretch>
        </p:blipFill>
        <p:spPr bwMode="auto">
          <a:xfrm>
            <a:off x="642910" y="2143116"/>
            <a:ext cx="2801126" cy="371477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31</a:t>
            </a:fld>
            <a:endParaRPr lang="fr-FR" dirty="0"/>
          </a:p>
        </p:txBody>
      </p:sp>
      <p:pic>
        <p:nvPicPr>
          <p:cNvPr id="49154" name="Image 47"/>
          <p:cNvPicPr>
            <a:picLocks noChangeAspect="1" noChangeArrowheads="1"/>
          </p:cNvPicPr>
          <p:nvPr/>
        </p:nvPicPr>
        <p:blipFill>
          <a:blip r:embed="rId3"/>
          <a:srcRect/>
          <a:stretch>
            <a:fillRect/>
          </a:stretch>
        </p:blipFill>
        <p:spPr bwMode="auto">
          <a:xfrm>
            <a:off x="142844" y="2714620"/>
            <a:ext cx="1812778" cy="2928958"/>
          </a:xfrm>
          <a:prstGeom prst="rect">
            <a:avLst/>
          </a:prstGeom>
          <a:noFill/>
          <a:ln w="9525">
            <a:noFill/>
            <a:miter lim="800000"/>
            <a:headEnd/>
            <a:tailEnd/>
          </a:ln>
        </p:spPr>
      </p:pic>
      <p:pic>
        <p:nvPicPr>
          <p:cNvPr id="49155" name="Image 46"/>
          <p:cNvPicPr>
            <a:picLocks noChangeAspect="1" noChangeArrowheads="1"/>
          </p:cNvPicPr>
          <p:nvPr/>
        </p:nvPicPr>
        <p:blipFill>
          <a:blip r:embed="rId4"/>
          <a:srcRect/>
          <a:stretch>
            <a:fillRect/>
          </a:stretch>
        </p:blipFill>
        <p:spPr bwMode="auto">
          <a:xfrm>
            <a:off x="2143108" y="2714620"/>
            <a:ext cx="1812778" cy="2928958"/>
          </a:xfrm>
          <a:prstGeom prst="rect">
            <a:avLst/>
          </a:prstGeom>
          <a:noFill/>
          <a:ln w="9525">
            <a:noFill/>
            <a:miter lim="800000"/>
            <a:headEnd/>
            <a:tailEnd/>
          </a:ln>
        </p:spPr>
      </p:pic>
      <p:pic>
        <p:nvPicPr>
          <p:cNvPr id="49156" name="Image 49"/>
          <p:cNvPicPr>
            <a:picLocks noChangeAspect="1" noChangeArrowheads="1"/>
          </p:cNvPicPr>
          <p:nvPr/>
        </p:nvPicPr>
        <p:blipFill>
          <a:blip r:embed="rId5"/>
          <a:srcRect/>
          <a:stretch>
            <a:fillRect/>
          </a:stretch>
        </p:blipFill>
        <p:spPr bwMode="auto">
          <a:xfrm>
            <a:off x="4214810" y="2714620"/>
            <a:ext cx="2214578" cy="2958206"/>
          </a:xfrm>
          <a:prstGeom prst="rect">
            <a:avLst/>
          </a:prstGeom>
          <a:noFill/>
          <a:ln w="9525">
            <a:noFill/>
            <a:miter lim="800000"/>
            <a:headEnd/>
            <a:tailEnd/>
          </a:ln>
        </p:spPr>
      </p:pic>
      <p:pic>
        <p:nvPicPr>
          <p:cNvPr id="49157" name="Image 51"/>
          <p:cNvPicPr>
            <a:picLocks noChangeAspect="1" noChangeArrowheads="1"/>
          </p:cNvPicPr>
          <p:nvPr/>
        </p:nvPicPr>
        <p:blipFill>
          <a:blip r:embed="rId6"/>
          <a:srcRect/>
          <a:stretch>
            <a:fillRect/>
          </a:stretch>
        </p:blipFill>
        <p:spPr bwMode="auto">
          <a:xfrm>
            <a:off x="6715140" y="2786058"/>
            <a:ext cx="2214578" cy="295820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32</a:t>
            </a:fld>
            <a:endParaRPr lang="fr-FR" dirty="0"/>
          </a:p>
        </p:txBody>
      </p:sp>
      <p:pic>
        <p:nvPicPr>
          <p:cNvPr id="51205" name="Image 48"/>
          <p:cNvPicPr>
            <a:picLocks noChangeAspect="1" noChangeArrowheads="1"/>
          </p:cNvPicPr>
          <p:nvPr/>
        </p:nvPicPr>
        <p:blipFill>
          <a:blip r:embed="rId3"/>
          <a:srcRect/>
          <a:stretch>
            <a:fillRect/>
          </a:stretch>
        </p:blipFill>
        <p:spPr bwMode="auto">
          <a:xfrm>
            <a:off x="3500430" y="1500174"/>
            <a:ext cx="1450071" cy="1927742"/>
          </a:xfrm>
          <a:prstGeom prst="rect">
            <a:avLst/>
          </a:prstGeom>
          <a:noFill/>
        </p:spPr>
      </p:pic>
      <p:pic>
        <p:nvPicPr>
          <p:cNvPr id="51204" name="Image 50"/>
          <p:cNvPicPr>
            <a:picLocks noChangeAspect="1" noChangeArrowheads="1"/>
          </p:cNvPicPr>
          <p:nvPr/>
        </p:nvPicPr>
        <p:blipFill>
          <a:blip r:embed="rId4"/>
          <a:srcRect/>
          <a:stretch>
            <a:fillRect/>
          </a:stretch>
        </p:blipFill>
        <p:spPr bwMode="auto">
          <a:xfrm>
            <a:off x="1285852" y="1857364"/>
            <a:ext cx="1450071" cy="1927742"/>
          </a:xfrm>
          <a:prstGeom prst="rect">
            <a:avLst/>
          </a:prstGeom>
          <a:noFill/>
        </p:spPr>
      </p:pic>
      <p:pic>
        <p:nvPicPr>
          <p:cNvPr id="51203" name="Image 44"/>
          <p:cNvPicPr>
            <a:picLocks noChangeAspect="1" noChangeArrowheads="1"/>
          </p:cNvPicPr>
          <p:nvPr/>
        </p:nvPicPr>
        <p:blipFill>
          <a:blip r:embed="rId5"/>
          <a:srcRect/>
          <a:stretch>
            <a:fillRect/>
          </a:stretch>
        </p:blipFill>
        <p:spPr bwMode="auto">
          <a:xfrm>
            <a:off x="6072198" y="1285860"/>
            <a:ext cx="2576009" cy="1927742"/>
          </a:xfrm>
          <a:prstGeom prst="rect">
            <a:avLst/>
          </a:prstGeom>
          <a:noFill/>
        </p:spPr>
      </p:pic>
      <p:pic>
        <p:nvPicPr>
          <p:cNvPr id="51202" name="Image 52"/>
          <p:cNvPicPr>
            <a:picLocks noChangeAspect="1" noChangeArrowheads="1"/>
          </p:cNvPicPr>
          <p:nvPr/>
        </p:nvPicPr>
        <p:blipFill>
          <a:blip r:embed="rId6"/>
          <a:srcRect/>
          <a:stretch>
            <a:fillRect/>
          </a:stretch>
        </p:blipFill>
        <p:spPr bwMode="auto">
          <a:xfrm>
            <a:off x="2143108" y="3857628"/>
            <a:ext cx="1927742" cy="2576009"/>
          </a:xfrm>
          <a:prstGeom prst="rect">
            <a:avLst/>
          </a:prstGeom>
          <a:noFill/>
        </p:spPr>
      </p:pic>
      <p:pic>
        <p:nvPicPr>
          <p:cNvPr id="51201" name="Image 12"/>
          <p:cNvPicPr>
            <a:picLocks noChangeAspect="1" noChangeArrowheads="1"/>
          </p:cNvPicPr>
          <p:nvPr/>
        </p:nvPicPr>
        <p:blipFill>
          <a:blip r:embed="rId7"/>
          <a:srcRect/>
          <a:stretch>
            <a:fillRect/>
          </a:stretch>
        </p:blipFill>
        <p:spPr bwMode="auto">
          <a:xfrm>
            <a:off x="5286380" y="3857628"/>
            <a:ext cx="3428992" cy="2576009"/>
          </a:xfrm>
          <a:prstGeom prst="rect">
            <a:avLst/>
          </a:prstGeom>
          <a:noFill/>
        </p:spPr>
      </p:pic>
      <p:sp>
        <p:nvSpPr>
          <p:cNvPr id="5120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51207" name="Rectangle 7"/>
          <p:cNvSpPr>
            <a:spLocks noChangeArrowheads="1"/>
          </p:cNvSpPr>
          <p:nvPr/>
        </p:nvSpPr>
        <p:spPr bwMode="auto">
          <a:xfrm>
            <a:off x="0" y="1533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51208" name="Rectangle 8"/>
          <p:cNvSpPr>
            <a:spLocks noChangeArrowheads="1"/>
          </p:cNvSpPr>
          <p:nvPr/>
        </p:nvSpPr>
        <p:spPr bwMode="auto">
          <a:xfrm>
            <a:off x="0" y="2609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51209" name="Rectangle 9"/>
          <p:cNvSpPr>
            <a:spLocks noChangeArrowheads="1"/>
          </p:cNvSpPr>
          <p:nvPr/>
        </p:nvSpPr>
        <p:spPr bwMode="auto">
          <a:xfrm>
            <a:off x="0" y="3686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33</a:t>
            </a:fld>
            <a:endParaRPr lang="fr-FR" dirty="0"/>
          </a:p>
        </p:txBody>
      </p:sp>
      <p:pic>
        <p:nvPicPr>
          <p:cNvPr id="71683" name="Image 14"/>
          <p:cNvPicPr>
            <a:picLocks noChangeAspect="1" noChangeArrowheads="1"/>
          </p:cNvPicPr>
          <p:nvPr/>
        </p:nvPicPr>
        <p:blipFill>
          <a:blip r:embed="rId3"/>
          <a:srcRect/>
          <a:stretch>
            <a:fillRect/>
          </a:stretch>
        </p:blipFill>
        <p:spPr bwMode="auto">
          <a:xfrm>
            <a:off x="142844" y="1643050"/>
            <a:ext cx="2857520" cy="3817298"/>
          </a:xfrm>
          <a:prstGeom prst="rect">
            <a:avLst/>
          </a:prstGeom>
          <a:noFill/>
        </p:spPr>
      </p:pic>
      <p:pic>
        <p:nvPicPr>
          <p:cNvPr id="71682" name="Image 13"/>
          <p:cNvPicPr>
            <a:picLocks noChangeAspect="1" noChangeArrowheads="1"/>
          </p:cNvPicPr>
          <p:nvPr/>
        </p:nvPicPr>
        <p:blipFill>
          <a:blip r:embed="rId4"/>
          <a:srcRect/>
          <a:stretch>
            <a:fillRect/>
          </a:stretch>
        </p:blipFill>
        <p:spPr bwMode="auto">
          <a:xfrm>
            <a:off x="3286116" y="1643050"/>
            <a:ext cx="2918235" cy="3882737"/>
          </a:xfrm>
          <a:prstGeom prst="rect">
            <a:avLst/>
          </a:prstGeom>
          <a:noFill/>
        </p:spPr>
      </p:pic>
      <p:pic>
        <p:nvPicPr>
          <p:cNvPr id="71681" name="Image 15"/>
          <p:cNvPicPr>
            <a:picLocks noChangeAspect="1" noChangeArrowheads="1"/>
          </p:cNvPicPr>
          <p:nvPr/>
        </p:nvPicPr>
        <p:blipFill>
          <a:blip r:embed="rId5"/>
          <a:srcRect/>
          <a:stretch>
            <a:fillRect/>
          </a:stretch>
        </p:blipFill>
        <p:spPr bwMode="auto">
          <a:xfrm>
            <a:off x="6429388" y="1643050"/>
            <a:ext cx="2926731" cy="3892553"/>
          </a:xfrm>
          <a:prstGeom prst="rect">
            <a:avLst/>
          </a:prstGeom>
          <a:noFill/>
        </p:spPr>
      </p:pic>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685" name="Rectangle 5"/>
          <p:cNvSpPr>
            <a:spLocks noChangeArrowheads="1"/>
          </p:cNvSpPr>
          <p:nvPr/>
        </p:nvSpPr>
        <p:spPr bwMode="auto">
          <a:xfrm>
            <a:off x="0" y="1666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71686" name="Rectangle 6"/>
          <p:cNvSpPr>
            <a:spLocks noChangeArrowheads="1"/>
          </p:cNvSpPr>
          <p:nvPr/>
        </p:nvSpPr>
        <p:spPr bwMode="auto">
          <a:xfrm>
            <a:off x="0" y="3162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71687" name="Rectangle 7"/>
          <p:cNvSpPr>
            <a:spLocks noChangeArrowheads="1"/>
          </p:cNvSpPr>
          <p:nvPr/>
        </p:nvSpPr>
        <p:spPr bwMode="auto">
          <a:xfrm>
            <a:off x="0" y="442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0" u="none" strike="noStrike" cap="none" normalizeH="0" baseline="0">
                <a:ln>
                  <a:noFill/>
                </a:ln>
                <a:solidFill>
                  <a:schemeClr val="tx1"/>
                </a:solidFill>
                <a:effectLst/>
                <a:latin typeface="Arial" pitchFamily="34"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34</a:t>
            </a:fld>
            <a:endParaRPr lang="fr-FR" dirty="0"/>
          </a:p>
        </p:txBody>
      </p:sp>
      <p:pic>
        <p:nvPicPr>
          <p:cNvPr id="72706" name="Picture 2" descr="IMG_20200827_084514"/>
          <p:cNvPicPr>
            <a:picLocks noChangeAspect="1" noChangeArrowheads="1"/>
          </p:cNvPicPr>
          <p:nvPr/>
        </p:nvPicPr>
        <p:blipFill>
          <a:blip r:embed="rId3"/>
          <a:srcRect r="21971" b="24382"/>
          <a:stretch>
            <a:fillRect/>
          </a:stretch>
        </p:blipFill>
        <p:spPr bwMode="auto">
          <a:xfrm>
            <a:off x="428596" y="1571612"/>
            <a:ext cx="8249338" cy="450059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2309" y="123884"/>
            <a:ext cx="8229600" cy="1143000"/>
          </a:xfrm>
        </p:spPr>
        <p:txBody>
          <a:bodyPr>
            <a:normAutofit fontScale="90000"/>
          </a:bodyPr>
          <a:lstStyle/>
          <a:p>
            <a:r>
              <a:rPr lang="fr-FR" dirty="0">
                <a:solidFill>
                  <a:schemeClr val="tx1"/>
                </a:solidFill>
              </a:rPr>
              <a:t>2</a:t>
            </a:r>
            <a:r>
              <a:rPr lang="fr-FR" baseline="30000" dirty="0">
                <a:solidFill>
                  <a:schemeClr val="tx1"/>
                </a:solidFill>
              </a:rPr>
              <a:t>nd</a:t>
            </a:r>
            <a:br>
              <a:rPr lang="fr-FR" dirty="0">
                <a:solidFill>
                  <a:schemeClr val="tx1"/>
                </a:solidFill>
              </a:rPr>
            </a:br>
            <a:r>
              <a:rPr lang="x-none" dirty="0">
                <a:solidFill>
                  <a:schemeClr val="tx1"/>
                </a:solidFill>
              </a:rPr>
              <a:t>Défilmage de plaques en INOX</a:t>
            </a:r>
            <a:endParaRPr lang="fr-FR" dirty="0">
              <a:solidFill>
                <a:schemeClr val="tx1"/>
              </a:solidFill>
            </a:endParaRP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35</a:t>
            </a:fld>
            <a:endParaRPr lang="fr-FR" dirty="0"/>
          </a:p>
        </p:txBody>
      </p:sp>
      <p:pic>
        <p:nvPicPr>
          <p:cNvPr id="92162" name="Picture 2" descr="D:\SNIR 2\STAGE Rapport d'Activité en Entreprise\tôle inox brossée 1,5m.jpg"/>
          <p:cNvPicPr>
            <a:picLocks noChangeAspect="1" noChangeArrowheads="1"/>
          </p:cNvPicPr>
          <p:nvPr/>
        </p:nvPicPr>
        <p:blipFill>
          <a:blip r:embed="rId3"/>
          <a:srcRect/>
          <a:stretch>
            <a:fillRect/>
          </a:stretch>
        </p:blipFill>
        <p:spPr bwMode="auto">
          <a:xfrm>
            <a:off x="285720" y="1357298"/>
            <a:ext cx="8429684" cy="500066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solidFill>
                  <a:schemeClr val="tx1"/>
                </a:solidFill>
              </a:rPr>
              <a:t>Expedition</a:t>
            </a:r>
            <a:endParaRPr lang="fr-FR" dirty="0">
              <a:solidFill>
                <a:schemeClr val="tx1"/>
              </a:solidFill>
            </a:endParaRP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36</a:t>
            </a:fld>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Cadres: Procédé</a:t>
            </a: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37</a:t>
            </a:fld>
            <a:endParaRPr lang="fr-FR" dirty="0"/>
          </a:p>
        </p:txBody>
      </p:sp>
      <p:pic>
        <p:nvPicPr>
          <p:cNvPr id="73731" name="Image 26"/>
          <p:cNvPicPr>
            <a:picLocks noChangeAspect="1" noChangeArrowheads="1"/>
          </p:cNvPicPr>
          <p:nvPr/>
        </p:nvPicPr>
        <p:blipFill>
          <a:blip r:embed="rId3"/>
          <a:srcRect l="28374" t="34840" r="25192" b="18404"/>
          <a:stretch>
            <a:fillRect/>
          </a:stretch>
        </p:blipFill>
        <p:spPr bwMode="auto">
          <a:xfrm>
            <a:off x="6286559" y="1816735"/>
            <a:ext cx="2719390" cy="3643338"/>
          </a:xfrm>
          <a:prstGeom prst="rect">
            <a:avLst/>
          </a:prstGeom>
          <a:noFill/>
          <a:ln w="9525">
            <a:noFill/>
            <a:miter lim="800000"/>
            <a:headEnd/>
            <a:tailEnd/>
          </a:ln>
        </p:spPr>
      </p:pic>
      <p:pic>
        <p:nvPicPr>
          <p:cNvPr id="73732" name="Image 27"/>
          <p:cNvPicPr>
            <a:picLocks noChangeAspect="1" noChangeArrowheads="1"/>
          </p:cNvPicPr>
          <p:nvPr/>
        </p:nvPicPr>
        <p:blipFill rotWithShape="1">
          <a:blip r:embed="rId4"/>
          <a:srcRect l="21912" t="8151" r="32386" b="31911"/>
          <a:stretch/>
        </p:blipFill>
        <p:spPr bwMode="auto">
          <a:xfrm>
            <a:off x="2411760" y="1773885"/>
            <a:ext cx="3767593" cy="3714776"/>
          </a:xfrm>
          <a:prstGeom prst="rect">
            <a:avLst/>
          </a:prstGeom>
          <a:noFill/>
          <a:ln w="9525">
            <a:noFill/>
            <a:miter lim="800000"/>
            <a:headEnd/>
            <a:tailEnd/>
          </a:ln>
        </p:spPr>
      </p:pic>
      <p:sp>
        <p:nvSpPr>
          <p:cNvPr id="5" name="ZoneTexte 4">
            <a:extLst>
              <a:ext uri="{FF2B5EF4-FFF2-40B4-BE49-F238E27FC236}">
                <a16:creationId xmlns:a16="http://schemas.microsoft.com/office/drawing/2014/main" id="{88809EF0-81A1-4734-BCED-E493B9A1864A}"/>
              </a:ext>
            </a:extLst>
          </p:cNvPr>
          <p:cNvSpPr txBox="1"/>
          <p:nvPr/>
        </p:nvSpPr>
        <p:spPr>
          <a:xfrm>
            <a:off x="7109889" y="5119329"/>
            <a:ext cx="1072730" cy="369332"/>
          </a:xfrm>
          <a:prstGeom prst="rect">
            <a:avLst/>
          </a:prstGeom>
          <a:noFill/>
        </p:spPr>
        <p:txBody>
          <a:bodyPr wrap="none" rtlCol="0">
            <a:spAutoFit/>
          </a:bodyPr>
          <a:lstStyle/>
          <a:p>
            <a:r>
              <a:rPr lang="fr-FR" dirty="0"/>
              <a:t>Dosseret</a:t>
            </a:r>
          </a:p>
        </p:txBody>
      </p:sp>
      <p:sp>
        <p:nvSpPr>
          <p:cNvPr id="8" name="ZoneTexte 7">
            <a:extLst>
              <a:ext uri="{FF2B5EF4-FFF2-40B4-BE49-F238E27FC236}">
                <a16:creationId xmlns:a16="http://schemas.microsoft.com/office/drawing/2014/main" id="{813830EA-B71F-42DC-B47D-D1E4349DE4B8}"/>
              </a:ext>
            </a:extLst>
          </p:cNvPr>
          <p:cNvSpPr txBox="1"/>
          <p:nvPr/>
        </p:nvSpPr>
        <p:spPr>
          <a:xfrm>
            <a:off x="3509313" y="5146770"/>
            <a:ext cx="989373" cy="369332"/>
          </a:xfrm>
          <a:prstGeom prst="rect">
            <a:avLst/>
          </a:prstGeom>
          <a:noFill/>
        </p:spPr>
        <p:txBody>
          <a:bodyPr wrap="none" rtlCol="0">
            <a:spAutoFit/>
          </a:bodyPr>
          <a:lstStyle/>
          <a:p>
            <a:r>
              <a:rPr lang="fr-FR" dirty="0"/>
              <a:t>planche</a:t>
            </a:r>
          </a:p>
        </p:txBody>
      </p:sp>
      <p:pic>
        <p:nvPicPr>
          <p:cNvPr id="7" name="Image 6">
            <a:extLst>
              <a:ext uri="{FF2B5EF4-FFF2-40B4-BE49-F238E27FC236}">
                <a16:creationId xmlns:a16="http://schemas.microsoft.com/office/drawing/2014/main" id="{52BB2CD9-1940-4219-AAF3-AE271DA3D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794" r="27736" b="1922"/>
          <a:stretch/>
        </p:blipFill>
        <p:spPr>
          <a:xfrm>
            <a:off x="577682" y="3792487"/>
            <a:ext cx="1216650" cy="1538949"/>
          </a:xfrm>
          <a:prstGeom prst="rect">
            <a:avLst/>
          </a:prstGeom>
        </p:spPr>
      </p:pic>
      <p:pic>
        <p:nvPicPr>
          <p:cNvPr id="10" name="Image 9">
            <a:extLst>
              <a:ext uri="{FF2B5EF4-FFF2-40B4-BE49-F238E27FC236}">
                <a16:creationId xmlns:a16="http://schemas.microsoft.com/office/drawing/2014/main" id="{F408826F-9705-4DE7-B499-8303A654AE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55" y="1717274"/>
            <a:ext cx="2540015" cy="137871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r>
              <a:rPr lang="fr-FR" u="sng" dirty="0">
                <a:solidFill>
                  <a:schemeClr val="tx1"/>
                </a:solidFill>
              </a:rPr>
              <a:t>Placement de pièces</a:t>
            </a:r>
            <a:endParaRPr lang="fr-FR" dirty="0">
              <a:solidFill>
                <a:schemeClr val="tx1"/>
              </a:solidFill>
            </a:endParaRP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38</a:t>
            </a:fld>
            <a:endParaRPr lang="fr-FR" dirty="0"/>
          </a:p>
        </p:txBody>
      </p:sp>
      <p:pic>
        <p:nvPicPr>
          <p:cNvPr id="86018" name="Image 21"/>
          <p:cNvPicPr>
            <a:picLocks noChangeAspect="1" noChangeArrowheads="1"/>
          </p:cNvPicPr>
          <p:nvPr/>
        </p:nvPicPr>
        <p:blipFill>
          <a:blip r:embed="rId3"/>
          <a:srcRect l="15575" r="11636" b="8820"/>
          <a:stretch>
            <a:fillRect/>
          </a:stretch>
        </p:blipFill>
        <p:spPr bwMode="auto">
          <a:xfrm>
            <a:off x="357158" y="1571612"/>
            <a:ext cx="3071834" cy="5134803"/>
          </a:xfrm>
          <a:prstGeom prst="rect">
            <a:avLst/>
          </a:prstGeom>
          <a:noFill/>
          <a:ln w="9525">
            <a:noFill/>
            <a:miter lim="800000"/>
            <a:headEnd/>
            <a:tailEnd/>
          </a:ln>
        </p:spPr>
      </p:pic>
      <p:sp>
        <p:nvSpPr>
          <p:cNvPr id="6" name="ZoneTexte 5"/>
          <p:cNvSpPr txBox="1"/>
          <p:nvPr/>
        </p:nvSpPr>
        <p:spPr>
          <a:xfrm>
            <a:off x="571472" y="1142984"/>
            <a:ext cx="2387192" cy="369332"/>
          </a:xfrm>
          <a:prstGeom prst="rect">
            <a:avLst/>
          </a:prstGeom>
          <a:noFill/>
        </p:spPr>
        <p:txBody>
          <a:bodyPr wrap="none" rtlCol="0">
            <a:spAutoFit/>
          </a:bodyPr>
          <a:lstStyle/>
          <a:p>
            <a:r>
              <a:rPr lang="fr-FR" dirty="0"/>
              <a:t>Colis petits / moyens</a:t>
            </a:r>
          </a:p>
        </p:txBody>
      </p:sp>
      <p:pic>
        <p:nvPicPr>
          <p:cNvPr id="86019" name="Image 33"/>
          <p:cNvPicPr>
            <a:picLocks noChangeAspect="1" noChangeArrowheads="1"/>
          </p:cNvPicPr>
          <p:nvPr/>
        </p:nvPicPr>
        <p:blipFill>
          <a:blip r:embed="rId4"/>
          <a:srcRect l="25446" t="17651" r="26846" b="24136"/>
          <a:stretch>
            <a:fillRect/>
          </a:stretch>
        </p:blipFill>
        <p:spPr bwMode="auto">
          <a:xfrm>
            <a:off x="3500430" y="1571612"/>
            <a:ext cx="2571768" cy="5143536"/>
          </a:xfrm>
          <a:prstGeom prst="rect">
            <a:avLst/>
          </a:prstGeom>
          <a:noFill/>
          <a:ln w="9525">
            <a:noFill/>
            <a:miter lim="800000"/>
            <a:headEnd/>
            <a:tailEnd/>
          </a:ln>
        </p:spPr>
      </p:pic>
      <p:sp>
        <p:nvSpPr>
          <p:cNvPr id="86020" name="Zone de texte 34"/>
          <p:cNvSpPr txBox="1">
            <a:spLocks noChangeArrowheads="1"/>
          </p:cNvSpPr>
          <p:nvPr/>
        </p:nvSpPr>
        <p:spPr bwMode="auto">
          <a:xfrm>
            <a:off x="4143372" y="1214422"/>
            <a:ext cx="1500198" cy="357190"/>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000" b="0" i="0" u="none" strike="noStrike" cap="none" normalizeH="0" baseline="0" dirty="0" err="1">
                <a:ln>
                  <a:noFill/>
                </a:ln>
                <a:solidFill>
                  <a:schemeClr val="tx1"/>
                </a:solidFill>
                <a:effectLst/>
                <a:latin typeface="Calibri" pitchFamily="34" charset="0"/>
                <a:cs typeface="Arial" pitchFamily="34" charset="0"/>
              </a:rPr>
              <a:t>cercleuse</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chemeClr val="tx1"/>
                </a:solidFill>
              </a:rPr>
              <a:t>Cadres moyen [COURANT] :</a:t>
            </a:r>
            <a:r>
              <a:rPr lang="fr-FR" dirty="0">
                <a:solidFill>
                  <a:schemeClr val="tx1"/>
                </a:solidFill>
              </a:rPr>
              <a:t> </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39</a:t>
            </a:fld>
            <a:endParaRPr lang="fr-FR" dirty="0"/>
          </a:p>
        </p:txBody>
      </p:sp>
      <p:pic>
        <p:nvPicPr>
          <p:cNvPr id="83970" name="Image 29"/>
          <p:cNvPicPr>
            <a:picLocks noChangeAspect="1" noChangeArrowheads="1"/>
          </p:cNvPicPr>
          <p:nvPr/>
        </p:nvPicPr>
        <p:blipFill>
          <a:blip r:embed="rId3"/>
          <a:srcRect l="18578" t="8495" r="28374" b="6648"/>
          <a:stretch>
            <a:fillRect/>
          </a:stretch>
        </p:blipFill>
        <p:spPr bwMode="auto">
          <a:xfrm>
            <a:off x="2928926" y="1500174"/>
            <a:ext cx="2377536" cy="507207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5804" y="-314469"/>
            <a:ext cx="8229600" cy="1143000"/>
          </a:xfrm>
        </p:spPr>
        <p:txBody>
          <a:bodyPr/>
          <a:lstStyle/>
          <a:p>
            <a:r>
              <a:rPr lang="fr-FR" dirty="0">
                <a:solidFill>
                  <a:schemeClr val="tx1"/>
                </a:solidFill>
              </a:rPr>
              <a:t>Localisation</a:t>
            </a: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a:t>
            </a:fld>
            <a:endParaRPr lang="fr-FR" dirty="0"/>
          </a:p>
        </p:txBody>
      </p:sp>
      <p:pic>
        <p:nvPicPr>
          <p:cNvPr id="5" name="Image 11"/>
          <p:cNvPicPr>
            <a:picLocks noChangeAspect="1" noChangeArrowheads="1"/>
          </p:cNvPicPr>
          <p:nvPr/>
        </p:nvPicPr>
        <p:blipFill>
          <a:blip r:embed="rId3"/>
          <a:srcRect/>
          <a:stretch>
            <a:fillRect/>
          </a:stretch>
        </p:blipFill>
        <p:spPr bwMode="auto">
          <a:xfrm>
            <a:off x="428595" y="1747162"/>
            <a:ext cx="8286809" cy="4744760"/>
          </a:xfrm>
          <a:prstGeom prst="rect">
            <a:avLst/>
          </a:prstGeom>
          <a:noFill/>
          <a:ln w="9525">
            <a:noFill/>
            <a:miter lim="800000"/>
            <a:headEnd/>
            <a:tailEnd/>
          </a:ln>
        </p:spPr>
      </p:pic>
      <p:pic>
        <p:nvPicPr>
          <p:cNvPr id="8" name="Image 7">
            <a:extLst>
              <a:ext uri="{FF2B5EF4-FFF2-40B4-BE49-F238E27FC236}">
                <a16:creationId xmlns:a16="http://schemas.microsoft.com/office/drawing/2014/main" id="{9E030E3F-ABDD-4256-8AD8-BA1A4C5F8F72}"/>
              </a:ext>
            </a:extLst>
          </p:cNvPr>
          <p:cNvPicPr>
            <a:picLocks noChangeAspect="1"/>
          </p:cNvPicPr>
          <p:nvPr/>
        </p:nvPicPr>
        <p:blipFill>
          <a:blip r:embed="rId4"/>
          <a:stretch>
            <a:fillRect/>
          </a:stretch>
        </p:blipFill>
        <p:spPr>
          <a:xfrm>
            <a:off x="2028495" y="673022"/>
            <a:ext cx="5144218" cy="94310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47023"/>
            <a:ext cx="8229600" cy="1642194"/>
          </a:xfrm>
        </p:spPr>
        <p:txBody>
          <a:bodyPr>
            <a:normAutofit fontScale="90000"/>
          </a:bodyPr>
          <a:lstStyle/>
          <a:p>
            <a:r>
              <a:rPr lang="fr-FR" u="sng" dirty="0">
                <a:solidFill>
                  <a:schemeClr val="tx1"/>
                </a:solidFill>
              </a:rPr>
              <a:t>Cadres longs</a:t>
            </a:r>
            <a:br>
              <a:rPr lang="fr-FR" u="sng" dirty="0">
                <a:solidFill>
                  <a:schemeClr val="tx1"/>
                </a:solidFill>
              </a:rPr>
            </a:br>
            <a:r>
              <a:rPr lang="fr-FR" u="sng" dirty="0">
                <a:solidFill>
                  <a:schemeClr val="tx1"/>
                </a:solidFill>
              </a:rPr>
              <a:t>et</a:t>
            </a:r>
            <a:br>
              <a:rPr lang="fr-FR" u="sng" dirty="0">
                <a:solidFill>
                  <a:schemeClr val="tx1"/>
                </a:solidFill>
              </a:rPr>
            </a:br>
            <a:r>
              <a:rPr lang="fr-FR" u="sng" dirty="0">
                <a:solidFill>
                  <a:schemeClr val="tx1"/>
                </a:solidFill>
              </a:rPr>
              <a:t>Cadres très longs (3 palettes)</a:t>
            </a:r>
            <a:br>
              <a:rPr lang="fr-FR" dirty="0">
                <a:solidFill>
                  <a:schemeClr val="tx1"/>
                </a:solidFill>
              </a:rPr>
            </a:br>
            <a:br>
              <a:rPr lang="fr-FR" u="sng" dirty="0">
                <a:solidFill>
                  <a:schemeClr val="tx1"/>
                </a:solidFill>
              </a:rPr>
            </a:br>
            <a:endParaRPr lang="fr-FR" dirty="0">
              <a:solidFill>
                <a:schemeClr val="tx1"/>
              </a:solidFill>
            </a:endParaRP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40</a:t>
            </a:fld>
            <a:endParaRPr lang="fr-FR" dirty="0"/>
          </a:p>
        </p:txBody>
      </p:sp>
      <p:pic>
        <p:nvPicPr>
          <p:cNvPr id="84994" name="Image 2"/>
          <p:cNvPicPr>
            <a:picLocks noChangeAspect="1" noChangeArrowheads="1"/>
          </p:cNvPicPr>
          <p:nvPr/>
        </p:nvPicPr>
        <p:blipFill>
          <a:blip r:embed="rId3"/>
          <a:srcRect l="13379" t="43126" r="66370" b="29871"/>
          <a:stretch>
            <a:fillRect/>
          </a:stretch>
        </p:blipFill>
        <p:spPr bwMode="auto">
          <a:xfrm>
            <a:off x="2357422" y="2157226"/>
            <a:ext cx="4429156" cy="445339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Plaques polystyrènes</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41</a:t>
            </a:fld>
            <a:endParaRPr lang="fr-FR" dirty="0"/>
          </a:p>
        </p:txBody>
      </p:sp>
      <p:pic>
        <p:nvPicPr>
          <p:cNvPr id="87042" name="Image 42"/>
          <p:cNvPicPr>
            <a:picLocks noChangeAspect="1" noChangeArrowheads="1"/>
          </p:cNvPicPr>
          <p:nvPr/>
        </p:nvPicPr>
        <p:blipFill>
          <a:blip r:embed="rId3"/>
          <a:srcRect/>
          <a:stretch>
            <a:fillRect/>
          </a:stretch>
        </p:blipFill>
        <p:spPr bwMode="auto">
          <a:xfrm>
            <a:off x="428595" y="1571612"/>
            <a:ext cx="6279611" cy="471490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545"/>
            <a:ext cx="8229600" cy="1143000"/>
          </a:xfrm>
        </p:spPr>
        <p:txBody>
          <a:bodyPr/>
          <a:lstStyle/>
          <a:p>
            <a:r>
              <a:rPr lang="fr-FR" dirty="0" err="1">
                <a:solidFill>
                  <a:schemeClr val="tx1"/>
                </a:solidFill>
              </a:rPr>
              <a:t>Filmeuse</a:t>
            </a:r>
            <a:endParaRPr lang="fr-FR" dirty="0">
              <a:solidFill>
                <a:schemeClr val="tx1"/>
              </a:solidFill>
            </a:endParaRP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42</a:t>
            </a:fld>
            <a:endParaRPr lang="fr-FR" dirty="0"/>
          </a:p>
        </p:txBody>
      </p:sp>
      <p:pic>
        <p:nvPicPr>
          <p:cNvPr id="74754" name="Image 35"/>
          <p:cNvPicPr>
            <a:picLocks noChangeAspect="1" noChangeArrowheads="1"/>
          </p:cNvPicPr>
          <p:nvPr/>
        </p:nvPicPr>
        <p:blipFill>
          <a:blip r:embed="rId3"/>
          <a:srcRect/>
          <a:stretch>
            <a:fillRect/>
          </a:stretch>
        </p:blipFill>
        <p:spPr bwMode="auto">
          <a:xfrm>
            <a:off x="2428860" y="1285860"/>
            <a:ext cx="3997918" cy="53194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solidFill>
                  <a:schemeClr val="tx1"/>
                </a:solidFill>
              </a:rPr>
              <a:t>Fimeuse</a:t>
            </a:r>
            <a:endParaRPr lang="fr-FR" dirty="0">
              <a:solidFill>
                <a:schemeClr val="tx1"/>
              </a:solidFill>
            </a:endParaRP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43</a:t>
            </a:fld>
            <a:endParaRPr lang="fr-FR" dirty="0"/>
          </a:p>
        </p:txBody>
      </p:sp>
      <p:pic>
        <p:nvPicPr>
          <p:cNvPr id="77827" name="Image 37"/>
          <p:cNvPicPr>
            <a:picLocks noChangeAspect="1" noChangeArrowheads="1"/>
          </p:cNvPicPr>
          <p:nvPr/>
        </p:nvPicPr>
        <p:blipFill>
          <a:blip r:embed="rId3"/>
          <a:srcRect/>
          <a:stretch>
            <a:fillRect/>
          </a:stretch>
        </p:blipFill>
        <p:spPr bwMode="auto">
          <a:xfrm>
            <a:off x="214282" y="1857364"/>
            <a:ext cx="3143272" cy="4197193"/>
          </a:xfrm>
          <a:prstGeom prst="rect">
            <a:avLst/>
          </a:prstGeom>
          <a:noFill/>
        </p:spPr>
      </p:pic>
      <p:pic>
        <p:nvPicPr>
          <p:cNvPr id="77826" name="Image 38"/>
          <p:cNvPicPr>
            <a:picLocks noChangeAspect="1" noChangeArrowheads="1"/>
          </p:cNvPicPr>
          <p:nvPr/>
        </p:nvPicPr>
        <p:blipFill>
          <a:blip r:embed="rId4"/>
          <a:srcRect/>
          <a:stretch>
            <a:fillRect/>
          </a:stretch>
        </p:blipFill>
        <p:spPr bwMode="auto">
          <a:xfrm>
            <a:off x="5715008" y="1785926"/>
            <a:ext cx="3209989" cy="4286280"/>
          </a:xfrm>
          <a:prstGeom prst="rect">
            <a:avLst/>
          </a:prstGeom>
          <a:noFill/>
        </p:spPr>
      </p:pic>
      <p:pic>
        <p:nvPicPr>
          <p:cNvPr id="77825" name="Image 39"/>
          <p:cNvPicPr>
            <a:picLocks noChangeAspect="1" noChangeArrowheads="1"/>
          </p:cNvPicPr>
          <p:nvPr/>
        </p:nvPicPr>
        <p:blipFill>
          <a:blip r:embed="rId5"/>
          <a:srcRect r="21214"/>
          <a:stretch>
            <a:fillRect/>
          </a:stretch>
        </p:blipFill>
        <p:spPr bwMode="auto">
          <a:xfrm>
            <a:off x="3500430" y="1785926"/>
            <a:ext cx="2071670" cy="4286280"/>
          </a:xfrm>
          <a:prstGeom prst="rect">
            <a:avLst/>
          </a:prstGeom>
          <a:noFill/>
        </p:spPr>
      </p:pic>
      <p:sp>
        <p:nvSpPr>
          <p:cNvPr id="778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7829" name="Rectangle 5"/>
          <p:cNvSpPr>
            <a:spLocks noChangeArrowheads="1"/>
          </p:cNvSpPr>
          <p:nvPr/>
        </p:nvSpPr>
        <p:spPr bwMode="auto">
          <a:xfrm>
            <a:off x="457200" y="2619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77830" name="Rectangle 6"/>
          <p:cNvSpPr>
            <a:spLocks noChangeArrowheads="1"/>
          </p:cNvSpPr>
          <p:nvPr/>
        </p:nvSpPr>
        <p:spPr bwMode="auto">
          <a:xfrm>
            <a:off x="457200" y="4781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77831" name="Rectangle 7"/>
          <p:cNvSpPr>
            <a:spLocks noChangeArrowheads="1"/>
          </p:cNvSpPr>
          <p:nvPr/>
        </p:nvSpPr>
        <p:spPr bwMode="auto">
          <a:xfrm>
            <a:off x="457200" y="6048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itchFamily="34" charset="0"/>
                <a:ea typeface="Times New Roman" pitchFamily="18" charset="0"/>
                <a:cs typeface="Arial" pitchFamily="34" charset="0"/>
              </a:rPr>
              <a:t>	</a:t>
            </a:r>
            <a:endParaRPr kumimoji="0" lang="fr-FR"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Filmeuse</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44</a:t>
            </a:fld>
            <a:endParaRPr lang="fr-FR" dirty="0"/>
          </a:p>
        </p:txBody>
      </p:sp>
      <p:pic>
        <p:nvPicPr>
          <p:cNvPr id="82946" name="Image 40"/>
          <p:cNvPicPr>
            <a:picLocks noChangeAspect="1" noChangeArrowheads="1"/>
          </p:cNvPicPr>
          <p:nvPr/>
        </p:nvPicPr>
        <p:blipFill>
          <a:blip r:embed="rId3"/>
          <a:srcRect/>
          <a:stretch>
            <a:fillRect/>
          </a:stretch>
        </p:blipFill>
        <p:spPr bwMode="auto">
          <a:xfrm>
            <a:off x="2500298" y="1571612"/>
            <a:ext cx="3571900" cy="47713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chemeClr val="tx1"/>
                </a:solidFill>
              </a:rPr>
              <a:t>B – Les missions secondaires</a:t>
            </a:r>
          </a:p>
        </p:txBody>
      </p:sp>
      <p:sp>
        <p:nvSpPr>
          <p:cNvPr id="3" name="Espace réservé du contenu 2"/>
          <p:cNvSpPr>
            <a:spLocks noGrp="1"/>
          </p:cNvSpPr>
          <p:nvPr>
            <p:ph idx="1"/>
          </p:nvPr>
        </p:nvSpPr>
        <p:spPr/>
        <p:txBody>
          <a:bodyPr/>
          <a:lstStyle/>
          <a:p>
            <a:r>
              <a:rPr lang="x-none" b="1"/>
              <a:t>Placement des rôles</a:t>
            </a:r>
            <a:endParaRPr lang="fr-FR" b="1" dirty="0"/>
          </a:p>
          <a:p>
            <a:r>
              <a:rPr lang="x-none" b="1"/>
              <a:t>Faire des rebords</a:t>
            </a:r>
            <a:endParaRPr lang="fr-FR" b="1" dirty="0"/>
          </a:p>
          <a:p>
            <a:r>
              <a:rPr lang="x-none" b="1"/>
              <a:t>Dégripage</a:t>
            </a:r>
            <a:endParaRPr lang="fr-FR" b="1" dirty="0"/>
          </a:p>
          <a:p>
            <a:r>
              <a:rPr lang="x-none" b="1"/>
              <a:t>Défilmage de plaques en INOX</a:t>
            </a:r>
            <a:endParaRPr lang="fr-FR" b="1" dirty="0"/>
          </a:p>
          <a:p>
            <a:r>
              <a:rPr lang="x-none" b="1"/>
              <a:t>Dénoircicage</a:t>
            </a:r>
            <a:endParaRPr lang="fr-FR" b="1" dirty="0"/>
          </a:p>
          <a:p>
            <a:r>
              <a:rPr lang="x-none" b="1"/>
              <a:t>Lissage de pieds</a:t>
            </a:r>
            <a:endParaRPr lang="fr-FR" b="1" dirty="0"/>
          </a:p>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45</a:t>
            </a:fld>
            <a:endParaRPr lang="fr-F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22860"/>
            <a:ext cx="8229600" cy="1143000"/>
          </a:xfrm>
        </p:spPr>
        <p:txBody>
          <a:bodyPr>
            <a:normAutofit/>
          </a:bodyPr>
          <a:lstStyle/>
          <a:p>
            <a:r>
              <a:rPr lang="x-none" dirty="0">
                <a:solidFill>
                  <a:schemeClr val="tx1"/>
                </a:solidFill>
              </a:rPr>
              <a:t>Placement des rôles</a:t>
            </a:r>
            <a:endParaRPr lang="fr-FR" dirty="0">
              <a:solidFill>
                <a:schemeClr val="tx1"/>
              </a:solidFill>
            </a:endParaRP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46</a:t>
            </a:fld>
            <a:endParaRPr lang="fr-FR" dirty="0"/>
          </a:p>
        </p:txBody>
      </p:sp>
      <p:pic>
        <p:nvPicPr>
          <p:cNvPr id="5" name="Picture 3"/>
          <p:cNvPicPr>
            <a:picLocks noChangeAspect="1" noChangeArrowheads="1"/>
          </p:cNvPicPr>
          <p:nvPr/>
        </p:nvPicPr>
        <p:blipFill>
          <a:blip r:embed="rId2"/>
          <a:srcRect/>
          <a:stretch>
            <a:fillRect/>
          </a:stretch>
        </p:blipFill>
        <p:spPr bwMode="auto">
          <a:xfrm>
            <a:off x="0" y="1142984"/>
            <a:ext cx="9143999" cy="571501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x-none">
                <a:solidFill>
                  <a:schemeClr val="tx1"/>
                </a:solidFill>
              </a:rPr>
              <a:t>rebords</a:t>
            </a:r>
            <a:endParaRPr lang="fr-FR" dirty="0">
              <a:solidFill>
                <a:schemeClr val="tx1"/>
              </a:solidFill>
            </a:endParaRP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47</a:t>
            </a:fld>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solidFill>
                  <a:schemeClr val="tx1"/>
                </a:solidFill>
              </a:rPr>
              <a:t>Dégripage</a:t>
            </a:r>
            <a:endParaRPr lang="fr-FR" dirty="0">
              <a:solidFill>
                <a:schemeClr val="tx1"/>
              </a:solidFill>
            </a:endParaRP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48</a:t>
            </a:fld>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x-none">
                <a:solidFill>
                  <a:schemeClr val="tx1"/>
                </a:solidFill>
              </a:rPr>
              <a:t>Dénoircicage</a:t>
            </a:r>
            <a:endParaRPr lang="fr-FR" dirty="0">
              <a:solidFill>
                <a:schemeClr val="tx1"/>
              </a:solidFill>
            </a:endParaRP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49</a:t>
            </a:fld>
            <a:endParaRPr lang="fr-FR" dirty="0"/>
          </a:p>
        </p:txBody>
      </p:sp>
      <p:pic>
        <p:nvPicPr>
          <p:cNvPr id="93186" name="Image 16"/>
          <p:cNvPicPr>
            <a:picLocks noChangeAspect="1" noChangeArrowheads="1"/>
          </p:cNvPicPr>
          <p:nvPr/>
        </p:nvPicPr>
        <p:blipFill>
          <a:blip r:embed="rId3"/>
          <a:srcRect/>
          <a:stretch>
            <a:fillRect/>
          </a:stretch>
        </p:blipFill>
        <p:spPr bwMode="auto">
          <a:xfrm>
            <a:off x="0" y="1142984"/>
            <a:ext cx="2071702" cy="2747434"/>
          </a:xfrm>
          <a:prstGeom prst="rect">
            <a:avLst/>
          </a:prstGeom>
          <a:noFill/>
          <a:ln w="9525">
            <a:noFill/>
            <a:miter lim="800000"/>
            <a:headEnd/>
            <a:tailEnd/>
          </a:ln>
        </p:spPr>
      </p:pic>
      <p:pic>
        <p:nvPicPr>
          <p:cNvPr id="93187" name="Image 17"/>
          <p:cNvPicPr>
            <a:picLocks noChangeAspect="1" noChangeArrowheads="1"/>
          </p:cNvPicPr>
          <p:nvPr/>
        </p:nvPicPr>
        <p:blipFill>
          <a:blip r:embed="rId4"/>
          <a:srcRect/>
          <a:stretch>
            <a:fillRect/>
          </a:stretch>
        </p:blipFill>
        <p:spPr bwMode="auto">
          <a:xfrm>
            <a:off x="3214678" y="1357298"/>
            <a:ext cx="2071702" cy="2747434"/>
          </a:xfrm>
          <a:prstGeom prst="rect">
            <a:avLst/>
          </a:prstGeom>
          <a:noFill/>
          <a:ln w="9525">
            <a:noFill/>
            <a:miter lim="800000"/>
            <a:headEnd/>
            <a:tailEnd/>
          </a:ln>
        </p:spPr>
      </p:pic>
      <p:pic>
        <p:nvPicPr>
          <p:cNvPr id="93188" name="Image 20"/>
          <p:cNvPicPr>
            <a:picLocks noChangeAspect="1" noChangeArrowheads="1"/>
          </p:cNvPicPr>
          <p:nvPr/>
        </p:nvPicPr>
        <p:blipFill>
          <a:blip r:embed="rId5"/>
          <a:srcRect/>
          <a:stretch>
            <a:fillRect/>
          </a:stretch>
        </p:blipFill>
        <p:spPr bwMode="auto">
          <a:xfrm>
            <a:off x="6786578" y="1214422"/>
            <a:ext cx="2071702" cy="2751479"/>
          </a:xfrm>
          <a:prstGeom prst="rect">
            <a:avLst/>
          </a:prstGeom>
          <a:noFill/>
          <a:ln w="9525">
            <a:noFill/>
            <a:miter lim="800000"/>
            <a:headEnd/>
            <a:tailEnd/>
          </a:ln>
        </p:spPr>
      </p:pic>
      <p:pic>
        <p:nvPicPr>
          <p:cNvPr id="93189" name="Image 18"/>
          <p:cNvPicPr>
            <a:picLocks noChangeAspect="1" noChangeArrowheads="1"/>
          </p:cNvPicPr>
          <p:nvPr/>
        </p:nvPicPr>
        <p:blipFill>
          <a:blip r:embed="rId6"/>
          <a:srcRect/>
          <a:stretch>
            <a:fillRect/>
          </a:stretch>
        </p:blipFill>
        <p:spPr bwMode="auto">
          <a:xfrm>
            <a:off x="928662" y="4110566"/>
            <a:ext cx="2071702" cy="2747434"/>
          </a:xfrm>
          <a:prstGeom prst="rect">
            <a:avLst/>
          </a:prstGeom>
          <a:noFill/>
          <a:ln w="9525">
            <a:noFill/>
            <a:miter lim="800000"/>
            <a:headEnd/>
            <a:tailEnd/>
          </a:ln>
        </p:spPr>
      </p:pic>
      <p:pic>
        <p:nvPicPr>
          <p:cNvPr id="93190" name="Image 19"/>
          <p:cNvPicPr>
            <a:picLocks noChangeAspect="1" noChangeArrowheads="1"/>
          </p:cNvPicPr>
          <p:nvPr/>
        </p:nvPicPr>
        <p:blipFill>
          <a:blip r:embed="rId7"/>
          <a:srcRect/>
          <a:stretch>
            <a:fillRect/>
          </a:stretch>
        </p:blipFill>
        <p:spPr bwMode="auto">
          <a:xfrm>
            <a:off x="5357818" y="4110566"/>
            <a:ext cx="2071702" cy="2747434"/>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580A3C07-F159-4816-ABAD-DAF5C4FCD004}"/>
              </a:ext>
            </a:extLst>
          </p:cNvPr>
          <p:cNvPicPr>
            <a:picLocks noChangeAspect="1"/>
          </p:cNvPicPr>
          <p:nvPr/>
        </p:nvPicPr>
        <p:blipFill>
          <a:blip r:embed="rId3"/>
          <a:stretch>
            <a:fillRect/>
          </a:stretch>
        </p:blipFill>
        <p:spPr>
          <a:xfrm>
            <a:off x="105920" y="1556792"/>
            <a:ext cx="8798384" cy="4794233"/>
          </a:xfrm>
          <a:prstGeom prst="rect">
            <a:avLst/>
          </a:prstGeom>
        </p:spPr>
      </p:pic>
      <p:sp>
        <p:nvSpPr>
          <p:cNvPr id="2" name="Titre 1">
            <a:extLst>
              <a:ext uri="{FF2B5EF4-FFF2-40B4-BE49-F238E27FC236}">
                <a16:creationId xmlns:a16="http://schemas.microsoft.com/office/drawing/2014/main" id="{E6AEBFCA-A841-49AD-9368-634B1B242251}"/>
              </a:ext>
            </a:extLst>
          </p:cNvPr>
          <p:cNvSpPr>
            <a:spLocks noGrp="1"/>
          </p:cNvSpPr>
          <p:nvPr>
            <p:ph type="title"/>
          </p:nvPr>
        </p:nvSpPr>
        <p:spPr>
          <a:xfrm>
            <a:off x="439480" y="45401"/>
            <a:ext cx="8229600" cy="1143000"/>
          </a:xfrm>
        </p:spPr>
        <p:txBody>
          <a:bodyPr/>
          <a:lstStyle/>
          <a:p>
            <a:r>
              <a:rPr lang="fr-FR" dirty="0">
                <a:solidFill>
                  <a:schemeClr val="tx1"/>
                </a:solidFill>
              </a:rPr>
              <a:t>Équipements inox</a:t>
            </a:r>
          </a:p>
        </p:txBody>
      </p:sp>
      <p:sp>
        <p:nvSpPr>
          <p:cNvPr id="4" name="Espace réservé du numéro de diapositive 3">
            <a:extLst>
              <a:ext uri="{FF2B5EF4-FFF2-40B4-BE49-F238E27FC236}">
                <a16:creationId xmlns:a16="http://schemas.microsoft.com/office/drawing/2014/main" id="{5CE8928C-5C31-4224-9EFE-710A9BF35E84}"/>
              </a:ext>
            </a:extLst>
          </p:cNvPr>
          <p:cNvSpPr>
            <a:spLocks noGrp="1"/>
          </p:cNvSpPr>
          <p:nvPr>
            <p:ph type="sldNum" sz="quarter" idx="12"/>
          </p:nvPr>
        </p:nvSpPr>
        <p:spPr/>
        <p:txBody>
          <a:bodyPr/>
          <a:lstStyle/>
          <a:p>
            <a:fld id="{1EF9FE08-9DB1-44A3-A03F-B47D54836D3B}" type="slidenum">
              <a:rPr lang="fr-FR" smtClean="0"/>
              <a:pPr/>
              <a:t>5</a:t>
            </a:fld>
            <a:endParaRPr lang="fr-FR" dirty="0"/>
          </a:p>
        </p:txBody>
      </p:sp>
      <p:sp>
        <p:nvSpPr>
          <p:cNvPr id="12" name="Titre 1">
            <a:extLst>
              <a:ext uri="{FF2B5EF4-FFF2-40B4-BE49-F238E27FC236}">
                <a16:creationId xmlns:a16="http://schemas.microsoft.com/office/drawing/2014/main" id="{68EA0A68-09DA-4342-B08A-93366F568BF2}"/>
              </a:ext>
            </a:extLst>
          </p:cNvPr>
          <p:cNvSpPr txBox="1">
            <a:spLocks/>
          </p:cNvSpPr>
          <p:nvPr/>
        </p:nvSpPr>
        <p:spPr>
          <a:xfrm>
            <a:off x="2051720" y="577818"/>
            <a:ext cx="252028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sz="3200" dirty="0">
                <a:solidFill>
                  <a:schemeClr val="tx1"/>
                </a:solidFill>
              </a:rPr>
              <a:t>conception</a:t>
            </a:r>
          </a:p>
        </p:txBody>
      </p:sp>
      <p:sp>
        <p:nvSpPr>
          <p:cNvPr id="13" name="Titre 1">
            <a:extLst>
              <a:ext uri="{FF2B5EF4-FFF2-40B4-BE49-F238E27FC236}">
                <a16:creationId xmlns:a16="http://schemas.microsoft.com/office/drawing/2014/main" id="{ADAF1E34-A300-4ABC-B56E-B3F02B860256}"/>
              </a:ext>
            </a:extLst>
          </p:cNvPr>
          <p:cNvSpPr txBox="1">
            <a:spLocks/>
          </p:cNvSpPr>
          <p:nvPr/>
        </p:nvSpPr>
        <p:spPr>
          <a:xfrm>
            <a:off x="4572000" y="581382"/>
            <a:ext cx="252028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sz="3200" dirty="0">
                <a:solidFill>
                  <a:schemeClr val="tx1"/>
                </a:solidFill>
              </a:rPr>
              <a:t>fabrication</a:t>
            </a:r>
          </a:p>
        </p:txBody>
      </p:sp>
    </p:spTree>
    <p:extLst>
      <p:ext uri="{BB962C8B-B14F-4D97-AF65-F5344CB8AC3E}">
        <p14:creationId xmlns:p14="http://schemas.microsoft.com/office/powerpoint/2010/main" val="1328476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solidFill>
                  <a:schemeClr val="tx1"/>
                </a:solidFill>
              </a:rPr>
              <a:t>Lissage de pieds</a:t>
            </a:r>
            <a:endParaRPr lang="fr-FR" dirty="0">
              <a:solidFill>
                <a:schemeClr val="tx1"/>
              </a:solidFill>
            </a:endParaRP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50</a:t>
            </a:fld>
            <a:endParaRPr lang="fr-FR" dirty="0"/>
          </a:p>
        </p:txBody>
      </p:sp>
      <p:pic>
        <p:nvPicPr>
          <p:cNvPr id="94210" name="Image 22"/>
          <p:cNvPicPr>
            <a:picLocks noChangeAspect="1" noChangeArrowheads="1"/>
          </p:cNvPicPr>
          <p:nvPr/>
        </p:nvPicPr>
        <p:blipFill>
          <a:blip r:embed="rId3"/>
          <a:srcRect l="7901" t="15314" r="14101" b="10359"/>
          <a:stretch>
            <a:fillRect/>
          </a:stretch>
        </p:blipFill>
        <p:spPr bwMode="auto">
          <a:xfrm>
            <a:off x="357158" y="1928802"/>
            <a:ext cx="3212852" cy="4071966"/>
          </a:xfrm>
          <a:prstGeom prst="rect">
            <a:avLst/>
          </a:prstGeom>
          <a:noFill/>
          <a:ln w="9525">
            <a:noFill/>
            <a:miter lim="800000"/>
            <a:headEnd/>
            <a:tailEnd/>
          </a:ln>
        </p:spPr>
      </p:pic>
      <p:pic>
        <p:nvPicPr>
          <p:cNvPr id="94211" name="Image 23"/>
          <p:cNvPicPr>
            <a:picLocks noChangeAspect="1" noChangeArrowheads="1"/>
          </p:cNvPicPr>
          <p:nvPr/>
        </p:nvPicPr>
        <p:blipFill>
          <a:blip r:embed="rId4"/>
          <a:srcRect b="23038"/>
          <a:stretch>
            <a:fillRect/>
          </a:stretch>
        </p:blipFill>
        <p:spPr bwMode="auto">
          <a:xfrm>
            <a:off x="4357686" y="1643050"/>
            <a:ext cx="4214842" cy="4314249"/>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51</a:t>
            </a:fld>
            <a:endParaRPr lang="fr-FR" dirty="0"/>
          </a:p>
        </p:txBody>
      </p:sp>
      <p:pic>
        <p:nvPicPr>
          <p:cNvPr id="95234" name="Image 9"/>
          <p:cNvPicPr>
            <a:picLocks noChangeAspect="1" noChangeArrowheads="1"/>
          </p:cNvPicPr>
          <p:nvPr/>
        </p:nvPicPr>
        <p:blipFill>
          <a:blip r:embed="rId3"/>
          <a:srcRect t="12724" r="6807" b="17204"/>
          <a:stretch>
            <a:fillRect/>
          </a:stretch>
        </p:blipFill>
        <p:spPr bwMode="auto">
          <a:xfrm>
            <a:off x="428596" y="1571612"/>
            <a:ext cx="8483628" cy="4786346"/>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52</a:t>
            </a:fld>
            <a:endParaRPr lang="fr-FR" dirty="0"/>
          </a:p>
        </p:txBody>
      </p:sp>
      <p:pic>
        <p:nvPicPr>
          <p:cNvPr id="96258" name="Image 24"/>
          <p:cNvPicPr>
            <a:picLocks noChangeAspect="1" noChangeArrowheads="1"/>
          </p:cNvPicPr>
          <p:nvPr/>
        </p:nvPicPr>
        <p:blipFill>
          <a:blip r:embed="rId2"/>
          <a:srcRect t="30197"/>
          <a:stretch>
            <a:fillRect/>
          </a:stretch>
        </p:blipFill>
        <p:spPr bwMode="auto">
          <a:xfrm>
            <a:off x="428978" y="1557866"/>
            <a:ext cx="4500212" cy="2356595"/>
          </a:xfrm>
          <a:prstGeom prst="rect">
            <a:avLst/>
          </a:prstGeom>
          <a:noFill/>
          <a:ln w="9525">
            <a:noFill/>
            <a:miter lim="800000"/>
            <a:headEnd/>
            <a:tailEnd/>
          </a:ln>
        </p:spPr>
      </p:pic>
      <p:pic>
        <p:nvPicPr>
          <p:cNvPr id="96259" name="Image 25"/>
          <p:cNvPicPr>
            <a:picLocks noChangeAspect="1" noChangeArrowheads="1"/>
          </p:cNvPicPr>
          <p:nvPr/>
        </p:nvPicPr>
        <p:blipFill>
          <a:blip r:embed="rId3"/>
          <a:srcRect t="30107"/>
          <a:stretch>
            <a:fillRect/>
          </a:stretch>
        </p:blipFill>
        <p:spPr bwMode="auto">
          <a:xfrm>
            <a:off x="3929058" y="3916406"/>
            <a:ext cx="4840302" cy="254155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357166"/>
            <a:ext cx="8229600" cy="1143000"/>
          </a:xfrm>
        </p:spPr>
        <p:txBody>
          <a:bodyPr>
            <a:normAutofit fontScale="90000"/>
          </a:bodyPr>
          <a:lstStyle/>
          <a:p>
            <a:r>
              <a:rPr lang="fr-FR" sz="4400" dirty="0">
                <a:solidFill>
                  <a:schemeClr val="tx1"/>
                </a:solidFill>
              </a:rPr>
              <a:t>C – Les missions et le monde de l'entreprise</a:t>
            </a:r>
            <a:br>
              <a:rPr lang="fr-FR" sz="4400" dirty="0">
                <a:solidFill>
                  <a:schemeClr val="tx1"/>
                </a:solidFill>
              </a:rPr>
            </a:b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53</a:t>
            </a:fld>
            <a:endParaRPr lang="fr-F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chemeClr val="tx1"/>
                </a:solidFill>
              </a:rPr>
              <a:t>V – Les apports du stage</a:t>
            </a:r>
          </a:p>
        </p:txBody>
      </p:sp>
      <p:sp>
        <p:nvSpPr>
          <p:cNvPr id="3" name="Espace réservé du contenu 2"/>
          <p:cNvSpPr>
            <a:spLocks noGrp="1"/>
          </p:cNvSpPr>
          <p:nvPr>
            <p:ph idx="1"/>
          </p:nvPr>
        </p:nvSpPr>
        <p:spPr/>
        <p:txBody>
          <a:bodyPr/>
          <a:lstStyle/>
          <a:p>
            <a:r>
              <a:rPr lang="fr-FR" b="1" dirty="0"/>
              <a:t>A – Les apports pratiques</a:t>
            </a:r>
            <a:endParaRPr lang="fr-FR" dirty="0"/>
          </a:p>
          <a:p>
            <a:r>
              <a:rPr lang="fr-FR" b="1" dirty="0"/>
              <a:t>B – Les compétences acquises et développées</a:t>
            </a:r>
            <a:endParaRPr lang="fr-FR" dirty="0"/>
          </a:p>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54</a:t>
            </a:fld>
            <a:endParaRPr 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B0684-F817-495A-B48F-BF6B0BFA31A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2F94418-E750-483D-909A-B66789A17017}"/>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EF1D000-F611-4682-89D3-240ED354F045}"/>
              </a:ext>
            </a:extLst>
          </p:cNvPr>
          <p:cNvSpPr>
            <a:spLocks noGrp="1"/>
          </p:cNvSpPr>
          <p:nvPr>
            <p:ph type="sldNum" sz="quarter" idx="12"/>
          </p:nvPr>
        </p:nvSpPr>
        <p:spPr/>
        <p:txBody>
          <a:bodyPr/>
          <a:lstStyle/>
          <a:p>
            <a:fld id="{1EF9FE08-9DB1-44A3-A03F-B47D54836D3B}" type="slidenum">
              <a:rPr lang="fr-FR" smtClean="0"/>
              <a:pPr/>
              <a:t>55</a:t>
            </a:fld>
            <a:endParaRPr lang="fr-FR" dirty="0"/>
          </a:p>
        </p:txBody>
      </p:sp>
    </p:spTree>
    <p:extLst>
      <p:ext uri="{BB962C8B-B14F-4D97-AF65-F5344CB8AC3E}">
        <p14:creationId xmlns:p14="http://schemas.microsoft.com/office/powerpoint/2010/main" val="243345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chemeClr val="tx1"/>
                </a:solidFill>
              </a:rPr>
              <a:t>VI – Les difficultés du stage et les solutions apportées</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56</a:t>
            </a:fld>
            <a:endParaRPr lang="fr-F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Remerciements</a:t>
            </a:r>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57</a:t>
            </a:fld>
            <a:endParaRPr lang="fr-F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rPr>
              <a:t>Conclusion</a:t>
            </a: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58</a:t>
            </a:fld>
            <a:endParaRPr lang="fr-F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54758"/>
          </a:xfrm>
        </p:spPr>
        <p:txBody>
          <a:bodyPr>
            <a:normAutofit/>
          </a:bodyPr>
          <a:lstStyle/>
          <a:p>
            <a:r>
              <a:rPr lang="fr-FR" sz="7600" dirty="0">
                <a:solidFill>
                  <a:schemeClr val="tx1"/>
                </a:solidFill>
              </a:rPr>
              <a:t>Merci </a:t>
            </a:r>
            <a:br>
              <a:rPr lang="fr-FR" sz="7600" dirty="0">
                <a:solidFill>
                  <a:schemeClr val="tx1"/>
                </a:solidFill>
              </a:rPr>
            </a:br>
            <a:r>
              <a:rPr lang="fr-FR" sz="7600" dirty="0">
                <a:solidFill>
                  <a:schemeClr val="tx1"/>
                </a:solidFill>
              </a:rPr>
              <a:t>de </a:t>
            </a:r>
            <a:br>
              <a:rPr lang="fr-FR" sz="7600" dirty="0">
                <a:solidFill>
                  <a:schemeClr val="tx1"/>
                </a:solidFill>
              </a:rPr>
            </a:br>
            <a:r>
              <a:rPr lang="fr-FR" sz="7600" dirty="0">
                <a:solidFill>
                  <a:schemeClr val="tx1"/>
                </a:solidFill>
              </a:rPr>
              <a:t>votre </a:t>
            </a:r>
            <a:br>
              <a:rPr lang="fr-FR" sz="7600" dirty="0">
                <a:solidFill>
                  <a:schemeClr val="tx1"/>
                </a:solidFill>
              </a:rPr>
            </a:br>
            <a:r>
              <a:rPr lang="fr-FR" sz="7600" dirty="0">
                <a:solidFill>
                  <a:schemeClr val="tx1"/>
                </a:solidFill>
              </a:rPr>
              <a:t>attention</a:t>
            </a:r>
          </a:p>
        </p:txBody>
      </p:sp>
      <p:sp>
        <p:nvSpPr>
          <p:cNvPr id="4" name="Espace réservé du numéro de diapositive 3"/>
          <p:cNvSpPr>
            <a:spLocks noGrp="1"/>
          </p:cNvSpPr>
          <p:nvPr>
            <p:ph type="sldNum" sz="quarter" idx="12"/>
          </p:nvPr>
        </p:nvSpPr>
        <p:spPr/>
        <p:txBody>
          <a:bodyPr/>
          <a:lstStyle/>
          <a:p>
            <a:fld id="{1EF9FE08-9DB1-44A3-A03F-B47D54836D3B}" type="slidenum">
              <a:rPr lang="fr-FR" smtClean="0"/>
              <a:pPr/>
              <a:t>59</a:t>
            </a:fld>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303EE-69C0-41A1-A035-FBA91E315417}"/>
              </a:ext>
            </a:extLst>
          </p:cNvPr>
          <p:cNvSpPr>
            <a:spLocks noGrp="1"/>
          </p:cNvSpPr>
          <p:nvPr>
            <p:ph type="title"/>
          </p:nvPr>
        </p:nvSpPr>
        <p:spPr/>
        <p:txBody>
          <a:bodyPr/>
          <a:lstStyle/>
          <a:p>
            <a:r>
              <a:rPr lang="fr-FR" dirty="0">
                <a:solidFill>
                  <a:schemeClr val="tx1"/>
                </a:solidFill>
              </a:rPr>
              <a:t>Historique</a:t>
            </a:r>
          </a:p>
        </p:txBody>
      </p:sp>
      <p:sp>
        <p:nvSpPr>
          <p:cNvPr id="4" name="Espace réservé du numéro de diapositive 3">
            <a:extLst>
              <a:ext uri="{FF2B5EF4-FFF2-40B4-BE49-F238E27FC236}">
                <a16:creationId xmlns:a16="http://schemas.microsoft.com/office/drawing/2014/main" id="{8F8E6830-80FF-4BC5-94AC-DF9FD80E3F10}"/>
              </a:ext>
            </a:extLst>
          </p:cNvPr>
          <p:cNvSpPr>
            <a:spLocks noGrp="1"/>
          </p:cNvSpPr>
          <p:nvPr>
            <p:ph type="sldNum" sz="quarter" idx="12"/>
          </p:nvPr>
        </p:nvSpPr>
        <p:spPr/>
        <p:txBody>
          <a:bodyPr/>
          <a:lstStyle/>
          <a:p>
            <a:fld id="{1EF9FE08-9DB1-44A3-A03F-B47D54836D3B}" type="slidenum">
              <a:rPr lang="fr-FR" smtClean="0"/>
              <a:pPr/>
              <a:t>6</a:t>
            </a:fld>
            <a:endParaRPr lang="fr-FR" dirty="0"/>
          </a:p>
        </p:txBody>
      </p:sp>
      <p:pic>
        <p:nvPicPr>
          <p:cNvPr id="5" name="Espace réservé du contenu 9">
            <a:extLst>
              <a:ext uri="{FF2B5EF4-FFF2-40B4-BE49-F238E27FC236}">
                <a16:creationId xmlns:a16="http://schemas.microsoft.com/office/drawing/2014/main" id="{2137BF3B-13F6-4B93-ABBD-50F0C85E9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9901"/>
            <a:ext cx="8229600" cy="4656773"/>
          </a:xfrm>
          <a:prstGeom prst="rect">
            <a:avLst/>
          </a:prstGeom>
        </p:spPr>
      </p:pic>
    </p:spTree>
    <p:extLst>
      <p:ext uri="{BB962C8B-B14F-4D97-AF65-F5344CB8AC3E}">
        <p14:creationId xmlns:p14="http://schemas.microsoft.com/office/powerpoint/2010/main" val="341399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41442-BB64-49E7-B252-47ED486C0A73}"/>
              </a:ext>
            </a:extLst>
          </p:cNvPr>
          <p:cNvSpPr>
            <a:spLocks noGrp="1"/>
          </p:cNvSpPr>
          <p:nvPr>
            <p:ph type="title"/>
          </p:nvPr>
        </p:nvSpPr>
        <p:spPr/>
        <p:txBody>
          <a:bodyPr/>
          <a:lstStyle/>
          <a:p>
            <a:r>
              <a:rPr lang="fr-FR" dirty="0">
                <a:solidFill>
                  <a:schemeClr val="tx1"/>
                </a:solidFill>
              </a:rPr>
              <a:t>Outillage numérique</a:t>
            </a:r>
          </a:p>
        </p:txBody>
      </p:sp>
      <p:sp>
        <p:nvSpPr>
          <p:cNvPr id="3" name="Espace réservé du contenu 2">
            <a:extLst>
              <a:ext uri="{FF2B5EF4-FFF2-40B4-BE49-F238E27FC236}">
                <a16:creationId xmlns:a16="http://schemas.microsoft.com/office/drawing/2014/main" id="{14D752E8-460E-4607-B011-082309F58877}"/>
              </a:ext>
            </a:extLst>
          </p:cNvPr>
          <p:cNvSpPr>
            <a:spLocks noGrp="1"/>
          </p:cNvSpPr>
          <p:nvPr>
            <p:ph idx="1"/>
          </p:nvPr>
        </p:nvSpPr>
        <p:spPr/>
        <p:txBody>
          <a:bodyPr/>
          <a:lstStyle/>
          <a:p>
            <a:r>
              <a:rPr lang="fr-FR" dirty="0"/>
              <a:t>2 robots de découpe laser</a:t>
            </a:r>
          </a:p>
          <a:p>
            <a:r>
              <a:rPr lang="fr-FR" dirty="0"/>
              <a:t>1 </a:t>
            </a:r>
            <a:r>
              <a:rPr lang="fr-FR" dirty="0" err="1"/>
              <a:t>panneauteuse</a:t>
            </a:r>
            <a:endParaRPr lang="fr-FR" dirty="0"/>
          </a:p>
          <a:p>
            <a:r>
              <a:rPr lang="fr-FR" dirty="0"/>
              <a:t>2 plieuses numérique</a:t>
            </a:r>
          </a:p>
        </p:txBody>
      </p:sp>
      <p:sp>
        <p:nvSpPr>
          <p:cNvPr id="4" name="Espace réservé du numéro de diapositive 3">
            <a:extLst>
              <a:ext uri="{FF2B5EF4-FFF2-40B4-BE49-F238E27FC236}">
                <a16:creationId xmlns:a16="http://schemas.microsoft.com/office/drawing/2014/main" id="{A2CC49AC-E4D2-42D2-AA4F-74C0EA40956D}"/>
              </a:ext>
            </a:extLst>
          </p:cNvPr>
          <p:cNvSpPr>
            <a:spLocks noGrp="1"/>
          </p:cNvSpPr>
          <p:nvPr>
            <p:ph type="sldNum" sz="quarter" idx="12"/>
          </p:nvPr>
        </p:nvSpPr>
        <p:spPr/>
        <p:txBody>
          <a:bodyPr/>
          <a:lstStyle/>
          <a:p>
            <a:fld id="{1EF9FE08-9DB1-44A3-A03F-B47D54836D3B}" type="slidenum">
              <a:rPr lang="fr-FR" smtClean="0"/>
              <a:pPr/>
              <a:t>7</a:t>
            </a:fld>
            <a:endParaRPr lang="fr-FR" dirty="0"/>
          </a:p>
        </p:txBody>
      </p:sp>
    </p:spTree>
    <p:extLst>
      <p:ext uri="{BB962C8B-B14F-4D97-AF65-F5344CB8AC3E}">
        <p14:creationId xmlns:p14="http://schemas.microsoft.com/office/powerpoint/2010/main" val="3259653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7F83D9-D48F-4E5D-81D8-B029C3137691}"/>
              </a:ext>
            </a:extLst>
          </p:cNvPr>
          <p:cNvSpPr>
            <a:spLocks noGrp="1"/>
          </p:cNvSpPr>
          <p:nvPr>
            <p:ph type="title"/>
          </p:nvPr>
        </p:nvSpPr>
        <p:spPr/>
        <p:txBody>
          <a:bodyPr/>
          <a:lstStyle/>
          <a:p>
            <a:r>
              <a:rPr lang="fr-FR" dirty="0">
                <a:solidFill>
                  <a:schemeClr val="tx1"/>
                </a:solidFill>
              </a:rPr>
              <a:t>2 robots de découpe laser</a:t>
            </a:r>
          </a:p>
        </p:txBody>
      </p:sp>
      <p:sp>
        <p:nvSpPr>
          <p:cNvPr id="4" name="Espace réservé du numéro de diapositive 3">
            <a:extLst>
              <a:ext uri="{FF2B5EF4-FFF2-40B4-BE49-F238E27FC236}">
                <a16:creationId xmlns:a16="http://schemas.microsoft.com/office/drawing/2014/main" id="{7CAC2AED-01D4-47FD-BDEA-FE4EC41780AF}"/>
              </a:ext>
            </a:extLst>
          </p:cNvPr>
          <p:cNvSpPr>
            <a:spLocks noGrp="1"/>
          </p:cNvSpPr>
          <p:nvPr>
            <p:ph type="sldNum" sz="quarter" idx="12"/>
          </p:nvPr>
        </p:nvSpPr>
        <p:spPr/>
        <p:txBody>
          <a:bodyPr/>
          <a:lstStyle/>
          <a:p>
            <a:fld id="{1EF9FE08-9DB1-44A3-A03F-B47D54836D3B}" type="slidenum">
              <a:rPr lang="fr-FR" smtClean="0"/>
              <a:pPr/>
              <a:t>8</a:t>
            </a:fld>
            <a:endParaRPr lang="fr-FR" dirty="0"/>
          </a:p>
        </p:txBody>
      </p:sp>
      <p:pic>
        <p:nvPicPr>
          <p:cNvPr id="5" name="Image 4">
            <a:extLst>
              <a:ext uri="{FF2B5EF4-FFF2-40B4-BE49-F238E27FC236}">
                <a16:creationId xmlns:a16="http://schemas.microsoft.com/office/drawing/2014/main" id="{D7026785-D225-4297-8149-F8C2003DA114}"/>
              </a:ext>
            </a:extLst>
          </p:cNvPr>
          <p:cNvPicPr>
            <a:picLocks noChangeAspect="1"/>
          </p:cNvPicPr>
          <p:nvPr/>
        </p:nvPicPr>
        <p:blipFill>
          <a:blip r:embed="rId2"/>
          <a:stretch>
            <a:fillRect/>
          </a:stretch>
        </p:blipFill>
        <p:spPr>
          <a:xfrm>
            <a:off x="298376" y="1988840"/>
            <a:ext cx="8388424" cy="3611975"/>
          </a:xfrm>
          <a:prstGeom prst="rect">
            <a:avLst/>
          </a:prstGeom>
        </p:spPr>
      </p:pic>
    </p:spTree>
    <p:extLst>
      <p:ext uri="{BB962C8B-B14F-4D97-AF65-F5344CB8AC3E}">
        <p14:creationId xmlns:p14="http://schemas.microsoft.com/office/powerpoint/2010/main" val="748544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ED8673-7EAB-46AA-ADD0-72A3E43DB6BB}"/>
              </a:ext>
            </a:extLst>
          </p:cNvPr>
          <p:cNvSpPr>
            <a:spLocks noGrp="1"/>
          </p:cNvSpPr>
          <p:nvPr>
            <p:ph type="title"/>
          </p:nvPr>
        </p:nvSpPr>
        <p:spPr/>
        <p:txBody>
          <a:bodyPr/>
          <a:lstStyle/>
          <a:p>
            <a:r>
              <a:rPr lang="fr-FR" dirty="0" err="1">
                <a:solidFill>
                  <a:schemeClr val="tx1"/>
                </a:solidFill>
              </a:rPr>
              <a:t>Solidworks</a:t>
            </a:r>
            <a:endParaRPr lang="fr-FR" dirty="0">
              <a:solidFill>
                <a:schemeClr val="tx1"/>
              </a:solidFill>
            </a:endParaRPr>
          </a:p>
        </p:txBody>
      </p:sp>
      <p:sp>
        <p:nvSpPr>
          <p:cNvPr id="3" name="Espace réservé du contenu 2">
            <a:extLst>
              <a:ext uri="{FF2B5EF4-FFF2-40B4-BE49-F238E27FC236}">
                <a16:creationId xmlns:a16="http://schemas.microsoft.com/office/drawing/2014/main" id="{5DDD648A-874D-4693-83FE-C08FD71BF5BC}"/>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E21159B-8260-478E-916C-1C1AD032B2DF}"/>
              </a:ext>
            </a:extLst>
          </p:cNvPr>
          <p:cNvSpPr>
            <a:spLocks noGrp="1"/>
          </p:cNvSpPr>
          <p:nvPr>
            <p:ph type="sldNum" sz="quarter" idx="12"/>
          </p:nvPr>
        </p:nvSpPr>
        <p:spPr/>
        <p:txBody>
          <a:bodyPr/>
          <a:lstStyle/>
          <a:p>
            <a:fld id="{1EF9FE08-9DB1-44A3-A03F-B47D54836D3B}" type="slidenum">
              <a:rPr lang="fr-FR" smtClean="0"/>
              <a:pPr/>
              <a:t>9</a:t>
            </a:fld>
            <a:endParaRPr lang="fr-FR" dirty="0"/>
          </a:p>
        </p:txBody>
      </p:sp>
    </p:spTree>
    <p:extLst>
      <p:ext uri="{BB962C8B-B14F-4D97-AF65-F5344CB8AC3E}">
        <p14:creationId xmlns:p14="http://schemas.microsoft.com/office/powerpoint/2010/main" val="2651861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848</TotalTime>
  <Words>5796</Words>
  <Application>Microsoft Office PowerPoint</Application>
  <PresentationFormat>Affichage à l'écran (4:3)</PresentationFormat>
  <Paragraphs>466</Paragraphs>
  <Slides>59</Slides>
  <Notes>51</Notes>
  <HiddenSlides>8</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59</vt:i4>
      </vt:variant>
    </vt:vector>
  </HeadingPairs>
  <TitlesOfParts>
    <vt:vector size="69" baseType="lpstr">
      <vt:lpstr>Arial</vt:lpstr>
      <vt:lpstr>Book Antiqua</vt:lpstr>
      <vt:lpstr>Calibri</vt:lpstr>
      <vt:lpstr>Lucida Sans</vt:lpstr>
      <vt:lpstr>Symbol</vt:lpstr>
      <vt:lpstr>Times New Roman</vt:lpstr>
      <vt:lpstr>Wingdings</vt:lpstr>
      <vt:lpstr>Wingdings 2</vt:lpstr>
      <vt:lpstr>Wingdings 3</vt:lpstr>
      <vt:lpstr>Apex</vt:lpstr>
      <vt:lpstr>Rapport d’activité en entreprise</vt:lpstr>
      <vt:lpstr>Sommaire</vt:lpstr>
      <vt:lpstr>SUD INOX</vt:lpstr>
      <vt:lpstr>Localisation</vt:lpstr>
      <vt:lpstr>Équipements inox</vt:lpstr>
      <vt:lpstr>Historique</vt:lpstr>
      <vt:lpstr>Outillage numérique</vt:lpstr>
      <vt:lpstr>2 robots de découpe laser</vt:lpstr>
      <vt:lpstr>Solidworks</vt:lpstr>
      <vt:lpstr>Présentation PowerPoint</vt:lpstr>
      <vt:lpstr>Une volonté constante d’amélioration </vt:lpstr>
      <vt:lpstr>Présentation PowerPoint</vt:lpstr>
      <vt:lpstr>Présentation PowerPoint</vt:lpstr>
      <vt:lpstr>labels</vt:lpstr>
      <vt:lpstr>Self-services</vt:lpstr>
      <vt:lpstr>Présentation PowerPoint</vt:lpstr>
      <vt:lpstr>Présentation PowerPoint</vt:lpstr>
      <vt:lpstr>Présentation PowerPoint</vt:lpstr>
      <vt:lpstr>Présentation PowerPoint</vt:lpstr>
      <vt:lpstr>Présentation PowerPoint</vt:lpstr>
      <vt:lpstr>Le stage au sein de l'entreprise</vt:lpstr>
      <vt:lpstr>Valeurs</vt:lpstr>
      <vt:lpstr>Evolution pure</vt:lpstr>
      <vt:lpstr>Développement durable</vt:lpstr>
      <vt:lpstr>Recyclage</vt:lpstr>
      <vt:lpstr>Présentation PowerPoint</vt:lpstr>
      <vt:lpstr>Présentation PowerPoint</vt:lpstr>
      <vt:lpstr>A – Les missions principales</vt:lpstr>
      <vt:lpstr>Présentation PowerPoint</vt:lpstr>
      <vt:lpstr>Détail : Les étapes </vt:lpstr>
      <vt:lpstr>Présentation PowerPoint</vt:lpstr>
      <vt:lpstr>Présentation PowerPoint</vt:lpstr>
      <vt:lpstr>Présentation PowerPoint</vt:lpstr>
      <vt:lpstr>Présentation PowerPoint</vt:lpstr>
      <vt:lpstr>2nd Défilmage de plaques en INOX</vt:lpstr>
      <vt:lpstr>Expedition</vt:lpstr>
      <vt:lpstr>Cadres: Procédé</vt:lpstr>
      <vt:lpstr>Placement de pièces</vt:lpstr>
      <vt:lpstr>Cadres moyen [COURANT] : </vt:lpstr>
      <vt:lpstr>Cadres longs et Cadres très longs (3 palettes)  </vt:lpstr>
      <vt:lpstr>Plaques polystyrènes</vt:lpstr>
      <vt:lpstr>Filmeuse</vt:lpstr>
      <vt:lpstr>Fimeuse</vt:lpstr>
      <vt:lpstr>Filmeuse</vt:lpstr>
      <vt:lpstr>B – Les missions secondaires</vt:lpstr>
      <vt:lpstr>Placement des rôles</vt:lpstr>
      <vt:lpstr>rebords</vt:lpstr>
      <vt:lpstr>Dégripage</vt:lpstr>
      <vt:lpstr>Dénoircicage</vt:lpstr>
      <vt:lpstr>Lissage de pieds</vt:lpstr>
      <vt:lpstr>Présentation PowerPoint</vt:lpstr>
      <vt:lpstr>Présentation PowerPoint</vt:lpstr>
      <vt:lpstr>C – Les missions et le monde de l'entreprise </vt:lpstr>
      <vt:lpstr>V – Les apports du stage</vt:lpstr>
      <vt:lpstr>Présentation PowerPoint</vt:lpstr>
      <vt:lpstr>VI – Les difficultés du stage et les solutions apportées</vt:lpstr>
      <vt:lpstr>Remerciements</vt:lpstr>
      <vt:lpstr>Conclusion</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gabarel</dc:creator>
  <cp:lastModifiedBy>Patrick Dupont</cp:lastModifiedBy>
  <cp:revision>136</cp:revision>
  <dcterms:created xsi:type="dcterms:W3CDTF">2021-03-26T10:50:59Z</dcterms:created>
  <dcterms:modified xsi:type="dcterms:W3CDTF">2021-03-27T16:47:29Z</dcterms:modified>
</cp:coreProperties>
</file>