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9" r:id="rId6"/>
    <p:sldId id="265" r:id="rId7"/>
    <p:sldId id="270" r:id="rId8"/>
    <p:sldId id="279" r:id="rId9"/>
    <p:sldId id="278" r:id="rId10"/>
    <p:sldId id="280" r:id="rId11"/>
    <p:sldId id="275" r:id="rId12"/>
    <p:sldId id="276" r:id="rId13"/>
    <p:sldId id="277" r:id="rId14"/>
    <p:sldId id="271" r:id="rId15"/>
    <p:sldId id="258" r:id="rId16"/>
    <p:sldId id="272" r:id="rId17"/>
    <p:sldId id="281" r:id="rId18"/>
    <p:sldId id="282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7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2C8B56E-D8D2-4ACA-A577-E83C21F20D1B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01F9C-6784-4284-A4F9-CA377FB7C0BD}" type="datetime1">
              <a:rPr lang="fr-FR" smtClean="0"/>
              <a:pPr/>
              <a:t>27/03/2021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82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715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267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732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8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37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0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05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57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45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784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REMARQUE : Pour modifier une image de cette diapositive, sélectionnez-la, puis supprimez-la. Cliquez ensuite sur l’icône Insérer une image dans l’espace réservé pour y insérer votre image.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00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20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 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Forme libre 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8" name="Forme libre 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9" name="Espace réservé d’image 18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Forme libre 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Espace réservé d’image 8" descr="Espace réservé vide pour ajouter une image. Cliquez sur l’espace réservé et sélectionnez l’image à ajoute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Forme libre 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 et sélectionnez l’image à ajoute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" name="Forme libre 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3" name="Espace réservé d’image 12" descr="Espace réservé vide pour ajouter une image. Cliquez sur l’espace réservé et sélectionnez l’image à ajoute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4" name="Forme libre 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5" name="Espace réservé d’image 14" descr="Espace réservé vide pour ajouter une image. Cliquez sur l’espace réservé et sélectionnez l’image à ajoute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Forme libre 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1" name="Espace réservé d’image 20" descr="Espace réservé vide pour ajouter une image. Cliquez sur l’espace réservé et sélectionnez l’image à ajoute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94E1AF-F367-4865-BA74-EDF0F852D77C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302DB4-B99F-436E-8BF3-92AFCB61F7B0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42DC1E-4709-4051-8E2E-B3BD13229A4A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6CBAD-CBE2-4AF8-ABE3-C2DF3DB84E6D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C3244F-8DA4-4C21-BB69-CFB0A41D509D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0D94-49FE-4EF9-9362-FDA185D81EF1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B4022-5C45-438F-8B77-8C7C72994E20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33764E-6E49-4A74-8EF9-1C60545889B2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’image 11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A51BFD-03A4-450D-A290-326093085876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A11481-B14E-4F2A-93AB-42A644786676}" type="datetime1">
              <a:rPr lang="fr-FR" smtClean="0"/>
              <a:t>27/03/2021</a:t>
            </a:fld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665176" y="980728"/>
            <a:ext cx="8458200" cy="1828800"/>
          </a:xfrm>
        </p:spPr>
        <p:txBody>
          <a:bodyPr rtlCol="0"/>
          <a:lstStyle/>
          <a:p>
            <a:pPr rtl="0"/>
            <a:r>
              <a:rPr lang="fr-FR" sz="6600" dirty="0"/>
              <a:t>ORIENTATION</a:t>
            </a:r>
            <a:endParaRPr lang="fr-FR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2999656" y="2924944"/>
            <a:ext cx="6509320" cy="914400"/>
          </a:xfrm>
        </p:spPr>
        <p:txBody>
          <a:bodyPr rtlCol="0">
            <a:normAutofit/>
          </a:bodyPr>
          <a:lstStyle/>
          <a:p>
            <a:pPr rtl="0"/>
            <a:r>
              <a:rPr lang="fr-FR" sz="3600" dirty="0"/>
              <a:t>Que faire après une troisième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10C6C3-2A74-47A3-9DA3-F4ADAFF6D4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8"/>
            <a:ext cx="1364910" cy="12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6000" b="1" dirty="0"/>
              <a:t>VOIE GENERALE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0EDE3A6-8CF3-428C-AD6D-1C35FC154F9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672064" y="2348880"/>
            <a:ext cx="51125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 partir d’une 2GT, cette première année de lycée a pour objectif de permettre aux élèves </a:t>
            </a:r>
            <a:r>
              <a:rPr lang="fr-FR" b="1" dirty="0">
                <a:solidFill>
                  <a:srgbClr val="FF0000"/>
                </a:solidFill>
              </a:rPr>
              <a:t>de préparer et choisir leur voie en cycle terminal</a:t>
            </a:r>
            <a:r>
              <a:rPr lang="fr-FR" b="1" dirty="0"/>
              <a:t> : technologique ou générale.</a:t>
            </a:r>
            <a:endParaRPr lang="fr-FR" dirty="0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6D4081D5-F709-428B-9655-EA97898E5C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/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20F426-2DCA-424F-80DF-405587E917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 l’issue d’une 2GT : AVIS DE PASSAGE DU CC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7448" y="1663848"/>
            <a:ext cx="7992888" cy="795867"/>
          </a:xfrm>
        </p:spPr>
        <p:txBody>
          <a:bodyPr rtlCol="0"/>
          <a:lstStyle/>
          <a:p>
            <a:pPr rtl="0"/>
            <a:r>
              <a:rPr lang="fr-FR" dirty="0"/>
              <a:t>CYCLE TERMINAL (2 ans) : première puis terminale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87688" y="2785782"/>
            <a:ext cx="4389120" cy="1655109"/>
          </a:xfrm>
        </p:spPr>
        <p:txBody>
          <a:bodyPr rtlCol="0"/>
          <a:lstStyle/>
          <a:p>
            <a:pPr rtl="0"/>
            <a:r>
              <a:rPr lang="fr-FR" dirty="0"/>
              <a:t>Enseignements communs</a:t>
            </a:r>
          </a:p>
          <a:p>
            <a:pPr rtl="0"/>
            <a:r>
              <a:rPr lang="fr-FR" dirty="0"/>
              <a:t>Trois spécialités</a:t>
            </a:r>
          </a:p>
          <a:p>
            <a:pPr rtl="0"/>
            <a:r>
              <a:rPr lang="fr-FR" dirty="0"/>
              <a:t>EAP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9086E2-5523-4DA3-A10F-E9906EF1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8215808" cy="1828800"/>
          </a:xfrm>
        </p:spPr>
        <p:txBody>
          <a:bodyPr rtlCol="0"/>
          <a:lstStyle/>
          <a:p>
            <a:pPr rtl="0"/>
            <a:r>
              <a:rPr lang="fr-FR" dirty="0"/>
              <a:t>CALENDRIER ORIENTATION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POUR LES ELEVES POST-TROISIEME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4BE857-53B3-4344-B894-AD3825CE41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4704"/>
            <a:ext cx="10802416" cy="683096"/>
          </a:xfrm>
        </p:spPr>
        <p:txBody>
          <a:bodyPr rtlCol="0"/>
          <a:lstStyle/>
          <a:p>
            <a:pPr rtl="0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étape (mars) : remplir la fiche dialogue (vœux orientation)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BDB13B7-DE2F-4F3E-ACC6-735F76B4875A}"/>
              </a:ext>
            </a:extLst>
          </p:cNvPr>
          <p:cNvSpPr/>
          <p:nvPr/>
        </p:nvSpPr>
        <p:spPr>
          <a:xfrm>
            <a:off x="6384032" y="2528900"/>
            <a:ext cx="223224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AVIS </a:t>
            </a:r>
          </a:p>
          <a:p>
            <a:pPr algn="ctr"/>
            <a:r>
              <a:rPr lang="fr-FR" dirty="0"/>
              <a:t>CC / CNED</a:t>
            </a:r>
            <a:endParaRPr lang="en-US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CFEF2C0-CE80-49CD-9DE6-541BEB339BF4}"/>
              </a:ext>
            </a:extLst>
          </p:cNvPr>
          <p:cNvSpPr/>
          <p:nvPr/>
        </p:nvSpPr>
        <p:spPr>
          <a:xfrm>
            <a:off x="2207568" y="3084260"/>
            <a:ext cx="3424708" cy="689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VŒUX FAMILLE / ELEVE</a:t>
            </a:r>
            <a:endParaRPr lang="en-US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0021F1D-F3A7-4715-861E-1DD5A2876517}"/>
              </a:ext>
            </a:extLst>
          </p:cNvPr>
          <p:cNvCxnSpPr/>
          <p:nvPr/>
        </p:nvCxnSpPr>
        <p:spPr>
          <a:xfrm>
            <a:off x="5663952" y="3284984"/>
            <a:ext cx="57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3E52C24-B747-4338-92AD-53A551F8C93C}"/>
              </a:ext>
            </a:extLst>
          </p:cNvPr>
          <p:cNvCxnSpPr>
            <a:cxnSpLocks/>
          </p:cNvCxnSpPr>
          <p:nvPr/>
        </p:nvCxnSpPr>
        <p:spPr>
          <a:xfrm flipH="1">
            <a:off x="5731464" y="3573016"/>
            <a:ext cx="4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F9EA2BAC-DDDC-4246-8F1A-20DE829C3D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4703"/>
            <a:ext cx="10802416" cy="1008107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2eme étape (mai/juin) : remplir la fiche dialogue (vœux définitifs  d’orientation)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BDB13B7-DE2F-4F3E-ACC6-735F76B4875A}"/>
              </a:ext>
            </a:extLst>
          </p:cNvPr>
          <p:cNvSpPr/>
          <p:nvPr/>
        </p:nvSpPr>
        <p:spPr>
          <a:xfrm>
            <a:off x="6384032" y="2528900"/>
            <a:ext cx="223224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AVIS </a:t>
            </a:r>
          </a:p>
          <a:p>
            <a:pPr algn="ctr"/>
            <a:r>
              <a:rPr lang="fr-FR" dirty="0"/>
              <a:t>CC / CNED</a:t>
            </a:r>
            <a:endParaRPr lang="en-US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CFEF2C0-CE80-49CD-9DE6-541BEB339BF4}"/>
              </a:ext>
            </a:extLst>
          </p:cNvPr>
          <p:cNvSpPr/>
          <p:nvPr/>
        </p:nvSpPr>
        <p:spPr>
          <a:xfrm>
            <a:off x="2207568" y="3084260"/>
            <a:ext cx="3424708" cy="689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VŒUX FAMILLE / ELEVE</a:t>
            </a:r>
            <a:endParaRPr lang="en-US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0021F1D-F3A7-4715-861E-1DD5A2876517}"/>
              </a:ext>
            </a:extLst>
          </p:cNvPr>
          <p:cNvCxnSpPr/>
          <p:nvPr/>
        </p:nvCxnSpPr>
        <p:spPr>
          <a:xfrm>
            <a:off x="5663952" y="3284984"/>
            <a:ext cx="57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3E52C24-B747-4338-92AD-53A551F8C93C}"/>
              </a:ext>
            </a:extLst>
          </p:cNvPr>
          <p:cNvCxnSpPr>
            <a:cxnSpLocks/>
          </p:cNvCxnSpPr>
          <p:nvPr/>
        </p:nvCxnSpPr>
        <p:spPr>
          <a:xfrm flipH="1">
            <a:off x="5731464" y="3573016"/>
            <a:ext cx="4404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D48D328-D754-41CD-9600-BF9BC5238C33}"/>
              </a:ext>
            </a:extLst>
          </p:cNvPr>
          <p:cNvSpPr/>
          <p:nvPr/>
        </p:nvSpPr>
        <p:spPr>
          <a:xfrm>
            <a:off x="8828416" y="3038520"/>
            <a:ext cx="2952328" cy="7809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AVIS DE PASSAGE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2CA713-A9B3-442E-AB66-72CB4071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B85F04-127B-433F-BD25-730FF9B7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1916832"/>
            <a:ext cx="7939236" cy="2448272"/>
          </a:xfrm>
        </p:spPr>
        <p:txBody>
          <a:bodyPr>
            <a:noAutofit/>
          </a:bodyPr>
          <a:lstStyle/>
          <a:p>
            <a:pPr algn="just"/>
            <a:r>
              <a:rPr lang="fr-FR" sz="4400" dirty="0"/>
              <a:t>Etablissements bamakois et autres questions sur les admissions et procédures d’inscription, merci de contacter l’équipe de direction.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3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 rtlCol="0"/>
          <a:lstStyle/>
          <a:p>
            <a:pPr rtl="0"/>
            <a:r>
              <a:rPr lang="fr-FR" b="1" dirty="0"/>
              <a:t>Schéma d’orientation post-troisième</a:t>
            </a:r>
          </a:p>
        </p:txBody>
      </p:sp>
      <p:pic>
        <p:nvPicPr>
          <p:cNvPr id="4" name="Picture 2" descr="https://www.onisep.fr/var/onisep/storage/images/media/regions/corse/images/2019/visuel-le-lycee-change/20699509-1-fre-FR/visuel-le-lycee-change.jpg">
            <a:extLst>
              <a:ext uri="{FF2B5EF4-FFF2-40B4-BE49-F238E27FC236}">
                <a16:creationId xmlns:a16="http://schemas.microsoft.com/office/drawing/2014/main" id="{AE7E73DD-5010-41F2-8BEC-B0BCD8460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7" b="4421"/>
          <a:stretch/>
        </p:blipFill>
        <p:spPr bwMode="auto">
          <a:xfrm>
            <a:off x="2639616" y="1412776"/>
            <a:ext cx="6265008" cy="431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B698DC-3A2F-482C-8E52-23DEF03F9C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6000" b="1" dirty="0"/>
              <a:t>VOIE PROFESSIONNELLE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EA3EDB8E-A628-43A3-871E-88604DBB4F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612" b="7612"/>
          <a:stretch>
            <a:fillRect/>
          </a:stretch>
        </p:blipFill>
        <p:spPr/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0EDE3A6-8CF3-428C-AD6D-1C35FC154F9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672064" y="2348880"/>
            <a:ext cx="5112568" cy="182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</a:t>
            </a:r>
            <a:r>
              <a:rPr lang="fr-FR" dirty="0"/>
              <a:t> : </a:t>
            </a:r>
          </a:p>
          <a:p>
            <a:pPr algn="just"/>
            <a:r>
              <a:rPr lang="fr-FR" sz="1600" dirty="0"/>
              <a:t>Acquérir </a:t>
            </a:r>
            <a:r>
              <a:rPr lang="fr-FR" sz="1600" b="1" dirty="0">
                <a:solidFill>
                  <a:srgbClr val="FF0000"/>
                </a:solidFill>
              </a:rPr>
              <a:t>des compétences professionnelles de pointe </a:t>
            </a:r>
            <a:r>
              <a:rPr lang="fr-FR" sz="1600" dirty="0"/>
              <a:t>qui offrent des débouchés dans des secteurs d’avenir et porteurs d’emplois en préparant </a:t>
            </a:r>
            <a:r>
              <a:rPr lang="fr-FR" sz="1600" b="1" dirty="0">
                <a:solidFill>
                  <a:srgbClr val="FF0000"/>
                </a:solidFill>
              </a:rPr>
              <a:t>le CAP </a:t>
            </a:r>
            <a:r>
              <a:rPr lang="fr-FR" sz="1600" dirty="0"/>
              <a:t>ou </a:t>
            </a:r>
            <a:r>
              <a:rPr lang="fr-FR" sz="1600" b="1" dirty="0">
                <a:solidFill>
                  <a:srgbClr val="FF0000"/>
                </a:solidFill>
              </a:rPr>
              <a:t>le baccalauréat professionnel</a:t>
            </a:r>
            <a:r>
              <a:rPr lang="fr-FR" sz="1600" dirty="0"/>
              <a:t>. Ces formations peuvent être suivies </a:t>
            </a:r>
            <a:r>
              <a:rPr lang="fr-FR" sz="1600" b="1" dirty="0">
                <a:solidFill>
                  <a:srgbClr val="FF0000"/>
                </a:solidFill>
              </a:rPr>
              <a:t>sous statut scolaire </a:t>
            </a:r>
            <a:r>
              <a:rPr lang="fr-FR" sz="1600" dirty="0"/>
              <a:t>ou </a:t>
            </a:r>
            <a:r>
              <a:rPr lang="fr-FR" sz="1600" b="1" dirty="0"/>
              <a:t>en apprentissage</a:t>
            </a:r>
            <a:r>
              <a:rPr lang="fr-FR" sz="1600" dirty="0"/>
              <a:t>. </a:t>
            </a:r>
            <a:endParaRPr lang="en-US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1C3373-536A-4C48-B499-9FE02D5572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67408" y="548680"/>
            <a:ext cx="9829800" cy="539080"/>
          </a:xfrm>
        </p:spPr>
        <p:txBody>
          <a:bodyPr rtlCol="0"/>
          <a:lstStyle/>
          <a:p>
            <a:pPr rtl="0"/>
            <a:r>
              <a:rPr lang="fr-FR" b="1" u="sng" dirty="0"/>
              <a:t>Quels parcours possibles 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A2A92-2D87-4878-BD29-2B7DEB4196B4}"/>
              </a:ext>
            </a:extLst>
          </p:cNvPr>
          <p:cNvSpPr/>
          <p:nvPr/>
        </p:nvSpPr>
        <p:spPr>
          <a:xfrm>
            <a:off x="1326036" y="1666079"/>
            <a:ext cx="1702965" cy="12669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PREMIERE ANNEE DE CAP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8F50C-47C9-4229-A5CD-AFB0DF56967A}"/>
              </a:ext>
            </a:extLst>
          </p:cNvPr>
          <p:cNvSpPr/>
          <p:nvPr/>
        </p:nvSpPr>
        <p:spPr>
          <a:xfrm>
            <a:off x="1326037" y="3746185"/>
            <a:ext cx="1702965" cy="12669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PREMIERE ANNEE DE SECONDE PRO</a:t>
            </a:r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075AF7-D9E3-49C2-AF8F-615ECEE9D4A5}"/>
              </a:ext>
            </a:extLst>
          </p:cNvPr>
          <p:cNvSpPr/>
          <p:nvPr/>
        </p:nvSpPr>
        <p:spPr>
          <a:xfrm>
            <a:off x="3719736" y="134066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CFA</a:t>
            </a:r>
            <a:endParaRPr lang="en-US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4466902-7B18-4D6F-8C1E-23386CCBA01A}"/>
              </a:ext>
            </a:extLst>
          </p:cNvPr>
          <p:cNvSpPr/>
          <p:nvPr/>
        </p:nvSpPr>
        <p:spPr>
          <a:xfrm>
            <a:off x="3719736" y="22995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LP</a:t>
            </a:r>
            <a:endParaRPr lang="en-US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40C9E14-5436-4D15-84D8-612FB710C4BC}"/>
              </a:ext>
            </a:extLst>
          </p:cNvPr>
          <p:cNvSpPr/>
          <p:nvPr/>
        </p:nvSpPr>
        <p:spPr>
          <a:xfrm>
            <a:off x="3718283" y="34782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CFA</a:t>
            </a:r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5AAD366-E874-4ACE-814B-F20524FBC624}"/>
              </a:ext>
            </a:extLst>
          </p:cNvPr>
          <p:cNvSpPr/>
          <p:nvPr/>
        </p:nvSpPr>
        <p:spPr>
          <a:xfrm>
            <a:off x="3718283" y="44371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LP</a:t>
            </a:r>
            <a:endParaRPr lang="en-US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EA6FF19C-81BA-47EB-AB2A-2BE5ADF58F7E}"/>
              </a:ext>
            </a:extLst>
          </p:cNvPr>
          <p:cNvSpPr/>
          <p:nvPr/>
        </p:nvSpPr>
        <p:spPr>
          <a:xfrm>
            <a:off x="4871864" y="2041856"/>
            <a:ext cx="2592288" cy="4822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METIER (2 ANS)</a:t>
            </a:r>
            <a:endParaRPr lang="en-US" dirty="0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8B7F0286-6334-4D25-949A-FFD733C6BDD4}"/>
              </a:ext>
            </a:extLst>
          </p:cNvPr>
          <p:cNvSpPr/>
          <p:nvPr/>
        </p:nvSpPr>
        <p:spPr>
          <a:xfrm>
            <a:off x="4871864" y="4151478"/>
            <a:ext cx="2592288" cy="4822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BAC PRO (3 ANS)</a:t>
            </a:r>
            <a:endParaRPr lang="en-US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F6AAB98-F3DC-4BAE-A589-5BFD10345072}"/>
              </a:ext>
            </a:extLst>
          </p:cNvPr>
          <p:cNvSpPr/>
          <p:nvPr/>
        </p:nvSpPr>
        <p:spPr>
          <a:xfrm>
            <a:off x="7824192" y="1826052"/>
            <a:ext cx="3312368" cy="8580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Plutôt vers une insertion professionnelle rapide</a:t>
            </a:r>
            <a:endParaRPr lang="en-US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A824560-68B0-4E1A-8056-B7736B5E7465}"/>
              </a:ext>
            </a:extLst>
          </p:cNvPr>
          <p:cNvSpPr/>
          <p:nvPr/>
        </p:nvSpPr>
        <p:spPr>
          <a:xfrm>
            <a:off x="7824192" y="3971191"/>
            <a:ext cx="3312368" cy="360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Insertion professionnelle</a:t>
            </a:r>
            <a:endParaRPr lang="en-US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A991701-C23C-4A46-8451-C9821A773CDD}"/>
              </a:ext>
            </a:extLst>
          </p:cNvPr>
          <p:cNvSpPr/>
          <p:nvPr/>
        </p:nvSpPr>
        <p:spPr>
          <a:xfrm>
            <a:off x="7824192" y="4470806"/>
            <a:ext cx="3312368" cy="360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Vers le BTS / </a:t>
            </a:r>
            <a:r>
              <a:rPr lang="fr-FR" dirty="0" err="1"/>
              <a:t>BTSa</a:t>
            </a:r>
            <a:endParaRPr lang="en-US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5F13FA-7A91-410C-BB1C-4D96B1512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sz="6000" b="1" dirty="0"/>
              <a:t>VOIE GENERALE / TECHNO</a:t>
            </a:r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0246322-67FE-4CF7-9E72-71337E2BD4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/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E11DA04-B7F6-40EF-9ED8-A90B7265B8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67408" y="548680"/>
            <a:ext cx="9829800" cy="539080"/>
          </a:xfrm>
        </p:spPr>
        <p:txBody>
          <a:bodyPr rtlCol="0">
            <a:normAutofit/>
          </a:bodyPr>
          <a:lstStyle/>
          <a:p>
            <a:pPr rtl="0"/>
            <a:r>
              <a:rPr lang="fr-FR" b="1" u="sng" dirty="0"/>
              <a:t>ORGANISATION DE LA 2GT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A2A92-2D87-4878-BD29-2B7DEB4196B4}"/>
              </a:ext>
            </a:extLst>
          </p:cNvPr>
          <p:cNvSpPr/>
          <p:nvPr/>
        </p:nvSpPr>
        <p:spPr>
          <a:xfrm>
            <a:off x="1326036" y="1666079"/>
            <a:ext cx="1702965" cy="12669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 </a:t>
            </a:r>
            <a:r>
              <a:rPr lang="fr-FR" sz="1600" dirty="0"/>
              <a:t>Enseignements communs</a:t>
            </a:r>
            <a:endParaRPr lang="en-US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EA6FF19C-81BA-47EB-AB2A-2BE5ADF58F7E}"/>
              </a:ext>
            </a:extLst>
          </p:cNvPr>
          <p:cNvSpPr/>
          <p:nvPr/>
        </p:nvSpPr>
        <p:spPr>
          <a:xfrm>
            <a:off x="3298418" y="1666476"/>
            <a:ext cx="6768752" cy="3168352"/>
          </a:xfrm>
          <a:prstGeom prst="homePlate">
            <a:avLst>
              <a:gd name="adj" fmla="val 24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cap="all" dirty="0"/>
              <a:t>FRANÇAIS : 4H</a:t>
            </a:r>
          </a:p>
          <a:p>
            <a:r>
              <a:rPr lang="fr-FR" b="1" cap="all" dirty="0"/>
              <a:t>HISTOIRE-GÉOGRAPHIE : 3H</a:t>
            </a:r>
          </a:p>
          <a:p>
            <a:r>
              <a:rPr lang="fr-FR" b="1" cap="all" dirty="0"/>
              <a:t>LVA LVB : 5H30</a:t>
            </a:r>
          </a:p>
          <a:p>
            <a:r>
              <a:rPr lang="fr-FR" b="1" cap="all" dirty="0"/>
              <a:t>SCIENCES ÉCONOMIQUES ET SOCIALES : 1H30</a:t>
            </a:r>
          </a:p>
          <a:p>
            <a:r>
              <a:rPr lang="fr-FR" b="1" cap="all" dirty="0"/>
              <a:t>MATHÉMATIQUES : 4H</a:t>
            </a:r>
          </a:p>
          <a:p>
            <a:r>
              <a:rPr lang="fr-FR" b="1" cap="all" dirty="0"/>
              <a:t>PHYSIQUE-CHIMIE : 3H</a:t>
            </a:r>
          </a:p>
          <a:p>
            <a:r>
              <a:rPr lang="fr-FR" b="1" cap="all" dirty="0"/>
              <a:t>SVT : 1H30</a:t>
            </a:r>
          </a:p>
          <a:p>
            <a:r>
              <a:rPr lang="fr-FR" b="1" cap="all" dirty="0"/>
              <a:t>EPS : 2H</a:t>
            </a:r>
          </a:p>
          <a:p>
            <a:r>
              <a:rPr lang="fr-FR" b="1" cap="all" dirty="0"/>
              <a:t>EMC : 18H ANNUELLES</a:t>
            </a:r>
          </a:p>
          <a:p>
            <a:r>
              <a:rPr lang="fr-FR" b="1" cap="all" dirty="0"/>
              <a:t>SCIENCES NUMÉRIQUES ET TECHNOLOGIE : 1H30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4413083-780C-4FF1-8139-C3DF1F613EAD}"/>
              </a:ext>
            </a:extLst>
          </p:cNvPr>
          <p:cNvSpPr/>
          <p:nvPr/>
        </p:nvSpPr>
        <p:spPr>
          <a:xfrm>
            <a:off x="5879976" y="5146896"/>
            <a:ext cx="3312368" cy="8580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HORIZONS21.FR</a:t>
            </a:r>
            <a:endParaRPr lang="en-US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84ECC10-34F5-47B0-9EA3-045A70742DCD}"/>
              </a:ext>
            </a:extLst>
          </p:cNvPr>
          <p:cNvSpPr/>
          <p:nvPr/>
        </p:nvSpPr>
        <p:spPr>
          <a:xfrm rot="5400000">
            <a:off x="9408439" y="2567191"/>
            <a:ext cx="2915049" cy="1058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VOIE G OU T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4679869-3EE2-405C-AF93-0962152A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67408" y="548680"/>
            <a:ext cx="9829800" cy="539080"/>
          </a:xfrm>
        </p:spPr>
        <p:txBody>
          <a:bodyPr rtlCol="0">
            <a:normAutofit/>
          </a:bodyPr>
          <a:lstStyle/>
          <a:p>
            <a:pPr rtl="0"/>
            <a:r>
              <a:rPr lang="fr-FR" b="1" u="sng" dirty="0"/>
              <a:t>ORGANISATION DE LA 2GT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A2A92-2D87-4878-BD29-2B7DEB4196B4}"/>
              </a:ext>
            </a:extLst>
          </p:cNvPr>
          <p:cNvSpPr/>
          <p:nvPr/>
        </p:nvSpPr>
        <p:spPr>
          <a:xfrm>
            <a:off x="1326036" y="1666079"/>
            <a:ext cx="1702965" cy="12669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Des enseignements optionnels</a:t>
            </a:r>
            <a:endParaRPr lang="en-US" sz="1600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EA6FF19C-81BA-47EB-AB2A-2BE5ADF58F7E}"/>
              </a:ext>
            </a:extLst>
          </p:cNvPr>
          <p:cNvSpPr/>
          <p:nvPr/>
        </p:nvSpPr>
        <p:spPr>
          <a:xfrm>
            <a:off x="3143672" y="1666079"/>
            <a:ext cx="6624736" cy="4448131"/>
          </a:xfrm>
          <a:prstGeom prst="homePlate">
            <a:avLst>
              <a:gd name="adj" fmla="val 24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langues et cultures de l'Antiquité : latin ;</a:t>
            </a:r>
          </a:p>
          <a:p>
            <a:r>
              <a:rPr lang="fr-FR" dirty="0"/>
              <a:t>langues et cultures de l'Antiquité : grec ;</a:t>
            </a:r>
          </a:p>
          <a:p>
            <a:r>
              <a:rPr lang="fr-FR" dirty="0"/>
              <a:t>LVC étrangère ou régionale ;</a:t>
            </a:r>
          </a:p>
          <a:p>
            <a:r>
              <a:rPr lang="fr-FR" dirty="0"/>
              <a:t>langue des signes française ;</a:t>
            </a:r>
          </a:p>
          <a:p>
            <a:r>
              <a:rPr lang="fr-FR" dirty="0"/>
              <a:t>arts</a:t>
            </a:r>
          </a:p>
          <a:p>
            <a:r>
              <a:rPr lang="fr-FR" dirty="0"/>
              <a:t>éducation physique et sportive (EPS) ;</a:t>
            </a:r>
          </a:p>
          <a:p>
            <a:r>
              <a:rPr lang="fr-FR" dirty="0"/>
              <a:t>arts du cirque.</a:t>
            </a:r>
          </a:p>
          <a:p>
            <a:r>
              <a:rPr lang="fr-FR" dirty="0"/>
              <a:t>management et gestion ;</a:t>
            </a:r>
          </a:p>
          <a:p>
            <a:r>
              <a:rPr lang="fr-FR" dirty="0"/>
              <a:t>santé et social ;</a:t>
            </a:r>
          </a:p>
          <a:p>
            <a:r>
              <a:rPr lang="fr-FR" dirty="0"/>
              <a:t>biotechnologies ;</a:t>
            </a:r>
          </a:p>
          <a:p>
            <a:r>
              <a:rPr lang="fr-FR" dirty="0"/>
              <a:t>sciences et laboratoire ;</a:t>
            </a:r>
          </a:p>
          <a:p>
            <a:r>
              <a:rPr lang="fr-FR" dirty="0"/>
              <a:t>sciences de l’ingénieur ;</a:t>
            </a:r>
          </a:p>
          <a:p>
            <a:r>
              <a:rPr lang="fr-FR" dirty="0"/>
              <a:t>création et innovation technologiques ;</a:t>
            </a:r>
          </a:p>
          <a:p>
            <a:r>
              <a:rPr lang="fr-FR" dirty="0"/>
              <a:t>création et culture-design ;</a:t>
            </a:r>
          </a:p>
          <a:p>
            <a:r>
              <a:rPr lang="fr-FR" dirty="0"/>
              <a:t>culture et pratique de la danse, de la musique ou du théâtre.</a:t>
            </a:r>
            <a:endParaRPr lang="fr-FR" b="1" cap="all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F71CEC-198C-4ED0-ADF0-09760DB557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6000" b="1" dirty="0"/>
              <a:t>VOIE TECHNOLOGIQUE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0EDE3A6-8CF3-428C-AD6D-1C35FC154F9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672064" y="2348880"/>
            <a:ext cx="511256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séries technologiques sont organisées chacune </a:t>
            </a:r>
            <a:r>
              <a:rPr lang="fr-FR" b="1" dirty="0">
                <a:solidFill>
                  <a:srgbClr val="FF0000"/>
                </a:solidFill>
              </a:rPr>
              <a:t>autour de grands domaines de connaissances appliquées aux différents secteurs d’activités : </a:t>
            </a:r>
            <a:r>
              <a:rPr lang="fr-FR" dirty="0"/>
              <a:t>industrie et développement durable, biotechnologies et expérimentations de laboratoire, management et gestion, secteur de la santé et du social, etc.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AEB0F45-687A-4E3D-9B15-46636CF0CA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0" r="240"/>
          <a:stretch>
            <a:fillRect/>
          </a:stretch>
        </p:blipFill>
        <p:spPr/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2EE369-BC33-4966-B5FF-65A3331B6E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116632"/>
            <a:ext cx="819084" cy="7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67408" y="548680"/>
            <a:ext cx="9829800" cy="539080"/>
          </a:xfrm>
        </p:spPr>
        <p:txBody>
          <a:bodyPr rtlCol="0"/>
          <a:lstStyle/>
          <a:p>
            <a:pPr rtl="0"/>
            <a:r>
              <a:rPr lang="fr-FR" b="1" u="sng" dirty="0"/>
              <a:t>Les différentes séries technologiques après une 2GT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AA2A92-2D87-4878-BD29-2B7DEB4196B4}"/>
              </a:ext>
            </a:extLst>
          </p:cNvPr>
          <p:cNvSpPr/>
          <p:nvPr/>
        </p:nvSpPr>
        <p:spPr>
          <a:xfrm>
            <a:off x="1326036" y="1666079"/>
            <a:ext cx="1702965" cy="12669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 séries</a:t>
            </a:r>
            <a:endParaRPr lang="en-US" dirty="0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EA6FF19C-81BA-47EB-AB2A-2BE5ADF58F7E}"/>
              </a:ext>
            </a:extLst>
          </p:cNvPr>
          <p:cNvSpPr/>
          <p:nvPr/>
        </p:nvSpPr>
        <p:spPr>
          <a:xfrm>
            <a:off x="3215680" y="1666079"/>
            <a:ext cx="6768752" cy="2915049"/>
          </a:xfrm>
          <a:prstGeom prst="homePlate">
            <a:avLst>
              <a:gd name="adj" fmla="val 24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sciences et technologies de l’industrie et du développement durable (STI2D)</a:t>
            </a:r>
          </a:p>
          <a:p>
            <a:r>
              <a:rPr lang="fr-FR" sz="1400" dirty="0"/>
              <a:t>sciences et technologies du design et des arts appliqués (STD2A)</a:t>
            </a:r>
          </a:p>
          <a:p>
            <a:r>
              <a:rPr lang="fr-FR" sz="1400" dirty="0"/>
              <a:t>sciences et technologies du management et de la gestion (STMG)</a:t>
            </a:r>
          </a:p>
          <a:p>
            <a:r>
              <a:rPr lang="fr-FR" sz="1400" dirty="0"/>
              <a:t>sciences et technologies de la santé et du social (ST2S)</a:t>
            </a:r>
          </a:p>
          <a:p>
            <a:r>
              <a:rPr lang="fr-FR" sz="1400" dirty="0"/>
              <a:t>sciences et technologies de laboratoire (STL)</a:t>
            </a:r>
          </a:p>
          <a:p>
            <a:r>
              <a:rPr lang="fr-FR" sz="1400" dirty="0"/>
              <a:t>techniques de la musique et de la danse (TMD),  </a:t>
            </a:r>
          </a:p>
          <a:p>
            <a:r>
              <a:rPr lang="fr-FR" sz="1400" dirty="0"/>
              <a:t>sciences et technologies de l'hôtellerie et de la restauration (STHR)</a:t>
            </a:r>
          </a:p>
          <a:p>
            <a:r>
              <a:rPr lang="fr-FR" sz="1400" dirty="0"/>
              <a:t>sciences et technologies de l'agronomie et du vivant (STAV)/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4413083-780C-4FF1-8139-C3DF1F613EAD}"/>
              </a:ext>
            </a:extLst>
          </p:cNvPr>
          <p:cNvSpPr/>
          <p:nvPr/>
        </p:nvSpPr>
        <p:spPr>
          <a:xfrm>
            <a:off x="5879976" y="5146896"/>
            <a:ext cx="3312368" cy="8580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HORIZONS21.FR</a:t>
            </a:r>
            <a:endParaRPr lang="en-US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84ECC10-34F5-47B0-9EA3-045A70742DCD}"/>
              </a:ext>
            </a:extLst>
          </p:cNvPr>
          <p:cNvSpPr/>
          <p:nvPr/>
        </p:nvSpPr>
        <p:spPr>
          <a:xfrm rot="5400000">
            <a:off x="9242962" y="2594228"/>
            <a:ext cx="2915049" cy="10587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POURSUITE D’ETUDES</a:t>
            </a:r>
            <a:endParaRPr lang="en-US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F0EB73C-3C3F-434F-872C-764F6C0A30D6}"/>
              </a:ext>
            </a:extLst>
          </p:cNvPr>
          <p:cNvSpPr/>
          <p:nvPr/>
        </p:nvSpPr>
        <p:spPr>
          <a:xfrm>
            <a:off x="1807197" y="3067619"/>
            <a:ext cx="1224136" cy="689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PREM.</a:t>
            </a:r>
            <a:endParaRPr lang="en-US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8FD53EA-2053-4545-A2C0-EBA478FC93CC}"/>
              </a:ext>
            </a:extLst>
          </p:cNvPr>
          <p:cNvSpPr/>
          <p:nvPr/>
        </p:nvSpPr>
        <p:spPr>
          <a:xfrm>
            <a:off x="1807197" y="3891648"/>
            <a:ext cx="1224136" cy="689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TERM.</a:t>
            </a:r>
            <a:endParaRPr lang="en-US" dirty="0"/>
          </a:p>
        </p:txBody>
      </p:sp>
      <p:pic>
        <p:nvPicPr>
          <p:cNvPr id="23" name="Picture 2" descr="Êtes-vous fait(e) pour un bac techno ? 3 questions à vous poser pour le  savoir - L'Etudiant">
            <a:extLst>
              <a:ext uri="{FF2B5EF4-FFF2-40B4-BE49-F238E27FC236}">
                <a16:creationId xmlns:a16="http://schemas.microsoft.com/office/drawing/2014/main" id="{CEE0DEB0-4EAC-403F-AB06-6F3871B36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0" b="17196"/>
          <a:stretch/>
        </p:blipFill>
        <p:spPr bwMode="auto">
          <a:xfrm>
            <a:off x="1919536" y="4759213"/>
            <a:ext cx="3600518" cy="145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nfants amis 16 x 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701_TF03896101" id="{F231FC5F-9B3B-424D-9F9D-9C5C9BE5DAD0}" vid="{78E01B54-1707-4259-920B-D2E00895BDB6}"/>
    </a:ext>
  </a:extLst>
</a:theme>
</file>

<file path=ppt/theme/theme2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Cour de récréation, album (grand écran)</Template>
  <TotalTime>79</TotalTime>
  <Words>481</Words>
  <Application>Microsoft Office PowerPoint</Application>
  <PresentationFormat>Grand écran</PresentationFormat>
  <Paragraphs>103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Enfants amis 16 x 9</vt:lpstr>
      <vt:lpstr>ORIENTATION</vt:lpstr>
      <vt:lpstr>Schéma d’orientation post-troisième</vt:lpstr>
      <vt:lpstr>VOIE PROFESSIONNELLE</vt:lpstr>
      <vt:lpstr>Quels parcours possibles ? </vt:lpstr>
      <vt:lpstr>VOIE GENERALE / TECHNO</vt:lpstr>
      <vt:lpstr>ORGANISATION DE LA 2GT</vt:lpstr>
      <vt:lpstr>ORGANISATION DE LA 2GT</vt:lpstr>
      <vt:lpstr>VOIE TECHNOLOGIQUE</vt:lpstr>
      <vt:lpstr>Les différentes séries technologiques après une 2GT</vt:lpstr>
      <vt:lpstr>VOIE GENERALE</vt:lpstr>
      <vt:lpstr>A l’issue d’une 2GT : AVIS DE PASSAGE DU CC</vt:lpstr>
      <vt:lpstr>CALENDRIER ORIENTATION</vt:lpstr>
      <vt:lpstr>1ère étape (mars) : remplir la fiche dialogue (vœux orientation)</vt:lpstr>
      <vt:lpstr>2eme étape (mai/juin) : remplir la fiche dialogue (vœux définitifs  d’orientation)</vt:lpstr>
      <vt:lpstr>Etablissements bamakois et autres questions sur les admissions et procédures d’inscription, merci de contacter l’équipe de direction.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</dc:title>
  <dc:creator>David SIMON</dc:creator>
  <cp:keywords>Orientation;Post-troisième</cp:keywords>
  <cp:lastModifiedBy>HP</cp:lastModifiedBy>
  <cp:revision>16</cp:revision>
  <dcterms:created xsi:type="dcterms:W3CDTF">2021-03-19T15:31:13Z</dcterms:created>
  <dcterms:modified xsi:type="dcterms:W3CDTF">2021-03-27T16:28:12Z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