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9"/>
  </p:notesMasterIdLst>
  <p:sldIdLst>
    <p:sldId id="266" r:id="rId2"/>
    <p:sldId id="265" r:id="rId3"/>
    <p:sldId id="285" r:id="rId4"/>
    <p:sldId id="259" r:id="rId5"/>
    <p:sldId id="261" r:id="rId6"/>
    <p:sldId id="256" r:id="rId7"/>
    <p:sldId id="267" r:id="rId8"/>
    <p:sldId id="296" r:id="rId9"/>
    <p:sldId id="263" r:id="rId10"/>
    <p:sldId id="262" r:id="rId11"/>
    <p:sldId id="264" r:id="rId12"/>
    <p:sldId id="283" r:id="rId13"/>
    <p:sldId id="297" r:id="rId14"/>
    <p:sldId id="281" r:id="rId15"/>
    <p:sldId id="284" r:id="rId16"/>
    <p:sldId id="273" r:id="rId17"/>
    <p:sldId id="276" r:id="rId1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FFFF66"/>
    <a:srgbClr val="003366"/>
    <a:srgbClr val="0033CC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673" autoAdjust="0"/>
  </p:normalViewPr>
  <p:slideViewPr>
    <p:cSldViewPr>
      <p:cViewPr>
        <p:scale>
          <a:sx n="80" d="100"/>
          <a:sy n="80" d="100"/>
        </p:scale>
        <p:origin x="-2165" y="-1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3120" y="-77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3B2288-F1FD-4905-A946-22D5DEACA9B2}" type="datetimeFigureOut">
              <a:rPr lang="fr-FR" smtClean="0"/>
              <a:pPr/>
              <a:t>20/03/2021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794138-5A9A-44F0-8253-BF944AF6223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794138-5A9A-44F0-8253-BF944AF62238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794138-5A9A-44F0-8253-BF944AF62238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794138-5A9A-44F0-8253-BF944AF62238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794138-5A9A-44F0-8253-BF944AF62238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794138-5A9A-44F0-8253-BF944AF62238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794138-5A9A-44F0-8253-BF944AF62238}" type="slidenum">
              <a:rPr lang="fr-FR" smtClean="0"/>
              <a:pPr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794138-5A9A-44F0-8253-BF944AF62238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794138-5A9A-44F0-8253-BF944AF62238}" type="slidenum">
              <a:rPr lang="fr-FR" smtClean="0"/>
              <a:pPr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794138-5A9A-44F0-8253-BF944AF62238}" type="slidenum">
              <a:rPr lang="fr-FR" smtClean="0"/>
              <a:pPr/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794138-5A9A-44F0-8253-BF944AF62238}" type="slidenum">
              <a:rPr lang="fr-FR" smtClean="0"/>
              <a:pPr/>
              <a:t>16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A309A6D-C09C-4548-B29A-6CF363A7E532}" type="datetimeFigureOut">
              <a:rPr lang="fr-FR" smtClean="0"/>
              <a:pPr/>
              <a:t>20/03/2021</a:t>
            </a:fld>
            <a:endParaRPr lang="fr-BE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r-BE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cteur droit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cteur droit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lips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lips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lips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18547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A309A6D-C09C-4548-B29A-6CF363A7E532}" type="datetimeFigureOut">
              <a:rPr lang="fr-FR" smtClean="0"/>
              <a:pPr/>
              <a:t>20/03/2021</a:t>
            </a:fld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BE"/>
          </a:p>
        </p:txBody>
      </p:sp>
    </p:spTree>
  </p:cSld>
  <p:clrMapOvr>
    <a:masterClrMapping/>
  </p:clrMapOvr>
  <p:transition advClick="0" advTm="18547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A309A6D-C09C-4548-B29A-6CF363A7E532}" type="datetimeFigureOut">
              <a:rPr lang="fr-FR" smtClean="0"/>
              <a:pPr/>
              <a:t>20/03/2021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r-BE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cteur droit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cteur droit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lips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lips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cteur droit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18547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20/03/2021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  <p:transition advClick="0" advTm="18547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20/03/2021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  <p:transition advClick="0" advTm="18547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A309A6D-C09C-4548-B29A-6CF363A7E532}" type="datetimeFigureOut">
              <a:rPr lang="fr-FR" smtClean="0"/>
              <a:pPr/>
              <a:t>20/03/2021</a:t>
            </a:fld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BE"/>
          </a:p>
        </p:txBody>
      </p:sp>
    </p:spTree>
  </p:cSld>
  <p:clrMapOvr>
    <a:masterClrMapping/>
  </p:clrMapOvr>
  <p:transition advClick="0" advTm="18547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20/03/2021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18547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Espace réservé du conten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1" name="Espace réservé de la date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A309A6D-C09C-4548-B29A-6CF363A7E532}" type="datetimeFigureOut">
              <a:rPr lang="fr-FR" smtClean="0"/>
              <a:pPr/>
              <a:t>20/03/2021</a:t>
            </a:fld>
            <a:endParaRPr lang="fr-BE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23" name="Espace réservé du pied de page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B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 advTm="18547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cteur droit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Espace réservé de la date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A309A6D-C09C-4548-B29A-6CF363A7E532}" type="datetimeFigureOut">
              <a:rPr lang="fr-FR" smtClean="0"/>
              <a:pPr/>
              <a:t>20/03/2021</a:t>
            </a:fld>
            <a:endParaRPr lang="fr-BE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BE"/>
          </a:p>
        </p:txBody>
      </p:sp>
    </p:spTree>
  </p:cSld>
  <p:clrMapOvr>
    <a:masterClrMapping/>
  </p:clrMapOvr>
  <p:transition advClick="0" advTm="18547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20/03/2021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18547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20/03/2021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18547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20/03/2021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BE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advClick="0" advTm="18547">
    <p:fade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jpeg"/><Relationship Id="rId2" Type="http://schemas.openxmlformats.org/officeDocument/2006/relationships/audio" Target="file:///C:\Users\Lyes%20R\Downloads\Ait_Menguellet_-_Amusnaw%20(mp3cut.net)%20(1).mp3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2.jpeg"/><Relationship Id="rId7" Type="http://schemas.openxmlformats.org/officeDocument/2006/relationships/image" Target="../media/image1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14.jpeg"/><Relationship Id="rId10" Type="http://schemas.openxmlformats.org/officeDocument/2006/relationships/image" Target="../media/image18.jpe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8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0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9.jpeg"/><Relationship Id="rId5" Type="http://schemas.openxmlformats.org/officeDocument/2006/relationships/image" Target="../media/image3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22.jpeg"/><Relationship Id="rId5" Type="http://schemas.openxmlformats.org/officeDocument/2006/relationships/image" Target="../media/image3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22.jpeg"/><Relationship Id="rId5" Type="http://schemas.openxmlformats.org/officeDocument/2006/relationships/image" Target="../media/image9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2.jpeg"/><Relationship Id="rId7" Type="http://schemas.openxmlformats.org/officeDocument/2006/relationships/image" Target="../media/image1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14.jpeg"/><Relationship Id="rId10" Type="http://schemas.openxmlformats.org/officeDocument/2006/relationships/image" Target="../media/image18.jpe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notesSlide" Target="../notesSlides/notesSlide7.xml"/><Relationship Id="rId7" Type="http://schemas.openxmlformats.org/officeDocument/2006/relationships/hyperlink" Target="https://www.youtube.com/watch?v=YC1xDJsi_Hk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image" Target="../media/image22.jpeg"/><Relationship Id="rId5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2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9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2.jpeg"/><Relationship Id="rId7" Type="http://schemas.openxmlformats.org/officeDocument/2006/relationships/image" Target="../media/image1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14.jpeg"/><Relationship Id="rId10" Type="http://schemas.openxmlformats.org/officeDocument/2006/relationships/image" Target="../media/image18.jpe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3.jpe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asso.avib@gmail.com" TargetMode="External"/><Relationship Id="rId11" Type="http://schemas.openxmlformats.org/officeDocument/2006/relationships/image" Target="../media/image33.jpeg"/><Relationship Id="rId5" Type="http://schemas.openxmlformats.org/officeDocument/2006/relationships/image" Target="../media/image22.jpeg"/><Relationship Id="rId10" Type="http://schemas.openxmlformats.org/officeDocument/2006/relationships/image" Target="../media/image32.png"/><Relationship Id="rId4" Type="http://schemas.openxmlformats.org/officeDocument/2006/relationships/image" Target="../media/image9.jpeg"/><Relationship Id="rId9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714372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Picture 3" descr="C:\Users\Lyes R\Documents\Association Village Ighil-Boukiassa - A.V.I.B\Communication\Images  Photos\Photos du village\36723885_10217083176249542_3763782778965983232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2714620"/>
            <a:ext cx="2419674" cy="2286016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5602" name="Picture 2" descr="E:\Lyes REMAS\Personnel\Photo famille\village Ighil\photo 2014-2013\DSC0568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1380805"/>
          </a:xfrm>
          <a:prstGeom prst="rect">
            <a:avLst/>
          </a:prstGeom>
          <a:noFill/>
        </p:spPr>
      </p:pic>
      <p:pic>
        <p:nvPicPr>
          <p:cNvPr id="25603" name="Picture 3" descr="E:\Lyes REMAS\Personnel\Photo famille\village Ighil\photo 2014-2013\DSC0569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452762"/>
            <a:ext cx="9144000" cy="1691014"/>
          </a:xfrm>
          <a:prstGeom prst="rect">
            <a:avLst/>
          </a:prstGeom>
          <a:noFill/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86512" y="2786058"/>
            <a:ext cx="2562395" cy="2214578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Ait_Menguellet_-_Amusnaw (mp3cut.net) (1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9"/>
          <a:stretch>
            <a:fillRect/>
          </a:stretch>
        </p:blipFill>
        <p:spPr>
          <a:xfrm>
            <a:off x="428596" y="1714488"/>
            <a:ext cx="244475" cy="244475"/>
          </a:xfrm>
          <a:prstGeom prst="rect">
            <a:avLst/>
          </a:prstGeom>
        </p:spPr>
      </p:pic>
      <p:pic>
        <p:nvPicPr>
          <p:cNvPr id="14" name="Image 13" descr="Logo Ighil Boukiassa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14678" y="1357298"/>
            <a:ext cx="2643206" cy="2617165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custDataLst>
      <p:tags r:id="rId1"/>
    </p:custDataLst>
  </p:cSld>
  <p:clrMapOvr>
    <a:masterClrMapping/>
  </p:clrMapOvr>
  <p:transition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2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Picture 3" descr="C:\Users\Lyes R\Documents\Association Village Ighil-Boukiassa - A.V.I.B\Communication\Images  Photos\Photos du village\36723885_10217083176249542_3763782778965983232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2357430"/>
            <a:ext cx="2428892" cy="2428892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Picture 4" descr="C:\Users\Lyes R\Documents\Association Village Ighil-Boukiassa - A.V.I.B\Communication\Images  Photos\Photos du village\85112705_10222093280779024_4802381058836267008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64792" y="928670"/>
            <a:ext cx="2607736" cy="2571768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3" descr="C:\Users\Lyes R\Documents\Association Village Ighil-Boukiassa - A.V.I.B\Communication\Images  Photos\Photos du village\received_4685686834871341.jpg"/>
          <p:cNvPicPr>
            <a:picLocks noChangeAspect="1" noChangeArrowheads="1"/>
          </p:cNvPicPr>
          <p:nvPr/>
        </p:nvPicPr>
        <p:blipFill>
          <a:blip r:embed="rId4" cstate="print"/>
          <a:srcRect l="64106" r="12485"/>
          <a:stretch>
            <a:fillRect/>
          </a:stretch>
        </p:blipFill>
        <p:spPr bwMode="auto">
          <a:xfrm>
            <a:off x="571472" y="928670"/>
            <a:ext cx="2571768" cy="2571768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-142908" y="0"/>
            <a:ext cx="928690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4000" b="1" i="0" u="none" strike="noStrike" spc="50" normalizeH="0" baseline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Times New Roman" pitchFamily="18" charset="0"/>
                <a:cs typeface="Arial" pitchFamily="34" charset="0"/>
              </a:rPr>
              <a:t>ASSOCIATION VILLAGE IGHIL-BOUKIASSA 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4000" b="1" i="0" u="none" strike="noStrike" spc="50" normalizeH="0" baseline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Times New Roman" pitchFamily="18" charset="0"/>
                <a:cs typeface="Arial" pitchFamily="34" charset="0"/>
              </a:rPr>
              <a:t> A.V.I.B</a:t>
            </a:r>
            <a:endParaRPr kumimoji="0" lang="fr-FR" sz="4000" b="1" i="0" u="none" strike="noStrike" spc="50" normalizeH="0" baseline="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cs typeface="Arial" pitchFamily="34" charset="0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857620" y="5286388"/>
            <a:ext cx="507209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4400" b="1" i="0" u="none" strike="noStrike" cap="all" spc="50" normalizeH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Times New Roman" pitchFamily="18" charset="0"/>
                <a:cs typeface="Arial" pitchFamily="34" charset="0"/>
              </a:rPr>
              <a:t>Vous présente</a:t>
            </a:r>
            <a:endParaRPr kumimoji="0" lang="fr-FR" sz="4400" b="1" i="0" u="none" strike="noStrike" cap="all" spc="50" normalizeH="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cs typeface="Arial" pitchFamily="34" charset="0"/>
            </a:endParaRPr>
          </a:p>
        </p:txBody>
      </p:sp>
      <p:pic>
        <p:nvPicPr>
          <p:cNvPr id="9" name="Image 8" descr="Logo Ighil Boukiass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786" y="4286256"/>
            <a:ext cx="2214578" cy="2192760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Lyes R\Downloads\11-fondations-en-faveur-de-l-environnement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l="10140" r="15242" b="-90"/>
          <a:stretch>
            <a:fillRect/>
          </a:stretch>
        </p:blipFill>
        <p:spPr bwMode="auto">
          <a:xfrm>
            <a:off x="0" y="0"/>
            <a:ext cx="9129878" cy="6858000"/>
          </a:xfrm>
          <a:prstGeom prst="rect">
            <a:avLst/>
          </a:prstGeom>
          <a:noFill/>
        </p:spPr>
      </p:pic>
      <p:pic>
        <p:nvPicPr>
          <p:cNvPr id="2051" name="Picture 3" descr="C:\Users\Lyes R\Downloads\cultu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8144" y="217537"/>
            <a:ext cx="1897260" cy="1854141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3" name="Picture 5" descr="Newsletter Le Monde de l'éducation - Le Monde - Inscription et Gesti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2359097"/>
            <a:ext cx="2000264" cy="1998597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Picture 2" descr="C:\Users\Lyes R\Downloads\unnamed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39" y="1500174"/>
            <a:ext cx="2724205" cy="2643206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rgbClr val="FFFF66">
                <a:alpha val="40000"/>
              </a:srgb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6" name="Picture 2" descr="C:\Users\Lyes R\Documents\Association Village Ighil-Boukiassa - A.V.I.B\Communication\Images  Photos\Logo Ighil Boukiass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57620" y="0"/>
            <a:ext cx="1369382" cy="12144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C:\Users\Lyes R\Downloads\title-158514352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8" y="2357430"/>
            <a:ext cx="2000232" cy="1897947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290" name="Picture 2" descr="Conviction n°3 - Coublevie Autrement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00100" y="142852"/>
            <a:ext cx="1928826" cy="1928826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7" name="Picture 9" descr="L'économie circulaire : les bailleurs sociaux ont un rôle majeur à jouer |  Podeliha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7224" y="4929198"/>
            <a:ext cx="2000264" cy="187110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5" name="Picture 7" descr="Développement durable | Ville de Villeneuve D'Ascq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57950" y="4857760"/>
            <a:ext cx="1936473" cy="1928802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Click="0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Lyes R\Documents\Association Village Ighil-Boukiassa - A.V.I.B\Communication\Images  Photos\Photos du village\85112705_10222093280779024_4802381058836267008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4714884"/>
            <a:ext cx="1071571" cy="10567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 descr="C:\Users\Lyes R\Documents\Association Village Ighil-Boukiassa - A.V.I.B\Communication\Images  Photos\Photos du village\received_468568683487134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42900"/>
            <a:ext cx="9155028" cy="15716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Image 9" descr="Logo Ighil Boukiassa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4282" y="3000571"/>
            <a:ext cx="1857356" cy="1714313"/>
          </a:xfrm>
          <a:prstGeom prst="ellipse">
            <a:avLst/>
          </a:prstGeom>
          <a:ln w="12065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grpSp>
        <p:nvGrpSpPr>
          <p:cNvPr id="15" name="Groupe 14"/>
          <p:cNvGrpSpPr/>
          <p:nvPr/>
        </p:nvGrpSpPr>
        <p:grpSpPr>
          <a:xfrm>
            <a:off x="5214942" y="2786058"/>
            <a:ext cx="3786214" cy="3143272"/>
            <a:chOff x="5072066" y="2786058"/>
            <a:chExt cx="3786214" cy="3143272"/>
          </a:xfrm>
        </p:grpSpPr>
        <p:pic>
          <p:nvPicPr>
            <p:cNvPr id="9" name="Picture 4" descr="C:\Users\Lyes R\Downloads\360_F_189400745_Iw67zlRUW4uwm9dgoY34ZPEOJ6G9T9Oc.jpg"/>
            <p:cNvPicPr>
              <a:picLocks noChangeAspect="1" noChangeArrowheads="1"/>
            </p:cNvPicPr>
            <p:nvPr/>
          </p:nvPicPr>
          <p:blipFill>
            <a:blip r:embed="rId7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 l="9150" t="13508" r="4867" b="9810"/>
            <a:stretch>
              <a:fillRect/>
            </a:stretch>
          </p:blipFill>
          <p:spPr bwMode="auto">
            <a:xfrm>
              <a:off x="5072066" y="2786058"/>
              <a:ext cx="3786214" cy="3143272"/>
            </a:xfrm>
            <a:prstGeom prst="rect">
              <a:avLst/>
            </a:prstGeom>
            <a:noFill/>
          </p:spPr>
        </p:pic>
        <p:pic>
          <p:nvPicPr>
            <p:cNvPr id="1027" name="Picture 3" descr="C:\Users\Lyes R\Documents\Association Village Ighil-Boukiassa - A.V.I.B\Communication\Images  Photos\Photos du village\36723885_10217083176249542_3763782778965983232_o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5474172" y="2896545"/>
              <a:ext cx="2549218" cy="2406951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12" name="Rectangle 11"/>
          <p:cNvSpPr/>
          <p:nvPr/>
        </p:nvSpPr>
        <p:spPr>
          <a:xfrm>
            <a:off x="1785918" y="1643050"/>
            <a:ext cx="6572296" cy="10926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3366"/>
                </a:solidFill>
                <a:effectLst>
                  <a:reflection blurRad="12700" stA="28000" endPos="45000" dist="1000" dir="5400000" sy="-100000" algn="bl" rotWithShape="0"/>
                </a:effectLst>
                <a:latin typeface="+mj-lt"/>
              </a:rPr>
              <a:t>APPEL à projets</a:t>
            </a:r>
          </a:p>
          <a:p>
            <a:pPr algn="ctr">
              <a:spcAft>
                <a:spcPts val="600"/>
              </a:spcAft>
            </a:pPr>
            <a:r>
              <a:rPr lang="fr-FR" sz="2000" b="1" dirty="0" smtClean="0">
                <a:solidFill>
                  <a:srgbClr val="00B05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lang="fr-FR" sz="2000" b="1" dirty="0" smtClean="0">
                <a:solidFill>
                  <a:srgbClr val="00B05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Développement durable, actions sociales et solidaires</a:t>
            </a:r>
            <a:r>
              <a:rPr lang="fr-FR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+mj-lt"/>
              </a:rPr>
              <a:t> </a:t>
            </a:r>
            <a:endParaRPr lang="fr-FR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  <a:latin typeface="+mj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214546" y="3679456"/>
            <a:ext cx="2786082" cy="8925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600" b="1" dirty="0" smtClean="0">
                <a:latin typeface="+mj-lt"/>
              </a:rPr>
              <a:t>DU 26 FEVRIER  </a:t>
            </a:r>
          </a:p>
          <a:p>
            <a:pPr algn="ctr"/>
            <a:r>
              <a:rPr lang="fr-FR" sz="2600" b="1" dirty="0" smtClean="0">
                <a:latin typeface="+mj-lt"/>
              </a:rPr>
              <a:t>au 25 MARS 2021</a:t>
            </a:r>
            <a:endParaRPr lang="fr-FR" sz="2600" b="1" dirty="0">
              <a:latin typeface="+mj-lt"/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285720" y="6047922"/>
            <a:ext cx="8572560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5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Association loi 1901</a:t>
            </a:r>
            <a:r>
              <a:rPr kumimoji="0" lang="fr-FR" sz="15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- </a:t>
            </a:r>
            <a:r>
              <a:rPr kumimoji="0" lang="fr-FR" sz="15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N° Registre National des Associations : </a:t>
            </a:r>
            <a:r>
              <a:rPr kumimoji="0" lang="fr-FR" sz="15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W953003466 </a:t>
            </a:r>
            <a:r>
              <a:rPr kumimoji="0" lang="fr-FR" sz="15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N° de Siret : </a:t>
            </a:r>
            <a:r>
              <a:rPr kumimoji="0" lang="fr-FR" sz="15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492 345 681 00018</a:t>
            </a:r>
            <a:endParaRPr kumimoji="0" lang="fr-FR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5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Siège social : </a:t>
            </a:r>
            <a:r>
              <a:rPr kumimoji="0" lang="fr-FR" sz="15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Chez Mr. Madjid BRAHMI - 08 Place </a:t>
            </a:r>
            <a:r>
              <a:rPr kumimoji="0" lang="fr-FR" sz="15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Oissery</a:t>
            </a:r>
            <a:r>
              <a:rPr kumimoji="0" lang="fr-FR" sz="15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fr-FR" sz="15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Forfry</a:t>
            </a:r>
            <a:r>
              <a:rPr kumimoji="0" lang="fr-FR" sz="15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- 93320 les Pavillons Sous Bois - France</a:t>
            </a:r>
            <a:endParaRPr kumimoji="0" lang="fr-FR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5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sym typeface="Wingdings" pitchFamily="2" charset="2"/>
              </a:rPr>
              <a:t></a:t>
            </a:r>
            <a:r>
              <a:rPr kumimoji="0" lang="fr-FR" sz="15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 :</a:t>
            </a:r>
            <a:r>
              <a:rPr kumimoji="0" lang="fr-FR" sz="1500" b="1" i="0" u="none" strike="noStrike" cap="none" normalizeH="0" baseline="0" dirty="0" smtClean="0">
                <a:noFill/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fr-FR" sz="1500" b="1" i="0" u="none" strike="noStrike" cap="none" normalizeH="0" baseline="0" dirty="0" smtClean="0"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sym typeface="Wingdings" pitchFamily="2" charset="2"/>
              </a:rPr>
              <a:t>asso.avib@gmail.com </a:t>
            </a:r>
            <a:r>
              <a:rPr kumimoji="0" lang="fr-FR" sz="15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sym typeface="Wingdings" pitchFamily="2" charset="2"/>
              </a:rPr>
              <a:t>- </a:t>
            </a:r>
            <a:r>
              <a:rPr kumimoji="0" lang="fr-FR" sz="15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 : 09 51 64 05 67 /</a:t>
            </a:r>
            <a:r>
              <a:rPr kumimoji="0" lang="fr-FR" sz="15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sym typeface="Wingdings" pitchFamily="2" charset="2"/>
              </a:rPr>
              <a:t>  +336 28 34 11 57 </a:t>
            </a:r>
          </a:p>
        </p:txBody>
      </p:sp>
    </p:spTree>
    <p:custDataLst>
      <p:tags r:id="rId1"/>
    </p:custDataLst>
  </p:cSld>
  <p:clrMapOvr>
    <a:masterClrMapping/>
  </p:clrMapOvr>
  <p:transition advClick="0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yes R\Downloads\unname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1643050"/>
            <a:ext cx="3431134" cy="2786082"/>
          </a:xfrm>
          <a:prstGeom prst="rect">
            <a:avLst/>
          </a:prstGeom>
          <a:noFill/>
        </p:spPr>
      </p:pic>
      <p:pic>
        <p:nvPicPr>
          <p:cNvPr id="1027" name="Picture 3" descr="C:\Users\Lyes R\Documents\Association Village Ighil-Boukiassa - A.V.I.B\Communication\Images  Photos\Photos du village\36723885_10217083176249542_3763782778965983232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3357562"/>
            <a:ext cx="2714644" cy="271464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8" name="Picture 4" descr="C:\Users\Lyes R\Documents\Association Village Ighil-Boukiassa - A.V.I.B\Communication\Images  Photos\Photos du village\85112705_10222093280779024_4802381058836267008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728" y="1643050"/>
            <a:ext cx="1714512" cy="169086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4" name="Rectangle 13"/>
          <p:cNvSpPr/>
          <p:nvPr/>
        </p:nvSpPr>
        <p:spPr>
          <a:xfrm>
            <a:off x="2285984" y="714356"/>
            <a:ext cx="6429420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700" dirty="0" smtClean="0">
                <a:solidFill>
                  <a:srgbClr val="003366"/>
                </a:solidFill>
                <a:latin typeface="+mj-lt"/>
              </a:rPr>
              <a:t>L’association AVIB, lance un appel à projets pour un développement durable de notre village. Cet appel a pour objectif de constituer une banque de projets.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857356" y="142852"/>
            <a:ext cx="700092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ASSOCIATION VILLAGE IGHIL-BOUKIASSA – A.V.I.B</a:t>
            </a:r>
            <a:endParaRPr kumimoji="0" lang="fr-FR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786050" y="5286388"/>
            <a:ext cx="5643634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700" dirty="0" smtClean="0">
                <a:solidFill>
                  <a:srgbClr val="003366"/>
                </a:solidFill>
                <a:latin typeface="+mj-lt"/>
              </a:rPr>
              <a:t>Ils peuvent concerner tous les secteurs, incluant l’éducation, l’environnement, la culture, l’économie et le développement rural au sens large. </a:t>
            </a:r>
            <a:endParaRPr lang="fr-FR" sz="1700" dirty="0">
              <a:solidFill>
                <a:srgbClr val="003366"/>
              </a:solidFill>
              <a:latin typeface="+mj-lt"/>
            </a:endParaRPr>
          </a:p>
        </p:txBody>
      </p:sp>
      <p:pic>
        <p:nvPicPr>
          <p:cNvPr id="8194" name="Picture 2" descr="C:\Users\Lyes R\Downloads\question-1015308_1920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177" t="3529" r="8234" b="8234"/>
          <a:stretch>
            <a:fillRect/>
          </a:stretch>
        </p:blipFill>
        <p:spPr bwMode="auto">
          <a:xfrm>
            <a:off x="6929454" y="3500438"/>
            <a:ext cx="1000132" cy="1250165"/>
          </a:xfrm>
          <a:prstGeom prst="rect">
            <a:avLst/>
          </a:prstGeom>
          <a:noFill/>
        </p:spPr>
      </p:pic>
      <p:pic>
        <p:nvPicPr>
          <p:cNvPr id="11" name="Image 10" descr="Logo Ighil Boukiassa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4282" y="142852"/>
            <a:ext cx="1643042" cy="151650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custDataLst>
      <p:tags r:id="rId1"/>
    </p:custDataLst>
  </p:cSld>
  <p:clrMapOvr>
    <a:masterClrMapping/>
  </p:clrMapOvr>
  <p:transition spd="slow" advClick="0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614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e 17"/>
          <p:cNvGrpSpPr/>
          <p:nvPr/>
        </p:nvGrpSpPr>
        <p:grpSpPr>
          <a:xfrm>
            <a:off x="3479854" y="1235984"/>
            <a:ext cx="3785228" cy="3785228"/>
            <a:chOff x="3479854" y="1235984"/>
            <a:chExt cx="3785228" cy="3785228"/>
          </a:xfrm>
        </p:grpSpPr>
        <p:pic>
          <p:nvPicPr>
            <p:cNvPr id="14" name="Picture 2" descr="C:\Users\Lyes R\Downloads\istockphoto-591814544-170667a.jpg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205360">
              <a:off x="3479854" y="1235984"/>
              <a:ext cx="3785228" cy="3785228"/>
            </a:xfrm>
            <a:prstGeom prst="rect">
              <a:avLst/>
            </a:prstGeom>
            <a:noFill/>
          </p:spPr>
        </p:pic>
        <p:sp>
          <p:nvSpPr>
            <p:cNvPr id="15" name="Rectangle 14"/>
            <p:cNvSpPr/>
            <p:nvPr/>
          </p:nvSpPr>
          <p:spPr>
            <a:xfrm>
              <a:off x="4214810" y="2000240"/>
              <a:ext cx="2357454" cy="200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fr-FR" sz="1700" b="1" dirty="0" smtClean="0">
                  <a:solidFill>
                    <a:prstClr val="black"/>
                  </a:solidFill>
                  <a:latin typeface="+mj-lt"/>
                  <a:ea typeface="Times New Roman" pitchFamily="18" charset="0"/>
                  <a:cs typeface="Times New Roman" pitchFamily="18" charset="0"/>
                </a:rPr>
                <a:t>Diffusion de l’appel :</a:t>
              </a:r>
            </a:p>
            <a:p>
              <a:pPr lvl="0"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fr-FR" sz="1700" b="1" dirty="0" smtClean="0">
                  <a:solidFill>
                    <a:prstClr val="black"/>
                  </a:solidFill>
                  <a:latin typeface="+mj-lt"/>
                  <a:ea typeface="Times New Roman" pitchFamily="18" charset="0"/>
                  <a:cs typeface="Times New Roman" pitchFamily="18" charset="0"/>
                </a:rPr>
                <a:t> 26 février 2021</a:t>
              </a:r>
            </a:p>
            <a:p>
              <a:pPr lvl="0"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fr-FR" sz="1700" b="1" dirty="0" smtClean="0">
                  <a:solidFill>
                    <a:prstClr val="black"/>
                  </a:solidFill>
                  <a:latin typeface="+mj-lt"/>
                  <a:ea typeface="Times New Roman" pitchFamily="18" charset="0"/>
                  <a:cs typeface="Times New Roman" pitchFamily="18" charset="0"/>
                </a:rPr>
                <a:t>Date limite pour soumettre les projets : </a:t>
              </a:r>
            </a:p>
            <a:p>
              <a:pPr lvl="0"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fr-FR" sz="1700" b="1" dirty="0" smtClean="0">
                  <a:solidFill>
                    <a:prstClr val="black"/>
                  </a:solidFill>
                  <a:latin typeface="+mj-lt"/>
                  <a:ea typeface="Times New Roman" pitchFamily="18" charset="0"/>
                  <a:cs typeface="Times New Roman" pitchFamily="18" charset="0"/>
                </a:rPr>
                <a:t>25 mars 2021</a:t>
              </a:r>
              <a:endParaRPr lang="fr-FR" sz="1700" b="1" dirty="0" smtClean="0">
                <a:solidFill>
                  <a:prstClr val="black"/>
                </a:solidFill>
                <a:latin typeface="+mj-lt"/>
                <a:cs typeface="Arial" pitchFamily="34" charset="0"/>
              </a:endParaRPr>
            </a:p>
          </p:txBody>
        </p:sp>
      </p:grpSp>
      <p:pic>
        <p:nvPicPr>
          <p:cNvPr id="1027" name="Picture 3" descr="C:\Users\Lyes R\Documents\Association Village Ighil-Boukiassa - A.V.I.B\Communication\Images  Photos\Photos du village\36723885_10217083176249542_3763782778965983232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3357562"/>
            <a:ext cx="2714644" cy="271464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6146" name="Image 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130717"/>
            <a:ext cx="1643074" cy="1512333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7" name="Rectangle 16"/>
          <p:cNvSpPr/>
          <p:nvPr/>
        </p:nvSpPr>
        <p:spPr>
          <a:xfrm>
            <a:off x="3143240" y="4857760"/>
            <a:ext cx="5786478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5581650" algn="l"/>
              </a:tabLst>
            </a:pPr>
            <a:r>
              <a:rPr lang="fr-FR" b="1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La soumission des projets se fera par mail à l’adresse de l’association AVIB :  </a:t>
            </a:r>
            <a:r>
              <a:rPr lang="fr-FR" sz="2000" b="1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Courier New" pitchFamily="49" charset="0"/>
              </a:rPr>
              <a:t>asso.avib@gmail.com</a:t>
            </a:r>
            <a:endParaRPr lang="fr-FR" dirty="0" smtClean="0">
              <a:solidFill>
                <a:srgbClr val="002060"/>
              </a:solidFill>
              <a:latin typeface="+mj-lt"/>
              <a:cs typeface="Arial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857620" y="857232"/>
            <a:ext cx="35719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5581650" algn="l"/>
              </a:tabLst>
            </a:pPr>
            <a:r>
              <a:rPr lang="fr-FR" sz="2000" b="1" cap="small" dirty="0" smtClean="0">
                <a:solidFill>
                  <a:srgbClr val="002060"/>
                </a:solidFill>
                <a:latin typeface="Franklin Gothic Book"/>
                <a:ea typeface="Times New Roman" pitchFamily="18" charset="0"/>
                <a:cs typeface="Times New Roman" pitchFamily="18" charset="0"/>
              </a:rPr>
              <a:t>Lancement de l’appel à projets : </a:t>
            </a:r>
          </a:p>
        </p:txBody>
      </p:sp>
      <p:pic>
        <p:nvPicPr>
          <p:cNvPr id="2" name="Picture 2" descr="C:\Users\Lyes R\Downloads\b0b45a00e4b6dd0636c568d07fd6078d--instructional-design-e-learning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85918" y="142852"/>
            <a:ext cx="1463157" cy="1506555"/>
          </a:xfrm>
          <a:prstGeom prst="rect">
            <a:avLst/>
          </a:prstGeom>
          <a:noFill/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2714612" y="214290"/>
            <a:ext cx="6286544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300" b="1" i="0" u="none" strike="noStrike" cap="small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Cet appel à projets</a:t>
            </a:r>
            <a:r>
              <a:rPr kumimoji="0" lang="fr-FR" sz="2300" b="1" i="0" u="none" strike="noStrike" cap="small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2300" b="1" i="0" u="none" strike="noStrike" cap="small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se déroule</a:t>
            </a:r>
            <a:r>
              <a:rPr kumimoji="0" lang="fr-FR" sz="2300" b="1" i="0" u="none" strike="noStrike" cap="small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2300" b="1" i="0" u="none" strike="noStrike" cap="small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en plusieurs étapes</a:t>
            </a:r>
            <a:r>
              <a:rPr kumimoji="0" lang="fr-FR" sz="23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.</a:t>
            </a:r>
            <a:endParaRPr kumimoji="0" lang="fr-FR" sz="23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2643174" y="857232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+mj-lt"/>
              </a:rPr>
              <a:t>1</a:t>
            </a:r>
            <a:endParaRPr lang="fr-FR" sz="28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1028" name="Picture 4" descr="C:\Users\Lyes R\Documents\Association Village Ighil-Boukiassa - A.V.I.B\Communication\Images  Photos\Photos du village\85112705_10222093280779024_4802381058836267008_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28728" y="1595260"/>
            <a:ext cx="1714512" cy="169086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custDataLst>
      <p:tags r:id="rId1"/>
    </p:custDataLst>
  </p:cSld>
  <p:clrMapOvr>
    <a:masterClrMapping/>
  </p:clrMapOvr>
  <p:transition advClick="0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1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yes R\Documents\Association Village Ighil-Boukiassa - A.V.I.B\Communication\Images  Photos\Photos du village\36723885_10217083176249542_3763782778965983232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357562"/>
            <a:ext cx="2714644" cy="271464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8" name="Picture 4" descr="C:\Users\Lyes R\Documents\Association Village Ighil-Boukiassa - A.V.I.B\Communication\Images  Photos\Photos du village\85112705_10222093280779024_4802381058836267008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1500174"/>
            <a:ext cx="1714512" cy="169086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146" name="Image 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-1"/>
            <a:ext cx="1643074" cy="1512333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3286116" y="285728"/>
            <a:ext cx="36433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small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Soumettre un projet</a:t>
            </a:r>
            <a:endParaRPr kumimoji="0" lang="fr-FR" sz="1800" b="0" i="0" u="none" strike="noStrike" cap="small" normalizeH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071802" y="571480"/>
            <a:ext cx="5786478" cy="93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4551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581650" algn="l"/>
              </a:tabLst>
            </a:pPr>
            <a:r>
              <a:rPr kumimoji="0" lang="fr-FR" sz="17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Chaque proposition de projet doit contenir et respecter le format ci-dessous. Il est possible de soumettre plusieurs projets</a:t>
            </a:r>
          </a:p>
        </p:txBody>
      </p:sp>
      <p:pic>
        <p:nvPicPr>
          <p:cNvPr id="12" name="Picture 2" descr="C:\Users\Lyes R\Downloads\b0b45a00e4b6dd0636c568d07fd6078d--instructional-design-e-learning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37273" y="142852"/>
            <a:ext cx="1248843" cy="1285884"/>
          </a:xfrm>
          <a:prstGeom prst="rect">
            <a:avLst/>
          </a:prstGeom>
          <a:noFill/>
        </p:spPr>
      </p:pic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3143240" y="1571612"/>
            <a:ext cx="5286412" cy="677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4551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7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Titre du projet 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7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Auteur </a:t>
            </a:r>
            <a:r>
              <a:rPr kumimoji="0" lang="fr-FR" sz="17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fr-FR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endParaRPr kumimoji="0" lang="fr-FR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2928926" y="4844395"/>
            <a:ext cx="5929354" cy="1846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4551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fr-FR" sz="2400" b="1" cap="small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Réalisation du projet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« </a:t>
            </a: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Donnez des indications sur comment réaliser et mettre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en œuvre le projet </a:t>
            </a: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? Fournissez </a:t>
            </a: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un budget </a:t>
            </a: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prévisionnel.</a:t>
            </a: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*</a:t>
            </a:r>
            <a:endParaRPr lang="fr-FR" sz="1700" dirty="0" smtClean="0">
              <a:solidFill>
                <a:srgbClr val="002060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Un </a:t>
            </a: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échéancier serait également un </a:t>
            </a: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plus.*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700" dirty="0" smtClean="0">
              <a:solidFill>
                <a:srgbClr val="002060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				              * optionnel</a:t>
            </a:r>
            <a:endParaRPr lang="fr-FR" sz="1700" dirty="0" smtClean="0">
              <a:solidFill>
                <a:srgbClr val="002060"/>
              </a:solidFill>
              <a:latin typeface="+mj-lt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214678" y="2283449"/>
            <a:ext cx="5786478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r-FR" sz="2400" dirty="0" smtClean="0">
                <a:solidFill>
                  <a:prstClr val="black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 </a:t>
            </a:r>
            <a:r>
              <a:rPr lang="fr-FR" sz="2400" b="1" cap="small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Description du projet </a:t>
            </a:r>
            <a:endParaRPr lang="fr-FR" sz="2400" cap="small" dirty="0" smtClean="0">
              <a:solidFill>
                <a:srgbClr val="002060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000" dirty="0" smtClean="0">
                <a:solidFill>
                  <a:prstClr val="black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«</a:t>
            </a:r>
            <a:r>
              <a:rPr lang="fr-FR" sz="1700" dirty="0" smtClean="0">
                <a:solidFill>
                  <a:prstClr val="black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 </a:t>
            </a: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Résumez en quelques lignes le projet.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Argumentez en quoi c’est un projet d’intérêt pour le village ? Retombés économiques, sociales, …comment assurer sa durabilité ou son évolution dans le temps 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D’autres arguments ou précisions 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		Laissez </a:t>
            </a: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libre cours à votre </a:t>
            </a: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imagination</a:t>
            </a:r>
            <a:endParaRPr lang="fr-FR" sz="1700" dirty="0" smtClean="0">
              <a:solidFill>
                <a:srgbClr val="002060"/>
              </a:solidFill>
              <a:latin typeface="+mj-lt"/>
              <a:cs typeface="Arial" pitchFamily="34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2786050" y="714356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+mj-lt"/>
              </a:rPr>
              <a:t>2</a:t>
            </a:r>
            <a:endParaRPr lang="fr-FR" sz="2800" b="1" dirty="0">
              <a:solidFill>
                <a:srgbClr val="FF0000"/>
              </a:solidFill>
              <a:latin typeface="+mj-lt"/>
            </a:endParaRPr>
          </a:p>
        </p:txBody>
      </p:sp>
    </p:spTree>
    <p:custDataLst>
      <p:tags r:id="rId1"/>
    </p:custDataLst>
  </p:cSld>
  <p:clrMapOvr>
    <a:masterClrMapping/>
  </p:clrMapOvr>
  <p:transition advClick="0" advTm="3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11" grpId="0"/>
      <p:bldP spid="103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Lyes R\Downloads\11-fondations-en-faveur-de-l-environnement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l="10140" r="15242" b="-90"/>
          <a:stretch>
            <a:fillRect/>
          </a:stretch>
        </p:blipFill>
        <p:spPr bwMode="auto">
          <a:xfrm>
            <a:off x="0" y="0"/>
            <a:ext cx="9129878" cy="6858000"/>
          </a:xfrm>
          <a:prstGeom prst="rect">
            <a:avLst/>
          </a:prstGeom>
          <a:noFill/>
        </p:spPr>
      </p:pic>
      <p:pic>
        <p:nvPicPr>
          <p:cNvPr id="2051" name="Picture 3" descr="C:\Users\Lyes R\Downloads\cultu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8144" y="217537"/>
            <a:ext cx="1897260" cy="1854141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3" name="Picture 5" descr="Newsletter Le Monde de l'éducation - Le Monde - Inscription et Gesti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2359097"/>
            <a:ext cx="2000264" cy="1998597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Picture 2" descr="C:\Users\Lyes R\Downloads\unnamed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39" y="1500174"/>
            <a:ext cx="2724205" cy="2643206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rgbClr val="FFFF66">
                <a:alpha val="40000"/>
              </a:srgb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6" name="Picture 2" descr="C:\Users\Lyes R\Documents\Association Village Ighil-Boukiassa - A.V.I.B\Communication\Images  Photos\Logo Ighil Boukiass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57620" y="0"/>
            <a:ext cx="1369382" cy="12144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C:\Users\Lyes R\Downloads\title-158514352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8" y="2357430"/>
            <a:ext cx="2000232" cy="1897947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290" name="Picture 2" descr="Conviction n°3 - Coublevie Autrement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00100" y="142852"/>
            <a:ext cx="1928826" cy="1928826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7" name="Picture 9" descr="L'économie circulaire : les bailleurs sociaux ont un rôle majeur à jouer |  Podeliha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7224" y="4929198"/>
            <a:ext cx="2000264" cy="187110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5" name="Picture 7" descr="Développement durable | Ville de Villeneuve D'Ascq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57950" y="4857760"/>
            <a:ext cx="1936473" cy="1928802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Click="0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yes R\Documents\Association Village Ighil-Boukiassa - A.V.I.B\Communication\Images  Photos\Photos du village\36723885_10217083176249542_3763782778965983232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429000"/>
            <a:ext cx="2714644" cy="271464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6146" name="Image 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59279"/>
            <a:ext cx="1643074" cy="1512333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2928926" y="4871926"/>
            <a:ext cx="5786478" cy="120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4551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5581650" algn="l"/>
              </a:tabLst>
            </a:pPr>
            <a:r>
              <a:rPr lang="fr-FR" sz="1700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L’objectif est de retenir les meilleures propositions en termes de faisabilité et d’impact. Il s’agit d’effectuer un premier tri en retenant des projets dignes d’intérêts pour le village. </a:t>
            </a:r>
            <a:r>
              <a:rPr kumimoji="0" lang="fr-FR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fr-FR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357586" y="956059"/>
            <a:ext cx="557213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700" dirty="0" smtClean="0">
                <a:solidFill>
                  <a:srgbClr val="002060"/>
                </a:solidFill>
                <a:latin typeface="Franklin Gothic Book"/>
                <a:ea typeface="Times New Roman" pitchFamily="18" charset="0"/>
                <a:cs typeface="Times New Roman" pitchFamily="18" charset="0"/>
              </a:rPr>
              <a:t>Une assemblée générale des adhérents d’AVIB sera </a:t>
            </a:r>
          </a:p>
          <a:p>
            <a:r>
              <a:rPr lang="fr-FR" sz="1700" dirty="0" smtClean="0">
                <a:solidFill>
                  <a:srgbClr val="002060"/>
                </a:solidFill>
                <a:latin typeface="Franklin Gothic Book"/>
                <a:ea typeface="Times New Roman" pitchFamily="18" charset="0"/>
                <a:cs typeface="Times New Roman" pitchFamily="18" charset="0"/>
              </a:rPr>
              <a:t>organisée. </a:t>
            </a:r>
            <a:endParaRPr lang="fr-FR" sz="1700" dirty="0"/>
          </a:p>
        </p:txBody>
      </p:sp>
      <p:pic>
        <p:nvPicPr>
          <p:cNvPr id="18" name="Picture 2" descr="C:\Users\Lyes R\Downloads\b0b45a00e4b6dd0636c568d07fd6078d--instructional-design-e-learning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37274" y="142852"/>
            <a:ext cx="1248842" cy="1285884"/>
          </a:xfrm>
          <a:prstGeom prst="rect">
            <a:avLst/>
          </a:prstGeom>
          <a:noFill/>
        </p:spPr>
      </p:pic>
      <p:pic>
        <p:nvPicPr>
          <p:cNvPr id="1028" name="Picture 4" descr="C:\Users\Lyes R\Documents\Association Village Ighil-Boukiassa - A.V.I.B\Communication\Images  Photos\Photos du village\85112705_10222093280779024_4802381058836267008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28" y="1500174"/>
            <a:ext cx="1714512" cy="169086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3357554" y="428604"/>
            <a:ext cx="45005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2400" b="1" cap="small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Présélection</a:t>
            </a:r>
            <a:r>
              <a:rPr kumimoji="0" lang="fr-FR" sz="2400" b="1" i="0" u="none" strike="noStrike" cap="small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des projets  </a:t>
            </a:r>
            <a:endParaRPr kumimoji="0" lang="fr-FR" sz="1400" b="1" i="0" u="none" strike="noStrike" cap="small" normalizeH="0" dirty="0" smtClean="0">
              <a:ln>
                <a:noFill/>
              </a:ln>
              <a:solidFill>
                <a:srgbClr val="002060"/>
              </a:solidFill>
              <a:effectLst/>
              <a:latin typeface="+mj-lt"/>
              <a:cs typeface="Arial" pitchFamily="34" charset="0"/>
            </a:endParaRPr>
          </a:p>
        </p:txBody>
      </p:sp>
      <p:grpSp>
        <p:nvGrpSpPr>
          <p:cNvPr id="19" name="Groupe 18"/>
          <p:cNvGrpSpPr/>
          <p:nvPr/>
        </p:nvGrpSpPr>
        <p:grpSpPr>
          <a:xfrm>
            <a:off x="3714744" y="1500174"/>
            <a:ext cx="3643338" cy="3357586"/>
            <a:chOff x="3857620" y="1228135"/>
            <a:chExt cx="3024166" cy="3024166"/>
          </a:xfrm>
        </p:grpSpPr>
        <p:pic>
          <p:nvPicPr>
            <p:cNvPr id="25602" name="Picture 2" descr="C:\Users\Lyes R\Downloads\post-it-5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 rot="624424">
              <a:off x="3857620" y="1228135"/>
              <a:ext cx="3024166" cy="3024166"/>
            </a:xfrm>
            <a:prstGeom prst="rect">
              <a:avLst/>
            </a:prstGeom>
            <a:noFill/>
          </p:spPr>
        </p:pic>
        <p:sp>
          <p:nvSpPr>
            <p:cNvPr id="15" name="Rectangle 14"/>
            <p:cNvSpPr/>
            <p:nvPr/>
          </p:nvSpPr>
          <p:spPr>
            <a:xfrm>
              <a:off x="4214810" y="2071678"/>
              <a:ext cx="2214578" cy="11003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fr-FR" sz="1700" b="1" dirty="0" smtClean="0">
                  <a:solidFill>
                    <a:prstClr val="black"/>
                  </a:solidFill>
                  <a:latin typeface="+mj-lt"/>
                  <a:ea typeface="Times New Roman" pitchFamily="18" charset="0"/>
                  <a:cs typeface="Times New Roman" pitchFamily="18" charset="0"/>
                </a:rPr>
                <a:t>Réunion de l’association A.V.I.B :</a:t>
              </a:r>
            </a:p>
            <a:p>
              <a:pPr lvl="0"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fr-FR" sz="1700" b="1" dirty="0" smtClean="0">
                  <a:solidFill>
                    <a:prstClr val="black"/>
                  </a:solidFill>
                  <a:latin typeface="+mj-lt"/>
                  <a:ea typeface="Times New Roman" pitchFamily="18" charset="0"/>
                  <a:cs typeface="Times New Roman" pitchFamily="18" charset="0"/>
                </a:rPr>
                <a:t>27 Mars 2021</a:t>
              </a:r>
              <a:endParaRPr lang="fr-FR" sz="1700" b="1" dirty="0" smtClean="0">
                <a:solidFill>
                  <a:prstClr val="black"/>
                </a:solidFill>
                <a:latin typeface="+mj-lt"/>
                <a:cs typeface="Arial" pitchFamily="34" charset="0"/>
              </a:endParaRPr>
            </a:p>
          </p:txBody>
        </p:sp>
      </p:grpSp>
      <p:sp>
        <p:nvSpPr>
          <p:cNvPr id="13" name="ZoneTexte 12"/>
          <p:cNvSpPr txBox="1"/>
          <p:nvPr/>
        </p:nvSpPr>
        <p:spPr>
          <a:xfrm>
            <a:off x="2786050" y="642918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+mj-lt"/>
              </a:rPr>
              <a:t>3</a:t>
            </a:r>
            <a:endParaRPr lang="fr-FR" sz="2800" b="1" dirty="0">
              <a:solidFill>
                <a:srgbClr val="FF0000"/>
              </a:solidFill>
              <a:latin typeface="+mj-lt"/>
            </a:endParaRPr>
          </a:p>
        </p:txBody>
      </p:sp>
    </p:spTree>
    <p:custDataLst>
      <p:tags r:id="rId1"/>
    </p:custDataLst>
  </p:cSld>
  <p:clrMapOvr>
    <a:masterClrMapping/>
  </p:clrMapOvr>
  <p:transition advClick="0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yes R\Documents\Association Village Ighil-Boukiassa - A.V.I.B\Communication\Images  Photos\Photos du village\36723885_10217083176249542_3763782778965983232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357562"/>
            <a:ext cx="2714644" cy="271464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8" name="Picture 4" descr="C:\Users\Lyes R\Documents\Association Village Ighil-Boukiassa - A.V.I.B\Communication\Images  Photos\Photos du village\85112705_10222093280779024_4802381058836267008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1523822"/>
            <a:ext cx="1714512" cy="169086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6146" name="Image 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-1"/>
            <a:ext cx="1643074" cy="1512333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2857488" y="4063941"/>
            <a:ext cx="5929354" cy="2385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4551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Ce système de vote, appelé jugement majoritaire, favorise le choix du projet le plus consensuel et propose comme résultat un classement des projets par ordre de préférences. </a:t>
            </a:r>
            <a:endParaRPr kumimoji="0" lang="fr-FR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Pour plus de détails sur ce système de vote, inventé par Michel </a:t>
            </a:r>
            <a:r>
              <a:rPr kumimoji="0" lang="fr-FR" sz="17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Balinski</a:t>
            </a:r>
            <a:r>
              <a:rPr kumimoji="0" lang="fr-FR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et  Rida </a:t>
            </a:r>
            <a:r>
              <a:rPr kumimoji="0" lang="fr-FR" sz="17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Laraki</a:t>
            </a:r>
            <a:r>
              <a:rPr kumimoji="0" lang="fr-FR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, visitez le lien ci-dessous : </a:t>
            </a:r>
            <a:endParaRPr kumimoji="0" lang="fr-FR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r-FR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Le Jugement Majoritaire en 1 minute 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F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  <a:hlinkClick r:id="rId7"/>
              </a:rPr>
              <a:t>https://www.youtube.com/watch?v=YC1xDJsi_Hk</a:t>
            </a:r>
            <a:r>
              <a:rPr kumimoji="0" lang="fr-FR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 </a:t>
            </a:r>
          </a:p>
        </p:txBody>
      </p:sp>
      <p:sp>
        <p:nvSpPr>
          <p:cNvPr id="18" name="Rectangle 1"/>
          <p:cNvSpPr>
            <a:spLocks noChangeArrowheads="1"/>
          </p:cNvSpPr>
          <p:nvPr/>
        </p:nvSpPr>
        <p:spPr bwMode="auto">
          <a:xfrm>
            <a:off x="3357554" y="395567"/>
            <a:ext cx="507209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cap="small" dirty="0" smtClean="0">
                <a:solidFill>
                  <a:srgbClr val="00206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Lancement d’un vote par internet :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357554" y="813183"/>
            <a:ext cx="550072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700" dirty="0" smtClean="0">
                <a:solidFill>
                  <a:prstClr val="black"/>
                </a:solidFill>
                <a:latin typeface="Franklin Gothic Book"/>
                <a:ea typeface="Times New Roman" pitchFamily="18" charset="0"/>
                <a:cs typeface="Times New Roman" pitchFamily="18" charset="0"/>
              </a:rPr>
              <a:t>La liste des projets retenus sera soumise au vote par internet.  (vote ouvert à toutes et à tous )</a:t>
            </a:r>
          </a:p>
        </p:txBody>
      </p:sp>
      <p:pic>
        <p:nvPicPr>
          <p:cNvPr id="14" name="Picture 2" descr="C:\Users\Lyes R\Downloads\b0b45a00e4b6dd0636c568d07fd6078d--instructional-design-e-learning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00571" y="-24"/>
            <a:ext cx="1456983" cy="1500198"/>
          </a:xfrm>
          <a:prstGeom prst="rect">
            <a:avLst/>
          </a:prstGeom>
          <a:noFill/>
        </p:spPr>
      </p:pic>
      <p:grpSp>
        <p:nvGrpSpPr>
          <p:cNvPr id="17" name="Groupe 16"/>
          <p:cNvGrpSpPr/>
          <p:nvPr/>
        </p:nvGrpSpPr>
        <p:grpSpPr>
          <a:xfrm>
            <a:off x="4103764" y="1357298"/>
            <a:ext cx="3428374" cy="2874106"/>
            <a:chOff x="4103764" y="1248654"/>
            <a:chExt cx="3428374" cy="2874106"/>
          </a:xfrm>
        </p:grpSpPr>
        <p:pic>
          <p:nvPicPr>
            <p:cNvPr id="13" name="Picture 4" descr="C:\Users\Lyes R\Downloads\post-it-2.pn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 rot="731328">
              <a:off x="4103764" y="1248654"/>
              <a:ext cx="3428374" cy="2874106"/>
            </a:xfrm>
            <a:prstGeom prst="rect">
              <a:avLst/>
            </a:prstGeom>
            <a:noFill/>
          </p:spPr>
        </p:pic>
        <p:sp>
          <p:nvSpPr>
            <p:cNvPr id="21" name="Rectangle 20"/>
            <p:cNvSpPr/>
            <p:nvPr/>
          </p:nvSpPr>
          <p:spPr>
            <a:xfrm>
              <a:off x="4643438" y="1771808"/>
              <a:ext cx="2171361" cy="1614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fr-FR" sz="1700" b="1" dirty="0" smtClean="0">
                  <a:solidFill>
                    <a:prstClr val="black"/>
                  </a:solidFill>
                  <a:latin typeface="+mj-lt"/>
                  <a:ea typeface="Times New Roman" pitchFamily="18" charset="0"/>
                  <a:cs typeface="Times New Roman" pitchFamily="18" charset="0"/>
                </a:rPr>
                <a:t>Ouverture du vote :</a:t>
              </a:r>
            </a:p>
            <a:p>
              <a:pPr lvl="0"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fr-FR" sz="1700" b="1" dirty="0" smtClean="0">
                  <a:solidFill>
                    <a:prstClr val="black"/>
                  </a:solidFill>
                  <a:latin typeface="+mj-lt"/>
                  <a:ea typeface="Times New Roman" pitchFamily="18" charset="0"/>
                  <a:cs typeface="Times New Roman" pitchFamily="18" charset="0"/>
                </a:rPr>
                <a:t>3 avril 2021</a:t>
              </a:r>
            </a:p>
            <a:p>
              <a:pPr lvl="0"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fr-FR" sz="1700" b="1" dirty="0" smtClean="0">
                  <a:solidFill>
                    <a:prstClr val="black"/>
                  </a:solidFill>
                  <a:latin typeface="+mj-lt"/>
                  <a:ea typeface="Times New Roman" pitchFamily="18" charset="0"/>
                  <a:cs typeface="Times New Roman" pitchFamily="18" charset="0"/>
                </a:rPr>
                <a:t>Clôture du vote :</a:t>
              </a:r>
            </a:p>
            <a:p>
              <a:pPr lvl="0"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fr-FR" sz="1700" b="1" dirty="0" smtClean="0">
                  <a:solidFill>
                    <a:prstClr val="black"/>
                  </a:solidFill>
                  <a:latin typeface="+mj-lt"/>
                  <a:ea typeface="Times New Roman" pitchFamily="18" charset="0"/>
                  <a:cs typeface="Times New Roman" pitchFamily="18" charset="0"/>
                </a:rPr>
                <a:t> 17 avril 2021</a:t>
              </a:r>
            </a:p>
          </p:txBody>
        </p:sp>
      </p:grpSp>
      <p:sp>
        <p:nvSpPr>
          <p:cNvPr id="16" name="ZoneTexte 15"/>
          <p:cNvSpPr txBox="1"/>
          <p:nvPr/>
        </p:nvSpPr>
        <p:spPr>
          <a:xfrm>
            <a:off x="2786050" y="642918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+mj-lt"/>
              </a:rPr>
              <a:t>4</a:t>
            </a:r>
            <a:endParaRPr lang="fr-FR" sz="2800" b="1" dirty="0">
              <a:solidFill>
                <a:srgbClr val="FF0000"/>
              </a:solidFill>
              <a:latin typeface="+mj-lt"/>
            </a:endParaRPr>
          </a:p>
        </p:txBody>
      </p:sp>
    </p:spTree>
    <p:custDataLst>
      <p:tags r:id="rId1"/>
    </p:custDataLst>
  </p:cSld>
  <p:clrMapOvr>
    <a:masterClrMapping/>
  </p:clrMapOvr>
  <p:transition advClick="0" advTm="3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yes R\Documents\Association Village Ighil-Boukiassa - A.V.I.B\Communication\Images  Photos\Photos du village\36723885_10217083176249542_3763782778965983232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429000"/>
            <a:ext cx="2714644" cy="271464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8" name="Picture 4" descr="C:\Users\Lyes R\Documents\Association Village Ighil-Boukiassa - A.V.I.B\Communication\Images  Photos\Photos du village\85112705_10222093280779024_4802381058836267008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1523822"/>
            <a:ext cx="1714512" cy="169086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6146" name="Image 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130717"/>
            <a:ext cx="1643074" cy="1512333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8" name="Rectangle 1"/>
          <p:cNvSpPr>
            <a:spLocks noChangeArrowheads="1"/>
          </p:cNvSpPr>
          <p:nvPr/>
        </p:nvSpPr>
        <p:spPr bwMode="auto">
          <a:xfrm>
            <a:off x="3286116" y="500042"/>
            <a:ext cx="52864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cap="small" dirty="0" smtClean="0">
                <a:solidFill>
                  <a:srgbClr val="2F5496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Diffusion du classement des projets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214678" y="996719"/>
            <a:ext cx="5857916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700" dirty="0" smtClean="0">
                <a:solidFill>
                  <a:prstClr val="black"/>
                </a:solidFill>
                <a:latin typeface="Franklin Gothic Book"/>
                <a:ea typeface="Times New Roman" pitchFamily="18" charset="0"/>
                <a:cs typeface="Times New Roman" pitchFamily="18" charset="0"/>
              </a:rPr>
              <a:t>Les résultats du vote seront diffusés sur les sites du village. </a:t>
            </a: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3000364" y="4514665"/>
            <a:ext cx="5857916" cy="1700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4551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small" normalizeH="0" dirty="0" smtClean="0">
                <a:ln>
                  <a:noFill/>
                </a:ln>
                <a:solidFill>
                  <a:srgbClr val="2F5496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Réalisation du projet retenu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Arial" pitchFamily="34" charset="0"/>
              </a:rPr>
              <a:t>Cette consultation démocratique vise à sélectionner un projet que nous ou la future direction d’AVIB mettra en œuvre</a:t>
            </a: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5" name="Groupe 14"/>
          <p:cNvGrpSpPr/>
          <p:nvPr/>
        </p:nvGrpSpPr>
        <p:grpSpPr>
          <a:xfrm>
            <a:off x="4071934" y="1500174"/>
            <a:ext cx="3053595" cy="2928958"/>
            <a:chOff x="4071934" y="1142984"/>
            <a:chExt cx="3053595" cy="2928958"/>
          </a:xfrm>
        </p:grpSpPr>
        <p:pic>
          <p:nvPicPr>
            <p:cNvPr id="2" name="Picture 4" descr="Photo libre de droit de Blank Orange Postit banque d'images et plus  d'images libres de droit de Carnet - iStock"/>
            <p:cNvPicPr>
              <a:picLocks noChangeAspect="1" noChangeArrowheads="1"/>
            </p:cNvPicPr>
            <p:nvPr/>
          </p:nvPicPr>
          <p:blipFill>
            <a:blip r:embed="rId6"/>
            <a:srcRect l="15698" t="9422" r="14534" b="11432"/>
            <a:stretch>
              <a:fillRect/>
            </a:stretch>
          </p:blipFill>
          <p:spPr bwMode="auto">
            <a:xfrm>
              <a:off x="4071934" y="1142984"/>
              <a:ext cx="3053595" cy="2928958"/>
            </a:xfrm>
            <a:prstGeom prst="rect">
              <a:avLst/>
            </a:prstGeom>
            <a:noFill/>
          </p:spPr>
        </p:pic>
        <p:sp>
          <p:nvSpPr>
            <p:cNvPr id="14" name="Rectangle 13"/>
            <p:cNvSpPr/>
            <p:nvPr/>
          </p:nvSpPr>
          <p:spPr>
            <a:xfrm>
              <a:off x="4286248" y="1996851"/>
              <a:ext cx="2500330" cy="8292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fr-FR" sz="1700" b="1" cap="small" dirty="0" smtClean="0">
                  <a:solidFill>
                    <a:prstClr val="black"/>
                  </a:solidFill>
                  <a:latin typeface="+mj-lt"/>
                  <a:ea typeface="Times New Roman" pitchFamily="18" charset="0"/>
                  <a:cs typeface="Times New Roman" pitchFamily="18" charset="0"/>
                </a:rPr>
                <a:t>Annonce des résultats :</a:t>
              </a:r>
            </a:p>
            <a:p>
              <a:pPr lvl="0" algn="ctr" eaLnBrk="0" fontAlgn="base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fr-FR" sz="1700" b="1" cap="small" dirty="0" smtClean="0">
                  <a:solidFill>
                    <a:prstClr val="black"/>
                  </a:solidFill>
                  <a:latin typeface="+mj-lt"/>
                  <a:ea typeface="Times New Roman" pitchFamily="18" charset="0"/>
                  <a:cs typeface="Times New Roman" pitchFamily="18" charset="0"/>
                </a:rPr>
                <a:t> 20 avril 2021 </a:t>
              </a:r>
              <a:endParaRPr lang="fr-FR" sz="1700" b="1" cap="small" dirty="0" smtClean="0">
                <a:solidFill>
                  <a:prstClr val="black"/>
                </a:solidFill>
                <a:latin typeface="+mj-lt"/>
                <a:cs typeface="Arial" pitchFamily="34" charset="0"/>
              </a:endParaRPr>
            </a:p>
          </p:txBody>
        </p:sp>
      </p:grpSp>
      <p:pic>
        <p:nvPicPr>
          <p:cNvPr id="10" name="Picture 2" descr="C:\Users\Lyes R\Downloads\b0b45a00e4b6dd0636c568d07fd6078d--instructional-design-e-learning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28794" y="71414"/>
            <a:ext cx="1318223" cy="1357322"/>
          </a:xfrm>
          <a:prstGeom prst="rect">
            <a:avLst/>
          </a:prstGeom>
          <a:noFill/>
        </p:spPr>
      </p:pic>
      <p:sp>
        <p:nvSpPr>
          <p:cNvPr id="13" name="ZoneTexte 12"/>
          <p:cNvSpPr txBox="1"/>
          <p:nvPr/>
        </p:nvSpPr>
        <p:spPr>
          <a:xfrm>
            <a:off x="2714612" y="642918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FF0000"/>
                </a:solidFill>
                <a:latin typeface="+mj-lt"/>
              </a:rPr>
              <a:t>5</a:t>
            </a:r>
            <a:endParaRPr lang="fr-FR" sz="28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ransition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Point Dinterrogation Homme De Pensée Création De Logo Vectoriel Indécis  Vecteurs libres de droits et plus d'images vectorielles de Adulte - iSto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1428736"/>
            <a:ext cx="3962400" cy="39624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Lyes R\Documents\Association Village Ighil-Boukiassa - A.V.I.B\Communication\Images  Photos\Photos du village\36723885_10217083176249542_3763782778965983232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2714644" cy="271464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8" name="Picture 4" descr="C:\Users\Lyes R\Documents\Association Village Ighil-Boukiassa - A.V.I.B\Communication\Images  Photos\Photos du village\85112705_10222093280779024_4802381058836267008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1500174"/>
            <a:ext cx="1714512" cy="169086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146" name="Image 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130717"/>
            <a:ext cx="1643074" cy="1512333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grpSp>
        <p:nvGrpSpPr>
          <p:cNvPr id="19" name="Groupe 18"/>
          <p:cNvGrpSpPr/>
          <p:nvPr/>
        </p:nvGrpSpPr>
        <p:grpSpPr>
          <a:xfrm>
            <a:off x="6715140" y="500042"/>
            <a:ext cx="2000264" cy="1285884"/>
            <a:chOff x="2571736" y="500042"/>
            <a:chExt cx="2000264" cy="1285884"/>
          </a:xfrm>
        </p:grpSpPr>
        <p:sp>
          <p:nvSpPr>
            <p:cNvPr id="16" name="Titre 1"/>
            <p:cNvSpPr txBox="1">
              <a:spLocks/>
            </p:cNvSpPr>
            <p:nvPr/>
          </p:nvSpPr>
          <p:spPr>
            <a:xfrm>
              <a:off x="2571736" y="571480"/>
              <a:ext cx="2000264" cy="1071546"/>
            </a:xfrm>
            <a:prstGeom prst="rect">
              <a:avLst/>
            </a:prstGeom>
          </p:spPr>
          <p:txBody>
            <a:bodyPr vert="horz" anchor="b">
              <a:normAutofit fontScale="82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fr-FR" sz="3000" b="1" i="0" u="none" strike="noStrike" kern="1200" cap="small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J’ai une idée pour </a:t>
              </a:r>
              <a:br>
                <a:rPr kumimoji="0" lang="fr-FR" sz="3000" b="1" i="0" u="none" strike="noStrike" kern="1200" cap="small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</a:br>
              <a:r>
                <a:rPr kumimoji="0" lang="fr-FR" sz="3000" b="1" i="0" u="none" strike="noStrike" kern="1200" cap="small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mon village ! </a:t>
              </a:r>
              <a:endParaRPr kumimoji="0" lang="fr-FR" sz="3000" b="1" i="0" u="none" strike="noStrike" kern="1200" cap="small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5" name="Rectangle à coins arrondis 14"/>
            <p:cNvSpPr/>
            <p:nvPr/>
          </p:nvSpPr>
          <p:spPr>
            <a:xfrm>
              <a:off x="2571736" y="500042"/>
              <a:ext cx="2000264" cy="1285884"/>
            </a:xfrm>
            <a:prstGeom prst="wedgeRoundRectCallout">
              <a:avLst>
                <a:gd name="adj1" fmla="val -51428"/>
                <a:gd name="adj2" fmla="val 83864"/>
                <a:gd name="adj3" fmla="val 16667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002">
              <a:schemeClr val="lt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3143240" y="5572140"/>
            <a:ext cx="52864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cap="small" dirty="0" smtClean="0">
                <a:solidFill>
                  <a:srgbClr val="FF0000"/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N’hésitez pas a déposer votre projet avant le 25 mars 2021</a:t>
            </a:r>
          </a:p>
        </p:txBody>
      </p:sp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Lyes R\Downloads\11-fondations-en-faveur-de-l-environnement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l="10140" r="15242" b="-90"/>
          <a:stretch>
            <a:fillRect/>
          </a:stretch>
        </p:blipFill>
        <p:spPr bwMode="auto">
          <a:xfrm>
            <a:off x="0" y="0"/>
            <a:ext cx="9129878" cy="6858000"/>
          </a:xfrm>
          <a:prstGeom prst="rect">
            <a:avLst/>
          </a:prstGeom>
          <a:noFill/>
        </p:spPr>
      </p:pic>
      <p:pic>
        <p:nvPicPr>
          <p:cNvPr id="2051" name="Picture 3" descr="C:\Users\Lyes R\Downloads\cultu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8144" y="217537"/>
            <a:ext cx="1897260" cy="1854141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3" name="Picture 5" descr="Newsletter Le Monde de l'éducation - Le Monde - Inscription et Gesti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2359097"/>
            <a:ext cx="2000264" cy="1998597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Picture 2" descr="C:\Users\Lyes R\Downloads\unnamed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39" y="1500174"/>
            <a:ext cx="2724205" cy="2643206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rgbClr val="FFFF66">
                <a:alpha val="40000"/>
              </a:srgb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6" name="Picture 2" descr="C:\Users\Lyes R\Documents\Association Village Ighil-Boukiassa - A.V.I.B\Communication\Images  Photos\Logo Ighil Boukiass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57620" y="0"/>
            <a:ext cx="1369382" cy="12144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C:\Users\Lyes R\Downloads\title-158514352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8" y="2357430"/>
            <a:ext cx="2000232" cy="1897947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290" name="Picture 2" descr="Conviction n°3 - Coublevie Autrement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00100" y="142852"/>
            <a:ext cx="1928826" cy="1928826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7" name="Picture 9" descr="L'économie circulaire : les bailleurs sociaux ont un rôle majeur à jouer |  Podeliha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7224" y="4929198"/>
            <a:ext cx="2000264" cy="187110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5" name="Picture 7" descr="Développement durable | Ville de Villeneuve D'Ascq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57950" y="4857760"/>
            <a:ext cx="1936473" cy="1928802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Click="0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42844" y="4929198"/>
            <a:ext cx="8786874" cy="1523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</a:pPr>
            <a:endParaRPr lang="fr-FR" sz="1000" b="1" u="sng" cap="small" dirty="0" smtClean="0">
              <a:solidFill>
                <a:srgbClr val="002060"/>
              </a:solidFill>
              <a:latin typeface="+mj-lt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600" b="1" cap="small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</a:rPr>
              <a:t>L’adhésion pour 1 AN est de : 20 €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600" b="1" cap="small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Mode de paiement : </a:t>
            </a:r>
            <a:r>
              <a:rPr lang="fr-FR" sz="2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Chèques – virement – espèces -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Un reçu et un bulletin d’adhésion vous sera remis </a:t>
            </a:r>
            <a:endParaRPr lang="fr-FR" sz="2600" b="1" cap="small" dirty="0">
              <a:solidFill>
                <a:schemeClr val="accent1">
                  <a:lumMod val="60000"/>
                  <a:lumOff val="40000"/>
                </a:schemeClr>
              </a:solidFill>
              <a:latin typeface="+mj-lt"/>
            </a:endParaRPr>
          </a:p>
        </p:txBody>
      </p:sp>
      <p:pic>
        <p:nvPicPr>
          <p:cNvPr id="8" name="Picture 10" descr="Adhésion d'Association : 13 astuces pour Booster la Rentrée"/>
          <p:cNvPicPr>
            <a:picLocks noChangeAspect="1" noChangeArrowheads="1"/>
          </p:cNvPicPr>
          <p:nvPr/>
        </p:nvPicPr>
        <p:blipFill>
          <a:blip r:embed="rId2"/>
          <a:srcRect l="2359" r="3301" b="13829"/>
          <a:stretch>
            <a:fillRect/>
          </a:stretch>
        </p:blipFill>
        <p:spPr bwMode="auto">
          <a:xfrm>
            <a:off x="0" y="-71462"/>
            <a:ext cx="9170152" cy="5221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071538" y="4286256"/>
            <a:ext cx="7143800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4000" b="1" cap="small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Campagne d’adhésion 2021</a:t>
            </a:r>
            <a:endParaRPr lang="fr-FR" sz="3600" b="1" cap="small" dirty="0" smtClean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0" y="1142984"/>
            <a:ext cx="9144000" cy="387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5400" b="1" cap="small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Nous avons besoin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5400" b="1" cap="small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de </a:t>
            </a:r>
            <a:endParaRPr lang="fr-FR" sz="4000" b="1" cap="small" dirty="0" smtClean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13800" b="1" cap="small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vous !</a:t>
            </a:r>
            <a:endParaRPr lang="fr-FR" sz="11500" b="1" cap="small" dirty="0" smtClean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yes R\Documents\Association Village Ighil-Boukiassa - A.V.I.B\Communication\Images  Photos\Photos du village\36723885_10217083176249542_3763782778965983232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06" y="3429000"/>
            <a:ext cx="2714644" cy="271464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8" name="Picture 4" descr="C:\Users\Lyes R\Documents\Association Village Ighil-Boukiassa - A.V.I.B\Communication\Images  Photos\Photos du village\85112705_10222093280779024_4802381058836267008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1595260"/>
            <a:ext cx="1714512" cy="1690864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6146" name="Image 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44" y="142852"/>
            <a:ext cx="1643074" cy="1512333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571472" y="6119360"/>
            <a:ext cx="835824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Association loi 1901</a:t>
            </a: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- </a:t>
            </a: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N° Registre National des Associations : </a:t>
            </a: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W953003466 </a:t>
            </a: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N° de Siret : </a:t>
            </a: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492 345 681 00018</a:t>
            </a:r>
            <a:endParaRPr kumimoji="0" lang="fr-F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Siège social : </a:t>
            </a: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Chez Mr. Madjid BRAHMI - 08 Place </a:t>
            </a:r>
            <a:r>
              <a:rPr kumimoji="0" lang="fr-FR" sz="14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Oissery</a:t>
            </a: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r>
              <a:rPr kumimoji="0" lang="fr-FR" sz="14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Forfry</a:t>
            </a: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- 93320 les Pavillons Sous Bois - France</a:t>
            </a:r>
            <a:endParaRPr kumimoji="0" lang="fr-FR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sym typeface="Wingdings" pitchFamily="2" charset="2"/>
              </a:rPr>
              <a:t></a:t>
            </a: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 : </a:t>
            </a: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sym typeface="Wingdings" pitchFamily="2" charset="2"/>
                <a:hlinkClick r:id="rId6"/>
              </a:rPr>
              <a:t>asso.avib@gmail.com</a:t>
            </a: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sym typeface="Wingdings" pitchFamily="2" charset="2"/>
              </a:rPr>
              <a:t> -</a:t>
            </a: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sym typeface="Wingdings" pitchFamily="2" charset="2"/>
              </a:rPr>
              <a:t> </a:t>
            </a: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 : 09 51 64 05 67 /</a:t>
            </a: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  <a:sym typeface="Wingdings" pitchFamily="2" charset="2"/>
              </a:rPr>
              <a:t>  +336 28 34 11 57 </a:t>
            </a:r>
          </a:p>
        </p:txBody>
      </p:sp>
      <p:sp>
        <p:nvSpPr>
          <p:cNvPr id="36866" name="AutoShape 2" descr="Créer une adresse mail » Solution et boîte mail professionnel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36870" name="AutoShape 6" descr="Créer une adresse mail » Solution et boîte mail professionnel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6872" name="Picture 8" descr="Comment être sûr de recevoir les mails d'un expéditeur ? - BD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9058" y="1643050"/>
            <a:ext cx="857256" cy="857256"/>
          </a:xfrm>
          <a:prstGeom prst="rect">
            <a:avLst/>
          </a:prstGeom>
          <a:noFill/>
        </p:spPr>
      </p:pic>
      <p:sp>
        <p:nvSpPr>
          <p:cNvPr id="22" name="Rectangle 1"/>
          <p:cNvSpPr>
            <a:spLocks noChangeArrowheads="1"/>
          </p:cNvSpPr>
          <p:nvPr/>
        </p:nvSpPr>
        <p:spPr bwMode="auto">
          <a:xfrm>
            <a:off x="5000596" y="1928802"/>
            <a:ext cx="34290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dirty="0" smtClean="0">
                <a:ln w="12700">
                  <a:noFill/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itchFamily="18" charset="0"/>
                <a:cs typeface="Times New Roman" pitchFamily="18" charset="0"/>
              </a:rPr>
              <a:t>ASSO.AVIB@GMAIL.COM</a:t>
            </a:r>
          </a:p>
        </p:txBody>
      </p:sp>
      <p:pic>
        <p:nvPicPr>
          <p:cNvPr id="36874" name="Picture 10" descr="Clipart Telephone Phone Number - Transparent Telephone Icon Png , Free  Transparent Clipart - ClipartKey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4678" y="4714884"/>
            <a:ext cx="1193435" cy="901707"/>
          </a:xfrm>
          <a:prstGeom prst="rect">
            <a:avLst/>
          </a:prstGeom>
          <a:noFill/>
        </p:spPr>
      </p:pic>
      <p:sp>
        <p:nvSpPr>
          <p:cNvPr id="24" name="Rectangle 1"/>
          <p:cNvSpPr>
            <a:spLocks noChangeArrowheads="1"/>
          </p:cNvSpPr>
          <p:nvPr/>
        </p:nvSpPr>
        <p:spPr bwMode="auto">
          <a:xfrm>
            <a:off x="3929058" y="5072074"/>
            <a:ext cx="464347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09 51 64 05 67 /</a:t>
            </a:r>
            <a:r>
              <a:rPr lang="fr-FR" sz="2000" b="1" dirty="0" smtClean="0">
                <a:solidFill>
                  <a:srgbClr val="002060"/>
                </a:solidFill>
                <a:latin typeface="Calibri" pitchFamily="34" charset="0"/>
                <a:ea typeface="Times New Roman" pitchFamily="18" charset="0"/>
                <a:cs typeface="Calibri" pitchFamily="34" charset="0"/>
                <a:sym typeface="Wingdings" pitchFamily="2" charset="2"/>
              </a:rPr>
              <a:t>  +336 28 34 11 57</a:t>
            </a:r>
            <a:endParaRPr lang="fr-FR" sz="2000" b="1" cap="small" dirty="0" smtClean="0">
              <a:solidFill>
                <a:srgbClr val="2F5496"/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36876" name="Picture 12" descr="logoFB - CAUE"/>
          <p:cNvPicPr>
            <a:picLocks noChangeAspect="1" noChangeArrowheads="1"/>
          </p:cNvPicPr>
          <p:nvPr/>
        </p:nvPicPr>
        <p:blipFill>
          <a:blip r:embed="rId9"/>
          <a:srcRect l="13044" t="13043" r="13043" b="13044"/>
          <a:stretch>
            <a:fillRect/>
          </a:stretch>
        </p:blipFill>
        <p:spPr bwMode="auto">
          <a:xfrm>
            <a:off x="3786182" y="2571744"/>
            <a:ext cx="1571636" cy="1571636"/>
          </a:xfrm>
          <a:prstGeom prst="rect">
            <a:avLst/>
          </a:prstGeom>
          <a:noFill/>
        </p:spPr>
      </p:pic>
      <p:sp>
        <p:nvSpPr>
          <p:cNvPr id="27" name="Rectangle 26"/>
          <p:cNvSpPr/>
          <p:nvPr/>
        </p:nvSpPr>
        <p:spPr>
          <a:xfrm>
            <a:off x="3357554" y="4181781"/>
            <a:ext cx="5072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dirty="0" smtClean="0"/>
              <a:t>www.facebook.com/groups/ighilboukiassa</a:t>
            </a:r>
            <a:endParaRPr lang="fr-FR" sz="2000" dirty="0"/>
          </a:p>
        </p:txBody>
      </p:sp>
      <p:pic>
        <p:nvPicPr>
          <p:cNvPr id="36877" name="Picture 13" descr="C:\Users\Lyes R\Downloads\qrcode_www.facebook.com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072198" y="2643182"/>
            <a:ext cx="1428760" cy="1428760"/>
          </a:xfrm>
          <a:prstGeom prst="rect">
            <a:avLst/>
          </a:prstGeom>
          <a:noFill/>
        </p:spPr>
      </p:pic>
      <p:pic>
        <p:nvPicPr>
          <p:cNvPr id="2" name="Picture 3" descr="Contact - Réservation - Renseignements - Camping Les Peupliers Lac du  Salagou ***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428860" y="0"/>
            <a:ext cx="5072098" cy="155171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1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049" name="Picture 1" descr="C:\Users\Lyes R\Documents\141793148_3752202941511369_3212691765459187974_o.jpg"/>
          <p:cNvPicPr>
            <a:picLocks noChangeAspect="1" noChangeArrowheads="1"/>
          </p:cNvPicPr>
          <p:nvPr/>
        </p:nvPicPr>
        <p:blipFill>
          <a:blip r:embed="rId2"/>
          <a:srcRect t="4166"/>
          <a:stretch>
            <a:fillRect/>
          </a:stretch>
        </p:blipFill>
        <p:spPr bwMode="auto">
          <a:xfrm>
            <a:off x="-571536" y="-857280"/>
            <a:ext cx="10279131" cy="7957204"/>
          </a:xfrm>
          <a:prstGeom prst="rect">
            <a:avLst/>
          </a:prstGeom>
          <a:noFill/>
        </p:spPr>
      </p:pic>
      <p:pic>
        <p:nvPicPr>
          <p:cNvPr id="7" name="Image 1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14282" y="4857760"/>
            <a:ext cx="1931685" cy="1857389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-500098" y="6500834"/>
            <a:ext cx="10144196" cy="35394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17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Musique : Ait_Menguellet_-_Amusnaw </a:t>
            </a:r>
            <a:endParaRPr lang="fr-FR" sz="1700" b="0" spc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9" name="Picture 4" descr="Déclaration concernant les droits d'auteur — Agence européenne pour  l'environnemen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88495" y="6286520"/>
            <a:ext cx="969779" cy="500042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2428860" y="-24"/>
            <a:ext cx="428628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0" cap="small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rPr>
              <a:t>MERCI</a:t>
            </a:r>
            <a:endParaRPr lang="fr-FR" sz="6600" b="0" cap="small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</a:endParaRPr>
          </a:p>
        </p:txBody>
      </p:sp>
      <p:pic>
        <p:nvPicPr>
          <p:cNvPr id="11" name="Picture 3" descr="C:\Users\Lyes R\Documents\Association Village Ighil-Boukiassa - A.V.I.B\Communication\Images  Photos\Photos du village\36723885_10217083176249542_3763782778965983232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214554"/>
            <a:ext cx="2428892" cy="2428892"/>
          </a:xfrm>
          <a:prstGeom prst="ellipse">
            <a:avLst/>
          </a:prstGeom>
          <a:ln w="762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050" name="AutoShape 2" descr="Collège Rose Saint Just - Nouvell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3.4|2.3|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1.6|5.3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3.4|2.3|5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3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Capitaux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apitaux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2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2431</TotalTime>
  <Words>434</Words>
  <PresentationFormat>Affichage à l'écran (4:3)</PresentationFormat>
  <Paragraphs>93</Paragraphs>
  <Slides>17</Slides>
  <Notes>10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Oriel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Lyes R</dc:creator>
  <cp:lastModifiedBy>Lyes R</cp:lastModifiedBy>
  <cp:revision>276</cp:revision>
  <dcterms:created xsi:type="dcterms:W3CDTF">2021-02-28T22:13:06Z</dcterms:created>
  <dcterms:modified xsi:type="dcterms:W3CDTF">2021-03-20T23:30:38Z</dcterms:modified>
</cp:coreProperties>
</file>