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84" r:id="rId7"/>
    <p:sldId id="272" r:id="rId8"/>
    <p:sldId id="25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59" r:id="rId18"/>
    <p:sldId id="264" r:id="rId19"/>
    <p:sldId id="282" r:id="rId20"/>
    <p:sldId id="283" r:id="rId21"/>
    <p:sldId id="285" r:id="rId22"/>
    <p:sldId id="286" r:id="rId23"/>
    <p:sldId id="287" r:id="rId24"/>
    <p:sldId id="26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E7C175"/>
    <a:srgbClr val="E3C95B"/>
    <a:srgbClr val="E9C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549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61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7456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82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894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091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94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871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5443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840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117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5CEF-AEAE-40D6-9B17-FA31B86F3985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531F-9030-4C72-9CB9-8E5E6A25B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_3OFpVH_f4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vD2YnbXmPAU" TargetMode="External"/><Relationship Id="rId7" Type="http://schemas.openxmlformats.org/officeDocument/2006/relationships/image" Target="../media/image45.jpeg"/><Relationship Id="rId2" Type="http://schemas.openxmlformats.org/officeDocument/2006/relationships/video" Target="https://www.youtube.com/embed/lYDaOzOAkb0" TargetMode="External"/><Relationship Id="rId1" Type="http://schemas.openxmlformats.org/officeDocument/2006/relationships/video" Target="https://www.youtube.com/embed/MB7y7hDGSgE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video" Target="https://www.youtube.com/embed/NW18EvnlyxQ" TargetMode="External"/><Relationship Id="rId7" Type="http://schemas.openxmlformats.org/officeDocument/2006/relationships/image" Target="../media/image47.jpeg"/><Relationship Id="rId2" Type="http://schemas.openxmlformats.org/officeDocument/2006/relationships/video" Target="https://www.youtube.com/embed/iUEC0AuIgKQ" TargetMode="External"/><Relationship Id="rId1" Type="http://schemas.openxmlformats.org/officeDocument/2006/relationships/video" Target="https://www.youtube.com/embed/zujmQGbUW9U" TargetMode="External"/><Relationship Id="rId6" Type="http://schemas.openxmlformats.org/officeDocument/2006/relationships/image" Target="../media/image46.jpeg"/><Relationship Id="rId5" Type="http://schemas.openxmlformats.org/officeDocument/2006/relationships/slideLayout" Target="../slideLayouts/slideLayout1.xml"/><Relationship Id="rId4" Type="http://schemas.openxmlformats.org/officeDocument/2006/relationships/video" Target="https://www.youtube.com/embed/8S11WvJrcTQ" TargetMode="External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video" Target="https://www.youtube.com/embed/Cd0L3T02_H0" TargetMode="External"/><Relationship Id="rId7" Type="http://schemas.openxmlformats.org/officeDocument/2006/relationships/image" Target="../media/image51.jpeg"/><Relationship Id="rId2" Type="http://schemas.openxmlformats.org/officeDocument/2006/relationships/video" Target="https://www.youtube.com/embed/-PbAR4lB8DU" TargetMode="External"/><Relationship Id="rId1" Type="http://schemas.openxmlformats.org/officeDocument/2006/relationships/video" Target="https://www.youtube.com/embed/ouFtJWY5sWY" TargetMode="External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1.xml"/><Relationship Id="rId4" Type="http://schemas.openxmlformats.org/officeDocument/2006/relationships/video" Target="https://www.youtube.com/embed/BATMuffDxF0" TargetMode="External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video" Target="https://www.youtube.com/embed/hcnlk9XTJgU" TargetMode="External"/><Relationship Id="rId7" Type="http://schemas.openxmlformats.org/officeDocument/2006/relationships/image" Target="../media/image55.jpeg"/><Relationship Id="rId2" Type="http://schemas.openxmlformats.org/officeDocument/2006/relationships/video" Target="https://www.youtube.com/embed/4fPGSGqRP_0" TargetMode="External"/><Relationship Id="rId1" Type="http://schemas.openxmlformats.org/officeDocument/2006/relationships/video" Target="https://www.youtube.com/embed/jUxHtarbrN4" TargetMode="External"/><Relationship Id="rId6" Type="http://schemas.openxmlformats.org/officeDocument/2006/relationships/image" Target="../media/image54.jpeg"/><Relationship Id="rId5" Type="http://schemas.openxmlformats.org/officeDocument/2006/relationships/slideLayout" Target="../slideLayouts/slideLayout1.xml"/><Relationship Id="rId4" Type="http://schemas.openxmlformats.org/officeDocument/2006/relationships/video" Target="https://www.youtube.com/embed/MbjsbmOWeT4" TargetMode="External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video" Target="https://www.youtube.com/embed/UWsBrttckoc" TargetMode="External"/><Relationship Id="rId1" Type="http://schemas.openxmlformats.org/officeDocument/2006/relationships/video" Target="https://www.youtube.com/embed/T2MKzcgPELQ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mIPLjZU-vg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L5SsD7sQ8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7_ypNRdAIY0" TargetMode="External"/><Relationship Id="rId1" Type="http://schemas.openxmlformats.org/officeDocument/2006/relationships/video" Target="https://www.youtube.com/embed/t7wa_t5rTZ4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video" Target="https://www.youtube.com/embed/KSOv_g50v9Q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16.jpeg"/><Relationship Id="rId2" Type="http://schemas.openxmlformats.org/officeDocument/2006/relationships/video" Target="https://www.youtube.com/embed/EvrYd8fDvgc" TargetMode="External"/><Relationship Id="rId1" Type="http://schemas.openxmlformats.org/officeDocument/2006/relationships/video" Target="https://www.youtube.com/embed/XvhYIGbmi3I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jpeg"/><Relationship Id="rId5" Type="http://schemas.openxmlformats.org/officeDocument/2006/relationships/video" Target="https://www.youtube.com/embed/EKjao2qSINE" TargetMode="External"/><Relationship Id="rId10" Type="http://schemas.openxmlformats.org/officeDocument/2006/relationships/image" Target="../media/image14.jpeg"/><Relationship Id="rId4" Type="http://schemas.openxmlformats.org/officeDocument/2006/relationships/video" Target="https://www.youtube.com/embed/vKlxUZQhTRM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QOFOXgv4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161" y="3699799"/>
            <a:ext cx="7746275" cy="1505749"/>
          </a:xfrm>
        </p:spPr>
        <p:txBody>
          <a:bodyPr rtlCol="0">
            <a:noAutofit/>
          </a:bodyPr>
          <a:lstStyle/>
          <a:p>
            <a:pPr rtl="0"/>
            <a:r>
              <a:rPr lang="fr-FR" sz="4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formations en filière canine et féline  par apprentissage</a:t>
            </a:r>
            <a:endParaRPr lang="fr-FR" sz="4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27" y="3061055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3" y="4718971"/>
            <a:ext cx="2455617" cy="95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4" y="606875"/>
            <a:ext cx="2318399" cy="2454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46" y="1122188"/>
            <a:ext cx="3376748" cy="135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57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2229" y="0"/>
            <a:ext cx="11267508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examens du BPA TECF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840" y="-55677"/>
            <a:ext cx="1619793" cy="12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rme libre 10"/>
          <p:cNvSpPr/>
          <p:nvPr/>
        </p:nvSpPr>
        <p:spPr>
          <a:xfrm>
            <a:off x="505030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L’équipe de formateurs conçoit environ 10 épreuves 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925615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Epreuves en adéquation avec le référentiel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346199" y="2677885"/>
            <a:ext cx="430587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Sujets d’épreuves    soumis à validation de jury, de la DRAAF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505030" y="1321416"/>
            <a:ext cx="11264605" cy="898023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Il n’y a pas d’épreuves finales ni contrôle en cours de formation (CCF), l’évaluation se fait sous forme d’unités capitalisables (UC).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4294" y="5129377"/>
            <a:ext cx="590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Toutes les UC doivent obligatoirement être acquises pour valider le diplôme.</a:t>
            </a:r>
          </a:p>
        </p:txBody>
      </p:sp>
      <p:pic>
        <p:nvPicPr>
          <p:cNvPr id="2050" name="Picture 2" descr="Sticker Mignon éminent diplôme havanais chien esprit capuchon noir •  Pixers® - Nous vivons pour chan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 b="31228"/>
          <a:stretch/>
        </p:blipFill>
        <p:spPr bwMode="auto">
          <a:xfrm>
            <a:off x="849702" y="4649263"/>
            <a:ext cx="1893002" cy="1791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 Categorie Cha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b="23789"/>
          <a:stretch/>
        </p:blipFill>
        <p:spPr bwMode="auto">
          <a:xfrm>
            <a:off x="9172141" y="4734457"/>
            <a:ext cx="1865973" cy="1706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6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 diplôme, une relique barbare? | Pagt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1624833"/>
            <a:ext cx="2357801" cy="16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2229" y="0"/>
            <a:ext cx="11267508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Conséquences du système d’UC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840" y="-55677"/>
            <a:ext cx="1619793" cy="12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c plein 8"/>
          <p:cNvSpPr/>
          <p:nvPr/>
        </p:nvSpPr>
        <p:spPr>
          <a:xfrm>
            <a:off x="5036831" y="1955817"/>
            <a:ext cx="4179896" cy="4179896"/>
          </a:xfrm>
          <a:prstGeom prst="blockArc">
            <a:avLst>
              <a:gd name="adj1" fmla="val 11880000"/>
              <a:gd name="adj2" fmla="val 16200000"/>
              <a:gd name="adj3" fmla="val 464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c plein 9"/>
          <p:cNvSpPr/>
          <p:nvPr/>
        </p:nvSpPr>
        <p:spPr>
          <a:xfrm>
            <a:off x="5058935" y="1911113"/>
            <a:ext cx="4179896" cy="4179896"/>
          </a:xfrm>
          <a:prstGeom prst="blockArc">
            <a:avLst>
              <a:gd name="adj1" fmla="val 7560000"/>
              <a:gd name="adj2" fmla="val 11880000"/>
              <a:gd name="adj3" fmla="val 464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rc plein 10"/>
          <p:cNvSpPr/>
          <p:nvPr/>
        </p:nvSpPr>
        <p:spPr>
          <a:xfrm>
            <a:off x="5034781" y="1901718"/>
            <a:ext cx="4179896" cy="4179896"/>
          </a:xfrm>
          <a:prstGeom prst="blockArc">
            <a:avLst>
              <a:gd name="adj1" fmla="val 3240000"/>
              <a:gd name="adj2" fmla="val 7560000"/>
              <a:gd name="adj3" fmla="val 464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Arc plein 11"/>
          <p:cNvSpPr/>
          <p:nvPr/>
        </p:nvSpPr>
        <p:spPr>
          <a:xfrm>
            <a:off x="5010627" y="1901718"/>
            <a:ext cx="4179896" cy="4179896"/>
          </a:xfrm>
          <a:prstGeom prst="blockArc">
            <a:avLst>
              <a:gd name="adj1" fmla="val 20520000"/>
              <a:gd name="adj2" fmla="val 3240000"/>
              <a:gd name="adj3" fmla="val 464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Arc plein 12"/>
          <p:cNvSpPr/>
          <p:nvPr/>
        </p:nvSpPr>
        <p:spPr>
          <a:xfrm>
            <a:off x="5023729" y="1955817"/>
            <a:ext cx="4179896" cy="4179896"/>
          </a:xfrm>
          <a:prstGeom prst="blockArc">
            <a:avLst>
              <a:gd name="adj1" fmla="val 16200000"/>
              <a:gd name="adj2" fmla="val 20520000"/>
              <a:gd name="adj3" fmla="val 464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e libre 13"/>
          <p:cNvSpPr/>
          <p:nvPr/>
        </p:nvSpPr>
        <p:spPr>
          <a:xfrm>
            <a:off x="6333539" y="3159678"/>
            <a:ext cx="1633966" cy="1405366"/>
          </a:xfrm>
          <a:custGeom>
            <a:avLst/>
            <a:gdLst>
              <a:gd name="connsiteX0" fmla="*/ 0 w 1924502"/>
              <a:gd name="connsiteY0" fmla="*/ 962251 h 1924502"/>
              <a:gd name="connsiteX1" fmla="*/ 962251 w 1924502"/>
              <a:gd name="connsiteY1" fmla="*/ 0 h 1924502"/>
              <a:gd name="connsiteX2" fmla="*/ 1924502 w 1924502"/>
              <a:gd name="connsiteY2" fmla="*/ 962251 h 1924502"/>
              <a:gd name="connsiteX3" fmla="*/ 962251 w 1924502"/>
              <a:gd name="connsiteY3" fmla="*/ 1924502 h 1924502"/>
              <a:gd name="connsiteX4" fmla="*/ 0 w 1924502"/>
              <a:gd name="connsiteY4" fmla="*/ 962251 h 19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502" h="1924502">
                <a:moveTo>
                  <a:pt x="0" y="962251"/>
                </a:moveTo>
                <a:cubicBezTo>
                  <a:pt x="0" y="430814"/>
                  <a:pt x="430814" y="0"/>
                  <a:pt x="962251" y="0"/>
                </a:cubicBezTo>
                <a:cubicBezTo>
                  <a:pt x="1493688" y="0"/>
                  <a:pt x="1924502" y="430814"/>
                  <a:pt x="1924502" y="962251"/>
                </a:cubicBezTo>
                <a:cubicBezTo>
                  <a:pt x="1924502" y="1493688"/>
                  <a:pt x="1493688" y="1924502"/>
                  <a:pt x="962251" y="1924502"/>
                </a:cubicBezTo>
                <a:cubicBezTo>
                  <a:pt x="430814" y="1924502"/>
                  <a:pt x="0" y="1493688"/>
                  <a:pt x="0" y="96225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57" tIns="314857" rIns="314857" bIns="31485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>
                <a:latin typeface="Century Schoolbook" panose="02040604050505020304" pitchFamily="18" charset="0"/>
              </a:rPr>
              <a:t>Système UC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5612685" y="1141012"/>
            <a:ext cx="3043843" cy="1558119"/>
          </a:xfrm>
          <a:custGeom>
            <a:avLst/>
            <a:gdLst>
              <a:gd name="connsiteX0" fmla="*/ 0 w 1347151"/>
              <a:gd name="connsiteY0" fmla="*/ 673576 h 1347151"/>
              <a:gd name="connsiteX1" fmla="*/ 673576 w 1347151"/>
              <a:gd name="connsiteY1" fmla="*/ 0 h 1347151"/>
              <a:gd name="connsiteX2" fmla="*/ 1347152 w 1347151"/>
              <a:gd name="connsiteY2" fmla="*/ 673576 h 1347151"/>
              <a:gd name="connsiteX3" fmla="*/ 673576 w 1347151"/>
              <a:gd name="connsiteY3" fmla="*/ 1347152 h 1347151"/>
              <a:gd name="connsiteX4" fmla="*/ 0 w 1347151"/>
              <a:gd name="connsiteY4" fmla="*/ 673576 h 1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151" h="1347151">
                <a:moveTo>
                  <a:pt x="0" y="673576"/>
                </a:moveTo>
                <a:cubicBezTo>
                  <a:pt x="0" y="301570"/>
                  <a:pt x="301570" y="0"/>
                  <a:pt x="673576" y="0"/>
                </a:cubicBezTo>
                <a:cubicBezTo>
                  <a:pt x="1045582" y="0"/>
                  <a:pt x="1347152" y="301570"/>
                  <a:pt x="1347152" y="673576"/>
                </a:cubicBezTo>
                <a:cubicBezTo>
                  <a:pt x="1347152" y="1045582"/>
                  <a:pt x="1045582" y="1347152"/>
                  <a:pt x="673576" y="1347152"/>
                </a:cubicBezTo>
                <a:cubicBezTo>
                  <a:pt x="301570" y="1347152"/>
                  <a:pt x="0" y="1045582"/>
                  <a:pt x="0" y="67357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716" tIns="208716" rIns="208716" bIns="20871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atin typeface="Century Schoolbook" panose="02040604050505020304" pitchFamily="18" charset="0"/>
              </a:rPr>
              <a:t>Diplôme qui tend réellement vers les attentes et besoins des employeurs</a:t>
            </a:r>
            <a:endParaRPr lang="fr-FR" kern="1200" dirty="0">
              <a:latin typeface="Century Schoolbook" panose="02040604050505020304" pitchFamily="18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8443452" y="2546999"/>
            <a:ext cx="3493714" cy="1558119"/>
          </a:xfrm>
          <a:custGeom>
            <a:avLst/>
            <a:gdLst>
              <a:gd name="connsiteX0" fmla="*/ 0 w 1347151"/>
              <a:gd name="connsiteY0" fmla="*/ 673576 h 1347151"/>
              <a:gd name="connsiteX1" fmla="*/ 673576 w 1347151"/>
              <a:gd name="connsiteY1" fmla="*/ 0 h 1347151"/>
              <a:gd name="connsiteX2" fmla="*/ 1347152 w 1347151"/>
              <a:gd name="connsiteY2" fmla="*/ 673576 h 1347151"/>
              <a:gd name="connsiteX3" fmla="*/ 673576 w 1347151"/>
              <a:gd name="connsiteY3" fmla="*/ 1347152 h 1347151"/>
              <a:gd name="connsiteX4" fmla="*/ 0 w 1347151"/>
              <a:gd name="connsiteY4" fmla="*/ 673576 h 1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151" h="1347151">
                <a:moveTo>
                  <a:pt x="0" y="673576"/>
                </a:moveTo>
                <a:cubicBezTo>
                  <a:pt x="0" y="301570"/>
                  <a:pt x="301570" y="0"/>
                  <a:pt x="673576" y="0"/>
                </a:cubicBezTo>
                <a:cubicBezTo>
                  <a:pt x="1045582" y="0"/>
                  <a:pt x="1347152" y="301570"/>
                  <a:pt x="1347152" y="673576"/>
                </a:cubicBezTo>
                <a:cubicBezTo>
                  <a:pt x="1347152" y="1045582"/>
                  <a:pt x="1045582" y="1347152"/>
                  <a:pt x="673576" y="1347152"/>
                </a:cubicBezTo>
                <a:cubicBezTo>
                  <a:pt x="301570" y="1347152"/>
                  <a:pt x="0" y="1045582"/>
                  <a:pt x="0" y="67357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716" tIns="208716" rIns="208716" bIns="20871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atin typeface="Century Schoolbook" panose="02040604050505020304" pitchFamily="18" charset="0"/>
              </a:rPr>
              <a:t>En cas d’échec à des UC, l’apprenant dispose de 5 ans pour les repasser et valider le diplôme</a:t>
            </a:r>
            <a:endParaRPr lang="fr-FR" kern="1200" dirty="0">
              <a:latin typeface="Century Schoolbook" panose="020406040505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7889972" y="4638770"/>
            <a:ext cx="3043843" cy="1558119"/>
          </a:xfrm>
          <a:custGeom>
            <a:avLst/>
            <a:gdLst>
              <a:gd name="connsiteX0" fmla="*/ 0 w 1347151"/>
              <a:gd name="connsiteY0" fmla="*/ 673576 h 1347151"/>
              <a:gd name="connsiteX1" fmla="*/ 673576 w 1347151"/>
              <a:gd name="connsiteY1" fmla="*/ 0 h 1347151"/>
              <a:gd name="connsiteX2" fmla="*/ 1347152 w 1347151"/>
              <a:gd name="connsiteY2" fmla="*/ 673576 h 1347151"/>
              <a:gd name="connsiteX3" fmla="*/ 673576 w 1347151"/>
              <a:gd name="connsiteY3" fmla="*/ 1347152 h 1347151"/>
              <a:gd name="connsiteX4" fmla="*/ 0 w 1347151"/>
              <a:gd name="connsiteY4" fmla="*/ 673576 h 1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151" h="1347151">
                <a:moveTo>
                  <a:pt x="0" y="673576"/>
                </a:moveTo>
                <a:cubicBezTo>
                  <a:pt x="0" y="301570"/>
                  <a:pt x="301570" y="0"/>
                  <a:pt x="673576" y="0"/>
                </a:cubicBezTo>
                <a:cubicBezTo>
                  <a:pt x="1045582" y="0"/>
                  <a:pt x="1347152" y="301570"/>
                  <a:pt x="1347152" y="673576"/>
                </a:cubicBezTo>
                <a:cubicBezTo>
                  <a:pt x="1347152" y="1045582"/>
                  <a:pt x="1045582" y="1347152"/>
                  <a:pt x="673576" y="1347152"/>
                </a:cubicBezTo>
                <a:cubicBezTo>
                  <a:pt x="301570" y="1347152"/>
                  <a:pt x="0" y="1045582"/>
                  <a:pt x="0" y="67357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716" tIns="208716" rIns="208716" bIns="20871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atin typeface="Century Schoolbook" panose="02040604050505020304" pitchFamily="18" charset="0"/>
              </a:rPr>
              <a:t>Aucune impasse n’est tolérée pour l’obtention du diplôme</a:t>
            </a:r>
            <a:endParaRPr lang="fr-FR" kern="1200" dirty="0">
              <a:latin typeface="Century Schoolbook" panose="02040604050505020304" pitchFamily="18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3514000" y="4623725"/>
            <a:ext cx="3355273" cy="1558119"/>
          </a:xfrm>
          <a:custGeom>
            <a:avLst/>
            <a:gdLst>
              <a:gd name="connsiteX0" fmla="*/ 0 w 1347151"/>
              <a:gd name="connsiteY0" fmla="*/ 673576 h 1347151"/>
              <a:gd name="connsiteX1" fmla="*/ 673576 w 1347151"/>
              <a:gd name="connsiteY1" fmla="*/ 0 h 1347151"/>
              <a:gd name="connsiteX2" fmla="*/ 1347152 w 1347151"/>
              <a:gd name="connsiteY2" fmla="*/ 673576 h 1347151"/>
              <a:gd name="connsiteX3" fmla="*/ 673576 w 1347151"/>
              <a:gd name="connsiteY3" fmla="*/ 1347152 h 1347151"/>
              <a:gd name="connsiteX4" fmla="*/ 0 w 1347151"/>
              <a:gd name="connsiteY4" fmla="*/ 673576 h 1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151" h="1347151">
                <a:moveTo>
                  <a:pt x="0" y="673576"/>
                </a:moveTo>
                <a:cubicBezTo>
                  <a:pt x="0" y="301570"/>
                  <a:pt x="301570" y="0"/>
                  <a:pt x="673576" y="0"/>
                </a:cubicBezTo>
                <a:cubicBezTo>
                  <a:pt x="1045582" y="0"/>
                  <a:pt x="1347152" y="301570"/>
                  <a:pt x="1347152" y="673576"/>
                </a:cubicBezTo>
                <a:cubicBezTo>
                  <a:pt x="1347152" y="1045582"/>
                  <a:pt x="1045582" y="1347152"/>
                  <a:pt x="673576" y="1347152"/>
                </a:cubicBezTo>
                <a:cubicBezTo>
                  <a:pt x="301570" y="1347152"/>
                  <a:pt x="0" y="1045582"/>
                  <a:pt x="0" y="67357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716" tIns="208716" rIns="208716" bIns="20871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atin typeface="Century Schoolbook" panose="02040604050505020304" pitchFamily="18" charset="0"/>
              </a:rPr>
              <a:t>Temps de formation au CFA très court, connaissances à assimiler en peu de temps</a:t>
            </a:r>
            <a:endParaRPr lang="fr-FR" kern="1200" dirty="0">
              <a:latin typeface="Century Schoolbook" panose="02040604050505020304" pitchFamily="18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2828895" y="2623065"/>
            <a:ext cx="3043843" cy="1558119"/>
          </a:xfrm>
          <a:custGeom>
            <a:avLst/>
            <a:gdLst>
              <a:gd name="connsiteX0" fmla="*/ 0 w 1347151"/>
              <a:gd name="connsiteY0" fmla="*/ 673576 h 1347151"/>
              <a:gd name="connsiteX1" fmla="*/ 673576 w 1347151"/>
              <a:gd name="connsiteY1" fmla="*/ 0 h 1347151"/>
              <a:gd name="connsiteX2" fmla="*/ 1347152 w 1347151"/>
              <a:gd name="connsiteY2" fmla="*/ 673576 h 1347151"/>
              <a:gd name="connsiteX3" fmla="*/ 673576 w 1347151"/>
              <a:gd name="connsiteY3" fmla="*/ 1347152 h 1347151"/>
              <a:gd name="connsiteX4" fmla="*/ 0 w 1347151"/>
              <a:gd name="connsiteY4" fmla="*/ 673576 h 1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151" h="1347151">
                <a:moveTo>
                  <a:pt x="0" y="673576"/>
                </a:moveTo>
                <a:cubicBezTo>
                  <a:pt x="0" y="301570"/>
                  <a:pt x="301570" y="0"/>
                  <a:pt x="673576" y="0"/>
                </a:cubicBezTo>
                <a:cubicBezTo>
                  <a:pt x="1045582" y="0"/>
                  <a:pt x="1347152" y="301570"/>
                  <a:pt x="1347152" y="673576"/>
                </a:cubicBezTo>
                <a:cubicBezTo>
                  <a:pt x="1347152" y="1045582"/>
                  <a:pt x="1045582" y="1347152"/>
                  <a:pt x="673576" y="1347152"/>
                </a:cubicBezTo>
                <a:cubicBezTo>
                  <a:pt x="301570" y="1347152"/>
                  <a:pt x="0" y="1045582"/>
                  <a:pt x="0" y="67357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716" tIns="208716" rIns="208716" bIns="20871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atin typeface="Century Schoolbook" panose="02040604050505020304" pitchFamily="18" charset="0"/>
              </a:rPr>
              <a:t>Absolue nécessité d’être attentif, régulier et investi</a:t>
            </a:r>
            <a:endParaRPr lang="fr-FR" kern="1200" dirty="0">
              <a:latin typeface="Century Schoolbook" panose="02040604050505020304" pitchFamily="18" charset="0"/>
            </a:endParaRPr>
          </a:p>
        </p:txBody>
      </p:sp>
      <p:pic>
        <p:nvPicPr>
          <p:cNvPr id="4102" name="Picture 6" descr="Aider les élèves en difficulté : mission de plus en plus difficile pour  profs de plus en plus dévalorisés - Basta 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" y="4435804"/>
            <a:ext cx="2043409" cy="1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8959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973"/>
            <a:ext cx="10515600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Présentation du Bac Pro CGESCF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1336353" y="2780150"/>
            <a:ext cx="1115738" cy="127022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e libre 15"/>
          <p:cNvSpPr/>
          <p:nvPr/>
        </p:nvSpPr>
        <p:spPr>
          <a:xfrm>
            <a:off x="402280" y="1447046"/>
            <a:ext cx="2278031" cy="1524552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Diplôme de Niveau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2850779" y="1504316"/>
            <a:ext cx="8866603" cy="1280789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 </a:t>
            </a:r>
            <a:r>
              <a:rPr lang="fr-FR" sz="2000" kern="1200" dirty="0" smtClean="0">
                <a:latin typeface="Century Schoolbook" panose="02040604050505020304" pitchFamily="18" charset="0"/>
              </a:rPr>
              <a:t>Permet d’acquérir de l’expérience professionnelle</a:t>
            </a:r>
            <a:endParaRPr lang="fr-FR" sz="20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 Entrée dans un monde convoité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 smtClean="0">
                <a:latin typeface="Century Schoolbook" panose="02040604050505020304" pitchFamily="18" charset="0"/>
              </a:rPr>
              <a:t>Permet d’apprendre à gérer son futur élevage ou pension canine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4055482" y="4401582"/>
            <a:ext cx="1010354" cy="92414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e libre 18"/>
          <p:cNvSpPr/>
          <p:nvPr/>
        </p:nvSpPr>
        <p:spPr>
          <a:xfrm>
            <a:off x="5109766" y="4436208"/>
            <a:ext cx="2343513" cy="188556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Formation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spécialisée </a:t>
            </a: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de 2 ans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7540312" y="4942914"/>
            <a:ext cx="4651688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Aborde les différents débouchés</a:t>
            </a:r>
            <a:endParaRPr lang="fr-FR" sz="2000" kern="1200" dirty="0">
              <a:latin typeface="Century Schoolbook" panose="02040604050505020304" pitchFamily="18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Aborde les activités qu’elle peut porter (élevage, pension, éducation, toilettage, activités et disciplines cynophiles)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2600242" y="2990989"/>
            <a:ext cx="2900069" cy="131471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Enseignement professionnel et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généraliste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500311" y="3194605"/>
            <a:ext cx="6504455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57150" lvl="1" indent="-57150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ATTENTION : </a:t>
            </a:r>
            <a:r>
              <a:rPr lang="fr-FR" sz="2000" kern="1200" dirty="0" smtClean="0">
                <a:latin typeface="Century Schoolbook" panose="02040604050505020304" pitchFamily="18" charset="0"/>
              </a:rPr>
              <a:t>pas de classe de seconde à Bar le duc, donc nécessité de faire une autre seconde générale, technologique ou professionnelle ailleurs</a:t>
            </a:r>
          </a:p>
          <a:p>
            <a:pPr marL="57150" lvl="1" indent="-57150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Accessible après </a:t>
            </a:r>
            <a:r>
              <a:rPr lang="fr-FR" sz="2000" dirty="0" smtClean="0">
                <a:latin typeface="Century Schoolbook" panose="02040604050505020304" pitchFamily="18" charset="0"/>
              </a:rPr>
              <a:t>une</a:t>
            </a:r>
            <a:r>
              <a:rPr lang="fr-FR" sz="2000" kern="1200" dirty="0" smtClean="0">
                <a:latin typeface="Century Schoolbook" panose="02040604050505020304" pitchFamily="18" charset="0"/>
              </a:rPr>
              <a:t> </a:t>
            </a:r>
            <a:r>
              <a:rPr lang="fr-FR" sz="2000" dirty="0" smtClean="0">
                <a:latin typeface="Century Schoolbook" panose="02040604050505020304" pitchFamily="18" charset="0"/>
              </a:rPr>
              <a:t>2nde, ou après un BPA TECF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-66498"/>
            <a:ext cx="1219200" cy="100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073563"/>
            <a:ext cx="2171700" cy="1448082"/>
          </a:xfrm>
          <a:prstGeom prst="rect">
            <a:avLst/>
          </a:prstGeom>
        </p:spPr>
      </p:pic>
      <p:pic>
        <p:nvPicPr>
          <p:cNvPr id="4" name="B_3OFpVH_f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8789" y="4614627"/>
            <a:ext cx="3548628" cy="199610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78789" y="4251542"/>
            <a:ext cx="368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parole à nos apprentis de Bac 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282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  <p:bldP spid="19" grpId="0" animBg="1"/>
      <p:bldP spid="20" grpId="0" build="p"/>
      <p:bldP spid="21" grpId="0" animBg="1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Toiletter son chien : méthode et accessoires de toilet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76" y="5168788"/>
            <a:ext cx="1537369" cy="115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 7"/>
          <p:cNvSpPr/>
          <p:nvPr/>
        </p:nvSpPr>
        <p:spPr>
          <a:xfrm>
            <a:off x="3052650" y="634364"/>
            <a:ext cx="5760720" cy="5760720"/>
          </a:xfrm>
          <a:custGeom>
            <a:avLst/>
            <a:gdLst>
              <a:gd name="connsiteX0" fmla="*/ 2880360 w 5760720"/>
              <a:gd name="connsiteY0" fmla="*/ 0 h 5760720"/>
              <a:gd name="connsiteX1" fmla="*/ 5374825 w 5760720"/>
              <a:gd name="connsiteY1" fmla="*/ 1440180 h 5760720"/>
              <a:gd name="connsiteX2" fmla="*/ 5374825 w 5760720"/>
              <a:gd name="connsiteY2" fmla="*/ 4320540 h 5760720"/>
              <a:gd name="connsiteX3" fmla="*/ 2880360 w 5760720"/>
              <a:gd name="connsiteY3" fmla="*/ 2880360 h 5760720"/>
              <a:gd name="connsiteX4" fmla="*/ 2880360 w 5760720"/>
              <a:gd name="connsiteY4" fmla="*/ 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2880360" y="0"/>
                </a:moveTo>
                <a:cubicBezTo>
                  <a:pt x="3909414" y="0"/>
                  <a:pt x="4860298" y="548994"/>
                  <a:pt x="5374825" y="1440180"/>
                </a:cubicBezTo>
                <a:cubicBezTo>
                  <a:pt x="5889352" y="2331366"/>
                  <a:pt x="5889352" y="3429354"/>
                  <a:pt x="5374825" y="4320540"/>
                </a:cubicBezTo>
                <a:lnTo>
                  <a:pt x="2880360" y="2880360"/>
                </a:lnTo>
                <a:lnTo>
                  <a:pt x="288036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2529" tIns="1093470" rIns="704621" bIns="28079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052650" y="634364"/>
            <a:ext cx="5760720" cy="5760720"/>
          </a:xfrm>
          <a:custGeom>
            <a:avLst/>
            <a:gdLst>
              <a:gd name="connsiteX0" fmla="*/ 5374825 w 5760720"/>
              <a:gd name="connsiteY0" fmla="*/ 4320540 h 5760720"/>
              <a:gd name="connsiteX1" fmla="*/ 2880360 w 5760720"/>
              <a:gd name="connsiteY1" fmla="*/ 5760720 h 5760720"/>
              <a:gd name="connsiteX2" fmla="*/ 385895 w 5760720"/>
              <a:gd name="connsiteY2" fmla="*/ 4320540 h 5760720"/>
              <a:gd name="connsiteX3" fmla="*/ 2880360 w 5760720"/>
              <a:gd name="connsiteY3" fmla="*/ 2880360 h 5760720"/>
              <a:gd name="connsiteX4" fmla="*/ 5374825 w 5760720"/>
              <a:gd name="connsiteY4" fmla="*/ 432054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5374825" y="4320540"/>
                </a:moveTo>
                <a:cubicBezTo>
                  <a:pt x="4860298" y="5211726"/>
                  <a:pt x="3909414" y="5760720"/>
                  <a:pt x="2880360" y="5760720"/>
                </a:cubicBezTo>
                <a:cubicBezTo>
                  <a:pt x="1851306" y="5760720"/>
                  <a:pt x="900422" y="5211726"/>
                  <a:pt x="385895" y="4320540"/>
                </a:cubicBezTo>
                <a:lnTo>
                  <a:pt x="2880360" y="2880360"/>
                </a:lnTo>
                <a:lnTo>
                  <a:pt x="5374825" y="43205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820" tIns="3665221" rIns="1607820" bIns="3733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h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Matières techniques de la filière canine/féline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052650" y="634364"/>
            <a:ext cx="5720842" cy="5760720"/>
          </a:xfrm>
          <a:custGeom>
            <a:avLst/>
            <a:gdLst>
              <a:gd name="connsiteX0" fmla="*/ 385895 w 5760720"/>
              <a:gd name="connsiteY0" fmla="*/ 4320540 h 5760720"/>
              <a:gd name="connsiteX1" fmla="*/ 385895 w 5760720"/>
              <a:gd name="connsiteY1" fmla="*/ 1440180 h 5760720"/>
              <a:gd name="connsiteX2" fmla="*/ 2880360 w 5760720"/>
              <a:gd name="connsiteY2" fmla="*/ 0 h 5760720"/>
              <a:gd name="connsiteX3" fmla="*/ 2880360 w 5760720"/>
              <a:gd name="connsiteY3" fmla="*/ 2880360 h 5760720"/>
              <a:gd name="connsiteX4" fmla="*/ 385895 w 5760720"/>
              <a:gd name="connsiteY4" fmla="*/ 432054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385895" y="4320540"/>
                </a:moveTo>
                <a:cubicBezTo>
                  <a:pt x="-128632" y="3429354"/>
                  <a:pt x="-128632" y="2331366"/>
                  <a:pt x="385895" y="1440180"/>
                </a:cubicBezTo>
                <a:cubicBezTo>
                  <a:pt x="900422" y="548994"/>
                  <a:pt x="1851306" y="0"/>
                  <a:pt x="2880360" y="0"/>
                </a:cubicBezTo>
                <a:lnTo>
                  <a:pt x="2880360" y="2880360"/>
                </a:lnTo>
                <a:lnTo>
                  <a:pt x="385895" y="43205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0" tIns="1162050" rIns="3219450" bIns="273939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15 h Matières générales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33010" y="1963530"/>
            <a:ext cx="278674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h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Matières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professionnelles non spécifiques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742">
            <a:off x="269047" y="471236"/>
            <a:ext cx="1751670" cy="95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998">
            <a:off x="63654" y="1487150"/>
            <a:ext cx="2357601" cy="114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515">
            <a:off x="1479711" y="657198"/>
            <a:ext cx="1459325" cy="118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2" y="2101087"/>
            <a:ext cx="1568998" cy="109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282">
            <a:off x="2713324" y="105628"/>
            <a:ext cx="1190384" cy="167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02" y="855578"/>
            <a:ext cx="1290390" cy="233818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5" y="1972936"/>
            <a:ext cx="2000732" cy="109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877" y="4069992"/>
            <a:ext cx="2011665" cy="103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50" y="5527366"/>
            <a:ext cx="1945933" cy="10187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51" y="4057244"/>
            <a:ext cx="1762488" cy="118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17" y="5100357"/>
            <a:ext cx="1656041" cy="1518151"/>
          </a:xfrm>
          <a:prstGeom prst="rect">
            <a:avLst/>
          </a:prstGeom>
        </p:spPr>
      </p:pic>
      <p:sp>
        <p:nvSpPr>
          <p:cNvPr id="26" name="AutoShape 2" descr="Fichier:Logo de la République française (1999).svg — Wikipédia"/>
          <p:cNvSpPr>
            <a:spLocks noChangeAspect="1" noChangeArrowheads="1"/>
          </p:cNvSpPr>
          <p:nvPr/>
        </p:nvSpPr>
        <p:spPr bwMode="auto">
          <a:xfrm>
            <a:off x="620820" y="369594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 descr="Rep FR logo - FJ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6" y="5938652"/>
            <a:ext cx="1136006" cy="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38" y="46262"/>
            <a:ext cx="1090721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6927958" y="122449"/>
            <a:ext cx="2421385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rgbClr val="FF6600"/>
                </a:solidFill>
                <a:latin typeface="Century Schoolbook" panose="02040604050505020304" pitchFamily="18" charset="0"/>
              </a:rPr>
              <a:t>P</a:t>
            </a:r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rotection sociale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9015448" y="2924384"/>
            <a:ext cx="3176552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Equipement agricole, Prévention sécurité au travail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8446306" y="1493843"/>
            <a:ext cx="2367796" cy="517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Économie professionnelle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165563" y="3307473"/>
            <a:ext cx="3027579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Conduite d’élevage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565290" y="6207063"/>
            <a:ext cx="1851237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Cynophilie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57856" y="5203097"/>
            <a:ext cx="2312874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Règlementation canine/féline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9009117" y="4001041"/>
            <a:ext cx="1804985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Zootechnie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2470730" y="6209648"/>
            <a:ext cx="1861192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Toilettage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52" name="Picture 8" descr="La pandémie de COVID-19 rappelle l'importance du droit international pour  la consolidation d'un « pacte social sanitaire » - Le Club des Juriste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28252"/>
          <a:stretch/>
        </p:blipFill>
        <p:spPr bwMode="auto">
          <a:xfrm>
            <a:off x="9168277" y="-44187"/>
            <a:ext cx="1379118" cy="151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8689157" y="4606980"/>
            <a:ext cx="1804985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Education canine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3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2229" y="0"/>
            <a:ext cx="11267508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examens du Bac Pro CGESCF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840" y="-55677"/>
            <a:ext cx="1619793" cy="12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rme libre 10"/>
          <p:cNvSpPr/>
          <p:nvPr/>
        </p:nvSpPr>
        <p:spPr>
          <a:xfrm>
            <a:off x="505030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L’équipe de formateurs conçoit environ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8</a:t>
            </a: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CCF</a:t>
            </a: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925615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Epreuves en   adéquation avec le référentiel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346199" y="2677885"/>
            <a:ext cx="430587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notes CCF sont comptabilisées et ajoutées aux notes des épreuves terminales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505030" y="1321416"/>
            <a:ext cx="11264605" cy="1145716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’évaluation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se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fait tout au long du parcours par le biais des CCF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(contrôles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en cours de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formation) et à la fin de celui-ci par le biais des épreuves terminales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4294" y="5129377"/>
            <a:ext cx="590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Si le candidat a la moyenne, il valide son Bac Professionnel</a:t>
            </a:r>
            <a:endParaRPr lang="fr-FR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ticker Mignon éminent diplôme havanais chien esprit capuchon noir •  Pixers® - Nous vivons pour chan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 b="31228"/>
          <a:stretch/>
        </p:blipFill>
        <p:spPr bwMode="auto">
          <a:xfrm>
            <a:off x="849702" y="4649263"/>
            <a:ext cx="1893002" cy="1791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 Categorie Cha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b="23789"/>
          <a:stretch/>
        </p:blipFill>
        <p:spPr bwMode="auto">
          <a:xfrm>
            <a:off x="9172141" y="4734457"/>
            <a:ext cx="1865973" cy="1706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4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973"/>
            <a:ext cx="10515600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Présentation du BP </a:t>
            </a:r>
            <a:r>
              <a:rPr lang="fr-FR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é</a:t>
            </a:r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ducateur canin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1336353" y="2780150"/>
            <a:ext cx="1115738" cy="127022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e libre 15"/>
          <p:cNvSpPr/>
          <p:nvPr/>
        </p:nvSpPr>
        <p:spPr>
          <a:xfrm>
            <a:off x="402280" y="1447046"/>
            <a:ext cx="2278031" cy="1524552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Diplôme de Niveau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2850779" y="1504316"/>
            <a:ext cx="8866603" cy="1280789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 </a:t>
            </a:r>
            <a:r>
              <a:rPr lang="fr-FR" sz="2000" kern="1200" dirty="0" smtClean="0">
                <a:latin typeface="Century Schoolbook" panose="02040604050505020304" pitchFamily="18" charset="0"/>
              </a:rPr>
              <a:t>Permet d’acquérir de </a:t>
            </a:r>
            <a:r>
              <a:rPr lang="fr-FR" sz="2000" dirty="0" smtClean="0">
                <a:latin typeface="Century Schoolbook" panose="02040604050505020304" pitchFamily="18" charset="0"/>
              </a:rPr>
              <a:t>se spécialiser en éducation canine</a:t>
            </a:r>
            <a:endParaRPr lang="fr-FR" sz="20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 Entrée dans un monde convoité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 smtClean="0">
                <a:latin typeface="Century Schoolbook" panose="02040604050505020304" pitchFamily="18" charset="0"/>
              </a:rPr>
              <a:t>Permet d’apprendre à devenir un chef d’entreprise d’éducation canine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3829751" y="4281235"/>
            <a:ext cx="1115738" cy="127022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e libre 18"/>
          <p:cNvSpPr/>
          <p:nvPr/>
        </p:nvSpPr>
        <p:spPr>
          <a:xfrm>
            <a:off x="5109766" y="4436208"/>
            <a:ext cx="2343513" cy="188556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Formation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spécialisée </a:t>
            </a: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de 2 ans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7540312" y="4666712"/>
            <a:ext cx="4651688" cy="1525082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000" kern="1200" dirty="0">
              <a:latin typeface="Century Schoolbook" panose="02040604050505020304" pitchFamily="18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Aborde les activités </a:t>
            </a:r>
            <a:r>
              <a:rPr lang="fr-FR" sz="2000" dirty="0" smtClean="0">
                <a:latin typeface="Century Schoolbook" panose="02040604050505020304" pitchFamily="18" charset="0"/>
              </a:rPr>
              <a:t>d’éducation canine, de comportement canin, de comptabilité et de gestion, inhérente à la bonne conduite d’une entreprise d’éducation canine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2600242" y="2990989"/>
            <a:ext cx="2900069" cy="131471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Enseignement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très spécialisé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500311" y="3194605"/>
            <a:ext cx="6504455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57150" lvl="1" indent="-57150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Pratiquement plus de matières générales, cette formation est exclusivement centrée sur l’intégration professionnelle</a:t>
            </a:r>
          </a:p>
          <a:p>
            <a:pPr marL="57150" lvl="1" indent="-57150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>
                <a:latin typeface="Century Schoolbook" panose="02040604050505020304" pitchFamily="18" charset="0"/>
              </a:rPr>
              <a:t>Accessible après </a:t>
            </a:r>
            <a:r>
              <a:rPr lang="fr-FR" sz="2000" dirty="0" smtClean="0">
                <a:latin typeface="Century Schoolbook" panose="02040604050505020304" pitchFamily="18" charset="0"/>
              </a:rPr>
              <a:t>un diplôme de niveau 3 minimum (BPA par ex)</a:t>
            </a:r>
            <a:endParaRPr lang="fr-FR" sz="2000" kern="1200" dirty="0">
              <a:latin typeface="Century Schoolbook" panose="02040604050505020304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-66498"/>
            <a:ext cx="1219200" cy="100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7" y="4305699"/>
            <a:ext cx="2131731" cy="21317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06" y="1132997"/>
            <a:ext cx="1820314" cy="12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2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  <p:bldP spid="19" grpId="0" animBg="1"/>
      <p:bldP spid="20" grpId="0" build="p"/>
      <p:bldP spid="21" grpId="0" animBg="1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2229" y="0"/>
            <a:ext cx="11267508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examens du BP éducateur canin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840" y="-55677"/>
            <a:ext cx="1619793" cy="12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rme libre 10"/>
          <p:cNvSpPr/>
          <p:nvPr/>
        </p:nvSpPr>
        <p:spPr>
          <a:xfrm>
            <a:off x="505030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L’équipe de formateurs conçoit environ 10 épreuves 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925615" y="2677885"/>
            <a:ext cx="373913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Epreuves en adéquation avec le référentiel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346199" y="2677885"/>
            <a:ext cx="4305870" cy="1760625"/>
          </a:xfrm>
          <a:custGeom>
            <a:avLst/>
            <a:gdLst>
              <a:gd name="connsiteX0" fmla="*/ 0 w 3228572"/>
              <a:gd name="connsiteY0" fmla="*/ 0 h 1291429"/>
              <a:gd name="connsiteX1" fmla="*/ 2582858 w 3228572"/>
              <a:gd name="connsiteY1" fmla="*/ 0 h 1291429"/>
              <a:gd name="connsiteX2" fmla="*/ 3228572 w 3228572"/>
              <a:gd name="connsiteY2" fmla="*/ 645715 h 1291429"/>
              <a:gd name="connsiteX3" fmla="*/ 2582858 w 3228572"/>
              <a:gd name="connsiteY3" fmla="*/ 1291429 h 1291429"/>
              <a:gd name="connsiteX4" fmla="*/ 0 w 3228572"/>
              <a:gd name="connsiteY4" fmla="*/ 1291429 h 1291429"/>
              <a:gd name="connsiteX5" fmla="*/ 645715 w 3228572"/>
              <a:gd name="connsiteY5" fmla="*/ 645715 h 1291429"/>
              <a:gd name="connsiteX6" fmla="*/ 0 w 3228572"/>
              <a:gd name="connsiteY6" fmla="*/ 0 h 12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572" h="1291429">
                <a:moveTo>
                  <a:pt x="0" y="0"/>
                </a:moveTo>
                <a:lnTo>
                  <a:pt x="2582858" y="0"/>
                </a:lnTo>
                <a:lnTo>
                  <a:pt x="3228572" y="645715"/>
                </a:lnTo>
                <a:lnTo>
                  <a:pt x="2582858" y="1291429"/>
                </a:lnTo>
                <a:lnTo>
                  <a:pt x="0" y="1291429"/>
                </a:lnTo>
                <a:lnTo>
                  <a:pt x="645715" y="64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724" tIns="22670" rIns="668384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Sujets d’épreuves    soumis à validation de jury, de la DRAAF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505030" y="1321416"/>
            <a:ext cx="11264605" cy="898023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Il n’y a pas d’épreuves finales ni contrôle en cours de formation (CCF), l’évaluation se fait sous forme d’unités capitalisables (UC).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4294" y="5129377"/>
            <a:ext cx="590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Toutes les UC doivent obligatoirement être acquises pour valider le diplôme.</a:t>
            </a:r>
          </a:p>
        </p:txBody>
      </p:sp>
      <p:pic>
        <p:nvPicPr>
          <p:cNvPr id="2050" name="Picture 2" descr="Sticker Mignon éminent diplôme havanais chien esprit capuchon noir •  Pixers® - Nous vivons pour chan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 b="31228"/>
          <a:stretch/>
        </p:blipFill>
        <p:spPr bwMode="auto">
          <a:xfrm>
            <a:off x="849702" y="4649263"/>
            <a:ext cx="1893002" cy="1791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 Categorie Cha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b="23789"/>
          <a:stretch/>
        </p:blipFill>
        <p:spPr bwMode="auto">
          <a:xfrm>
            <a:off x="9172141" y="4734457"/>
            <a:ext cx="1865973" cy="1706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6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74" y="-78378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7464" y="74319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Recherche d’entreprise en filière canine</a:t>
            </a:r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1842915"/>
            <a:ext cx="2865120" cy="1786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rganigramme : Alternative 6"/>
          <p:cNvSpPr/>
          <p:nvPr/>
        </p:nvSpPr>
        <p:spPr>
          <a:xfrm>
            <a:off x="3396343" y="1537886"/>
            <a:ext cx="8660674" cy="3404541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En fonction de la formation, le maitre d’apprentissage peut être soit :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Un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éleveur canin et/ou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félin   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(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BPA TECF, BAC PRO CGESCF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Une pension canine et/ou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féline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(BPA 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TECF, BAC PRO CGESCF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, BP EDUC)</a:t>
            </a:r>
            <a:endParaRPr lang="fr-F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Un refuge ou fourrière (SPA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…)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(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BPA TECF, 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BP EDUC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Une structure combinant plusieurs de ces activités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547" y="4024853"/>
            <a:ext cx="2993572" cy="917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Filière en phase de développement</a:t>
            </a:r>
            <a:endParaRPr lang="fr-FR" sz="2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2750454" y="5080433"/>
            <a:ext cx="3610430" cy="117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 d’éleveurs en capacité de financer de la main d’</a:t>
            </a:r>
            <a:r>
              <a:rPr lang="fr-FR" sz="26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oeuvre</a:t>
            </a:r>
            <a:endParaRPr lang="fr-FR" sz="2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7006188" y="5060155"/>
            <a:ext cx="5163458" cy="91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Rechercher des structures de taille assez conséquente pour financer un apprenti </a:t>
            </a:r>
            <a:endParaRPr lang="fr-FR" sz="2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èche droite 10"/>
          <p:cNvSpPr/>
          <p:nvPr/>
        </p:nvSpPr>
        <p:spPr>
          <a:xfrm rot="1869712">
            <a:off x="1944915" y="5073658"/>
            <a:ext cx="551543" cy="458787"/>
          </a:xfrm>
          <a:prstGeom prst="rightArrow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9708229">
            <a:off x="6440130" y="5649565"/>
            <a:ext cx="551543" cy="458787"/>
          </a:xfrm>
          <a:prstGeom prst="rightArrow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8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2229" y="0"/>
            <a:ext cx="11267508" cy="1325563"/>
          </a:xfrm>
        </p:spPr>
        <p:txBody>
          <a:bodyPr>
            <a:normAutofit/>
          </a:bodyPr>
          <a:lstStyle/>
          <a:p>
            <a:r>
              <a:rPr lang="fr-FR" sz="32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Les débouchés en filière canine par apprentissage</a:t>
            </a:r>
            <a:endParaRPr lang="fr-FR" sz="32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3" y="0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rme libre 5"/>
          <p:cNvSpPr/>
          <p:nvPr/>
        </p:nvSpPr>
        <p:spPr>
          <a:xfrm>
            <a:off x="2204358" y="5608530"/>
            <a:ext cx="4618578" cy="948367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Vie active, employé d’entreprise canine/féline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181497" y="2324725"/>
            <a:ext cx="4618578" cy="88698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Poursuite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</a:t>
            </a: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BP Educateur Canin, diplôme de niveau 4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2192926" y="1215034"/>
            <a:ext cx="4618578" cy="878403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Poursuite en BAC PRO CGESCF, diplôme de niveau 4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2206300" y="3354529"/>
            <a:ext cx="4618578" cy="97362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Poursuite en spécialisation Toilettage, diplôme de niveau 4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181497" y="4466934"/>
            <a:ext cx="4641439" cy="97362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Poursuite en niveau 4 dans une autre filière agricole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043072" y="1877830"/>
            <a:ext cx="12330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306478" y="1877830"/>
            <a:ext cx="10159" cy="42016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633416" y="6079481"/>
            <a:ext cx="713550" cy="65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lèche courbée vers le haut 13"/>
          <p:cNvSpPr/>
          <p:nvPr/>
        </p:nvSpPr>
        <p:spPr>
          <a:xfrm rot="5165383">
            <a:off x="6757899" y="3533042"/>
            <a:ext cx="1405733" cy="948931"/>
          </a:xfrm>
          <a:prstGeom prst="curved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30528" y="2811491"/>
            <a:ext cx="4406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Installation à son compte : élevage canin/félin, pension, éducateur canin, toiletteur</a:t>
            </a:r>
          </a:p>
          <a:p>
            <a:endParaRPr lang="fr-FR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Accès aux concours nécessitant un diplôme de niveau 4 </a:t>
            </a:r>
          </a:p>
          <a:p>
            <a:pPr algn="ctr"/>
            <a:endParaRPr lang="fr-FR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Vie active</a:t>
            </a:r>
            <a:endParaRPr lang="fr-FR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028" name="Picture 4" descr="Devenir Éleveur Canin et Félin, Chiens Chats 2021 sala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83" y="5459992"/>
            <a:ext cx="1879364" cy="125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rme libre 14"/>
          <p:cNvSpPr/>
          <p:nvPr/>
        </p:nvSpPr>
        <p:spPr>
          <a:xfrm>
            <a:off x="232229" y="2487450"/>
            <a:ext cx="1622697" cy="3931372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BPA Travaux de l’Elevage Canin et Félin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622730" y="1514045"/>
            <a:ext cx="857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661918" y="2743701"/>
            <a:ext cx="857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622730" y="3697290"/>
            <a:ext cx="857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426045" y="4953747"/>
            <a:ext cx="857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661918" y="6079481"/>
            <a:ext cx="857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7495163" y="1621458"/>
            <a:ext cx="4641439" cy="97362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Poursuite en niveau 5 sur un BTS 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23" name="Connecteur droit 22"/>
          <p:cNvCxnSpPr>
            <a:endCxn id="22" idx="0"/>
          </p:cNvCxnSpPr>
          <p:nvPr/>
        </p:nvCxnSpPr>
        <p:spPr>
          <a:xfrm>
            <a:off x="6800075" y="1542071"/>
            <a:ext cx="695088" cy="241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232229" y="1022376"/>
            <a:ext cx="1622697" cy="1396425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GT, ou 2nde Pro 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1688044" y="1851072"/>
            <a:ext cx="1010161" cy="774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9" y="1333939"/>
            <a:ext cx="6327916" cy="1775021"/>
          </a:xfrm>
        </p:spPr>
        <p:txBody>
          <a:bodyPr rtlCol="0">
            <a:noAutofit/>
          </a:bodyPr>
          <a:lstStyle/>
          <a:p>
            <a:pPr rtl="0"/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F. Dos Santos responsable de la filière canine,  intervient pour vous conseiller sous forme de Foire Aux Questions filmée, cliquez sur le lien correspondant à la question qui vous intéresse…</a:t>
            </a:r>
            <a:endParaRPr lang="fr-FR" sz="24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10987" y="227860"/>
            <a:ext cx="5385543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Foire </a:t>
            </a:r>
            <a:r>
              <a:rPr lang="fr-FR" sz="40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fr-FR" sz="4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ux Questions : </a:t>
            </a:r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495265" y="1518912"/>
            <a:ext cx="10515600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MB7y7hDGSg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28814" y="459328"/>
            <a:ext cx="4710456" cy="2649632"/>
          </a:xfrm>
          <a:prstGeom prst="rect">
            <a:avLst/>
          </a:prstGeom>
        </p:spPr>
      </p:pic>
      <p:pic>
        <p:nvPicPr>
          <p:cNvPr id="3" name="lYDaOzOAkb0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031423" y="3616648"/>
            <a:ext cx="4707847" cy="2648164"/>
          </a:xfrm>
          <a:prstGeom prst="rect">
            <a:avLst/>
          </a:prstGeom>
        </p:spPr>
      </p:pic>
      <p:pic>
        <p:nvPicPr>
          <p:cNvPr id="5" name="vD2YnbXmPAU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132114" y="365485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31" y="-56766"/>
            <a:ext cx="1499590" cy="116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9228" y="145802"/>
            <a:ext cx="10515600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L’apprentissage en filière canine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624114" y="1495967"/>
            <a:ext cx="5918201" cy="948367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Ni collégien, ni lycéen mais salarié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624114" y="2727076"/>
            <a:ext cx="5918201" cy="88698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Pas de vacances scolaires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624114" y="3998397"/>
            <a:ext cx="6016172" cy="878403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Lié au CFA par contrat d’apprentissage 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624114" y="5223975"/>
            <a:ext cx="6016172" cy="973626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Nécessité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de trouver une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entreprise pour entrer au CFA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542315" y="1974441"/>
            <a:ext cx="80191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344229" y="1974441"/>
            <a:ext cx="14514" cy="38870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640286" y="5861490"/>
            <a:ext cx="7039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Flèche courbée vers le haut 30"/>
          <p:cNvSpPr/>
          <p:nvPr/>
        </p:nvSpPr>
        <p:spPr>
          <a:xfrm rot="5165383">
            <a:off x="6655876" y="3124742"/>
            <a:ext cx="1405733" cy="948931"/>
          </a:xfrm>
          <a:prstGeom prst="curved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5617" y="5498295"/>
            <a:ext cx="2912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5 semaines de congés payés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43801" y="2604011"/>
            <a:ext cx="464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Alternance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/>
          </p:nvPr>
        </p:nvGraphicFramePr>
        <p:xfrm>
          <a:off x="8077199" y="3400739"/>
          <a:ext cx="3872176" cy="216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6088">
                  <a:extLst>
                    <a:ext uri="{9D8B030D-6E8A-4147-A177-3AD203B41FA5}">
                      <a16:colId xmlns:a16="http://schemas.microsoft.com/office/drawing/2014/main" val="2812652853"/>
                    </a:ext>
                  </a:extLst>
                </a:gridCol>
                <a:gridCol w="1936088">
                  <a:extLst>
                    <a:ext uri="{9D8B030D-6E8A-4147-A177-3AD203B41FA5}">
                      <a16:colId xmlns:a16="http://schemas.microsoft.com/office/drawing/2014/main" val="4024971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CFA</a:t>
                      </a:r>
                      <a:endParaRPr lang="fr-FR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Entreprise</a:t>
                      </a:r>
                      <a:endParaRPr lang="fr-FR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186121"/>
                  </a:ext>
                </a:extLst>
              </a:tr>
              <a:tr h="1334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12 à 18 semaines par an</a:t>
                      </a:r>
                    </a:p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29 à 35 semaines par an</a:t>
                      </a:r>
                    </a:p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62244"/>
                  </a:ext>
                </a:extLst>
              </a:tr>
            </a:tbl>
          </a:graphicData>
        </a:graphic>
      </p:graphicFrame>
      <p:pic>
        <p:nvPicPr>
          <p:cNvPr id="2050" name="Picture 2" descr="Accueil - Elevage Des vives - eleveur de chiens Golden Retrie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0"/>
          <a:stretch/>
        </p:blipFill>
        <p:spPr bwMode="auto">
          <a:xfrm>
            <a:off x="8160657" y="1116486"/>
            <a:ext cx="3333750" cy="1456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5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1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59437" y="3124374"/>
            <a:ext cx="4165515" cy="456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Foire </a:t>
            </a:r>
            <a:r>
              <a:rPr lang="fr-FR" sz="2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ux Questions : </a:t>
            </a:r>
            <a:endParaRPr lang="fr-FR" sz="24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495265" y="1518912"/>
            <a:ext cx="10515600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2" name="zujmQGbUW9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3315" y="552624"/>
            <a:ext cx="4572000" cy="2571750"/>
          </a:xfrm>
          <a:prstGeom prst="rect">
            <a:avLst/>
          </a:prstGeom>
        </p:spPr>
      </p:pic>
      <p:pic>
        <p:nvPicPr>
          <p:cNvPr id="3" name="iUEC0AuIgKQ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85832" y="552624"/>
            <a:ext cx="4572000" cy="2571750"/>
          </a:xfrm>
          <a:prstGeom prst="rect">
            <a:avLst/>
          </a:prstGeom>
        </p:spPr>
      </p:pic>
      <p:pic>
        <p:nvPicPr>
          <p:cNvPr id="4" name="NW18EvnlyxQ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77595" y="3580531"/>
            <a:ext cx="4572000" cy="2571750"/>
          </a:xfrm>
          <a:prstGeom prst="rect">
            <a:avLst/>
          </a:prstGeom>
        </p:spPr>
      </p:pic>
      <p:pic>
        <p:nvPicPr>
          <p:cNvPr id="5" name="8S11WvJrcTQ"/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7085832" y="369038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59437" y="3124374"/>
            <a:ext cx="4165515" cy="456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Foire </a:t>
            </a:r>
            <a:r>
              <a:rPr lang="fr-FR" sz="2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ux Questions : </a:t>
            </a:r>
            <a:endParaRPr lang="fr-FR" sz="24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495265" y="1518912"/>
            <a:ext cx="10515600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7" name="ouFtJWY5sW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3315" y="552624"/>
            <a:ext cx="4572000" cy="2571750"/>
          </a:xfrm>
          <a:prstGeom prst="rect">
            <a:avLst/>
          </a:prstGeom>
        </p:spPr>
      </p:pic>
      <p:pic>
        <p:nvPicPr>
          <p:cNvPr id="9" name="-PbAR4lB8DU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85832" y="552624"/>
            <a:ext cx="4572000" cy="2571750"/>
          </a:xfrm>
          <a:prstGeom prst="rect">
            <a:avLst/>
          </a:prstGeom>
        </p:spPr>
      </p:pic>
      <p:pic>
        <p:nvPicPr>
          <p:cNvPr id="11" name="Cd0L3T02_H0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3315" y="3648845"/>
            <a:ext cx="4572000" cy="2571750"/>
          </a:xfrm>
          <a:prstGeom prst="rect">
            <a:avLst/>
          </a:prstGeom>
        </p:spPr>
      </p:pic>
      <p:pic>
        <p:nvPicPr>
          <p:cNvPr id="13" name="BATMuffDxF0"/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7085832" y="370774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59437" y="3124374"/>
            <a:ext cx="4165515" cy="456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Foire </a:t>
            </a:r>
            <a:r>
              <a:rPr lang="fr-FR" sz="2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ux Questions : </a:t>
            </a:r>
            <a:endParaRPr lang="fr-FR" sz="24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495265" y="1518912"/>
            <a:ext cx="10515600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" name="jUxHtarbrN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3315" y="552624"/>
            <a:ext cx="4572000" cy="2571750"/>
          </a:xfrm>
          <a:prstGeom prst="rect">
            <a:avLst/>
          </a:prstGeom>
        </p:spPr>
      </p:pic>
      <p:pic>
        <p:nvPicPr>
          <p:cNvPr id="4" name="4fPGSGqRP_0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85832" y="552624"/>
            <a:ext cx="4572000" cy="2571750"/>
          </a:xfrm>
          <a:prstGeom prst="rect">
            <a:avLst/>
          </a:prstGeom>
        </p:spPr>
      </p:pic>
      <p:pic>
        <p:nvPicPr>
          <p:cNvPr id="5" name="hcnlk9XTJgU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3315" y="3648845"/>
            <a:ext cx="4572000" cy="2571750"/>
          </a:xfrm>
          <a:prstGeom prst="rect">
            <a:avLst/>
          </a:prstGeom>
        </p:spPr>
      </p:pic>
      <p:pic>
        <p:nvPicPr>
          <p:cNvPr id="12" name="MbjsbmOWeT4"/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7085832" y="364884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3718" y="773723"/>
            <a:ext cx="45719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9501" y="1441911"/>
            <a:ext cx="4165515" cy="456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Foire </a:t>
            </a:r>
            <a:r>
              <a:rPr lang="fr-FR" sz="2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fr-FR" sz="24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ux Questions : </a:t>
            </a:r>
            <a:endParaRPr lang="fr-FR" sz="24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495265" y="1518912"/>
            <a:ext cx="10515600" cy="91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7" name="T2MKzcgPEL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05016" y="612193"/>
            <a:ext cx="4572000" cy="2571750"/>
          </a:xfrm>
          <a:prstGeom prst="rect">
            <a:avLst/>
          </a:prstGeom>
        </p:spPr>
      </p:pic>
      <p:pic>
        <p:nvPicPr>
          <p:cNvPr id="9" name="UWsBrttckoc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965372" y="3344089"/>
            <a:ext cx="5225147" cy="2939145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40" y="3616648"/>
            <a:ext cx="2318399" cy="245418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19" y="907369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52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177657" y="1071155"/>
            <a:ext cx="6050560" cy="533882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Merci pour votre attention et à bientôt.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27" y="3061055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3" y="4718971"/>
            <a:ext cx="2455617" cy="95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4" y="606875"/>
            <a:ext cx="2318399" cy="2454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949" y="339634"/>
            <a:ext cx="11456125" cy="60872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84316" y="4995481"/>
            <a:ext cx="2284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www.eplagro55.fr</a:t>
            </a:r>
            <a:endParaRPr lang="fr-FR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996" y="5494197"/>
            <a:ext cx="719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TECHNOPOLE PHILIPPE DE VILMORIN, 55000 BAR-LE-DUC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5815" y="3200084"/>
            <a:ext cx="32960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Contact filière canine :</a:t>
            </a:r>
          </a:p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Filière.canine@educagri.fr</a:t>
            </a:r>
            <a:endParaRPr lang="fr-FR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Secrétariat CFA </a:t>
            </a:r>
          </a:p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03 </a:t>
            </a:r>
            <a:r>
              <a:rPr lang="fr-FR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29 79 98 </a:t>
            </a:r>
            <a:r>
              <a:rPr lang="fr-F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27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4177657" y="2076994"/>
            <a:ext cx="544721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DmIPLjZU-v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13191" y="2811739"/>
            <a:ext cx="3540034" cy="199126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72892" y="2165408"/>
            <a:ext cx="682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petit mot de Lydia, en classe de BPA 1 pour vous encourager dans vos démarches d’apprentissage en filière canine : (cliquez sur la vidéo)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01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90" y="-27665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3029" y="160316"/>
            <a:ext cx="10689771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La rémunération en contrat d’apprentissage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585029" y="1819707"/>
          <a:ext cx="8244114" cy="4334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8038">
                  <a:extLst>
                    <a:ext uri="{9D8B030D-6E8A-4147-A177-3AD203B41FA5}">
                      <a16:colId xmlns:a16="http://schemas.microsoft.com/office/drawing/2014/main" val="3357048693"/>
                    </a:ext>
                  </a:extLst>
                </a:gridCol>
                <a:gridCol w="2748038">
                  <a:extLst>
                    <a:ext uri="{9D8B030D-6E8A-4147-A177-3AD203B41FA5}">
                      <a16:colId xmlns:a16="http://schemas.microsoft.com/office/drawing/2014/main" val="2997062049"/>
                    </a:ext>
                  </a:extLst>
                </a:gridCol>
                <a:gridCol w="2748038">
                  <a:extLst>
                    <a:ext uri="{9D8B030D-6E8A-4147-A177-3AD203B41FA5}">
                      <a16:colId xmlns:a16="http://schemas.microsoft.com/office/drawing/2014/main" val="3212952463"/>
                    </a:ext>
                  </a:extLst>
                </a:gridCol>
              </a:tblGrid>
              <a:tr h="128231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Âge</a:t>
                      </a:r>
                      <a:r>
                        <a:rPr lang="fr-FR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 du salarié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</a:t>
                      </a:r>
                      <a:r>
                        <a:rPr lang="fr-FR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ère</a:t>
                      </a:r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 année </a:t>
                      </a:r>
                    </a:p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% du SMIC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2</a:t>
                      </a:r>
                      <a:r>
                        <a:rPr lang="fr-FR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ème</a:t>
                      </a:r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 année</a:t>
                      </a:r>
                    </a:p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% du SMIC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217912"/>
                  </a:ext>
                </a:extLst>
              </a:tr>
              <a:tr h="76300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16</a:t>
                      </a:r>
                      <a:r>
                        <a:rPr lang="fr-FR" sz="28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 à 18 ans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27 %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39 %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05642"/>
                  </a:ext>
                </a:extLst>
              </a:tr>
              <a:tr h="76300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18 à 20 ans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43 %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51 %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42484"/>
                  </a:ext>
                </a:extLst>
              </a:tr>
              <a:tr h="76300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21 à 25 ans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53 %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61 %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27989"/>
                  </a:ext>
                </a:extLst>
              </a:tr>
              <a:tr h="76300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26 et +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100 %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</a:rPr>
                        <a:t>100 %</a:t>
                      </a:r>
                      <a:endParaRPr lang="fr-FR" sz="2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76001"/>
                  </a:ext>
                </a:extLst>
              </a:tr>
            </a:tbl>
          </a:graphicData>
        </a:graphic>
      </p:graphicFrame>
      <p:pic>
        <p:nvPicPr>
          <p:cNvPr id="3074" name="Picture 2" descr="Concept D'argent D'échange En Dessin Animé. | Vecteu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r="24228"/>
          <a:stretch/>
        </p:blipFill>
        <p:spPr bwMode="auto">
          <a:xfrm>
            <a:off x="1001486" y="2080964"/>
            <a:ext cx="1882215" cy="366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5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49" y="0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40972" y="-26288"/>
            <a:ext cx="11267508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 contrat d’apprentissage 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518092" y="1348789"/>
            <a:ext cx="6637451" cy="646148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 chef d’entreprise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48344" y="2093965"/>
            <a:ext cx="6386285" cy="729675"/>
          </a:xfrm>
          <a:custGeom>
            <a:avLst/>
            <a:gdLst>
              <a:gd name="connsiteX0" fmla="*/ 0 w 6386285"/>
              <a:gd name="connsiteY0" fmla="*/ 0 h 729675"/>
              <a:gd name="connsiteX1" fmla="*/ 6386285 w 6386285"/>
              <a:gd name="connsiteY1" fmla="*/ 0 h 729675"/>
              <a:gd name="connsiteX2" fmla="*/ 6386285 w 6386285"/>
              <a:gd name="connsiteY2" fmla="*/ 729675 h 729675"/>
              <a:gd name="connsiteX3" fmla="*/ 0 w 6386285"/>
              <a:gd name="connsiteY3" fmla="*/ 729675 h 729675"/>
              <a:gd name="connsiteX4" fmla="*/ 0 w 6386285"/>
              <a:gd name="connsiteY4" fmla="*/ 0 h 72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285" h="729675">
                <a:moveTo>
                  <a:pt x="0" y="0"/>
                </a:moveTo>
                <a:lnTo>
                  <a:pt x="6386285" y="0"/>
                </a:lnTo>
                <a:lnTo>
                  <a:pt x="6386285" y="729675"/>
                </a:lnTo>
                <a:lnTo>
                  <a:pt x="0" y="729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765" tIns="38100" rIns="213360" bIns="38100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2300" kern="1200" dirty="0" smtClean="0">
                <a:latin typeface="Century Schoolbook" panose="02040604050505020304" pitchFamily="18" charset="0"/>
              </a:rPr>
              <a:t>Retire un contrat d’apprentissage auprès de son organisme d’affiliation</a:t>
            </a:r>
            <a:endParaRPr lang="fr-FR" sz="2300" kern="1200" dirty="0">
              <a:latin typeface="Century Schoolbook" panose="020406040505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518092" y="3017142"/>
            <a:ext cx="6637451" cy="596915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Remplir le contrat en 3 exemplaires 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48344" y="3704909"/>
            <a:ext cx="7029337" cy="694461"/>
          </a:xfrm>
          <a:custGeom>
            <a:avLst/>
            <a:gdLst>
              <a:gd name="connsiteX0" fmla="*/ 0 w 6386285"/>
              <a:gd name="connsiteY0" fmla="*/ 0 h 1210950"/>
              <a:gd name="connsiteX1" fmla="*/ 6386285 w 6386285"/>
              <a:gd name="connsiteY1" fmla="*/ 0 h 1210950"/>
              <a:gd name="connsiteX2" fmla="*/ 6386285 w 6386285"/>
              <a:gd name="connsiteY2" fmla="*/ 1210950 h 1210950"/>
              <a:gd name="connsiteX3" fmla="*/ 0 w 6386285"/>
              <a:gd name="connsiteY3" fmla="*/ 1210950 h 1210950"/>
              <a:gd name="connsiteX4" fmla="*/ 0 w 6386285"/>
              <a:gd name="connsiteY4" fmla="*/ 0 h 121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285" h="1210950">
                <a:moveTo>
                  <a:pt x="0" y="0"/>
                </a:moveTo>
                <a:lnTo>
                  <a:pt x="6386285" y="0"/>
                </a:lnTo>
                <a:lnTo>
                  <a:pt x="6386285" y="1210950"/>
                </a:lnTo>
                <a:lnTo>
                  <a:pt x="0" y="1210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765" tIns="38100" rIns="213360" bIns="38100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2300" kern="1200" dirty="0" smtClean="0">
                <a:latin typeface="Century Schoolbook" panose="02040604050505020304" pitchFamily="18" charset="0"/>
              </a:rPr>
              <a:t>1 pour le chef d’entreprise</a:t>
            </a:r>
            <a:r>
              <a:rPr lang="fr-FR" sz="2300" dirty="0" smtClean="0">
                <a:latin typeface="Century Schoolbook" panose="02040604050505020304" pitchFamily="18" charset="0"/>
              </a:rPr>
              <a:t>, </a:t>
            </a:r>
            <a:r>
              <a:rPr lang="fr-FR" sz="2300" kern="1200" dirty="0" smtClean="0">
                <a:latin typeface="Century Schoolbook" panose="02040604050505020304" pitchFamily="18" charset="0"/>
              </a:rPr>
              <a:t>1 pour le CFA</a:t>
            </a:r>
            <a:r>
              <a:rPr lang="fr-FR" sz="2300" dirty="0" smtClean="0">
                <a:latin typeface="Century Schoolbook" panose="02040604050505020304" pitchFamily="18" charset="0"/>
              </a:rPr>
              <a:t>, 1 </a:t>
            </a:r>
            <a:r>
              <a:rPr lang="fr-FR" sz="2300" kern="1200" dirty="0" smtClean="0">
                <a:latin typeface="Century Schoolbook" panose="02040604050505020304" pitchFamily="18" charset="0"/>
              </a:rPr>
              <a:t>pour l’apprenti</a:t>
            </a:r>
            <a:endParaRPr lang="fr-FR" sz="2300" kern="1200" dirty="0">
              <a:latin typeface="Century Schoolbook" panose="020406040505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518092" y="4605352"/>
            <a:ext cx="6637451" cy="590763"/>
          </a:xfrm>
          <a:custGeom>
            <a:avLst/>
            <a:gdLst>
              <a:gd name="connsiteX0" fmla="*/ 0 w 6386285"/>
              <a:gd name="connsiteY0" fmla="*/ 119927 h 719549"/>
              <a:gd name="connsiteX1" fmla="*/ 119927 w 6386285"/>
              <a:gd name="connsiteY1" fmla="*/ 0 h 719549"/>
              <a:gd name="connsiteX2" fmla="*/ 6266358 w 6386285"/>
              <a:gd name="connsiteY2" fmla="*/ 0 h 719549"/>
              <a:gd name="connsiteX3" fmla="*/ 6386285 w 6386285"/>
              <a:gd name="connsiteY3" fmla="*/ 119927 h 719549"/>
              <a:gd name="connsiteX4" fmla="*/ 6386285 w 6386285"/>
              <a:gd name="connsiteY4" fmla="*/ 599622 h 719549"/>
              <a:gd name="connsiteX5" fmla="*/ 6266358 w 6386285"/>
              <a:gd name="connsiteY5" fmla="*/ 719549 h 719549"/>
              <a:gd name="connsiteX6" fmla="*/ 119927 w 6386285"/>
              <a:gd name="connsiteY6" fmla="*/ 719549 h 719549"/>
              <a:gd name="connsiteX7" fmla="*/ 0 w 6386285"/>
              <a:gd name="connsiteY7" fmla="*/ 599622 h 719549"/>
              <a:gd name="connsiteX8" fmla="*/ 0 w 638628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28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6266358" y="0"/>
                </a:lnTo>
                <a:cubicBezTo>
                  <a:pt x="6332592" y="0"/>
                  <a:pt x="6386285" y="53693"/>
                  <a:pt x="6386285" y="119927"/>
                </a:cubicBezTo>
                <a:lnTo>
                  <a:pt x="6386285" y="599622"/>
                </a:lnTo>
                <a:cubicBezTo>
                  <a:pt x="6386285" y="665856"/>
                  <a:pt x="6332592" y="719549"/>
                  <a:pt x="626635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Inscription au CFA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48343" y="5349003"/>
            <a:ext cx="7029338" cy="694461"/>
          </a:xfrm>
          <a:custGeom>
            <a:avLst/>
            <a:gdLst>
              <a:gd name="connsiteX0" fmla="*/ 0 w 6386285"/>
              <a:gd name="connsiteY0" fmla="*/ 0 h 1210950"/>
              <a:gd name="connsiteX1" fmla="*/ 6386285 w 6386285"/>
              <a:gd name="connsiteY1" fmla="*/ 0 h 1210950"/>
              <a:gd name="connsiteX2" fmla="*/ 6386285 w 6386285"/>
              <a:gd name="connsiteY2" fmla="*/ 1210950 h 1210950"/>
              <a:gd name="connsiteX3" fmla="*/ 0 w 6386285"/>
              <a:gd name="connsiteY3" fmla="*/ 1210950 h 1210950"/>
              <a:gd name="connsiteX4" fmla="*/ 0 w 6386285"/>
              <a:gd name="connsiteY4" fmla="*/ 0 h 121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285" h="1210950">
                <a:moveTo>
                  <a:pt x="0" y="0"/>
                </a:moveTo>
                <a:lnTo>
                  <a:pt x="6386285" y="0"/>
                </a:lnTo>
                <a:lnTo>
                  <a:pt x="6386285" y="1210950"/>
                </a:lnTo>
                <a:lnTo>
                  <a:pt x="0" y="1210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765" tIns="38100" rIns="213360" bIns="38100" numCol="1" spcCol="1270" anchor="t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2300" kern="1200" dirty="0" smtClean="0">
                <a:latin typeface="Century Schoolbook" panose="02040604050505020304" pitchFamily="18" charset="0"/>
              </a:rPr>
              <a:t>Conditionnée par la réception du contrat d’apprentissage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2300" dirty="0" smtClean="0">
                <a:latin typeface="Century Schoolbook" panose="02040604050505020304" pitchFamily="18" charset="0"/>
              </a:rPr>
              <a:t>+ </a:t>
            </a:r>
            <a:r>
              <a:rPr lang="fr-FR" sz="2300" kern="1200" dirty="0" smtClean="0">
                <a:latin typeface="Century Schoolbook" panose="02040604050505020304" pitchFamily="18" charset="0"/>
              </a:rPr>
              <a:t>un dossier complémentaire fourni par le CFA</a:t>
            </a:r>
            <a:endParaRPr lang="fr-FR" sz="2300" kern="1200" dirty="0">
              <a:latin typeface="Century Schoolbook" panose="020406040505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424">
            <a:off x="7599887" y="1330596"/>
            <a:ext cx="2465461" cy="1829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xpL5SsD7sQ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36831" y="4149443"/>
            <a:ext cx="4265102" cy="23991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00335" y="3503112"/>
            <a:ext cx="413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Rencontre avec un maître d’apprentissage et nos apprentis : (cliquez sur la vidéo)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84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672" y="272276"/>
            <a:ext cx="1861903" cy="12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6114" y="0"/>
            <a:ext cx="11267508" cy="1325563"/>
          </a:xfrm>
        </p:spPr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Organisation d’une semaine de travail</a:t>
            </a:r>
            <a:endParaRPr lang="fr-FR" sz="36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3" y="0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rme libre 7"/>
          <p:cNvSpPr/>
          <p:nvPr/>
        </p:nvSpPr>
        <p:spPr>
          <a:xfrm>
            <a:off x="1015998" y="1752741"/>
            <a:ext cx="5918201" cy="1257745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Pas d’emploi du temps fixe dans le cursus scolaire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015997" y="3323838"/>
            <a:ext cx="5918201" cy="119189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35 heures de cours hebdomadaire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015996" y="5008761"/>
            <a:ext cx="5918202" cy="120611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Réparties en 3 grandes catégories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 matières générales, matières professionnelles non spécifiques, et matières techniques de spécialité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)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2" name="t7wa_t5rTZ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034550" y="1894114"/>
            <a:ext cx="3913610" cy="2201406"/>
          </a:xfrm>
          <a:prstGeom prst="rect">
            <a:avLst/>
          </a:prstGeom>
        </p:spPr>
      </p:pic>
      <p:pic>
        <p:nvPicPr>
          <p:cNvPr id="3" name="7_ypNRdAIY0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034550" y="4476090"/>
            <a:ext cx="3913609" cy="22014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34197" y="1488029"/>
            <a:ext cx="53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Démonstration initiation au ring (cliquez sur les vidéos)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778029" y="4106758"/>
            <a:ext cx="472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pratiques sécurité et manipulation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24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1889" y="146842"/>
            <a:ext cx="11267508" cy="1325563"/>
          </a:xfrm>
        </p:spPr>
        <p:txBody>
          <a:bodyPr>
            <a:normAutofit fontScale="90000"/>
          </a:bodyPr>
          <a:lstStyle/>
          <a:p>
            <a:r>
              <a:rPr lang="fr-FR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Un enseignement riche et ludique, avec de nombreuses démonstrations et divers travaux pratiques </a:t>
            </a:r>
            <a:r>
              <a:rPr lang="fr-FR" sz="2000" dirty="0"/>
              <a:t>(cliquez sur les vidéos)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3" y="0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XvhYIGbmi3I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78524" y="1579398"/>
            <a:ext cx="3891351" cy="2188885"/>
          </a:xfrm>
          <a:prstGeom prst="rect">
            <a:avLst/>
          </a:prstGeom>
        </p:spPr>
      </p:pic>
      <p:pic>
        <p:nvPicPr>
          <p:cNvPr id="10" name="EvrYd8fDvgc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222345" y="1579398"/>
            <a:ext cx="3891351" cy="2188885"/>
          </a:xfrm>
          <a:prstGeom prst="rect">
            <a:avLst/>
          </a:prstGeom>
        </p:spPr>
      </p:pic>
      <p:pic>
        <p:nvPicPr>
          <p:cNvPr id="12" name="KSOv_g50v9Q"/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178525" y="4350747"/>
            <a:ext cx="3891351" cy="2188885"/>
          </a:xfrm>
          <a:prstGeom prst="rect">
            <a:avLst/>
          </a:prstGeom>
        </p:spPr>
      </p:pic>
      <p:pic>
        <p:nvPicPr>
          <p:cNvPr id="13" name="vKlxUZQhTRM"/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8222345" y="4350747"/>
            <a:ext cx="3844907" cy="2162760"/>
          </a:xfrm>
          <a:prstGeom prst="rect">
            <a:avLst/>
          </a:prstGeom>
        </p:spPr>
      </p:pic>
      <p:pic>
        <p:nvPicPr>
          <p:cNvPr id="14" name="EKjao2qSINE"/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4200434" y="2911809"/>
            <a:ext cx="3891351" cy="21888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8524" y="1156570"/>
            <a:ext cx="319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 fabrication de croquettes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8524" y="3981415"/>
            <a:ext cx="319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 toilettage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6713" y="2489174"/>
            <a:ext cx="319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Initiation école du chiot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222345" y="1209639"/>
            <a:ext cx="13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 Nutrition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172987" y="3981415"/>
            <a:ext cx="376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 maintenance des équipements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743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6114" y="0"/>
            <a:ext cx="11267508" cy="1325563"/>
          </a:xfrm>
        </p:spPr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 formations au CFA agricole de Bar le Duc:</a:t>
            </a:r>
            <a:endParaRPr lang="fr-FR" sz="36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3" y="0"/>
            <a:ext cx="2040951" cy="15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rme libre 7"/>
          <p:cNvSpPr/>
          <p:nvPr/>
        </p:nvSpPr>
        <p:spPr>
          <a:xfrm>
            <a:off x="219164" y="1667594"/>
            <a:ext cx="11406779" cy="1187564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 BPA travaux de l’élevage canin et félin, diplôme généraliste de niveau 3 accessible après la 3</a:t>
            </a:r>
            <a:r>
              <a:rPr lang="fr-FR" sz="2800" kern="1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ème</a:t>
            </a: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ou dès 16 ans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219164" y="3138309"/>
            <a:ext cx="11406778" cy="1278600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 Bac Pro conduite et gestion d’une entreprise du secteur canin et félin, diplôme de niveau 4 spécialisé dans l’élevage et la gestion de ce type d’exploitation 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219164" y="4736680"/>
            <a:ext cx="11406778" cy="1467285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Le BP Educateur canin, diplôme de niveau 4 centré essentiellement sur une spécialisation en éducation canine pour devenir éducateur canin 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8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973"/>
            <a:ext cx="10515600" cy="1325563"/>
          </a:xfrm>
        </p:spPr>
        <p:txBody>
          <a:bodyPr/>
          <a:lstStyle/>
          <a:p>
            <a:r>
              <a:rPr lang="fr-FR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Présentation du BPA TECF</a:t>
            </a:r>
            <a:endParaRPr lang="fr-FR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1336353" y="2780150"/>
            <a:ext cx="1115738" cy="127022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e libre 15"/>
          <p:cNvSpPr/>
          <p:nvPr/>
        </p:nvSpPr>
        <p:spPr>
          <a:xfrm>
            <a:off x="402280" y="1447046"/>
            <a:ext cx="2278031" cy="1524552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Diplôme de Niveau 3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2850780" y="1642054"/>
            <a:ext cx="7982486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 Equivalence CAP</a:t>
            </a: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 Permet d’acquérir de l’expérience professionnelle</a:t>
            </a: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 Entrée dans un monde convoité</a:t>
            </a:r>
            <a:endParaRPr lang="fr-FR" sz="2200" kern="1200" dirty="0">
              <a:latin typeface="Century Schoolbook" panose="02040604050505020304" pitchFamily="18" charset="0"/>
            </a:endParaRPr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4331058" y="4393326"/>
            <a:ext cx="709909" cy="80603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e libre 18"/>
          <p:cNvSpPr/>
          <p:nvPr/>
        </p:nvSpPr>
        <p:spPr>
          <a:xfrm>
            <a:off x="5142914" y="4528174"/>
            <a:ext cx="2343513" cy="1601773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Formation généraliste de 2 ans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7540312" y="4942914"/>
            <a:ext cx="4651688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Aborde les différents débouchés</a:t>
            </a: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Aborde les activités qu’elle peut porter (élevage, pension, éducation, toilettage, activités et disciplines cynophiles)</a:t>
            </a:r>
            <a:endParaRPr lang="fr-FR" sz="2200" kern="1200" dirty="0">
              <a:latin typeface="Century Schoolbook" panose="02040604050505020304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2600242" y="2990989"/>
            <a:ext cx="2900069" cy="1314711"/>
          </a:xfrm>
          <a:custGeom>
            <a:avLst/>
            <a:gdLst>
              <a:gd name="connsiteX0" fmla="*/ 0 w 1878246"/>
              <a:gd name="connsiteY0" fmla="*/ 219162 h 1314711"/>
              <a:gd name="connsiteX1" fmla="*/ 219162 w 1878246"/>
              <a:gd name="connsiteY1" fmla="*/ 0 h 1314711"/>
              <a:gd name="connsiteX2" fmla="*/ 1659084 w 1878246"/>
              <a:gd name="connsiteY2" fmla="*/ 0 h 1314711"/>
              <a:gd name="connsiteX3" fmla="*/ 1878246 w 1878246"/>
              <a:gd name="connsiteY3" fmla="*/ 219162 h 1314711"/>
              <a:gd name="connsiteX4" fmla="*/ 1878246 w 1878246"/>
              <a:gd name="connsiteY4" fmla="*/ 1095549 h 1314711"/>
              <a:gd name="connsiteX5" fmla="*/ 1659084 w 1878246"/>
              <a:gd name="connsiteY5" fmla="*/ 1314711 h 1314711"/>
              <a:gd name="connsiteX6" fmla="*/ 219162 w 1878246"/>
              <a:gd name="connsiteY6" fmla="*/ 1314711 h 1314711"/>
              <a:gd name="connsiteX7" fmla="*/ 0 w 1878246"/>
              <a:gd name="connsiteY7" fmla="*/ 1095549 h 1314711"/>
              <a:gd name="connsiteX8" fmla="*/ 0 w 1878246"/>
              <a:gd name="connsiteY8" fmla="*/ 219162 h 1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246" h="1314711">
                <a:moveTo>
                  <a:pt x="0" y="219162"/>
                </a:moveTo>
                <a:cubicBezTo>
                  <a:pt x="0" y="98122"/>
                  <a:pt x="98122" y="0"/>
                  <a:pt x="219162" y="0"/>
                </a:cubicBezTo>
                <a:lnTo>
                  <a:pt x="1659084" y="0"/>
                </a:lnTo>
                <a:cubicBezTo>
                  <a:pt x="1780124" y="0"/>
                  <a:pt x="1878246" y="98122"/>
                  <a:pt x="1878246" y="219162"/>
                </a:cubicBezTo>
                <a:lnTo>
                  <a:pt x="1878246" y="1095549"/>
                </a:lnTo>
                <a:cubicBezTo>
                  <a:pt x="1878246" y="1216589"/>
                  <a:pt x="1780124" y="1314711"/>
                  <a:pt x="1659084" y="1314711"/>
                </a:cubicBezTo>
                <a:lnTo>
                  <a:pt x="219162" y="1314711"/>
                </a:lnTo>
                <a:cubicBezTo>
                  <a:pt x="98122" y="1314711"/>
                  <a:pt x="0" y="1216589"/>
                  <a:pt x="0" y="1095549"/>
                </a:cubicBezTo>
                <a:lnTo>
                  <a:pt x="0" y="2191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00" tIns="144200" rIns="144200" bIns="1442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Enseignement professionnel et ludique</a:t>
            </a:r>
            <a:endParaRPr lang="fr-F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571217" y="3112009"/>
            <a:ext cx="6352854" cy="1062607"/>
          </a:xfrm>
          <a:custGeom>
            <a:avLst/>
            <a:gdLst>
              <a:gd name="connsiteX0" fmla="*/ 0 w 1366057"/>
              <a:gd name="connsiteY0" fmla="*/ 0 h 1062607"/>
              <a:gd name="connsiteX1" fmla="*/ 1366057 w 1366057"/>
              <a:gd name="connsiteY1" fmla="*/ 0 h 1062607"/>
              <a:gd name="connsiteX2" fmla="*/ 1366057 w 1366057"/>
              <a:gd name="connsiteY2" fmla="*/ 1062607 h 1062607"/>
              <a:gd name="connsiteX3" fmla="*/ 0 w 1366057"/>
              <a:gd name="connsiteY3" fmla="*/ 1062607 h 1062607"/>
              <a:gd name="connsiteX4" fmla="*/ 0 w 1366057"/>
              <a:gd name="connsiteY4" fmla="*/ 0 h 10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057" h="1062607">
                <a:moveTo>
                  <a:pt x="0" y="0"/>
                </a:moveTo>
                <a:lnTo>
                  <a:pt x="1366057" y="0"/>
                </a:lnTo>
                <a:lnTo>
                  <a:pt x="1366057" y="1062607"/>
                </a:lnTo>
                <a:lnTo>
                  <a:pt x="0" y="1062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57150" lvl="1" indent="-57150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Accessible après la 3</a:t>
            </a:r>
            <a:r>
              <a:rPr lang="fr-FR" sz="2200" kern="1200" baseline="30000" dirty="0" smtClean="0">
                <a:latin typeface="Century Schoolbook" panose="02040604050505020304" pitchFamily="18" charset="0"/>
              </a:rPr>
              <a:t>ème</a:t>
            </a:r>
            <a:r>
              <a:rPr lang="fr-FR" sz="2200" dirty="0" smtClean="0">
                <a:latin typeface="Century Schoolbook" panose="02040604050505020304" pitchFamily="18" charset="0"/>
              </a:rPr>
              <a:t>, d</a:t>
            </a:r>
            <a:r>
              <a:rPr lang="fr-FR" sz="2200" kern="1200" dirty="0" smtClean="0">
                <a:latin typeface="Century Schoolbook" panose="02040604050505020304" pitchFamily="18" charset="0"/>
              </a:rPr>
              <a:t>e 15 à 29 ans</a:t>
            </a:r>
            <a:endParaRPr lang="fr-FR" sz="2200" kern="1200" dirty="0">
              <a:latin typeface="Century Schoolbook" panose="02040604050505020304" pitchFamily="18" charset="0"/>
            </a:endParaRP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200" kern="1200" dirty="0" smtClean="0">
                <a:latin typeface="Century Schoolbook" panose="02040604050505020304" pitchFamily="18" charset="0"/>
              </a:rPr>
              <a:t>S’adresse aux jeunes intéressés par la filière canine/féline par le biais de l’apprentissage</a:t>
            </a:r>
            <a:endParaRPr lang="fr-FR" sz="2200" kern="1200" dirty="0">
              <a:latin typeface="Century Schoolbook" panose="02040604050505020304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-66498"/>
            <a:ext cx="1219200" cy="100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ut savoir sur le Golden Retriever ⋆ Emprunte Mon touto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1963" r="19968" b="20985"/>
          <a:stretch/>
        </p:blipFill>
        <p:spPr bwMode="auto">
          <a:xfrm>
            <a:off x="9518233" y="372894"/>
            <a:ext cx="2006036" cy="2359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LQOFOXgv4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2871" y="4680188"/>
            <a:ext cx="3435411" cy="193241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86097" y="4330896"/>
            <a:ext cx="391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BPA par les BPA, cliquez sur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45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  <p:bldP spid="19" grpId="0" animBg="1"/>
      <p:bldP spid="20" grpId="0" build="p"/>
      <p:bldP spid="21" grpId="0" animBg="1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Toiletter son chien : méthode et accessoires de toilet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76" y="5168788"/>
            <a:ext cx="1537369" cy="115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 7"/>
          <p:cNvSpPr/>
          <p:nvPr/>
        </p:nvSpPr>
        <p:spPr>
          <a:xfrm>
            <a:off x="3052650" y="634364"/>
            <a:ext cx="5760720" cy="5760720"/>
          </a:xfrm>
          <a:custGeom>
            <a:avLst/>
            <a:gdLst>
              <a:gd name="connsiteX0" fmla="*/ 2880360 w 5760720"/>
              <a:gd name="connsiteY0" fmla="*/ 0 h 5760720"/>
              <a:gd name="connsiteX1" fmla="*/ 5374825 w 5760720"/>
              <a:gd name="connsiteY1" fmla="*/ 1440180 h 5760720"/>
              <a:gd name="connsiteX2" fmla="*/ 5374825 w 5760720"/>
              <a:gd name="connsiteY2" fmla="*/ 4320540 h 5760720"/>
              <a:gd name="connsiteX3" fmla="*/ 2880360 w 5760720"/>
              <a:gd name="connsiteY3" fmla="*/ 2880360 h 5760720"/>
              <a:gd name="connsiteX4" fmla="*/ 2880360 w 5760720"/>
              <a:gd name="connsiteY4" fmla="*/ 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2880360" y="0"/>
                </a:moveTo>
                <a:cubicBezTo>
                  <a:pt x="3909414" y="0"/>
                  <a:pt x="4860298" y="548994"/>
                  <a:pt x="5374825" y="1440180"/>
                </a:cubicBezTo>
                <a:cubicBezTo>
                  <a:pt x="5889352" y="2331366"/>
                  <a:pt x="5889352" y="3429354"/>
                  <a:pt x="5374825" y="4320540"/>
                </a:cubicBezTo>
                <a:lnTo>
                  <a:pt x="2880360" y="2880360"/>
                </a:lnTo>
                <a:lnTo>
                  <a:pt x="288036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2529" tIns="1093470" rIns="704621" bIns="28079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052650" y="634364"/>
            <a:ext cx="5760720" cy="5760720"/>
          </a:xfrm>
          <a:custGeom>
            <a:avLst/>
            <a:gdLst>
              <a:gd name="connsiteX0" fmla="*/ 5374825 w 5760720"/>
              <a:gd name="connsiteY0" fmla="*/ 4320540 h 5760720"/>
              <a:gd name="connsiteX1" fmla="*/ 2880360 w 5760720"/>
              <a:gd name="connsiteY1" fmla="*/ 5760720 h 5760720"/>
              <a:gd name="connsiteX2" fmla="*/ 385895 w 5760720"/>
              <a:gd name="connsiteY2" fmla="*/ 4320540 h 5760720"/>
              <a:gd name="connsiteX3" fmla="*/ 2880360 w 5760720"/>
              <a:gd name="connsiteY3" fmla="*/ 2880360 h 5760720"/>
              <a:gd name="connsiteX4" fmla="*/ 5374825 w 5760720"/>
              <a:gd name="connsiteY4" fmla="*/ 432054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5374825" y="4320540"/>
                </a:moveTo>
                <a:cubicBezTo>
                  <a:pt x="4860298" y="5211726"/>
                  <a:pt x="3909414" y="5760720"/>
                  <a:pt x="2880360" y="5760720"/>
                </a:cubicBezTo>
                <a:cubicBezTo>
                  <a:pt x="1851306" y="5760720"/>
                  <a:pt x="900422" y="5211726"/>
                  <a:pt x="385895" y="4320540"/>
                </a:cubicBezTo>
                <a:lnTo>
                  <a:pt x="2880360" y="2880360"/>
                </a:lnTo>
                <a:lnTo>
                  <a:pt x="5374825" y="43205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820" tIns="3665221" rIns="1607820" bIns="3733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15 h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Matières techniques de la filière canine/féline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052650" y="634364"/>
            <a:ext cx="5760720" cy="5760720"/>
          </a:xfrm>
          <a:custGeom>
            <a:avLst/>
            <a:gdLst>
              <a:gd name="connsiteX0" fmla="*/ 385895 w 5760720"/>
              <a:gd name="connsiteY0" fmla="*/ 4320540 h 5760720"/>
              <a:gd name="connsiteX1" fmla="*/ 385895 w 5760720"/>
              <a:gd name="connsiteY1" fmla="*/ 1440180 h 5760720"/>
              <a:gd name="connsiteX2" fmla="*/ 2880360 w 5760720"/>
              <a:gd name="connsiteY2" fmla="*/ 0 h 5760720"/>
              <a:gd name="connsiteX3" fmla="*/ 2880360 w 5760720"/>
              <a:gd name="connsiteY3" fmla="*/ 2880360 h 5760720"/>
              <a:gd name="connsiteX4" fmla="*/ 385895 w 5760720"/>
              <a:gd name="connsiteY4" fmla="*/ 432054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720" h="5760720">
                <a:moveTo>
                  <a:pt x="385895" y="4320540"/>
                </a:moveTo>
                <a:cubicBezTo>
                  <a:pt x="-128632" y="3429354"/>
                  <a:pt x="-128632" y="2331366"/>
                  <a:pt x="385895" y="1440180"/>
                </a:cubicBezTo>
                <a:cubicBezTo>
                  <a:pt x="900422" y="548994"/>
                  <a:pt x="1851306" y="0"/>
                  <a:pt x="2880360" y="0"/>
                </a:cubicBezTo>
                <a:lnTo>
                  <a:pt x="2880360" y="2880360"/>
                </a:lnTo>
                <a:lnTo>
                  <a:pt x="385895" y="43205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0" tIns="1162050" rIns="3219450" bIns="273939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h Matières générales</a:t>
            </a:r>
            <a:endPara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33010" y="1963530"/>
            <a:ext cx="278674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Matières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professionnelles non spécifiques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742">
            <a:off x="269047" y="471236"/>
            <a:ext cx="1751670" cy="95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998">
            <a:off x="63654" y="1487150"/>
            <a:ext cx="2357601" cy="114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515">
            <a:off x="1479711" y="657198"/>
            <a:ext cx="1459325" cy="118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2" y="2101087"/>
            <a:ext cx="1568998" cy="109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282">
            <a:off x="2713324" y="105628"/>
            <a:ext cx="1190384" cy="167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02" y="855578"/>
            <a:ext cx="1290390" cy="233818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5" y="1972936"/>
            <a:ext cx="2000732" cy="109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877" y="4069992"/>
            <a:ext cx="2011665" cy="103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50" y="5527366"/>
            <a:ext cx="1945933" cy="10187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368" y="3843188"/>
            <a:ext cx="1762488" cy="118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17" y="5100357"/>
            <a:ext cx="1656041" cy="1518151"/>
          </a:xfrm>
          <a:prstGeom prst="rect">
            <a:avLst/>
          </a:prstGeom>
        </p:spPr>
      </p:pic>
      <p:sp>
        <p:nvSpPr>
          <p:cNvPr id="26" name="AutoShape 2" descr="Fichier:Logo de la République française (1999).svg — Wikipédia"/>
          <p:cNvSpPr>
            <a:spLocks noChangeAspect="1" noChangeArrowheads="1"/>
          </p:cNvSpPr>
          <p:nvPr/>
        </p:nvSpPr>
        <p:spPr bwMode="auto">
          <a:xfrm>
            <a:off x="620820" y="369594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 descr="Rep FR logo - FJ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6" y="5938652"/>
            <a:ext cx="1136006" cy="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38" y="46262"/>
            <a:ext cx="1090721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6927958" y="122449"/>
            <a:ext cx="2421385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Droit du travail et protection sociale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9015448" y="2924384"/>
            <a:ext cx="3176552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Prévention sécurité au travail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8446306" y="1493843"/>
            <a:ext cx="2367796" cy="517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Économie professionnelle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165563" y="3307473"/>
            <a:ext cx="3027579" cy="102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Conduite d’élevage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565290" y="6207063"/>
            <a:ext cx="1851237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Cynophilie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57856" y="5203097"/>
            <a:ext cx="2312874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Règlementation canine/féline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8907626" y="3698762"/>
            <a:ext cx="1804985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Zootechnie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2470730" y="6209648"/>
            <a:ext cx="1861192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Toilettage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52" name="Picture 8" descr="La pandémie de COVID-19 rappelle l'importance du droit international pour  la consolidation d'un « pacte social sanitaire » - Le Club des Juriste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28252"/>
          <a:stretch/>
        </p:blipFill>
        <p:spPr bwMode="auto">
          <a:xfrm>
            <a:off x="9168277" y="-44187"/>
            <a:ext cx="1379118" cy="151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8689157" y="4606980"/>
            <a:ext cx="1804985" cy="551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FF6600"/>
                </a:solidFill>
                <a:latin typeface="Century Schoolbook" panose="02040604050505020304" pitchFamily="18" charset="0"/>
              </a:rPr>
              <a:t>Education canine</a:t>
            </a:r>
            <a:endParaRPr lang="fr-FR" sz="2000" b="1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1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1288</Words>
  <Application>Microsoft Office PowerPoint</Application>
  <PresentationFormat>Grand écran</PresentationFormat>
  <Paragraphs>183</Paragraphs>
  <Slides>24</Slides>
  <Notes>0</Notes>
  <HiddenSlides>0</HiddenSlides>
  <MMClips>28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Thème Office</vt:lpstr>
      <vt:lpstr>Les formations en filière canine et féline  par apprentissage</vt:lpstr>
      <vt:lpstr>L’apprentissage en filière canine</vt:lpstr>
      <vt:lpstr>La rémunération en contrat d’apprentissage</vt:lpstr>
      <vt:lpstr>Le contrat d’apprentissage </vt:lpstr>
      <vt:lpstr>Organisation d’une semaine de travail</vt:lpstr>
      <vt:lpstr>Un enseignement riche et ludique, avec de nombreuses démonstrations et divers travaux pratiques (cliquez sur les vidéos) </vt:lpstr>
      <vt:lpstr>3 formations au CFA agricole de Bar le Duc:</vt:lpstr>
      <vt:lpstr>Présentation du BPA TECF</vt:lpstr>
      <vt:lpstr>Présentation PowerPoint</vt:lpstr>
      <vt:lpstr>Les examens du BPA TECF</vt:lpstr>
      <vt:lpstr>Conséquences du système d’UC</vt:lpstr>
      <vt:lpstr>Présentation du Bac Pro CGESCF</vt:lpstr>
      <vt:lpstr>Présentation PowerPoint</vt:lpstr>
      <vt:lpstr>Les examens du Bac Pro CGESCF</vt:lpstr>
      <vt:lpstr>Présentation du BP éducateur canin</vt:lpstr>
      <vt:lpstr>Les examens du BP éducateur canin</vt:lpstr>
      <vt:lpstr>Recherche d’entreprise en filière canine</vt:lpstr>
      <vt:lpstr>Les débouchés en filière canine par apprentissage</vt:lpstr>
      <vt:lpstr>F. Dos Santos responsable de la filière canine,  intervient pour vous conseiller sous forme de Foire Aux Questions filmée, cliquez sur le lien correspondant à la question qui vous intéresse…</vt:lpstr>
      <vt:lpstr>Présentation PowerPoint</vt:lpstr>
      <vt:lpstr>Présentation PowerPoint</vt:lpstr>
      <vt:lpstr>Présentation PowerPoint</vt:lpstr>
      <vt:lpstr>Présentation PowerPoint</vt:lpstr>
      <vt:lpstr>Merci pour votre attention et à bientôt.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 TECF  Brevet Professionnel Agricole   Travaux de l’Elevage Canin et Félin</dc:title>
  <dc:creator>Formateur du CFA</dc:creator>
  <cp:lastModifiedBy>soph T</cp:lastModifiedBy>
  <cp:revision>63</cp:revision>
  <dcterms:created xsi:type="dcterms:W3CDTF">2021-01-29T15:58:59Z</dcterms:created>
  <dcterms:modified xsi:type="dcterms:W3CDTF">2021-03-01T08:49:14Z</dcterms:modified>
</cp:coreProperties>
</file>