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9"/>
  </p:notesMasterIdLst>
  <p:sldIdLst>
    <p:sldId id="266" r:id="rId2"/>
    <p:sldId id="328" r:id="rId3"/>
    <p:sldId id="284" r:id="rId4"/>
    <p:sldId id="308" r:id="rId5"/>
    <p:sldId id="256" r:id="rId6"/>
    <p:sldId id="285" r:id="rId7"/>
    <p:sldId id="262" r:id="rId8"/>
    <p:sldId id="310" r:id="rId9"/>
    <p:sldId id="294" r:id="rId10"/>
    <p:sldId id="299" r:id="rId11"/>
    <p:sldId id="282" r:id="rId12"/>
    <p:sldId id="315" r:id="rId13"/>
    <p:sldId id="300" r:id="rId14"/>
    <p:sldId id="296" r:id="rId15"/>
    <p:sldId id="297" r:id="rId16"/>
    <p:sldId id="293" r:id="rId17"/>
    <p:sldId id="314" r:id="rId18"/>
    <p:sldId id="295" r:id="rId19"/>
    <p:sldId id="301" r:id="rId20"/>
    <p:sldId id="302" r:id="rId21"/>
    <p:sldId id="326" r:id="rId22"/>
    <p:sldId id="305" r:id="rId23"/>
    <p:sldId id="304" r:id="rId24"/>
    <p:sldId id="298" r:id="rId25"/>
    <p:sldId id="283" r:id="rId26"/>
    <p:sldId id="286" r:id="rId27"/>
    <p:sldId id="281" r:id="rId28"/>
    <p:sldId id="270" r:id="rId29"/>
    <p:sldId id="280" r:id="rId30"/>
    <p:sldId id="271" r:id="rId31"/>
    <p:sldId id="272" r:id="rId32"/>
    <p:sldId id="273" r:id="rId33"/>
    <p:sldId id="278" r:id="rId34"/>
    <p:sldId id="287" r:id="rId35"/>
    <p:sldId id="307" r:id="rId36"/>
    <p:sldId id="288" r:id="rId37"/>
    <p:sldId id="289" r:id="rId38"/>
    <p:sldId id="290" r:id="rId39"/>
    <p:sldId id="306" r:id="rId40"/>
    <p:sldId id="291" r:id="rId41"/>
    <p:sldId id="311" r:id="rId42"/>
    <p:sldId id="312" r:id="rId43"/>
    <p:sldId id="292" r:id="rId44"/>
    <p:sldId id="259" r:id="rId45"/>
    <p:sldId id="316" r:id="rId46"/>
    <p:sldId id="327" r:id="rId47"/>
    <p:sldId id="329" r:id="rId48"/>
  </p:sldIdLst>
  <p:sldSz cx="12192000" cy="6858000"/>
  <p:notesSz cx="6858000" cy="9144000"/>
  <p:embeddedFontLst>
    <p:embeddedFont>
      <p:font typeface="Artistik" panose="04040505050F02020602" pitchFamily="82" charset="0"/>
      <p:regular r:id="rId50"/>
    </p:embeddedFon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Corbel" panose="020B0503020204020204" pitchFamily="34" charset="0"/>
      <p:regular r:id="rId55"/>
      <p:bold r:id="rId56"/>
      <p:italic r:id="rId57"/>
      <p:boldItalic r:id="rId58"/>
    </p:embeddedFont>
    <p:embeddedFont>
      <p:font typeface="Monotype Corsiva" panose="03010101010201010101" pitchFamily="66" charset="0"/>
      <p:italic r:id="rId5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HJTrwRchtDRUMTGeEHJ0A==" hashData="/49K+0oUpuUfA50GJaOb7SZR8RoD4tXyXO0+QHTdXrOJoCj6vpgJFwkcSTESrbuf6jq21Rlw1KB24mqDNGnw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816B"/>
    <a:srgbClr val="23817F"/>
    <a:srgbClr val="4D8812"/>
    <a:srgbClr val="2C7862"/>
    <a:srgbClr val="939393"/>
    <a:srgbClr val="A6A6A6"/>
    <a:srgbClr val="FF7C80"/>
    <a:srgbClr val="FF5050"/>
    <a:srgbClr val="A560C8"/>
    <a:srgbClr val="CC9D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08" autoAdjust="0"/>
    <p:restoredTop sz="94660"/>
  </p:normalViewPr>
  <p:slideViewPr>
    <p:cSldViewPr snapToGrid="0" showGuides="1">
      <p:cViewPr varScale="1">
        <p:scale>
          <a:sx n="95" d="100"/>
          <a:sy n="95" d="100"/>
        </p:scale>
        <p:origin x="96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9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5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8.fntdata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3.fntdata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font" Target="fonts/font2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F806E7-5554-4F2C-90E3-1360A893AD4D}" type="datetimeFigureOut">
              <a:rPr lang="es-MX" smtClean="0"/>
              <a:t>29/06/2020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CF051B-7867-4303-AC39-F8D009ACA7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21598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zadie 2">
            <a:extLst>
              <a:ext uri="{FF2B5EF4-FFF2-40B4-BE49-F238E27FC236}">
                <a16:creationId xmlns:a16="http://schemas.microsoft.com/office/drawing/2014/main" id="{5C331317-98F5-4E24-82AF-D5D02678D6A1}"/>
              </a:ext>
            </a:extLst>
          </p:cNvPr>
          <p:cNvSpPr/>
          <p:nvPr/>
        </p:nvSpPr>
        <p:spPr>
          <a:xfrm>
            <a:off x="9296568" y="155900"/>
            <a:ext cx="2363354" cy="6546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Pozadie 1">
            <a:extLst>
              <a:ext uri="{FF2B5EF4-FFF2-40B4-BE49-F238E27FC236}">
                <a16:creationId xmlns:a16="http://schemas.microsoft.com/office/drawing/2014/main" id="{D395F2D3-CE6B-4A8F-920B-2B33E9C5A01E}"/>
              </a:ext>
            </a:extLst>
          </p:cNvPr>
          <p:cNvSpPr/>
          <p:nvPr/>
        </p:nvSpPr>
        <p:spPr>
          <a:xfrm>
            <a:off x="5364000" y="155900"/>
            <a:ext cx="2554490" cy="6546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Foto">
            <a:extLst>
              <a:ext uri="{FF2B5EF4-FFF2-40B4-BE49-F238E27FC236}">
                <a16:creationId xmlns:a16="http://schemas.microsoft.com/office/drawing/2014/main" id="{6EC3EB56-F264-4223-8EF8-6E9B38034215}"/>
              </a:ext>
            </a:extLst>
          </p:cNvPr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9" y="180000"/>
            <a:ext cx="4922877" cy="6522100"/>
          </a:xfrm>
          <a:prstGeom prst="rect">
            <a:avLst/>
          </a:prstGeom>
          <a:ln w="28575">
            <a:noFill/>
          </a:ln>
        </p:spPr>
      </p:pic>
      <p:sp>
        <p:nvSpPr>
          <p:cNvPr id="4" name="Nadpis">
            <a:extLst>
              <a:ext uri="{FF2B5EF4-FFF2-40B4-BE49-F238E27FC236}">
                <a16:creationId xmlns:a16="http://schemas.microsoft.com/office/drawing/2014/main" id="{EE8601C4-4C5E-43B3-A168-7759D4C84B5F}"/>
              </a:ext>
            </a:extLst>
          </p:cNvPr>
          <p:cNvSpPr/>
          <p:nvPr/>
        </p:nvSpPr>
        <p:spPr>
          <a:xfrm>
            <a:off x="625378" y="1490007"/>
            <a:ext cx="4424608" cy="3877985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Obras</a:t>
            </a:r>
            <a:endParaRPr lang="sk-SK" sz="5400" b="1" i="1" spc="50">
              <a:ln w="12700" cmpd="tri">
                <a:solidFill>
                  <a:schemeClr val="bg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50800" dist="63500" dir="2700000" algn="tl" rotWithShape="0">
                  <a:srgbClr val="D29910">
                    <a:alpha val="74000"/>
                  </a:srgbClr>
                </a:outerShdw>
              </a:effectLst>
              <a:latin typeface="Artistik" panose="04040505050F02020602" pitchFamily="82" charset="0"/>
            </a:endParaRPr>
          </a:p>
          <a:p>
            <a:pPr algn="ctr"/>
            <a:r>
              <a:rPr lang="pt-BR" sz="36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e </a:t>
            </a:r>
            <a:endParaRPr lang="pt-BR" sz="3600" b="1" i="1" spc="50" dirty="0">
              <a:ln w="12700" cmpd="tri">
                <a:solidFill>
                  <a:schemeClr val="bg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50800" dist="63500" dir="2700000" algn="tl" rotWithShape="0">
                  <a:srgbClr val="D29910">
                    <a:alpha val="74000"/>
                  </a:srgbClr>
                </a:outerShdw>
              </a:effectLst>
              <a:latin typeface="Artistik" panose="04040505050F02020602" pitchFamily="82" charset="0"/>
            </a:endParaRPr>
          </a:p>
          <a:p>
            <a:pPr algn="ctr"/>
            <a:r>
              <a:rPr lang="pt-BR" sz="5400" b="1" i="1" spc="50" dirty="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poesia </a:t>
            </a:r>
          </a:p>
          <a:p>
            <a:pPr algn="ctr"/>
            <a:r>
              <a:rPr lang="es-ES" sz="3600" b="1" i="1" spc="50" dirty="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de</a:t>
            </a:r>
          </a:p>
          <a:p>
            <a:pPr algn="ctr"/>
            <a:r>
              <a:rPr lang="es-ES" sz="6600" b="1" i="1" cap="none" spc="50" dirty="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Rosa </a:t>
            </a:r>
            <a:r>
              <a:rPr lang="es-ES" sz="6600" b="1" i="1" cap="none" spc="50" dirty="0" err="1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Lapinha</a:t>
            </a:r>
            <a:endParaRPr lang="es-ES" sz="6600" b="1" i="1" cap="none" spc="50" dirty="0">
              <a:ln w="12700" cmpd="tri">
                <a:solidFill>
                  <a:schemeClr val="bg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50800" dist="63500" dir="2700000" algn="tl" rotWithShape="0">
                  <a:srgbClr val="D29910">
                    <a:alpha val="74000"/>
                  </a:srgbClr>
                </a:outerShdw>
              </a:effectLst>
              <a:latin typeface="Artistik" panose="04040505050F02020602" pitchFamily="82" charset="0"/>
            </a:endParaRPr>
          </a:p>
        </p:txBody>
      </p:sp>
      <p:pic>
        <p:nvPicPr>
          <p:cNvPr id="9" name="Obrázok 8">
            <a:extLst>
              <a:ext uri="{FF2B5EF4-FFF2-40B4-BE49-F238E27FC236}">
                <a16:creationId xmlns:a16="http://schemas.microsoft.com/office/drawing/2014/main" id="{30E90E43-4023-4786-A9F7-CD602B5907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1617">
            <a:off x="4411697" y="5977679"/>
            <a:ext cx="406503" cy="406503"/>
          </a:xfrm>
          <a:prstGeom prst="rect">
            <a:avLst/>
          </a:prstGeom>
        </p:spPr>
      </p:pic>
      <p:sp>
        <p:nvSpPr>
          <p:cNvPr id="10" name="Ovál 9">
            <a:extLst>
              <a:ext uri="{FF2B5EF4-FFF2-40B4-BE49-F238E27FC236}">
                <a16:creationId xmlns:a16="http://schemas.microsoft.com/office/drawing/2014/main" id="{689B4DA6-A154-423D-BBAF-00DAB530B228}"/>
              </a:ext>
            </a:extLst>
          </p:cNvPr>
          <p:cNvSpPr/>
          <p:nvPr/>
        </p:nvSpPr>
        <p:spPr>
          <a:xfrm>
            <a:off x="4319182" y="5875216"/>
            <a:ext cx="605469" cy="60546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5" name="Rám 2">
            <a:extLst>
              <a:ext uri="{FF2B5EF4-FFF2-40B4-BE49-F238E27FC236}">
                <a16:creationId xmlns:a16="http://schemas.microsoft.com/office/drawing/2014/main" id="{E03AD2C5-AE6D-49E7-984A-9AE7B15F20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04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  <p:sndAc>
          <p:stSnd loop="1">
            <p:snd r:embed="rId2" name="Govi - New Dawn.wav"/>
          </p:stSnd>
        </p:sndAc>
      </p:transition>
    </mc:Choice>
    <mc:Fallback xmlns="">
      <p:transition spd="slow">
        <p:fade/>
        <p:sndAc>
          <p:stSnd loop="1">
            <p:snd r:embed="rId6" name="Govi - New Daw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69000">
              <a:schemeClr val="accent2">
                <a:lumMod val="75000"/>
              </a:schemeClr>
            </a:gs>
            <a:gs pos="9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AAA931D-211B-4AA6-BB19-48EE1B3EC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009" y="315645"/>
            <a:ext cx="5446294" cy="622670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470B7A7-B1A3-444F-83B7-EED5D0AAA477}"/>
              </a:ext>
            </a:extLst>
          </p:cNvPr>
          <p:cNvSpPr txBox="1"/>
          <p:nvPr/>
        </p:nvSpPr>
        <p:spPr>
          <a:xfrm>
            <a:off x="6184712" y="336891"/>
            <a:ext cx="587044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4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Rosa </a:t>
            </a:r>
            <a:r>
              <a:rPr lang="pt-PT" sz="4400" dirty="0" err="1">
                <a:solidFill>
                  <a:schemeClr val="tx2">
                    <a:lumMod val="20000"/>
                    <a:lumOff val="80000"/>
                  </a:schemeClr>
                </a:solidFill>
              </a:rPr>
              <a:t>Lapinha</a:t>
            </a:r>
            <a:endParaRPr lang="pt-PT" sz="4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algn="ctr"/>
            <a:endParaRPr lang="pt-PT" sz="4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pt-PT" sz="4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Pinta e expõe </a:t>
            </a:r>
          </a:p>
          <a:p>
            <a:pPr algn="ctr"/>
            <a:r>
              <a:rPr lang="pt-PT" sz="4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desde 1989</a:t>
            </a:r>
          </a:p>
          <a:p>
            <a:pPr algn="ctr"/>
            <a:r>
              <a:rPr lang="pt-PT" sz="4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Artista internacional</a:t>
            </a:r>
          </a:p>
          <a:p>
            <a:pPr algn="ctr"/>
            <a:r>
              <a:rPr lang="pt-PT" sz="4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tem representação</a:t>
            </a:r>
          </a:p>
          <a:p>
            <a:pPr algn="ctr"/>
            <a:r>
              <a:rPr lang="pt-PT" sz="4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de suas obras</a:t>
            </a:r>
          </a:p>
          <a:p>
            <a:pPr algn="ctr"/>
            <a:r>
              <a:rPr lang="pt-PT" sz="4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Em Portugal </a:t>
            </a:r>
          </a:p>
          <a:p>
            <a:pPr algn="ctr"/>
            <a:r>
              <a:rPr lang="pt-PT" sz="4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e no estrangeiro</a:t>
            </a:r>
          </a:p>
        </p:txBody>
      </p:sp>
      <p:pic>
        <p:nvPicPr>
          <p:cNvPr id="5" name="Rám 2">
            <a:extLst>
              <a:ext uri="{FF2B5EF4-FFF2-40B4-BE49-F238E27FC236}">
                <a16:creationId xmlns:a16="http://schemas.microsoft.com/office/drawing/2014/main" id="{8FCDF455-317F-488E-B4C5-988130FCA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777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zadie 2">
            <a:extLst>
              <a:ext uri="{FF2B5EF4-FFF2-40B4-BE49-F238E27FC236}">
                <a16:creationId xmlns:a16="http://schemas.microsoft.com/office/drawing/2014/main" id="{A292207B-9531-4CC4-AFAA-D590F551B206}"/>
              </a:ext>
            </a:extLst>
          </p:cNvPr>
          <p:cNvSpPr/>
          <p:nvPr/>
        </p:nvSpPr>
        <p:spPr>
          <a:xfrm>
            <a:off x="8532000" y="154800"/>
            <a:ext cx="2363354" cy="65384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Pozadie 1">
            <a:extLst>
              <a:ext uri="{FF2B5EF4-FFF2-40B4-BE49-F238E27FC236}">
                <a16:creationId xmlns:a16="http://schemas.microsoft.com/office/drawing/2014/main" id="{0465C53A-427A-4FDA-88A4-152F95D24A32}"/>
              </a:ext>
            </a:extLst>
          </p:cNvPr>
          <p:cNvSpPr/>
          <p:nvPr/>
        </p:nvSpPr>
        <p:spPr>
          <a:xfrm>
            <a:off x="1202481" y="154800"/>
            <a:ext cx="2554490" cy="6534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Foto">
            <a:extLst>
              <a:ext uri="{FF2B5EF4-FFF2-40B4-BE49-F238E27FC236}">
                <a16:creationId xmlns:a16="http://schemas.microsoft.com/office/drawing/2014/main" id="{967A084C-A9E1-4CC9-8BC9-76DB451CA0E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941" y="159218"/>
            <a:ext cx="8673598" cy="6534000"/>
          </a:xfrm>
          <a:prstGeom prst="rect">
            <a:avLst/>
          </a:prstGeom>
          <a:ln w="19050">
            <a:noFill/>
          </a:ln>
        </p:spPr>
      </p:pic>
      <p:pic>
        <p:nvPicPr>
          <p:cNvPr id="4" name="Rám 2">
            <a:extLst>
              <a:ext uri="{FF2B5EF4-FFF2-40B4-BE49-F238E27FC236}">
                <a16:creationId xmlns:a16="http://schemas.microsoft.com/office/drawing/2014/main" id="{76378840-60E9-407F-8E45-F1A482B389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4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BFB6F055-ACAE-4673-AF01-618D125A9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758" y="505326"/>
            <a:ext cx="5190122" cy="584734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" name="Rám 2">
            <a:extLst>
              <a:ext uri="{FF2B5EF4-FFF2-40B4-BE49-F238E27FC236}">
                <a16:creationId xmlns:a16="http://schemas.microsoft.com/office/drawing/2014/main" id="{6498EDF8-23DC-4D39-BADB-148B1B82D9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47EA3FB1-A82C-4849-B898-3B769F4EE805}"/>
              </a:ext>
            </a:extLst>
          </p:cNvPr>
          <p:cNvSpPr txBox="1"/>
          <p:nvPr/>
        </p:nvSpPr>
        <p:spPr>
          <a:xfrm>
            <a:off x="617121" y="2893517"/>
            <a:ext cx="5190122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>
                <a:latin typeface="Monotype Corsiva" panose="03010101010201010101" pitchFamily="66" charset="0"/>
              </a:rPr>
              <a:t>Rebatendo </a:t>
            </a:r>
            <a:r>
              <a:rPr lang="pt-PT" sz="2000" dirty="0">
                <a:latin typeface="Monotype Corsiva" panose="03010101010201010101" pitchFamily="66" charset="0"/>
              </a:rPr>
              <a:t>tornando a rebater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De tanto querer e não ter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 agora rebatendo a vontade de já ter e não mais querer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Aquilo que o lerdo tempo me deu já extemporâneo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Complacentemente contemplo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O que não me interessa mais contemplar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Nem como bibelot já serve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Perto de mim para ti não há mais lugar </a:t>
            </a:r>
          </a:p>
          <a:p>
            <a:endParaRPr lang="pt-PT" dirty="0">
              <a:latin typeface="Monotype Corsiva" panose="03010101010201010101" pitchFamily="66" charset="0"/>
            </a:endParaRPr>
          </a:p>
          <a:p>
            <a:pPr algn="r"/>
            <a:r>
              <a:rPr lang="pt-PT" sz="2400">
                <a:latin typeface="Monotype Corsiva" panose="03010101010201010101" pitchFamily="66" charset="0"/>
              </a:rPr>
              <a:t>Rosa Lapinha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“Poemas esparsos”</a:t>
            </a:r>
          </a:p>
        </p:txBody>
      </p:sp>
    </p:spTree>
    <p:extLst>
      <p:ext uri="{BB962C8B-B14F-4D97-AF65-F5344CB8AC3E}">
        <p14:creationId xmlns:p14="http://schemas.microsoft.com/office/powerpoint/2010/main" val="103692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zadie 2">
            <a:extLst>
              <a:ext uri="{FF2B5EF4-FFF2-40B4-BE49-F238E27FC236}">
                <a16:creationId xmlns:a16="http://schemas.microsoft.com/office/drawing/2014/main" id="{25BE2FD1-6FA0-4BF3-9754-B2053B9D979A}"/>
              </a:ext>
            </a:extLst>
          </p:cNvPr>
          <p:cNvSpPr/>
          <p:nvPr/>
        </p:nvSpPr>
        <p:spPr>
          <a:xfrm>
            <a:off x="8807116" y="156411"/>
            <a:ext cx="2899881" cy="6545178"/>
          </a:xfrm>
          <a:prstGeom prst="rect">
            <a:avLst/>
          </a:prstGeom>
          <a:gradFill flip="none" rotWithShape="1">
            <a:gsLst>
              <a:gs pos="0">
                <a:srgbClr val="30816B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Pozadie 1">
            <a:extLst>
              <a:ext uri="{FF2B5EF4-FFF2-40B4-BE49-F238E27FC236}">
                <a16:creationId xmlns:a16="http://schemas.microsoft.com/office/drawing/2014/main" id="{5063B7CB-DABD-425B-BC22-D6C8C0238C13}"/>
              </a:ext>
            </a:extLst>
          </p:cNvPr>
          <p:cNvSpPr/>
          <p:nvPr/>
        </p:nvSpPr>
        <p:spPr>
          <a:xfrm>
            <a:off x="6048000" y="156411"/>
            <a:ext cx="2759116" cy="6545178"/>
          </a:xfrm>
          <a:prstGeom prst="rect">
            <a:avLst/>
          </a:prstGeom>
          <a:gradFill flip="none" rotWithShape="1">
            <a:gsLst>
              <a:gs pos="0">
                <a:srgbClr val="30816B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026" name="Maľba" descr="8oqz3vJfWHDuNQ1075GpbV5aRgbR7Kvu8pWUe4Zz1Z4LD21-XN0MgA==.jpg"/>
          <p:cNvPicPr>
            <a:picLocks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0" y="156411"/>
            <a:ext cx="4066674" cy="6545178"/>
          </a:xfrm>
          <a:prstGeom prst="rect">
            <a:avLst/>
          </a:prstGeom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1E176A0E-772B-4BFC-9131-1AB707CB8236}"/>
              </a:ext>
            </a:extLst>
          </p:cNvPr>
          <p:cNvSpPr txBox="1"/>
          <p:nvPr/>
        </p:nvSpPr>
        <p:spPr>
          <a:xfrm>
            <a:off x="783718" y="969702"/>
            <a:ext cx="5188959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A célula transmite o movimento e dança</a:t>
            </a:r>
          </a:p>
          <a:p>
            <a:r>
              <a:rPr lang="pt-PT" sz="2000">
                <a:latin typeface="Monotype Corsiva" panose="03010101010201010101" pitchFamily="66" charset="0"/>
              </a:rPr>
              <a:t>A </a:t>
            </a:r>
            <a:r>
              <a:rPr lang="pt-PT" sz="2000" dirty="0">
                <a:latin typeface="Monotype Corsiva" panose="03010101010201010101" pitchFamily="66" charset="0"/>
              </a:rPr>
              <a:t>pele se exalta se empola e a música avança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As células se juntam em perfeita harmonia</a:t>
            </a:r>
          </a:p>
          <a:p>
            <a:r>
              <a:rPr lang="pt-PT" sz="2000">
                <a:latin typeface="Monotype Corsiva" panose="03010101010201010101" pitchFamily="66" charset="0"/>
              </a:rPr>
              <a:t>E </a:t>
            </a:r>
            <a:r>
              <a:rPr lang="pt-PT" sz="2000" dirty="0">
                <a:latin typeface="Monotype Corsiva" panose="03010101010201010101" pitchFamily="66" charset="0"/>
              </a:rPr>
              <a:t>o corpo dança em beleza e magia</a:t>
            </a:r>
          </a:p>
          <a:p>
            <a:r>
              <a:rPr lang="pt-PT" sz="2000">
                <a:latin typeface="Monotype Corsiva" panose="03010101010201010101" pitchFamily="66" charset="0"/>
              </a:rPr>
              <a:t>Dança </a:t>
            </a:r>
            <a:r>
              <a:rPr lang="pt-PT" sz="2000" dirty="0">
                <a:latin typeface="Monotype Corsiva" panose="03010101010201010101" pitchFamily="66" charset="0"/>
              </a:rPr>
              <a:t>o coração o estômago e os rins</a:t>
            </a:r>
          </a:p>
          <a:p>
            <a:r>
              <a:rPr lang="pt-PT" sz="2000">
                <a:latin typeface="Monotype Corsiva" panose="03010101010201010101" pitchFamily="66" charset="0"/>
              </a:rPr>
              <a:t>Dança </a:t>
            </a:r>
            <a:r>
              <a:rPr lang="pt-PT" sz="2000" dirty="0">
                <a:latin typeface="Monotype Corsiva" panose="03010101010201010101" pitchFamily="66" charset="0"/>
              </a:rPr>
              <a:t>os intestinos o esófago e o pulmão</a:t>
            </a:r>
          </a:p>
          <a:p>
            <a:r>
              <a:rPr lang="pt-PT" sz="2000">
                <a:latin typeface="Monotype Corsiva" panose="03010101010201010101" pitchFamily="66" charset="0"/>
              </a:rPr>
              <a:t>Dança </a:t>
            </a:r>
            <a:r>
              <a:rPr lang="pt-PT" sz="2000" dirty="0">
                <a:latin typeface="Monotype Corsiva" panose="03010101010201010101" pitchFamily="66" charset="0"/>
              </a:rPr>
              <a:t>o braço o dedo a unha e a mão</a:t>
            </a:r>
          </a:p>
          <a:p>
            <a:r>
              <a:rPr lang="pt-PT" sz="2000">
                <a:latin typeface="Monotype Corsiva" panose="03010101010201010101" pitchFamily="66" charset="0"/>
              </a:rPr>
              <a:t>Os </a:t>
            </a:r>
            <a:r>
              <a:rPr lang="pt-PT" sz="2000" dirty="0">
                <a:latin typeface="Monotype Corsiva" panose="03010101010201010101" pitchFamily="66" charset="0"/>
              </a:rPr>
              <a:t>dentes tilintam e a música trincam</a:t>
            </a:r>
          </a:p>
          <a:p>
            <a:r>
              <a:rPr lang="pt-PT" sz="2000">
                <a:latin typeface="Monotype Corsiva" panose="03010101010201010101" pitchFamily="66" charset="0"/>
              </a:rPr>
              <a:t>Os </a:t>
            </a:r>
            <a:r>
              <a:rPr lang="pt-PT" sz="2000" dirty="0">
                <a:latin typeface="Monotype Corsiva" panose="03010101010201010101" pitchFamily="66" charset="0"/>
              </a:rPr>
              <a:t>ouvidos dançam e os tímpanos ondulam</a:t>
            </a:r>
          </a:p>
          <a:p>
            <a:r>
              <a:rPr lang="pt-PT" sz="2000">
                <a:latin typeface="Monotype Corsiva" panose="03010101010201010101" pitchFamily="66" charset="0"/>
              </a:rPr>
              <a:t>E </a:t>
            </a:r>
            <a:r>
              <a:rPr lang="pt-PT" sz="2000" dirty="0">
                <a:latin typeface="Monotype Corsiva" panose="03010101010201010101" pitchFamily="66" charset="0"/>
              </a:rPr>
              <a:t>os pensamentos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Esses estão ausentes</a:t>
            </a:r>
          </a:p>
          <a:p>
            <a:r>
              <a:rPr lang="pt-PT" sz="2000">
                <a:latin typeface="Monotype Corsiva" panose="03010101010201010101" pitchFamily="66" charset="0"/>
              </a:rPr>
              <a:t>Mas </a:t>
            </a:r>
            <a:r>
              <a:rPr lang="pt-PT" sz="2000" dirty="0">
                <a:latin typeface="Monotype Corsiva" panose="03010101010201010101" pitchFamily="66" charset="0"/>
              </a:rPr>
              <a:t>estão os sentidos todos </a:t>
            </a:r>
            <a:r>
              <a:rPr lang="pt-PT" sz="2000" dirty="0" err="1">
                <a:latin typeface="Monotype Corsiva" panose="03010101010201010101" pitchFamily="66" charset="0"/>
              </a:rPr>
              <a:t>reflectidos</a:t>
            </a:r>
            <a:endParaRPr lang="pt-PT" sz="2000" dirty="0">
              <a:latin typeface="Monotype Corsiva" panose="03010101010201010101" pitchFamily="66" charset="0"/>
            </a:endParaRPr>
          </a:p>
          <a:p>
            <a:r>
              <a:rPr lang="pt-PT" sz="2000">
                <a:latin typeface="Monotype Corsiva" panose="03010101010201010101" pitchFamily="66" charset="0"/>
              </a:rPr>
              <a:t>Em </a:t>
            </a:r>
            <a:r>
              <a:rPr lang="pt-PT" sz="2000" dirty="0">
                <a:latin typeface="Monotype Corsiva" panose="03010101010201010101" pitchFamily="66" charset="0"/>
              </a:rPr>
              <a:t>gestos quadrados de aromas inebriados</a:t>
            </a:r>
          </a:p>
          <a:p>
            <a:r>
              <a:rPr lang="pt-PT" sz="2000">
                <a:latin typeface="Monotype Corsiva" panose="03010101010201010101" pitchFamily="66" charset="0"/>
              </a:rPr>
              <a:t>Só </a:t>
            </a:r>
            <a:r>
              <a:rPr lang="pt-PT" sz="2000" dirty="0">
                <a:latin typeface="Monotype Corsiva" panose="03010101010201010101" pitchFamily="66" charset="0"/>
              </a:rPr>
              <a:t>por </a:t>
            </a:r>
            <a:r>
              <a:rPr lang="pt-PT" sz="2000">
                <a:latin typeface="Monotype Corsiva" panose="03010101010201010101" pitchFamily="66" charset="0"/>
              </a:rPr>
              <a:t>mim vividos</a:t>
            </a:r>
            <a:endParaRPr lang="sk-SK" sz="2000">
              <a:latin typeface="Monotype Corsiva" panose="03010101010201010101" pitchFamily="66" charset="0"/>
            </a:endParaRPr>
          </a:p>
          <a:p>
            <a:endParaRPr lang="sk-SK" sz="1200">
              <a:latin typeface="Monotype Corsiva" panose="03010101010201010101" pitchFamily="66" charset="0"/>
            </a:endParaRPr>
          </a:p>
          <a:p>
            <a:pPr algn="r"/>
            <a:r>
              <a:rPr lang="sk-SK" sz="2400">
                <a:latin typeface="Monotype Corsiva" panose="03010101010201010101" pitchFamily="66" charset="0"/>
              </a:rPr>
              <a:t>Rosa Lapinha</a:t>
            </a:r>
            <a:r>
              <a:rPr lang="pt-BR" sz="2400">
                <a:latin typeface="Monotype Corsiva" panose="03010101010201010101" pitchFamily="66" charset="0"/>
              </a:rPr>
              <a:t> </a:t>
            </a:r>
            <a:r>
              <a:rPr lang="sk-SK" sz="2400">
                <a:latin typeface="Monotype Corsiva" panose="03010101010201010101" pitchFamily="66" charset="0"/>
              </a:rPr>
              <a:t>em </a:t>
            </a:r>
            <a:r>
              <a:rPr lang="pt-BR" sz="2400">
                <a:latin typeface="Monotype Corsiva" panose="03010101010201010101" pitchFamily="66" charset="0"/>
              </a:rPr>
              <a:t>livro</a:t>
            </a:r>
            <a:endParaRPr lang="sk-SK" sz="2400">
              <a:latin typeface="Monotype Corsiva" panose="03010101010201010101" pitchFamily="66" charset="0"/>
            </a:endParaRPr>
          </a:p>
          <a:p>
            <a:pPr algn="r"/>
            <a:r>
              <a:rPr lang="pt-BR" sz="2400">
                <a:latin typeface="Monotype Corsiva" panose="03010101010201010101" pitchFamily="66" charset="0"/>
              </a:rPr>
              <a:t>“Desenrolando fragmentos de memória”</a:t>
            </a:r>
            <a:endParaRPr lang="sk-SK" sz="2400">
              <a:latin typeface="Monotype Corsiva" panose="03010101010201010101" pitchFamily="66" charset="0"/>
            </a:endParaRP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CE8251A7-F106-4F8A-A977-AB1236ACC7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20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zadie 2">
            <a:extLst>
              <a:ext uri="{FF2B5EF4-FFF2-40B4-BE49-F238E27FC236}">
                <a16:creationId xmlns:a16="http://schemas.microsoft.com/office/drawing/2014/main" id="{C9546284-6498-4526-A8EC-E2C977418596}"/>
              </a:ext>
            </a:extLst>
          </p:cNvPr>
          <p:cNvSpPr/>
          <p:nvPr/>
        </p:nvSpPr>
        <p:spPr>
          <a:xfrm>
            <a:off x="9252000" y="152598"/>
            <a:ext cx="2363354" cy="656187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Pozadie 1">
            <a:extLst>
              <a:ext uri="{FF2B5EF4-FFF2-40B4-BE49-F238E27FC236}">
                <a16:creationId xmlns:a16="http://schemas.microsoft.com/office/drawing/2014/main" id="{689C1424-49BC-4A0A-860E-E3CB7E67505A}"/>
              </a:ext>
            </a:extLst>
          </p:cNvPr>
          <p:cNvSpPr/>
          <p:nvPr/>
        </p:nvSpPr>
        <p:spPr>
          <a:xfrm>
            <a:off x="576000" y="152318"/>
            <a:ext cx="2554490" cy="656215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DEBA3724-A8F6-4E57-AB31-6DA81084239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49531" y="163773"/>
            <a:ext cx="9914709" cy="6550926"/>
          </a:xfrm>
          <a:prstGeom prst="rect">
            <a:avLst/>
          </a:prstGeom>
          <a:ln w="28575">
            <a:noFill/>
          </a:ln>
        </p:spPr>
      </p:pic>
      <p:pic>
        <p:nvPicPr>
          <p:cNvPr id="4" name="Rám 2">
            <a:extLst>
              <a:ext uri="{FF2B5EF4-FFF2-40B4-BE49-F238E27FC236}">
                <a16:creationId xmlns:a16="http://schemas.microsoft.com/office/drawing/2014/main" id="{7386877C-EEE9-46C9-BEE3-8E5BA5215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55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F38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zadie 2">
            <a:extLst>
              <a:ext uri="{FF2B5EF4-FFF2-40B4-BE49-F238E27FC236}">
                <a16:creationId xmlns:a16="http://schemas.microsoft.com/office/drawing/2014/main" id="{5C822682-300D-4F97-A766-57ABC4BF8F54}"/>
              </a:ext>
            </a:extLst>
          </p:cNvPr>
          <p:cNvSpPr/>
          <p:nvPr/>
        </p:nvSpPr>
        <p:spPr>
          <a:xfrm>
            <a:off x="9035787" y="180473"/>
            <a:ext cx="2212484" cy="6521116"/>
          </a:xfrm>
          <a:prstGeom prst="rect">
            <a:avLst/>
          </a:prstGeom>
          <a:gradFill flip="none" rotWithShape="1">
            <a:gsLst>
              <a:gs pos="0">
                <a:srgbClr val="5F38EC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Pozadie 1">
            <a:extLst>
              <a:ext uri="{FF2B5EF4-FFF2-40B4-BE49-F238E27FC236}">
                <a16:creationId xmlns:a16="http://schemas.microsoft.com/office/drawing/2014/main" id="{B3DA1D78-EB22-4EAF-9E66-F19CFCA493F2}"/>
              </a:ext>
            </a:extLst>
          </p:cNvPr>
          <p:cNvSpPr/>
          <p:nvPr/>
        </p:nvSpPr>
        <p:spPr>
          <a:xfrm>
            <a:off x="6346282" y="156411"/>
            <a:ext cx="2409970" cy="6521116"/>
          </a:xfrm>
          <a:prstGeom prst="rect">
            <a:avLst/>
          </a:prstGeom>
          <a:gradFill flip="none" rotWithShape="1">
            <a:gsLst>
              <a:gs pos="0">
                <a:srgbClr val="5F38EC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026" name="Maľba" descr="nm8im2wQfFY_GH5gxKpkN_7YlU_5DJm3LNLd6IbZ7DywSb7TeenU5w==.jpg"/>
          <p:cNvPicPr>
            <a:picLocks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0807" y="156411"/>
            <a:ext cx="3958391" cy="6521116"/>
          </a:xfrm>
          <a:prstGeom prst="rect">
            <a:avLst/>
          </a:prstGeom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F4CE856D-8FDA-4F1B-B051-75343D79F255}"/>
              </a:ext>
            </a:extLst>
          </p:cNvPr>
          <p:cNvSpPr txBox="1"/>
          <p:nvPr/>
        </p:nvSpPr>
        <p:spPr>
          <a:xfrm>
            <a:off x="884386" y="575094"/>
            <a:ext cx="444873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Monotype Corsiva" panose="03010101010201010101" pitchFamily="66" charset="0"/>
              </a:rPr>
              <a:t>Quando as trombetas soarem nos céus</a:t>
            </a:r>
          </a:p>
          <a:p>
            <a:r>
              <a:rPr lang="pt-PT" dirty="0">
                <a:latin typeface="Monotype Corsiva" panose="03010101010201010101" pitchFamily="66" charset="0"/>
              </a:rPr>
              <a:t>E o dia em noite se tornar</a:t>
            </a:r>
          </a:p>
          <a:p>
            <a:r>
              <a:rPr lang="pt-PT" dirty="0">
                <a:latin typeface="Monotype Corsiva" panose="03010101010201010101" pitchFamily="66" charset="0"/>
              </a:rPr>
              <a:t>Quando os trovões recuarem de temor</a:t>
            </a:r>
          </a:p>
          <a:p>
            <a:r>
              <a:rPr lang="pt-PT" dirty="0">
                <a:latin typeface="Monotype Corsiva" panose="03010101010201010101" pitchFamily="66" charset="0"/>
              </a:rPr>
              <a:t>Os pássaros na terra vão dançar</a:t>
            </a:r>
          </a:p>
          <a:p>
            <a:r>
              <a:rPr lang="pt-PT" dirty="0">
                <a:latin typeface="Monotype Corsiva" panose="03010101010201010101" pitchFamily="66" charset="0"/>
              </a:rPr>
              <a:t>Com os pirilampos um hino de amor</a:t>
            </a:r>
          </a:p>
          <a:p>
            <a:endParaRPr lang="pt-PT" sz="900" dirty="0">
              <a:latin typeface="Monotype Corsiva" panose="03010101010201010101" pitchFamily="66" charset="0"/>
            </a:endParaRPr>
          </a:p>
          <a:p>
            <a:r>
              <a:rPr lang="pt-PT" dirty="0">
                <a:latin typeface="Monotype Corsiva" panose="03010101010201010101" pitchFamily="66" charset="0"/>
              </a:rPr>
              <a:t>Quando não mais o sol se esconder </a:t>
            </a:r>
          </a:p>
          <a:p>
            <a:r>
              <a:rPr lang="pt-PT" dirty="0">
                <a:latin typeface="Monotype Corsiva" panose="03010101010201010101" pitchFamily="66" charset="0"/>
              </a:rPr>
              <a:t>e a noite em dia se tornar</a:t>
            </a:r>
          </a:p>
          <a:p>
            <a:r>
              <a:rPr lang="pt-PT" dirty="0">
                <a:latin typeface="Monotype Corsiva" panose="03010101010201010101" pitchFamily="66" charset="0"/>
              </a:rPr>
              <a:t>os peixes no céu vão voar</a:t>
            </a:r>
          </a:p>
          <a:p>
            <a:r>
              <a:rPr lang="pt-PT">
                <a:latin typeface="Monotype Corsiva" panose="03010101010201010101" pitchFamily="66" charset="0"/>
              </a:rPr>
              <a:t>e </a:t>
            </a:r>
            <a:r>
              <a:rPr lang="pt-PT" dirty="0">
                <a:latin typeface="Monotype Corsiva" panose="03010101010201010101" pitchFamily="66" charset="0"/>
              </a:rPr>
              <a:t>os cavalos a trote estrelas vão ser</a:t>
            </a:r>
          </a:p>
          <a:p>
            <a:endParaRPr lang="pt-PT" sz="900" dirty="0">
              <a:latin typeface="Monotype Corsiva" panose="03010101010201010101" pitchFamily="66" charset="0"/>
            </a:endParaRPr>
          </a:p>
          <a:p>
            <a:r>
              <a:rPr lang="pt-PT" dirty="0">
                <a:latin typeface="Monotype Corsiva" panose="03010101010201010101" pitchFamily="66" charset="0"/>
              </a:rPr>
              <a:t>Quando as marés subirem de tom</a:t>
            </a:r>
          </a:p>
          <a:p>
            <a:r>
              <a:rPr lang="pt-PT" dirty="0">
                <a:latin typeface="Monotype Corsiva" panose="03010101010201010101" pitchFamily="66" charset="0"/>
              </a:rPr>
              <a:t>E as conchas enrolarem-se na espuma do mar</a:t>
            </a:r>
          </a:p>
          <a:p>
            <a:r>
              <a:rPr lang="pt-PT" dirty="0">
                <a:latin typeface="Monotype Corsiva" panose="03010101010201010101" pitchFamily="66" charset="0"/>
              </a:rPr>
              <a:t>Aves marinhas sacodem suas asas </a:t>
            </a:r>
          </a:p>
          <a:p>
            <a:r>
              <a:rPr lang="pt-PT" dirty="0">
                <a:latin typeface="Monotype Corsiva" panose="03010101010201010101" pitchFamily="66" charset="0"/>
              </a:rPr>
              <a:t>E búzios luzidios recolhem a suas casas</a:t>
            </a:r>
          </a:p>
          <a:p>
            <a:endParaRPr lang="pt-PT" sz="900" dirty="0">
              <a:latin typeface="Monotype Corsiva" panose="03010101010201010101" pitchFamily="66" charset="0"/>
            </a:endParaRPr>
          </a:p>
          <a:p>
            <a:r>
              <a:rPr lang="pt-PT" dirty="0">
                <a:latin typeface="Monotype Corsiva" panose="03010101010201010101" pitchFamily="66" charset="0"/>
              </a:rPr>
              <a:t>Quando os gatos tocarem flauta</a:t>
            </a:r>
          </a:p>
          <a:p>
            <a:r>
              <a:rPr lang="pt-PT" dirty="0">
                <a:latin typeface="Monotype Corsiva" panose="03010101010201010101" pitchFamily="66" charset="0"/>
              </a:rPr>
              <a:t>E os beija flor ensaiarem a espargata</a:t>
            </a:r>
          </a:p>
          <a:p>
            <a:r>
              <a:rPr lang="pt-PT" dirty="0">
                <a:latin typeface="Monotype Corsiva" panose="03010101010201010101" pitchFamily="66" charset="0"/>
              </a:rPr>
              <a:t>As constelações se irão se inclinar e </a:t>
            </a:r>
          </a:p>
          <a:p>
            <a:r>
              <a:rPr lang="pt-PT" dirty="0">
                <a:latin typeface="Monotype Corsiva" panose="03010101010201010101" pitchFamily="66" charset="0"/>
              </a:rPr>
              <a:t>todas as galáxias um abraço irão dar</a:t>
            </a:r>
          </a:p>
          <a:p>
            <a:endParaRPr lang="pt-PT" dirty="0">
              <a:latin typeface="Monotype Corsiva" panose="03010101010201010101" pitchFamily="66" charset="0"/>
            </a:endParaRPr>
          </a:p>
          <a:p>
            <a:pPr algn="r"/>
            <a:r>
              <a:rPr lang="pt-PT" sz="2200" dirty="0">
                <a:latin typeface="Monotype Corsiva" panose="03010101010201010101" pitchFamily="66" charset="0"/>
              </a:rPr>
              <a:t>Rosa </a:t>
            </a:r>
            <a:r>
              <a:rPr lang="pt-PT" sz="2200">
                <a:latin typeface="Monotype Corsiva" panose="03010101010201010101" pitchFamily="66" charset="0"/>
              </a:rPr>
              <a:t>Lapinha </a:t>
            </a:r>
            <a:r>
              <a:rPr lang="sk-SK" sz="2200">
                <a:latin typeface="Monotype Corsiva" panose="03010101010201010101" pitchFamily="66" charset="0"/>
              </a:rPr>
              <a:t> em</a:t>
            </a:r>
            <a:r>
              <a:rPr lang="pt-PT" sz="2200">
                <a:latin typeface="Monotype Corsiva" panose="03010101010201010101" pitchFamily="66" charset="0"/>
              </a:rPr>
              <a:t>“</a:t>
            </a:r>
            <a:r>
              <a:rPr lang="pt-PT" sz="2200" dirty="0">
                <a:latin typeface="Monotype Corsiva" panose="03010101010201010101" pitchFamily="66" charset="0"/>
              </a:rPr>
              <a:t>Poemas esparsos”</a:t>
            </a:r>
          </a:p>
        </p:txBody>
      </p:sp>
      <p:pic>
        <p:nvPicPr>
          <p:cNvPr id="6" name="Rám 2">
            <a:extLst>
              <a:ext uri="{FF2B5EF4-FFF2-40B4-BE49-F238E27FC236}">
                <a16:creationId xmlns:a16="http://schemas.microsoft.com/office/drawing/2014/main" id="{D6F30603-1A4D-4848-A469-8323F9606B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93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ám 2">
            <a:extLst>
              <a:ext uri="{FF2B5EF4-FFF2-40B4-BE49-F238E27FC236}">
                <a16:creationId xmlns:a16="http://schemas.microsoft.com/office/drawing/2014/main" id="{B7B7B735-4BF3-4C4B-B930-7ABD76032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7E79C381-90E4-471B-B472-C14AE8688F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284" y="571500"/>
            <a:ext cx="4295775" cy="57150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AD5876CA-37EA-473A-9AC6-318A722EA1FB}"/>
              </a:ext>
            </a:extLst>
          </p:cNvPr>
          <p:cNvSpPr txBox="1"/>
          <p:nvPr/>
        </p:nvSpPr>
        <p:spPr>
          <a:xfrm>
            <a:off x="624187" y="567975"/>
            <a:ext cx="5471813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Monotype Corsiva" panose="03010101010201010101" pitchFamily="66" charset="0"/>
              </a:rPr>
              <a:t>O tempo passa e na vidraça</a:t>
            </a:r>
          </a:p>
          <a:p>
            <a:r>
              <a:rPr lang="pt-PT" dirty="0">
                <a:latin typeface="Monotype Corsiva" panose="03010101010201010101" pitchFamily="66" charset="0"/>
              </a:rPr>
              <a:t>Ofusca a graça do pensamento ausente que não passa</a:t>
            </a:r>
          </a:p>
          <a:p>
            <a:r>
              <a:rPr lang="pt-PT" dirty="0">
                <a:latin typeface="Monotype Corsiva" panose="03010101010201010101" pitchFamily="66" charset="0"/>
              </a:rPr>
              <a:t>Se condensando na gota que extravasa pela respiração cadenciada verdadeira</a:t>
            </a:r>
          </a:p>
          <a:p>
            <a:r>
              <a:rPr lang="pt-PT" dirty="0">
                <a:latin typeface="Monotype Corsiva" panose="03010101010201010101" pitchFamily="66" charset="0"/>
              </a:rPr>
              <a:t>Recorta imagens com os dedos trémulos de seus segredos destemidos </a:t>
            </a:r>
            <a:r>
              <a:rPr lang="pt-PT">
                <a:latin typeface="Monotype Corsiva" panose="03010101010201010101" pitchFamily="66" charset="0"/>
              </a:rPr>
              <a:t>sem medos</a:t>
            </a:r>
            <a:r>
              <a:rPr lang="sk-SK">
                <a:latin typeface="Monotype Corsiva" panose="03010101010201010101" pitchFamily="66" charset="0"/>
              </a:rPr>
              <a:t>.</a:t>
            </a:r>
            <a:endParaRPr lang="pt-PT" dirty="0">
              <a:latin typeface="Monotype Corsiva" panose="03010101010201010101" pitchFamily="66" charset="0"/>
            </a:endParaRPr>
          </a:p>
          <a:p>
            <a:endParaRPr lang="pt-PT" sz="1000" dirty="0">
              <a:latin typeface="Monotype Corsiva" panose="03010101010201010101" pitchFamily="66" charset="0"/>
            </a:endParaRPr>
          </a:p>
          <a:p>
            <a:r>
              <a:rPr lang="pt-PT" dirty="0">
                <a:latin typeface="Monotype Corsiva" panose="03010101010201010101" pitchFamily="66" charset="0"/>
              </a:rPr>
              <a:t>Time goes by and on the windowpane</a:t>
            </a:r>
          </a:p>
          <a:p>
            <a:r>
              <a:rPr lang="pt-PT" dirty="0" err="1">
                <a:latin typeface="Monotype Corsiva" panose="03010101010201010101" pitchFamily="66" charset="0"/>
              </a:rPr>
              <a:t>Dull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the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grace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of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absent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thought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that</a:t>
            </a:r>
            <a:r>
              <a:rPr lang="pt-PT" dirty="0">
                <a:latin typeface="Monotype Corsiva" panose="03010101010201010101" pitchFamily="66" charset="0"/>
              </a:rPr>
              <a:t> does </a:t>
            </a:r>
            <a:r>
              <a:rPr lang="pt-PT" dirty="0" err="1">
                <a:latin typeface="Monotype Corsiva" panose="03010101010201010101" pitchFamily="66" charset="0"/>
              </a:rPr>
              <a:t>not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pass</a:t>
            </a:r>
            <a:endParaRPr lang="pt-PT" dirty="0">
              <a:latin typeface="Monotype Corsiva" panose="03010101010201010101" pitchFamily="66" charset="0"/>
            </a:endParaRPr>
          </a:p>
          <a:p>
            <a:r>
              <a:rPr lang="pt-PT" dirty="0" err="1">
                <a:latin typeface="Monotype Corsiva" panose="03010101010201010101" pitchFamily="66" charset="0"/>
              </a:rPr>
              <a:t>If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condensed</a:t>
            </a:r>
            <a:r>
              <a:rPr lang="pt-PT" dirty="0">
                <a:latin typeface="Monotype Corsiva" panose="03010101010201010101" pitchFamily="66" charset="0"/>
              </a:rPr>
              <a:t> in </a:t>
            </a:r>
            <a:r>
              <a:rPr lang="pt-PT" dirty="0" err="1">
                <a:latin typeface="Monotype Corsiva" panose="03010101010201010101" pitchFamily="66" charset="0"/>
              </a:rPr>
              <a:t>the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droplet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that</a:t>
            </a:r>
            <a:r>
              <a:rPr lang="pt-PT" dirty="0">
                <a:latin typeface="Monotype Corsiva" panose="03010101010201010101" pitchFamily="66" charset="0"/>
              </a:rPr>
              <a:t> passes </a:t>
            </a:r>
            <a:r>
              <a:rPr lang="pt-PT" dirty="0" err="1">
                <a:latin typeface="Monotype Corsiva" panose="03010101010201010101" pitchFamily="66" charset="0"/>
              </a:rPr>
              <a:t>through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the</a:t>
            </a:r>
            <a:r>
              <a:rPr lang="pt-PT" dirty="0">
                <a:latin typeface="Monotype Corsiva" panose="03010101010201010101" pitchFamily="66" charset="0"/>
              </a:rPr>
              <a:t> real </a:t>
            </a:r>
            <a:r>
              <a:rPr lang="pt-PT" dirty="0" err="1">
                <a:latin typeface="Monotype Corsiva" panose="03010101010201010101" pitchFamily="66" charset="0"/>
              </a:rPr>
              <a:t>rhythmic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breathing</a:t>
            </a:r>
            <a:endParaRPr lang="pt-PT" dirty="0">
              <a:latin typeface="Monotype Corsiva" panose="03010101010201010101" pitchFamily="66" charset="0"/>
            </a:endParaRPr>
          </a:p>
          <a:p>
            <a:r>
              <a:rPr lang="pt-PT" dirty="0">
                <a:latin typeface="Monotype Corsiva" panose="03010101010201010101" pitchFamily="66" charset="0"/>
              </a:rPr>
              <a:t>Cut out </a:t>
            </a:r>
            <a:r>
              <a:rPr lang="pt-PT" dirty="0" err="1">
                <a:latin typeface="Monotype Corsiva" panose="03010101010201010101" pitchFamily="66" charset="0"/>
              </a:rPr>
              <a:t>images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with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the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trembling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fingers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of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your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fearless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dirty="0" err="1">
                <a:latin typeface="Monotype Corsiva" panose="03010101010201010101" pitchFamily="66" charset="0"/>
              </a:rPr>
              <a:t>secrets</a:t>
            </a:r>
            <a:r>
              <a:rPr lang="pt-PT" dirty="0">
                <a:latin typeface="Monotype Corsiva" panose="03010101010201010101" pitchFamily="66" charset="0"/>
              </a:rPr>
              <a:t> </a:t>
            </a:r>
            <a:r>
              <a:rPr lang="pt-PT" err="1">
                <a:latin typeface="Monotype Corsiva" panose="03010101010201010101" pitchFamily="66" charset="0"/>
              </a:rPr>
              <a:t>without</a:t>
            </a:r>
            <a:r>
              <a:rPr lang="pt-PT">
                <a:latin typeface="Monotype Corsiva" panose="03010101010201010101" pitchFamily="66" charset="0"/>
              </a:rPr>
              <a:t> fears</a:t>
            </a:r>
            <a:endParaRPr lang="sk-SK">
              <a:latin typeface="Monotype Corsiva" panose="03010101010201010101" pitchFamily="66" charset="0"/>
            </a:endParaRPr>
          </a:p>
          <a:p>
            <a:endParaRPr lang="sk-SK" sz="1000">
              <a:latin typeface="Monotype Corsiva" panose="03010101010201010101" pitchFamily="66" charset="0"/>
            </a:endParaRPr>
          </a:p>
          <a:p>
            <a:r>
              <a:rPr lang="es-ES">
                <a:latin typeface="Monotype Corsiva" panose="03010101010201010101" pitchFamily="66" charset="0"/>
              </a:rPr>
              <a:t>El tiempo pasa y en el cristal</a:t>
            </a:r>
          </a:p>
          <a:p>
            <a:r>
              <a:rPr lang="es-ES">
                <a:latin typeface="Monotype Corsiva" panose="03010101010201010101" pitchFamily="66" charset="0"/>
              </a:rPr>
              <a:t>Enmascara la gracia del pensamiento ausente que no pasa</a:t>
            </a:r>
          </a:p>
          <a:p>
            <a:r>
              <a:rPr lang="es-ES">
                <a:latin typeface="Monotype Corsiva" panose="03010101010201010101" pitchFamily="66" charset="0"/>
              </a:rPr>
              <a:t>Condensándose en la gota que se desborda por el verdadero aliento cadencioso</a:t>
            </a:r>
          </a:p>
          <a:p>
            <a:r>
              <a:rPr lang="es-ES">
                <a:latin typeface="Monotype Corsiva" panose="03010101010201010101" pitchFamily="66" charset="0"/>
              </a:rPr>
              <a:t>Recorta imágenes con los temblorosos dedos de sus intrépidos secretos</a:t>
            </a:r>
            <a:endParaRPr lang="sk-SK">
              <a:latin typeface="Monotype Corsiva" panose="03010101010201010101" pitchFamily="66" charset="0"/>
            </a:endParaRPr>
          </a:p>
          <a:p>
            <a:endParaRPr lang="es-ES" sz="1000">
              <a:latin typeface="Monotype Corsiva" panose="03010101010201010101" pitchFamily="66" charset="0"/>
            </a:endParaRPr>
          </a:p>
          <a:p>
            <a:pPr algn="r"/>
            <a:r>
              <a:rPr lang="pt-PT" sz="2200">
                <a:latin typeface="Monotype Corsiva" panose="03010101010201010101" pitchFamily="66" charset="0"/>
              </a:rPr>
              <a:t>Rosa Lapinha </a:t>
            </a:r>
            <a:r>
              <a:rPr lang="sk-SK" sz="2200">
                <a:latin typeface="Monotype Corsiva" panose="03010101010201010101" pitchFamily="66" charset="0"/>
              </a:rPr>
              <a:t>em</a:t>
            </a:r>
            <a:r>
              <a:rPr lang="pt-PT" sz="2200">
                <a:latin typeface="Monotype Corsiva" panose="03010101010201010101" pitchFamily="66" charset="0"/>
              </a:rPr>
              <a:t> ”Poemas esparsos”</a:t>
            </a:r>
            <a:endParaRPr lang="pt-PT" sz="22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58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4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zadie 2">
            <a:extLst>
              <a:ext uri="{FF2B5EF4-FFF2-40B4-BE49-F238E27FC236}">
                <a16:creationId xmlns:a16="http://schemas.microsoft.com/office/drawing/2014/main" id="{266B9185-3691-43CA-83CB-2F995CAB8A1A}"/>
              </a:ext>
            </a:extLst>
          </p:cNvPr>
          <p:cNvSpPr/>
          <p:nvPr/>
        </p:nvSpPr>
        <p:spPr>
          <a:xfrm>
            <a:off x="9216000" y="156411"/>
            <a:ext cx="2363354" cy="6545178"/>
          </a:xfrm>
          <a:prstGeom prst="rect">
            <a:avLst/>
          </a:prstGeom>
          <a:gradFill flip="none" rotWithShape="1">
            <a:gsLst>
              <a:gs pos="0">
                <a:srgbClr val="173487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Pozadie 1">
            <a:extLst>
              <a:ext uri="{FF2B5EF4-FFF2-40B4-BE49-F238E27FC236}">
                <a16:creationId xmlns:a16="http://schemas.microsoft.com/office/drawing/2014/main" id="{27F5809D-362E-4E59-8993-9CD572B40F53}"/>
              </a:ext>
            </a:extLst>
          </p:cNvPr>
          <p:cNvSpPr/>
          <p:nvPr/>
        </p:nvSpPr>
        <p:spPr>
          <a:xfrm>
            <a:off x="660224" y="156411"/>
            <a:ext cx="2554490" cy="6545178"/>
          </a:xfrm>
          <a:prstGeom prst="rect">
            <a:avLst/>
          </a:prstGeom>
          <a:gradFill flip="none" rotWithShape="1">
            <a:gsLst>
              <a:gs pos="0">
                <a:srgbClr val="173487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F604DC23-2A8A-4C9F-B518-2AA01B41358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7" y="156411"/>
            <a:ext cx="9853864" cy="6545178"/>
          </a:xfrm>
          <a:prstGeom prst="rect">
            <a:avLst/>
          </a:prstGeom>
          <a:ln w="19050">
            <a:noFill/>
          </a:ln>
        </p:spPr>
      </p:pic>
      <p:pic>
        <p:nvPicPr>
          <p:cNvPr id="6" name="Rám 2">
            <a:extLst>
              <a:ext uri="{FF2B5EF4-FFF2-40B4-BE49-F238E27FC236}">
                <a16:creationId xmlns:a16="http://schemas.microsoft.com/office/drawing/2014/main" id="{A777E4DD-1164-4AC4-A1E6-A0DA0FDB91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7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88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zadie 2">
            <a:extLst>
              <a:ext uri="{FF2B5EF4-FFF2-40B4-BE49-F238E27FC236}">
                <a16:creationId xmlns:a16="http://schemas.microsoft.com/office/drawing/2014/main" id="{48C603A2-DB91-4D61-902B-D9F330E7E56F}"/>
              </a:ext>
            </a:extLst>
          </p:cNvPr>
          <p:cNvSpPr/>
          <p:nvPr/>
        </p:nvSpPr>
        <p:spPr>
          <a:xfrm>
            <a:off x="9000000" y="191068"/>
            <a:ext cx="2839333" cy="6496335"/>
          </a:xfrm>
          <a:prstGeom prst="rect">
            <a:avLst/>
          </a:prstGeom>
          <a:gradFill flip="none" rotWithShape="1">
            <a:gsLst>
              <a:gs pos="0">
                <a:srgbClr val="5D88DD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Pozadie 1">
            <a:extLst>
              <a:ext uri="{FF2B5EF4-FFF2-40B4-BE49-F238E27FC236}">
                <a16:creationId xmlns:a16="http://schemas.microsoft.com/office/drawing/2014/main" id="{FC2EB716-A9F3-4872-A12D-14BC9AD25EE7}"/>
              </a:ext>
            </a:extLst>
          </p:cNvPr>
          <p:cNvSpPr/>
          <p:nvPr/>
        </p:nvSpPr>
        <p:spPr>
          <a:xfrm>
            <a:off x="5724000" y="191068"/>
            <a:ext cx="2839332" cy="6496335"/>
          </a:xfrm>
          <a:prstGeom prst="rect">
            <a:avLst/>
          </a:prstGeom>
          <a:gradFill flip="none" rotWithShape="1">
            <a:gsLst>
              <a:gs pos="0">
                <a:srgbClr val="5D88DD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6E504F02-3059-40B6-9D82-8F619876CB4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000" y="191068"/>
            <a:ext cx="4908569" cy="6496335"/>
          </a:xfrm>
          <a:prstGeom prst="rect">
            <a:avLst/>
          </a:prstGeom>
          <a:ln w="28575">
            <a:noFill/>
          </a:ln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C928E195-EAB6-4838-81B6-6DF7962E6B5A}"/>
              </a:ext>
            </a:extLst>
          </p:cNvPr>
          <p:cNvSpPr txBox="1"/>
          <p:nvPr/>
        </p:nvSpPr>
        <p:spPr>
          <a:xfrm>
            <a:off x="882933" y="2291685"/>
            <a:ext cx="456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Adormecem os cisnes sem falar dos outros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E as trepadeiras das roseiras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Não comentam o </a:t>
            </a:r>
            <a:r>
              <a:rPr lang="pt-PT" sz="20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trajecto</a:t>
            </a:r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das abelhas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Nem as formigas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Falam da cor das espigas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Em cada lugar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O vento passa sem licença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Não respeitando a diferença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Qual o problema do vento passar</a:t>
            </a:r>
          </a:p>
          <a:p>
            <a:endParaRPr lang="pt-PT" sz="12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Rosa </a:t>
            </a:r>
            <a:r>
              <a:rPr lang="pt-PT" sz="2400" err="1">
                <a:latin typeface="Monotype Corsiva" panose="03010101010201010101" pitchFamily="66" charset="0"/>
                <a:cs typeface="Times New Roman" panose="02020603050405020304" pitchFamily="18" charset="0"/>
              </a:rPr>
              <a:t>Lapinha</a:t>
            </a:r>
            <a:r>
              <a:rPr lang="pt-PT" sz="240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sk-SK" sz="2400">
                <a:latin typeface="Monotype Corsiva" panose="03010101010201010101" pitchFamily="66" charset="0"/>
                <a:cs typeface="Times New Roman" panose="02020603050405020304" pitchFamily="18" charset="0"/>
              </a:rPr>
              <a:t>em</a:t>
            </a:r>
            <a:r>
              <a:rPr lang="pt-PT" sz="240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“Poemas esparsos”</a:t>
            </a:r>
          </a:p>
        </p:txBody>
      </p:sp>
      <p:pic>
        <p:nvPicPr>
          <p:cNvPr id="7" name="Rám 2">
            <a:extLst>
              <a:ext uri="{FF2B5EF4-FFF2-40B4-BE49-F238E27FC236}">
                <a16:creationId xmlns:a16="http://schemas.microsoft.com/office/drawing/2014/main" id="{ECA9DB6E-C151-45F2-AF26-7B6B737BED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28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7B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zadie 2">
            <a:extLst>
              <a:ext uri="{FF2B5EF4-FFF2-40B4-BE49-F238E27FC236}">
                <a16:creationId xmlns:a16="http://schemas.microsoft.com/office/drawing/2014/main" id="{6A04FE02-9B69-4E24-921F-FB80A86B973C}"/>
              </a:ext>
            </a:extLst>
          </p:cNvPr>
          <p:cNvSpPr/>
          <p:nvPr/>
        </p:nvSpPr>
        <p:spPr>
          <a:xfrm>
            <a:off x="9392252" y="168441"/>
            <a:ext cx="2554490" cy="6533148"/>
          </a:xfrm>
          <a:prstGeom prst="rect">
            <a:avLst/>
          </a:prstGeom>
          <a:gradFill flip="none" rotWithShape="1">
            <a:gsLst>
              <a:gs pos="0">
                <a:srgbClr val="2D7B67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Pozadie 1">
            <a:extLst>
              <a:ext uri="{FF2B5EF4-FFF2-40B4-BE49-F238E27FC236}">
                <a16:creationId xmlns:a16="http://schemas.microsoft.com/office/drawing/2014/main" id="{C00CA720-0BD7-4559-807D-674276F7F76B}"/>
              </a:ext>
            </a:extLst>
          </p:cNvPr>
          <p:cNvSpPr/>
          <p:nvPr/>
        </p:nvSpPr>
        <p:spPr>
          <a:xfrm>
            <a:off x="6732000" y="168441"/>
            <a:ext cx="2554490" cy="6533148"/>
          </a:xfrm>
          <a:prstGeom prst="rect">
            <a:avLst/>
          </a:prstGeom>
          <a:gradFill flip="none" rotWithShape="1">
            <a:gsLst>
              <a:gs pos="0">
                <a:srgbClr val="2D7B67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" name="Maľba">
            <a:extLst>
              <a:ext uri="{FF2B5EF4-FFF2-40B4-BE49-F238E27FC236}">
                <a16:creationId xmlns:a16="http://schemas.microsoft.com/office/drawing/2014/main" id="{D2AC91B0-7A83-427B-B264-BD47B6BB37D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29715" y="156411"/>
            <a:ext cx="4005942" cy="6533148"/>
          </a:xfrm>
          <a:prstGeom prst="rect">
            <a:avLst/>
          </a:prstGeom>
          <a:ln w="28575">
            <a:noFill/>
          </a:ln>
        </p:spPr>
      </p:pic>
      <p:sp>
        <p:nvSpPr>
          <p:cNvPr id="3" name="Text">
            <a:extLst>
              <a:ext uri="{FF2B5EF4-FFF2-40B4-BE49-F238E27FC236}">
                <a16:creationId xmlns:a16="http://schemas.microsoft.com/office/drawing/2014/main" id="{54E1C3F0-1F99-40F3-9605-9AD5F1501763}"/>
              </a:ext>
            </a:extLst>
          </p:cNvPr>
          <p:cNvSpPr txBox="1"/>
          <p:nvPr/>
        </p:nvSpPr>
        <p:spPr>
          <a:xfrm rot="21057689">
            <a:off x="693915" y="3712502"/>
            <a:ext cx="579666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Intimidades no deslumbramento do engano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O véu se levanta e cai o pano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Na transparência do cristal intimidades não existem mais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Intimidades afinal todos as temos mais ou menos iguais</a:t>
            </a:r>
          </a:p>
          <a:p>
            <a:endParaRPr lang="pt-PT" sz="28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Rosa </a:t>
            </a:r>
            <a:r>
              <a:rPr lang="pt-PT" sz="2400" err="1">
                <a:latin typeface="Monotype Corsiva" panose="03010101010201010101" pitchFamily="66" charset="0"/>
                <a:cs typeface="Times New Roman" panose="02020603050405020304" pitchFamily="18" charset="0"/>
              </a:rPr>
              <a:t>Lapinha</a:t>
            </a:r>
            <a:r>
              <a:rPr lang="pt-PT" sz="240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sk-SK" sz="2400">
                <a:latin typeface="Monotype Corsiva" panose="03010101010201010101" pitchFamily="66" charset="0"/>
                <a:cs typeface="Times New Roman" panose="02020603050405020304" pitchFamily="18" charset="0"/>
              </a:rPr>
              <a:t>em</a:t>
            </a:r>
            <a:r>
              <a:rPr lang="pt-PT" sz="240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“Poemas </a:t>
            </a:r>
            <a:r>
              <a:rPr lang="pt-PT" sz="2400">
                <a:latin typeface="Monotype Corsiva" panose="03010101010201010101" pitchFamily="66" charset="0"/>
                <a:cs typeface="Times New Roman" panose="02020603050405020304" pitchFamily="18" charset="0"/>
              </a:rPr>
              <a:t>esparsos”</a:t>
            </a:r>
            <a:endParaRPr lang="pt-PT" sz="24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6" name="Rám 2">
            <a:extLst>
              <a:ext uri="{FF2B5EF4-FFF2-40B4-BE49-F238E27FC236}">
                <a16:creationId xmlns:a16="http://schemas.microsoft.com/office/drawing/2014/main" id="{D5E1BCAC-93E6-4CB5-B451-3DE44E83FA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06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zadie 2">
            <a:extLst>
              <a:ext uri="{FF2B5EF4-FFF2-40B4-BE49-F238E27FC236}">
                <a16:creationId xmlns:a16="http://schemas.microsoft.com/office/drawing/2014/main" id="{E6820F30-8B95-4961-873B-2BB045CADCE1}"/>
              </a:ext>
            </a:extLst>
          </p:cNvPr>
          <p:cNvSpPr/>
          <p:nvPr/>
        </p:nvSpPr>
        <p:spPr>
          <a:xfrm>
            <a:off x="3899007" y="168442"/>
            <a:ext cx="2363354" cy="6521116"/>
          </a:xfrm>
          <a:prstGeom prst="rect">
            <a:avLst/>
          </a:prstGeom>
          <a:gradFill flip="none" rotWithShape="1">
            <a:gsLst>
              <a:gs pos="0">
                <a:srgbClr val="A560C8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Pozadie 1">
            <a:extLst>
              <a:ext uri="{FF2B5EF4-FFF2-40B4-BE49-F238E27FC236}">
                <a16:creationId xmlns:a16="http://schemas.microsoft.com/office/drawing/2014/main" id="{E0C0DDD7-FAC8-4E7F-8F99-F6B500432DD1}"/>
              </a:ext>
            </a:extLst>
          </p:cNvPr>
          <p:cNvSpPr/>
          <p:nvPr/>
        </p:nvSpPr>
        <p:spPr>
          <a:xfrm>
            <a:off x="252000" y="168442"/>
            <a:ext cx="2554490" cy="6521116"/>
          </a:xfrm>
          <a:prstGeom prst="rect">
            <a:avLst/>
          </a:prstGeom>
          <a:gradFill flip="none" rotWithShape="1">
            <a:gsLst>
              <a:gs pos="0">
                <a:srgbClr val="A560C8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F98A6DF8-06BA-4AFB-B296-82D11FCBE5E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527" y="168740"/>
            <a:ext cx="4636168" cy="6520519"/>
          </a:xfrm>
          <a:prstGeom prst="rect">
            <a:avLst/>
          </a:prstGeom>
          <a:ln w="28575">
            <a:noFill/>
          </a:ln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05773537-17AD-4B71-A8FD-71E6D9EAF837}"/>
              </a:ext>
            </a:extLst>
          </p:cNvPr>
          <p:cNvSpPr txBox="1"/>
          <p:nvPr/>
        </p:nvSpPr>
        <p:spPr>
          <a:xfrm>
            <a:off x="6443695" y="1064187"/>
            <a:ext cx="5358063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Por unanimidade todas as folhas da velha árvore se recusaram a cair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Nem vendaval forte vento ciclone ou qualquer outro temporal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Nos irão destruir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Não vamos nunca cair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Estão cerzidos os finos fios que nos vão encobrir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Porque a fineza se serve com delicadeza à mesa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Seremos firmes ondulando ao sabor de qualquer vento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Mas sempre agarradas à força que nos dá alento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Árvore das folhas doiradas perene como as miosótis ou a lavanda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Quero ser assim uma igual afinal querer é poder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Ambicioso trabalho este de não querer ser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Como folha caduca a cair a morrer</a:t>
            </a:r>
          </a:p>
          <a:p>
            <a:endParaRPr lang="pt-PT" sz="2000" dirty="0">
              <a:latin typeface="Monotype Corsiva" panose="03010101010201010101" pitchFamily="66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</a:rPr>
              <a:t>Rosa </a:t>
            </a:r>
            <a:r>
              <a:rPr lang="pt-PT" sz="2400">
                <a:latin typeface="Monotype Corsiva" panose="03010101010201010101" pitchFamily="66" charset="0"/>
              </a:rPr>
              <a:t>Lapinha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“Poemas esparsos”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A553D57A-6FEA-41C8-9BB1-247628D441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71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zadie 2">
            <a:extLst>
              <a:ext uri="{FF2B5EF4-FFF2-40B4-BE49-F238E27FC236}">
                <a16:creationId xmlns:a16="http://schemas.microsoft.com/office/drawing/2014/main" id="{3FF48662-A027-4E4A-BF86-1A77D678F878}"/>
              </a:ext>
            </a:extLst>
          </p:cNvPr>
          <p:cNvSpPr/>
          <p:nvPr/>
        </p:nvSpPr>
        <p:spPr>
          <a:xfrm>
            <a:off x="8928000" y="180474"/>
            <a:ext cx="2363354" cy="653314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Pozadie 1">
            <a:extLst>
              <a:ext uri="{FF2B5EF4-FFF2-40B4-BE49-F238E27FC236}">
                <a16:creationId xmlns:a16="http://schemas.microsoft.com/office/drawing/2014/main" id="{7DE46025-E830-4DE1-ADCD-DA2C731416F4}"/>
              </a:ext>
            </a:extLst>
          </p:cNvPr>
          <p:cNvSpPr/>
          <p:nvPr/>
        </p:nvSpPr>
        <p:spPr>
          <a:xfrm>
            <a:off x="900000" y="180474"/>
            <a:ext cx="2554490" cy="653314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B4D893D1-9E7C-47BA-B579-9259082FB5D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63189" y="180474"/>
            <a:ext cx="9114363" cy="6533147"/>
          </a:xfrm>
          <a:prstGeom prst="rect">
            <a:avLst/>
          </a:prstGeom>
          <a:ln w="19050">
            <a:noFill/>
          </a:ln>
        </p:spPr>
      </p:pic>
      <p:pic>
        <p:nvPicPr>
          <p:cNvPr id="6" name="Rám 2">
            <a:extLst>
              <a:ext uri="{FF2B5EF4-FFF2-40B4-BE49-F238E27FC236}">
                <a16:creationId xmlns:a16="http://schemas.microsoft.com/office/drawing/2014/main" id="{2D40B7DB-1FEF-454D-8CB5-EC1390274D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1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7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zadie 2">
            <a:extLst>
              <a:ext uri="{FF2B5EF4-FFF2-40B4-BE49-F238E27FC236}">
                <a16:creationId xmlns:a16="http://schemas.microsoft.com/office/drawing/2014/main" id="{ADC6F4D7-CAE8-4013-8041-681DDC3C0AD0}"/>
              </a:ext>
            </a:extLst>
          </p:cNvPr>
          <p:cNvSpPr/>
          <p:nvPr/>
        </p:nvSpPr>
        <p:spPr>
          <a:xfrm>
            <a:off x="5081341" y="192505"/>
            <a:ext cx="2554490" cy="6521116"/>
          </a:xfrm>
          <a:prstGeom prst="rect">
            <a:avLst/>
          </a:prstGeom>
          <a:gradFill flip="none" rotWithShape="1">
            <a:gsLst>
              <a:gs pos="0">
                <a:srgbClr val="2C766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Pozadie 1">
            <a:extLst>
              <a:ext uri="{FF2B5EF4-FFF2-40B4-BE49-F238E27FC236}">
                <a16:creationId xmlns:a16="http://schemas.microsoft.com/office/drawing/2014/main" id="{8761BFF6-34D1-4F31-9A32-1B4DB1ECD891}"/>
              </a:ext>
            </a:extLst>
          </p:cNvPr>
          <p:cNvSpPr/>
          <p:nvPr/>
        </p:nvSpPr>
        <p:spPr>
          <a:xfrm>
            <a:off x="9215245" y="192505"/>
            <a:ext cx="2363354" cy="6521116"/>
          </a:xfrm>
          <a:prstGeom prst="rect">
            <a:avLst/>
          </a:prstGeom>
          <a:gradFill flip="none" rotWithShape="1">
            <a:gsLst>
              <a:gs pos="0">
                <a:srgbClr val="2C766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A1369F41-8961-4EA1-82D9-A07E05FD894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815" y="192505"/>
            <a:ext cx="5186244" cy="6521116"/>
          </a:xfrm>
          <a:prstGeom prst="rect">
            <a:avLst/>
          </a:prstGeom>
          <a:ln w="28575">
            <a:noFill/>
          </a:ln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ECBC81A9-C44A-41D1-B43F-7CB11E659CE2}"/>
              </a:ext>
            </a:extLst>
          </p:cNvPr>
          <p:cNvSpPr txBox="1"/>
          <p:nvPr/>
        </p:nvSpPr>
        <p:spPr>
          <a:xfrm>
            <a:off x="657622" y="229397"/>
            <a:ext cx="4305454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Monotype Corsiva" panose="03010101010201010101" pitchFamily="66" charset="0"/>
              </a:rPr>
              <a:t>Acaricias gestos</a:t>
            </a:r>
          </a:p>
          <a:p>
            <a:endParaRPr lang="pt-PT" sz="1000" dirty="0">
              <a:latin typeface="Monotype Corsiva" panose="03010101010201010101" pitchFamily="66" charset="0"/>
            </a:endParaRPr>
          </a:p>
          <a:p>
            <a:r>
              <a:rPr lang="pt-PT" dirty="0">
                <a:latin typeface="Monotype Corsiva" panose="03010101010201010101" pitchFamily="66" charset="0"/>
              </a:rPr>
              <a:t>Chuva de madressilvas</a:t>
            </a:r>
          </a:p>
          <a:p>
            <a:r>
              <a:rPr lang="pt-PT" dirty="0">
                <a:latin typeface="Monotype Corsiva" panose="03010101010201010101" pitchFamily="66" charset="0"/>
              </a:rPr>
              <a:t>Gotas imensas</a:t>
            </a:r>
          </a:p>
          <a:p>
            <a:r>
              <a:rPr lang="pt-PT" dirty="0">
                <a:latin typeface="Monotype Corsiva" panose="03010101010201010101" pitchFamily="66" charset="0"/>
              </a:rPr>
              <a:t>Se adensam na inspiração</a:t>
            </a:r>
          </a:p>
          <a:p>
            <a:r>
              <a:rPr lang="pt-PT" dirty="0">
                <a:latin typeface="Monotype Corsiva" panose="03010101010201010101" pitchFamily="66" charset="0"/>
              </a:rPr>
              <a:t>Que se me arqueia</a:t>
            </a:r>
          </a:p>
          <a:p>
            <a:r>
              <a:rPr lang="pt-PT" dirty="0">
                <a:latin typeface="Monotype Corsiva" panose="03010101010201010101" pitchFamily="66" charset="0"/>
              </a:rPr>
              <a:t>Paralelepípedos</a:t>
            </a:r>
          </a:p>
          <a:p>
            <a:r>
              <a:rPr lang="pt-PT" dirty="0">
                <a:latin typeface="Monotype Corsiva" panose="03010101010201010101" pitchFamily="66" charset="0"/>
              </a:rPr>
              <a:t>Fazem-me continência</a:t>
            </a:r>
          </a:p>
          <a:p>
            <a:r>
              <a:rPr lang="pt-PT" dirty="0">
                <a:latin typeface="Monotype Corsiva" panose="03010101010201010101" pitchFamily="66" charset="0"/>
              </a:rPr>
              <a:t>Levemente sigo-os </a:t>
            </a:r>
          </a:p>
          <a:p>
            <a:r>
              <a:rPr lang="pt-PT" dirty="0">
                <a:latin typeface="Monotype Corsiva" panose="03010101010201010101" pitchFamily="66" charset="0"/>
              </a:rPr>
              <a:t>Doce sonolência</a:t>
            </a:r>
          </a:p>
          <a:p>
            <a:r>
              <a:rPr lang="pt-PT" dirty="0">
                <a:latin typeface="Monotype Corsiva" panose="03010101010201010101" pitchFamily="66" charset="0"/>
              </a:rPr>
              <a:t>Estando sempre aqui neste lugar</a:t>
            </a:r>
          </a:p>
          <a:p>
            <a:r>
              <a:rPr lang="pt-PT" dirty="0">
                <a:latin typeface="Monotype Corsiva" panose="03010101010201010101" pitchFamily="66" charset="0"/>
              </a:rPr>
              <a:t>Não sei quem és</a:t>
            </a:r>
          </a:p>
          <a:p>
            <a:r>
              <a:rPr lang="pt-PT" dirty="0">
                <a:latin typeface="Monotype Corsiva" panose="03010101010201010101" pitchFamily="66" charset="0"/>
              </a:rPr>
              <a:t>Quanto mais me aproximo</a:t>
            </a:r>
          </a:p>
          <a:p>
            <a:r>
              <a:rPr lang="pt-PT" dirty="0">
                <a:latin typeface="Monotype Corsiva" panose="03010101010201010101" pitchFamily="66" charset="0"/>
              </a:rPr>
              <a:t>De mim te afastas</a:t>
            </a:r>
          </a:p>
          <a:p>
            <a:r>
              <a:rPr lang="pt-PT" dirty="0">
                <a:latin typeface="Monotype Corsiva" panose="03010101010201010101" pitchFamily="66" charset="0"/>
              </a:rPr>
              <a:t>Deste-me a tua mão</a:t>
            </a:r>
          </a:p>
          <a:p>
            <a:r>
              <a:rPr lang="pt-PT" dirty="0">
                <a:latin typeface="Monotype Corsiva" panose="03010101010201010101" pitchFamily="66" charset="0"/>
              </a:rPr>
              <a:t>Jeito que me enjeitas</a:t>
            </a:r>
          </a:p>
          <a:p>
            <a:r>
              <a:rPr lang="pt-PT" dirty="0">
                <a:latin typeface="Monotype Corsiva" panose="03010101010201010101" pitchFamily="66" charset="0"/>
              </a:rPr>
              <a:t>Nesse teu jeito</a:t>
            </a:r>
          </a:p>
          <a:p>
            <a:r>
              <a:rPr lang="pt-PT" dirty="0">
                <a:latin typeface="Monotype Corsiva" panose="03010101010201010101" pitchFamily="66" charset="0"/>
              </a:rPr>
              <a:t>De não saber tocar</a:t>
            </a:r>
          </a:p>
          <a:p>
            <a:r>
              <a:rPr lang="pt-PT" dirty="0">
                <a:latin typeface="Monotype Corsiva" panose="03010101010201010101" pitchFamily="66" charset="0"/>
              </a:rPr>
              <a:t>Estendeste-me a tua mão</a:t>
            </a:r>
          </a:p>
          <a:p>
            <a:r>
              <a:rPr lang="pt-PT" dirty="0">
                <a:latin typeface="Monotype Corsiva" panose="03010101010201010101" pitchFamily="66" charset="0"/>
              </a:rPr>
              <a:t>Perpendicular à minha sobre a mesa</a:t>
            </a:r>
          </a:p>
          <a:p>
            <a:r>
              <a:rPr lang="pt-PT">
                <a:latin typeface="Monotype Corsiva" panose="03010101010201010101" pitchFamily="66" charset="0"/>
              </a:rPr>
              <a:t>Te desconheço</a:t>
            </a:r>
            <a:endParaRPr lang="sk-SK">
              <a:latin typeface="Monotype Corsiva" panose="03010101010201010101" pitchFamily="66" charset="0"/>
            </a:endParaRPr>
          </a:p>
          <a:p>
            <a:endParaRPr lang="pt-PT" sz="800" dirty="0">
              <a:latin typeface="Monotype Corsiva" panose="03010101010201010101" pitchFamily="66" charset="0"/>
            </a:endParaRPr>
          </a:p>
          <a:p>
            <a:pPr algn="r"/>
            <a:r>
              <a:rPr lang="pt-PT" sz="2200" dirty="0">
                <a:latin typeface="Monotype Corsiva" panose="03010101010201010101" pitchFamily="66" charset="0"/>
              </a:rPr>
              <a:t>Rosa </a:t>
            </a:r>
            <a:r>
              <a:rPr lang="pt-PT" sz="2200" err="1">
                <a:latin typeface="Monotype Corsiva" panose="03010101010201010101" pitchFamily="66" charset="0"/>
              </a:rPr>
              <a:t>Lapinha</a:t>
            </a:r>
            <a:r>
              <a:rPr lang="pt-PT" sz="2200">
                <a:latin typeface="Monotype Corsiva" panose="03010101010201010101" pitchFamily="66" charset="0"/>
              </a:rPr>
              <a:t> </a:t>
            </a:r>
            <a:r>
              <a:rPr lang="sk-SK" sz="2200">
                <a:latin typeface="Monotype Corsiva" panose="03010101010201010101" pitchFamily="66" charset="0"/>
              </a:rPr>
              <a:t>em</a:t>
            </a:r>
            <a:r>
              <a:rPr lang="pt-PT" sz="2200">
                <a:latin typeface="Monotype Corsiva" panose="03010101010201010101" pitchFamily="66" charset="0"/>
              </a:rPr>
              <a:t> </a:t>
            </a:r>
            <a:r>
              <a:rPr lang="pt-PT" sz="2200" dirty="0">
                <a:latin typeface="Monotype Corsiva" panose="03010101010201010101" pitchFamily="66" charset="0"/>
              </a:rPr>
              <a:t>“Poemas </a:t>
            </a:r>
            <a:r>
              <a:rPr lang="pt-PT" sz="2200">
                <a:latin typeface="Monotype Corsiva" panose="03010101010201010101" pitchFamily="66" charset="0"/>
              </a:rPr>
              <a:t>esparsos”</a:t>
            </a:r>
            <a:endParaRPr lang="pt-PT" sz="2200" dirty="0">
              <a:latin typeface="Monotype Corsiva" panose="03010101010201010101" pitchFamily="66" charset="0"/>
            </a:endParaRPr>
          </a:p>
        </p:txBody>
      </p:sp>
      <p:pic>
        <p:nvPicPr>
          <p:cNvPr id="7" name="Rám 2">
            <a:extLst>
              <a:ext uri="{FF2B5EF4-FFF2-40B4-BE49-F238E27FC236}">
                <a16:creationId xmlns:a16="http://schemas.microsoft.com/office/drawing/2014/main" id="{5410B340-88D6-4643-942F-C16A28E710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zadie 2">
            <a:extLst>
              <a:ext uri="{FF2B5EF4-FFF2-40B4-BE49-F238E27FC236}">
                <a16:creationId xmlns:a16="http://schemas.microsoft.com/office/drawing/2014/main" id="{3EBC3580-9373-4415-AFA8-9827EEE0BACC}"/>
              </a:ext>
            </a:extLst>
          </p:cNvPr>
          <p:cNvSpPr/>
          <p:nvPr/>
        </p:nvSpPr>
        <p:spPr>
          <a:xfrm>
            <a:off x="9504000" y="168442"/>
            <a:ext cx="2363354" cy="6545179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Pozadie 1">
            <a:extLst>
              <a:ext uri="{FF2B5EF4-FFF2-40B4-BE49-F238E27FC236}">
                <a16:creationId xmlns:a16="http://schemas.microsoft.com/office/drawing/2014/main" id="{26146DE5-B542-4942-9919-ED053A67E947}"/>
              </a:ext>
            </a:extLst>
          </p:cNvPr>
          <p:cNvSpPr/>
          <p:nvPr/>
        </p:nvSpPr>
        <p:spPr>
          <a:xfrm>
            <a:off x="5004000" y="168442"/>
            <a:ext cx="2554490" cy="6545179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27000">
                <a:schemeClr val="bg1">
                  <a:tint val="44500"/>
                  <a:satMod val="160000"/>
                </a:schemeClr>
              </a:gs>
              <a:gs pos="70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7BEA1709-61FE-43F0-BB9F-A1EEB819CB2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373" y="168442"/>
            <a:ext cx="5757486" cy="6545179"/>
          </a:xfrm>
          <a:prstGeom prst="rect">
            <a:avLst/>
          </a:prstGeom>
          <a:ln w="28575">
            <a:noFill/>
          </a:ln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6F51887E-C468-4DBA-9BB4-5B5B45E93C49}"/>
              </a:ext>
            </a:extLst>
          </p:cNvPr>
          <p:cNvSpPr txBox="1"/>
          <p:nvPr/>
        </p:nvSpPr>
        <p:spPr>
          <a:xfrm>
            <a:off x="324646" y="3429000"/>
            <a:ext cx="477465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Um crepúsculo de outono os jasmins azuis soam-nos na memória mas no ar perfumado aparecem belas e aveludadas </a:t>
            </a:r>
            <a:r>
              <a:rPr lang="pt-PT" sz="2000">
                <a:latin typeface="Monotype Corsiva" panose="03010101010201010101" pitchFamily="66" charset="0"/>
                <a:cs typeface="Times New Roman" panose="02020603050405020304" pitchFamily="18" charset="0"/>
              </a:rPr>
              <a:t>as rosas</a:t>
            </a:r>
            <a:endParaRPr lang="pt-PT" sz="20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endParaRPr lang="pt-PT" sz="20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In twilight of autumn jasmine blue is in our memory but in the air appear beautiful </a:t>
            </a:r>
            <a:r>
              <a:rPr lang="pt-PT" sz="2000">
                <a:latin typeface="Monotype Corsiva" panose="03010101010201010101" pitchFamily="66" charset="0"/>
                <a:cs typeface="Times New Roman" panose="02020603050405020304" pitchFamily="18" charset="0"/>
              </a:rPr>
              <a:t>velvet roses</a:t>
            </a:r>
            <a:endParaRPr lang="pt-PT" sz="20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endParaRPr lang="pt-PT" sz="28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Rosa </a:t>
            </a:r>
            <a:r>
              <a:rPr lang="pt-PT" sz="2400" err="1">
                <a:latin typeface="Monotype Corsiva" panose="03010101010201010101" pitchFamily="66" charset="0"/>
                <a:cs typeface="Times New Roman" panose="02020603050405020304" pitchFamily="18" charset="0"/>
              </a:rPr>
              <a:t>Lapinha</a:t>
            </a:r>
            <a:r>
              <a:rPr lang="pt-PT" sz="240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sk-SK" sz="2400">
                <a:latin typeface="Monotype Corsiva" panose="03010101010201010101" pitchFamily="66" charset="0"/>
                <a:cs typeface="Times New Roman" panose="02020603050405020304" pitchFamily="18" charset="0"/>
              </a:rPr>
              <a:t>em</a:t>
            </a:r>
            <a:r>
              <a:rPr lang="pt-PT" sz="240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“Poemas esparsos”</a:t>
            </a:r>
          </a:p>
        </p:txBody>
      </p:sp>
      <p:pic>
        <p:nvPicPr>
          <p:cNvPr id="7" name="Rám 2">
            <a:extLst>
              <a:ext uri="{FF2B5EF4-FFF2-40B4-BE49-F238E27FC236}">
                <a16:creationId xmlns:a16="http://schemas.microsoft.com/office/drawing/2014/main" id="{E51A3A34-7383-491A-8B02-8A35A49B99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9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zadie 2">
            <a:extLst>
              <a:ext uri="{FF2B5EF4-FFF2-40B4-BE49-F238E27FC236}">
                <a16:creationId xmlns:a16="http://schemas.microsoft.com/office/drawing/2014/main" id="{2F23957B-E78C-4078-B2F1-F7C0B5781107}"/>
              </a:ext>
            </a:extLst>
          </p:cNvPr>
          <p:cNvSpPr/>
          <p:nvPr/>
        </p:nvSpPr>
        <p:spPr>
          <a:xfrm>
            <a:off x="4546128" y="168442"/>
            <a:ext cx="2208223" cy="653314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Pozadie 1">
            <a:extLst>
              <a:ext uri="{FF2B5EF4-FFF2-40B4-BE49-F238E27FC236}">
                <a16:creationId xmlns:a16="http://schemas.microsoft.com/office/drawing/2014/main" id="{B988595F-8E57-449C-B3AF-5B2996709AF7}"/>
              </a:ext>
            </a:extLst>
          </p:cNvPr>
          <p:cNvSpPr/>
          <p:nvPr/>
        </p:nvSpPr>
        <p:spPr>
          <a:xfrm>
            <a:off x="538572" y="156410"/>
            <a:ext cx="2758654" cy="65451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004F52DC-BADF-4B84-A4A3-12674DE9E02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97" y="168442"/>
            <a:ext cx="5111625" cy="6533147"/>
          </a:xfrm>
          <a:prstGeom prst="rect">
            <a:avLst/>
          </a:prstGeom>
          <a:ln w="12700">
            <a:noFill/>
          </a:ln>
        </p:spPr>
      </p:pic>
      <p:pic>
        <p:nvPicPr>
          <p:cNvPr id="4" name="Rám 2">
            <a:extLst>
              <a:ext uri="{FF2B5EF4-FFF2-40B4-BE49-F238E27FC236}">
                <a16:creationId xmlns:a16="http://schemas.microsoft.com/office/drawing/2014/main" id="{8B1F35FD-B5AD-4949-913C-176EB34CE8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96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0834166-9EB9-4DF2-8E03-2009FD40CF9D}"/>
              </a:ext>
            </a:extLst>
          </p:cNvPr>
          <p:cNvSpPr/>
          <p:nvPr/>
        </p:nvSpPr>
        <p:spPr>
          <a:xfrm>
            <a:off x="7363074" y="378527"/>
            <a:ext cx="461849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/>
              <a:t>Um dia</a:t>
            </a:r>
          </a:p>
          <a:p>
            <a:r>
              <a:rPr lang="pt-PT" dirty="0" err="1"/>
              <a:t>Nnum</a:t>
            </a:r>
            <a:r>
              <a:rPr lang="pt-PT" dirty="0"/>
              <a:t> determinado momento</a:t>
            </a:r>
          </a:p>
          <a:p>
            <a:r>
              <a:rPr lang="pt-PT" dirty="0"/>
              <a:t>Por mim não concebido, mas destinado</a:t>
            </a:r>
          </a:p>
          <a:p>
            <a:r>
              <a:rPr lang="pt-PT" dirty="0"/>
              <a:t>Eu sei</a:t>
            </a:r>
          </a:p>
          <a:p>
            <a:r>
              <a:rPr lang="pt-PT" dirty="0"/>
              <a:t>Estarei</a:t>
            </a:r>
          </a:p>
          <a:p>
            <a:r>
              <a:rPr lang="pt-PT" dirty="0"/>
              <a:t>Um dia</a:t>
            </a:r>
          </a:p>
          <a:p>
            <a:r>
              <a:rPr lang="pt-PT" dirty="0"/>
              <a:t>No cimo da montanha</a:t>
            </a:r>
          </a:p>
          <a:p>
            <a:r>
              <a:rPr lang="pt-PT" dirty="0"/>
              <a:t>No topo do Evereste nas profundezas do lago</a:t>
            </a:r>
          </a:p>
          <a:p>
            <a:r>
              <a:rPr lang="pt-PT" dirty="0"/>
              <a:t>Eu vou estar</a:t>
            </a:r>
          </a:p>
          <a:p>
            <a:r>
              <a:rPr lang="pt-PT" dirty="0"/>
              <a:t>Quando meu corpo </a:t>
            </a:r>
          </a:p>
          <a:p>
            <a:r>
              <a:rPr lang="pt-PT" dirty="0"/>
              <a:t>Em cinzas ou pó se tornar</a:t>
            </a:r>
          </a:p>
          <a:p>
            <a:r>
              <a:rPr lang="pt-PT" dirty="0"/>
              <a:t>Voarei </a:t>
            </a:r>
          </a:p>
          <a:p>
            <a:r>
              <a:rPr lang="pt-PT" dirty="0"/>
              <a:t>Para onde não sei</a:t>
            </a:r>
          </a:p>
          <a:p>
            <a:r>
              <a:rPr lang="pt-PT" dirty="0"/>
              <a:t>O vento o sol e o sal do mar</a:t>
            </a:r>
          </a:p>
          <a:p>
            <a:r>
              <a:rPr lang="pt-PT" dirty="0"/>
              <a:t>Comigo vão estar</a:t>
            </a:r>
          </a:p>
          <a:p>
            <a:endParaRPr lang="pt-PT" dirty="0"/>
          </a:p>
          <a:p>
            <a:endParaRPr lang="pt-PT" dirty="0"/>
          </a:p>
          <a:p>
            <a:r>
              <a:rPr lang="pt-PT" dirty="0"/>
              <a:t>Rosa </a:t>
            </a:r>
            <a:r>
              <a:rPr lang="pt-PT" dirty="0" err="1"/>
              <a:t>Lapinha</a:t>
            </a:r>
            <a:r>
              <a:rPr lang="pt-PT" dirty="0"/>
              <a:t>  no livro de poesia</a:t>
            </a:r>
          </a:p>
          <a:p>
            <a:r>
              <a:rPr lang="pt-PT" dirty="0"/>
              <a:t> “Aqui não há princípio nem fim”</a:t>
            </a:r>
          </a:p>
        </p:txBody>
      </p:sp>
    </p:spTree>
    <p:extLst>
      <p:ext uri="{BB962C8B-B14F-4D97-AF65-F5344CB8AC3E}">
        <p14:creationId xmlns:p14="http://schemas.microsoft.com/office/powerpoint/2010/main" val="231369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zadie 2">
            <a:extLst>
              <a:ext uri="{FF2B5EF4-FFF2-40B4-BE49-F238E27FC236}">
                <a16:creationId xmlns:a16="http://schemas.microsoft.com/office/drawing/2014/main" id="{65DCA6D2-4852-4363-A74C-227613AB674F}"/>
              </a:ext>
            </a:extLst>
          </p:cNvPr>
          <p:cNvSpPr/>
          <p:nvPr/>
        </p:nvSpPr>
        <p:spPr>
          <a:xfrm>
            <a:off x="4239704" y="177420"/>
            <a:ext cx="2363354" cy="65372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Pozadie 1">
            <a:extLst>
              <a:ext uri="{FF2B5EF4-FFF2-40B4-BE49-F238E27FC236}">
                <a16:creationId xmlns:a16="http://schemas.microsoft.com/office/drawing/2014/main" id="{EF523A04-4EFA-4E68-AEE4-9A852A4FB2FD}"/>
              </a:ext>
            </a:extLst>
          </p:cNvPr>
          <p:cNvSpPr/>
          <p:nvPr/>
        </p:nvSpPr>
        <p:spPr>
          <a:xfrm>
            <a:off x="688600" y="177420"/>
            <a:ext cx="2554490" cy="65372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Maľba">
            <a:extLst>
              <a:ext uri="{FF2B5EF4-FFF2-40B4-BE49-F238E27FC236}">
                <a16:creationId xmlns:a16="http://schemas.microsoft.com/office/drawing/2014/main" id="{CB3E3E98-D085-4818-AE52-705A3346B1E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387" y="177420"/>
            <a:ext cx="5003159" cy="6537279"/>
          </a:xfrm>
          <a:prstGeom prst="rect">
            <a:avLst/>
          </a:prstGeom>
          <a:ln w="28575">
            <a:noFill/>
          </a:ln>
        </p:spPr>
      </p:pic>
      <p:pic>
        <p:nvPicPr>
          <p:cNvPr id="6" name="Rám 2">
            <a:extLst>
              <a:ext uri="{FF2B5EF4-FFF2-40B4-BE49-F238E27FC236}">
                <a16:creationId xmlns:a16="http://schemas.microsoft.com/office/drawing/2014/main" id="{E325BDE0-A307-4EEF-A041-D38BC6AC24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" y="0"/>
            <a:ext cx="12063984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BDA0E3D-3039-426C-94E1-F9C12C68F7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92715" y="177420"/>
            <a:ext cx="4873034" cy="650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5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zadie 2">
            <a:extLst>
              <a:ext uri="{FF2B5EF4-FFF2-40B4-BE49-F238E27FC236}">
                <a16:creationId xmlns:a16="http://schemas.microsoft.com/office/drawing/2014/main" id="{F9D7DC01-C32E-4B58-9474-7B2A3FE5D18E}"/>
              </a:ext>
            </a:extLst>
          </p:cNvPr>
          <p:cNvSpPr/>
          <p:nvPr/>
        </p:nvSpPr>
        <p:spPr>
          <a:xfrm>
            <a:off x="9629269" y="167685"/>
            <a:ext cx="2363354" cy="654739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Pozadie 1">
            <a:extLst>
              <a:ext uri="{FF2B5EF4-FFF2-40B4-BE49-F238E27FC236}">
                <a16:creationId xmlns:a16="http://schemas.microsoft.com/office/drawing/2014/main" id="{8FD89917-F0DD-41AA-9909-9C024AE553F2}"/>
              </a:ext>
            </a:extLst>
          </p:cNvPr>
          <p:cNvSpPr/>
          <p:nvPr/>
        </p:nvSpPr>
        <p:spPr>
          <a:xfrm>
            <a:off x="5646261" y="167685"/>
            <a:ext cx="2554490" cy="654739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Maľba">
            <a:extLst>
              <a:ext uri="{FF2B5EF4-FFF2-40B4-BE49-F238E27FC236}">
                <a16:creationId xmlns:a16="http://schemas.microsoft.com/office/drawing/2014/main" id="{FB08FE41-4DDC-4F90-BF88-16C63ADE512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6725" y="142925"/>
            <a:ext cx="5417530" cy="6547390"/>
          </a:xfrm>
          <a:prstGeom prst="rect">
            <a:avLst/>
          </a:prstGeom>
          <a:ln w="12700">
            <a:noFill/>
          </a:ln>
        </p:spPr>
      </p:pic>
      <p:pic>
        <p:nvPicPr>
          <p:cNvPr id="3" name="Rám 2">
            <a:extLst>
              <a:ext uri="{FF2B5EF4-FFF2-40B4-BE49-F238E27FC236}">
                <a16:creationId xmlns:a16="http://schemas.microsoft.com/office/drawing/2014/main" id="{B7340744-436F-4BA6-98E1-EF6286D90D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264DA8A-D03A-437C-AFE4-3BB46329CBE5}"/>
              </a:ext>
            </a:extLst>
          </p:cNvPr>
          <p:cNvSpPr/>
          <p:nvPr/>
        </p:nvSpPr>
        <p:spPr>
          <a:xfrm>
            <a:off x="184841" y="877463"/>
            <a:ext cx="530155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/>
              <a:t>Desdobramento</a:t>
            </a:r>
          </a:p>
          <a:p>
            <a:r>
              <a:rPr lang="pt-PT" dirty="0"/>
              <a:t>Eu me parto em duas três ou quatro</a:t>
            </a:r>
          </a:p>
          <a:p>
            <a:r>
              <a:rPr lang="pt-PT" dirty="0"/>
              <a:t>Eu me parto eu me desdobro eu me reparto</a:t>
            </a:r>
          </a:p>
          <a:p>
            <a:r>
              <a:rPr lang="pt-PT" dirty="0"/>
              <a:t>Em duas três ou quatro em mais me parto</a:t>
            </a:r>
          </a:p>
          <a:p>
            <a:r>
              <a:rPr lang="pt-PT" dirty="0"/>
              <a:t>E do parto lembranças de mim mesma eu não retenho</a:t>
            </a:r>
          </a:p>
          <a:p>
            <a:r>
              <a:rPr lang="pt-PT" dirty="0"/>
              <a:t>Como se nascesse assim já grande arte e engenho</a:t>
            </a:r>
          </a:p>
          <a:p>
            <a:r>
              <a:rPr lang="pt-PT" dirty="0"/>
              <a:t>Empunho um punhado de letras e canetas</a:t>
            </a:r>
          </a:p>
          <a:p>
            <a:r>
              <a:rPr lang="pt-PT" dirty="0"/>
              <a:t>De ascetas tudo posso ser nas letras</a:t>
            </a:r>
          </a:p>
          <a:p>
            <a:r>
              <a:rPr lang="pt-PT" dirty="0"/>
              <a:t>Nelas tudo sou em liberdade</a:t>
            </a:r>
          </a:p>
          <a:p>
            <a:r>
              <a:rPr lang="pt-PT" dirty="0"/>
              <a:t>Imaginação</a:t>
            </a:r>
          </a:p>
          <a:p>
            <a:r>
              <a:rPr lang="pt-PT" dirty="0"/>
              <a:t>Atriz de coração</a:t>
            </a:r>
          </a:p>
          <a:p>
            <a:r>
              <a:rPr lang="pt-PT" dirty="0"/>
              <a:t>Faço o que quero</a:t>
            </a:r>
          </a:p>
          <a:p>
            <a:r>
              <a:rPr lang="pt-PT" dirty="0"/>
              <a:t>Não quero o que não quis</a:t>
            </a:r>
          </a:p>
          <a:p>
            <a:r>
              <a:rPr lang="pt-PT" dirty="0"/>
              <a:t>Mas incomodamente fiz</a:t>
            </a:r>
          </a:p>
          <a:p>
            <a:r>
              <a:rPr lang="pt-PT" dirty="0"/>
              <a:t>Na ardósia preta risco com o giz</a:t>
            </a:r>
          </a:p>
          <a:p>
            <a:r>
              <a:rPr lang="pt-PT" dirty="0"/>
              <a:t>Sou toda imensidão</a:t>
            </a:r>
          </a:p>
          <a:p>
            <a:r>
              <a:rPr lang="pt-PT" dirty="0"/>
              <a:t>Do que fui e ainda vou ser</a:t>
            </a:r>
          </a:p>
          <a:p>
            <a:r>
              <a:rPr lang="pt-PT" dirty="0"/>
              <a:t>Pessoa na forma de mulher</a:t>
            </a:r>
          </a:p>
        </p:txBody>
      </p:sp>
    </p:spTree>
    <p:extLst>
      <p:ext uri="{BB962C8B-B14F-4D97-AF65-F5344CB8AC3E}">
        <p14:creationId xmlns:p14="http://schemas.microsoft.com/office/powerpoint/2010/main" val="354602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zadie 2">
            <a:extLst>
              <a:ext uri="{FF2B5EF4-FFF2-40B4-BE49-F238E27FC236}">
                <a16:creationId xmlns:a16="http://schemas.microsoft.com/office/drawing/2014/main" id="{3FB9E243-680C-4C4B-950B-7F8F86DF370D}"/>
              </a:ext>
            </a:extLst>
          </p:cNvPr>
          <p:cNvSpPr/>
          <p:nvPr/>
        </p:nvSpPr>
        <p:spPr>
          <a:xfrm>
            <a:off x="3682433" y="156410"/>
            <a:ext cx="2363354" cy="65451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Pozadie 1">
            <a:extLst>
              <a:ext uri="{FF2B5EF4-FFF2-40B4-BE49-F238E27FC236}">
                <a16:creationId xmlns:a16="http://schemas.microsoft.com/office/drawing/2014/main" id="{3B6644F1-D064-4F0B-B044-A7CF618E9932}"/>
              </a:ext>
            </a:extLst>
          </p:cNvPr>
          <p:cNvSpPr/>
          <p:nvPr/>
        </p:nvSpPr>
        <p:spPr>
          <a:xfrm>
            <a:off x="244500" y="156410"/>
            <a:ext cx="2554490" cy="65451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Maľba">
            <a:extLst>
              <a:ext uri="{FF2B5EF4-FFF2-40B4-BE49-F238E27FC236}">
                <a16:creationId xmlns:a16="http://schemas.microsoft.com/office/drawing/2014/main" id="{0A975F31-31CA-426B-9AD7-01D217F3F2D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165" y="156410"/>
            <a:ext cx="4636169" cy="6545179"/>
          </a:xfrm>
          <a:prstGeom prst="rect">
            <a:avLst/>
          </a:prstGeom>
          <a:ln w="28575">
            <a:noFill/>
          </a:ln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9229B58F-555D-40A4-B8D9-C44F8FE1CB8E}"/>
              </a:ext>
            </a:extLst>
          </p:cNvPr>
          <p:cNvSpPr txBox="1"/>
          <p:nvPr/>
        </p:nvSpPr>
        <p:spPr>
          <a:xfrm rot="712494">
            <a:off x="6725278" y="1708079"/>
            <a:ext cx="507732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err="1">
                <a:latin typeface="Monotype Corsiva" panose="03010101010201010101" pitchFamily="66" charset="0"/>
              </a:rPr>
              <a:t>Momentum</a:t>
            </a:r>
            <a:r>
              <a:rPr lang="pt-PT" sz="2000" dirty="0">
                <a:latin typeface="Monotype Corsiva" panose="03010101010201010101" pitchFamily="66" charset="0"/>
              </a:rPr>
              <a:t> indiferenciado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Ah como Eu Te amo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Amor infinito que há em mim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 que se </a:t>
            </a:r>
            <a:r>
              <a:rPr lang="pt-PT" sz="2000" dirty="0" err="1">
                <a:latin typeface="Monotype Corsiva" panose="03010101010201010101" pitchFamily="66" charset="0"/>
              </a:rPr>
              <a:t>reflecte</a:t>
            </a:r>
            <a:r>
              <a:rPr lang="pt-PT" sz="2000" dirty="0">
                <a:latin typeface="Monotype Corsiva" panose="03010101010201010101" pitchFamily="66" charset="0"/>
              </a:rPr>
              <a:t> em cada minúscula centelha de vida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Jogo de espelhos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Ah este desconhecimento que não tem fim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 no horizonte o sol se entornando de vermelhos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Ah as saudades da origem cresce assim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Num frio num gelo que se abatem num </a:t>
            </a:r>
            <a:r>
              <a:rPr lang="pt-PT" sz="2000" dirty="0" err="1">
                <a:latin typeface="Monotype Corsiva" panose="03010101010201010101" pitchFamily="66" charset="0"/>
              </a:rPr>
              <a:t>interim</a:t>
            </a:r>
            <a:endParaRPr lang="pt-PT" sz="2000" dirty="0">
              <a:latin typeface="Monotype Corsiva" panose="03010101010201010101" pitchFamily="66" charset="0"/>
            </a:endParaRPr>
          </a:p>
          <a:p>
            <a:r>
              <a:rPr lang="pt-PT" sz="2000" dirty="0">
                <a:latin typeface="Monotype Corsiva" panose="03010101010201010101" pitchFamily="66" charset="0"/>
              </a:rPr>
              <a:t>Mas jamais me afastam de Ti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Ou sol do meu mundo Criador</a:t>
            </a:r>
          </a:p>
          <a:p>
            <a:pPr algn="r"/>
            <a:endParaRPr lang="pt-PT" sz="2400" dirty="0">
              <a:latin typeface="Monotype Corsiva" panose="03010101010201010101" pitchFamily="66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</a:rPr>
              <a:t>Rosa </a:t>
            </a:r>
            <a:r>
              <a:rPr lang="pt-PT" sz="2400">
                <a:latin typeface="Monotype Corsiva" panose="03010101010201010101" pitchFamily="66" charset="0"/>
              </a:rPr>
              <a:t>Lapinha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“Poemas esparsos””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660E7300-77D6-4FF9-86FB-C416D1952F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08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zadie 2">
            <a:extLst>
              <a:ext uri="{FF2B5EF4-FFF2-40B4-BE49-F238E27FC236}">
                <a16:creationId xmlns:a16="http://schemas.microsoft.com/office/drawing/2014/main" id="{F05AD5C6-43B0-434C-825E-BCFCE91C5A85}"/>
              </a:ext>
            </a:extLst>
          </p:cNvPr>
          <p:cNvSpPr/>
          <p:nvPr/>
        </p:nvSpPr>
        <p:spPr>
          <a:xfrm>
            <a:off x="8928000" y="168443"/>
            <a:ext cx="2909455" cy="6521116"/>
          </a:xfrm>
          <a:prstGeom prst="rect">
            <a:avLst/>
          </a:prstGeom>
          <a:gradFill flip="none" rotWithShape="1">
            <a:gsLst>
              <a:gs pos="0">
                <a:srgbClr val="FF7C80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Pozadie 1">
            <a:extLst>
              <a:ext uri="{FF2B5EF4-FFF2-40B4-BE49-F238E27FC236}">
                <a16:creationId xmlns:a16="http://schemas.microsoft.com/office/drawing/2014/main" id="{FA7AC83E-A611-4E61-8BBD-E78AE08A59BA}"/>
              </a:ext>
            </a:extLst>
          </p:cNvPr>
          <p:cNvSpPr/>
          <p:nvPr/>
        </p:nvSpPr>
        <p:spPr>
          <a:xfrm>
            <a:off x="5940000" y="168443"/>
            <a:ext cx="3051161" cy="6521116"/>
          </a:xfrm>
          <a:prstGeom prst="rect">
            <a:avLst/>
          </a:prstGeom>
          <a:gradFill flip="none" rotWithShape="1">
            <a:gsLst>
              <a:gs pos="0">
                <a:srgbClr val="FF7C80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95E24CF0-25AE-4616-BF04-2E9497382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5676023" y="1136044"/>
            <a:ext cx="6521117" cy="4585912"/>
          </a:xfrm>
          <a:prstGeom prst="rect">
            <a:avLst/>
          </a:prstGeom>
          <a:ln w="28575">
            <a:noFill/>
          </a:ln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5C7120FB-4FA1-490A-A06B-BA16E025525A}"/>
              </a:ext>
            </a:extLst>
          </p:cNvPr>
          <p:cNvSpPr txBox="1"/>
          <p:nvPr/>
        </p:nvSpPr>
        <p:spPr>
          <a:xfrm rot="20703302">
            <a:off x="711153" y="2224284"/>
            <a:ext cx="479889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Quando as penas se transformarem em rosas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 a dor em perfume se entornar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Então tuas asas se abrirão 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 nunca mais vais parar de voar</a:t>
            </a:r>
          </a:p>
          <a:p>
            <a:endParaRPr lang="pt-PT" sz="2000" dirty="0">
              <a:latin typeface="Monotype Corsiva" panose="03010101010201010101" pitchFamily="66" charset="0"/>
            </a:endParaRPr>
          </a:p>
          <a:p>
            <a:r>
              <a:rPr lang="pt-PT" sz="2000" dirty="0" err="1">
                <a:latin typeface="Monotype Corsiva" panose="03010101010201010101" pitchFamily="66" charset="0"/>
              </a:rPr>
              <a:t>When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the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feathers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turn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into</a:t>
            </a:r>
            <a:r>
              <a:rPr lang="pt-PT" sz="2000" dirty="0">
                <a:latin typeface="Monotype Corsiva" panose="03010101010201010101" pitchFamily="66" charset="0"/>
              </a:rPr>
              <a:t> roses</a:t>
            </a:r>
          </a:p>
          <a:p>
            <a:r>
              <a:rPr lang="pt-PT" sz="2000" dirty="0" err="1">
                <a:latin typeface="Monotype Corsiva" panose="03010101010201010101" pitchFamily="66" charset="0"/>
              </a:rPr>
              <a:t>And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the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pain</a:t>
            </a:r>
            <a:r>
              <a:rPr lang="pt-PT" sz="2000" dirty="0">
                <a:latin typeface="Monotype Corsiva" panose="03010101010201010101" pitchFamily="66" charset="0"/>
              </a:rPr>
              <a:t> in perfume </a:t>
            </a:r>
            <a:r>
              <a:rPr lang="pt-PT" sz="2000" dirty="0" err="1">
                <a:latin typeface="Monotype Corsiva" panose="03010101010201010101" pitchFamily="66" charset="0"/>
              </a:rPr>
              <a:t>will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spill</a:t>
            </a:r>
            <a:endParaRPr lang="pt-PT" sz="2000" dirty="0">
              <a:latin typeface="Monotype Corsiva" panose="03010101010201010101" pitchFamily="66" charset="0"/>
            </a:endParaRPr>
          </a:p>
          <a:p>
            <a:r>
              <a:rPr lang="pt-PT" sz="2000" dirty="0" err="1">
                <a:latin typeface="Monotype Corsiva" panose="03010101010201010101" pitchFamily="66" charset="0"/>
              </a:rPr>
              <a:t>Then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your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wings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will</a:t>
            </a:r>
            <a:r>
              <a:rPr lang="pt-PT" sz="2000" dirty="0">
                <a:latin typeface="Monotype Corsiva" panose="03010101010201010101" pitchFamily="66" charset="0"/>
              </a:rPr>
              <a:t> open</a:t>
            </a:r>
          </a:p>
          <a:p>
            <a:r>
              <a:rPr lang="pt-PT" sz="2000" dirty="0" err="1">
                <a:latin typeface="Monotype Corsiva" panose="03010101010201010101" pitchFamily="66" charset="0"/>
              </a:rPr>
              <a:t>And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you'll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never</a:t>
            </a:r>
            <a:r>
              <a:rPr lang="pt-PT" sz="2000" dirty="0">
                <a:latin typeface="Monotype Corsiva" panose="03010101010201010101" pitchFamily="66" charset="0"/>
              </a:rPr>
              <a:t> stop </a:t>
            </a:r>
            <a:r>
              <a:rPr lang="pt-PT" sz="2000" dirty="0" err="1">
                <a:latin typeface="Monotype Corsiva" panose="03010101010201010101" pitchFamily="66" charset="0"/>
              </a:rPr>
              <a:t>flying</a:t>
            </a:r>
            <a:endParaRPr lang="pt-PT" sz="2000" dirty="0">
              <a:latin typeface="Monotype Corsiva" panose="03010101010201010101" pitchFamily="66" charset="0"/>
            </a:endParaRPr>
          </a:p>
          <a:p>
            <a:pPr algn="r"/>
            <a:endParaRPr lang="pt-PT" sz="2400" dirty="0">
              <a:latin typeface="Monotype Corsiva" panose="03010101010201010101" pitchFamily="66" charset="0"/>
            </a:endParaRPr>
          </a:p>
          <a:p>
            <a:pPr algn="r"/>
            <a:r>
              <a:rPr lang="pt-PT" sz="2400">
                <a:latin typeface="Monotype Corsiva" panose="03010101010201010101" pitchFamily="66" charset="0"/>
              </a:rPr>
              <a:t>Rosa Lapinha</a:t>
            </a:r>
            <a:r>
              <a:rPr lang="sk-SK" sz="2400">
                <a:latin typeface="Monotype Corsiva" panose="03010101010201010101" pitchFamily="66" charset="0"/>
              </a:rPr>
              <a:t> em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"Sparse Poems"</a:t>
            </a:r>
          </a:p>
        </p:txBody>
      </p:sp>
      <p:pic>
        <p:nvPicPr>
          <p:cNvPr id="7" name="Rám 2">
            <a:extLst>
              <a:ext uri="{FF2B5EF4-FFF2-40B4-BE49-F238E27FC236}">
                <a16:creationId xmlns:a16="http://schemas.microsoft.com/office/drawing/2014/main" id="{59DAC8FD-03FD-4F4E-9B06-76CD234A40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59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5FFFD1C4-4483-47F6-8D14-6348F8897C3E}"/>
              </a:ext>
            </a:extLst>
          </p:cNvPr>
          <p:cNvSpPr/>
          <p:nvPr/>
        </p:nvSpPr>
        <p:spPr>
          <a:xfrm>
            <a:off x="187355" y="537830"/>
            <a:ext cx="325213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Abrem-se as gaiolas do entendimento</a:t>
            </a:r>
          </a:p>
          <a:p>
            <a:pPr algn="ctr"/>
            <a:r>
              <a:rPr lang="pt-PT" dirty="0"/>
              <a:t>Porque o ar é insuficiente para respirar</a:t>
            </a:r>
          </a:p>
          <a:p>
            <a:pPr algn="ctr"/>
            <a:r>
              <a:rPr lang="pt-PT" dirty="0"/>
              <a:t>O dia avança lentamente docemente</a:t>
            </a:r>
          </a:p>
          <a:p>
            <a:pPr algn="ctr"/>
            <a:r>
              <a:rPr lang="pt-PT" dirty="0"/>
              <a:t>Devagar soltam-se os segundos os minutos</a:t>
            </a:r>
          </a:p>
          <a:p>
            <a:pPr algn="ctr"/>
            <a:r>
              <a:rPr lang="pt-PT" dirty="0"/>
              <a:t>As horas até a noite chegar</a:t>
            </a:r>
          </a:p>
          <a:p>
            <a:pPr algn="ctr"/>
            <a:r>
              <a:rPr lang="pt-PT" dirty="0"/>
              <a:t>Um pássaro plana no ar com o olhar fixo no infinito</a:t>
            </a:r>
          </a:p>
          <a:p>
            <a:pPr algn="ctr"/>
            <a:r>
              <a:rPr lang="pt-PT" dirty="0"/>
              <a:t>Onde estou</a:t>
            </a:r>
          </a:p>
          <a:p>
            <a:pPr algn="ctr"/>
            <a:r>
              <a:rPr lang="pt-PT" dirty="0"/>
              <a:t>E </a:t>
            </a:r>
          </a:p>
          <a:p>
            <a:pPr algn="ctr"/>
            <a:r>
              <a:rPr lang="pt-PT" dirty="0"/>
              <a:t>M</a:t>
            </a:r>
          </a:p>
          <a:p>
            <a:pPr algn="ctr"/>
            <a:r>
              <a:rPr lang="pt-PT" dirty="0"/>
              <a:t>E</a:t>
            </a:r>
          </a:p>
          <a:p>
            <a:pPr algn="ctr"/>
            <a:r>
              <a:rPr lang="pt-PT" dirty="0"/>
              <a:t>D</a:t>
            </a:r>
          </a:p>
          <a:p>
            <a:pPr algn="ctr"/>
            <a:r>
              <a:rPr lang="pt-PT" dirty="0"/>
              <a:t>I</a:t>
            </a:r>
          </a:p>
          <a:p>
            <a:pPr algn="ctr"/>
            <a:r>
              <a:rPr lang="pt-PT" dirty="0"/>
              <a:t>T</a:t>
            </a:r>
          </a:p>
          <a:p>
            <a:pPr algn="ctr"/>
            <a:r>
              <a:rPr lang="pt-PT" dirty="0"/>
              <a:t>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3B4512E-9769-4A55-B2F1-8EC7E1679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0171" y="537830"/>
            <a:ext cx="8098972" cy="5782340"/>
          </a:xfrm>
          <a:prstGeom prst="rect">
            <a:avLst/>
          </a:prstGeom>
        </p:spPr>
      </p:pic>
      <p:pic>
        <p:nvPicPr>
          <p:cNvPr id="4" name="Rám 2">
            <a:extLst>
              <a:ext uri="{FF2B5EF4-FFF2-40B4-BE49-F238E27FC236}">
                <a16:creationId xmlns:a16="http://schemas.microsoft.com/office/drawing/2014/main" id="{FE7AA153-EAD0-4C74-AF61-BCE744BFC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92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A1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zadie 2">
            <a:extLst>
              <a:ext uri="{FF2B5EF4-FFF2-40B4-BE49-F238E27FC236}">
                <a16:creationId xmlns:a16="http://schemas.microsoft.com/office/drawing/2014/main" id="{D40BB40F-B4FF-4C97-B0AB-5CAE6D4C8881}"/>
              </a:ext>
            </a:extLst>
          </p:cNvPr>
          <p:cNvSpPr/>
          <p:nvPr/>
        </p:nvSpPr>
        <p:spPr>
          <a:xfrm>
            <a:off x="9371648" y="168442"/>
            <a:ext cx="2363354" cy="6521116"/>
          </a:xfrm>
          <a:prstGeom prst="rect">
            <a:avLst/>
          </a:prstGeom>
          <a:gradFill flip="none" rotWithShape="1">
            <a:gsLst>
              <a:gs pos="0">
                <a:srgbClr val="4FA1BB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Pozadie 1">
            <a:extLst>
              <a:ext uri="{FF2B5EF4-FFF2-40B4-BE49-F238E27FC236}">
                <a16:creationId xmlns:a16="http://schemas.microsoft.com/office/drawing/2014/main" id="{674EEAC5-529A-41BD-A37A-A175D3830452}"/>
              </a:ext>
            </a:extLst>
          </p:cNvPr>
          <p:cNvSpPr/>
          <p:nvPr/>
        </p:nvSpPr>
        <p:spPr>
          <a:xfrm>
            <a:off x="5172256" y="168442"/>
            <a:ext cx="6879536" cy="6521116"/>
          </a:xfrm>
          <a:prstGeom prst="rect">
            <a:avLst/>
          </a:prstGeom>
          <a:gradFill flip="none" rotWithShape="1">
            <a:gsLst>
              <a:gs pos="0">
                <a:srgbClr val="4FA1BB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Text">
            <a:extLst>
              <a:ext uri="{FF2B5EF4-FFF2-40B4-BE49-F238E27FC236}">
                <a16:creationId xmlns:a16="http://schemas.microsoft.com/office/drawing/2014/main" id="{108055AF-285F-4A9E-B8EA-E502DE6C0916}"/>
              </a:ext>
            </a:extLst>
          </p:cNvPr>
          <p:cNvSpPr txBox="1"/>
          <p:nvPr/>
        </p:nvSpPr>
        <p:spPr>
          <a:xfrm>
            <a:off x="528747" y="1519937"/>
            <a:ext cx="4458780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>
              <a:latin typeface="Monotype Corsiva" panose="03010101010201010101" pitchFamily="66" charset="0"/>
            </a:endParaRPr>
          </a:p>
          <a:p>
            <a:r>
              <a:rPr lang="pt-PT" sz="2000" dirty="0">
                <a:latin typeface="Monotype Corsiva" panose="03010101010201010101" pitchFamily="66" charset="0"/>
              </a:rPr>
              <a:t>Paz</a:t>
            </a:r>
          </a:p>
          <a:p>
            <a:endParaRPr lang="pt-PT" sz="1000" dirty="0">
              <a:latin typeface="Monotype Corsiva" panose="03010101010201010101" pitchFamily="66" charset="0"/>
            </a:endParaRPr>
          </a:p>
          <a:p>
            <a:r>
              <a:rPr lang="pt-PT" sz="2000" dirty="0">
                <a:latin typeface="Monotype Corsiva" panose="03010101010201010101" pitchFamily="66" charset="0"/>
              </a:rPr>
              <a:t>Pequena palavra que exalta à quietude e à meditação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Paz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Outra coisa não é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Que sentir pelo vencedor e vencido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Apenas o único sentimento merecido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Aquele que não permite jamais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Que haja vencido ou vencedor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Mas sim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Igualdade para todos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No amor</a:t>
            </a:r>
          </a:p>
          <a:p>
            <a:endParaRPr lang="pt-PT" dirty="0">
              <a:latin typeface="Monotype Corsiva" panose="03010101010201010101" pitchFamily="66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</a:rPr>
              <a:t>Rosa </a:t>
            </a:r>
            <a:r>
              <a:rPr lang="pt-PT" sz="2400">
                <a:latin typeface="Monotype Corsiva" panose="03010101010201010101" pitchFamily="66" charset="0"/>
              </a:rPr>
              <a:t>Lapinha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“Poemas esparsos”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C0F5743A-9667-4A91-B315-6C58EB0E6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687" y="168442"/>
            <a:ext cx="4642315" cy="6521116"/>
          </a:xfrm>
          <a:prstGeom prst="rect">
            <a:avLst/>
          </a:prstGeom>
        </p:spPr>
      </p:pic>
      <p:pic>
        <p:nvPicPr>
          <p:cNvPr id="7" name="Rám 2">
            <a:extLst>
              <a:ext uri="{FF2B5EF4-FFF2-40B4-BE49-F238E27FC236}">
                <a16:creationId xmlns:a16="http://schemas.microsoft.com/office/drawing/2014/main" id="{DD635A0A-BF29-4E92-AD8D-0D8446BCFB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1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 2">
            <a:extLst>
              <a:ext uri="{FF2B5EF4-FFF2-40B4-BE49-F238E27FC236}">
                <a16:creationId xmlns:a16="http://schemas.microsoft.com/office/drawing/2014/main" id="{F78372F3-8D7E-424A-9A56-8E3BA1B8B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Maľba">
            <a:extLst>
              <a:ext uri="{FF2B5EF4-FFF2-40B4-BE49-F238E27FC236}">
                <a16:creationId xmlns:a16="http://schemas.microsoft.com/office/drawing/2014/main" id="{5B3B5DC8-1D86-4067-AA71-85236B7BFD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0531" y="425230"/>
            <a:ext cx="4490937" cy="2926896"/>
          </a:xfrm>
          <a:prstGeom prst="rect">
            <a:avLst/>
          </a:prstGeom>
          <a:ln w="28575">
            <a:noFill/>
          </a:ln>
        </p:spPr>
      </p:pic>
      <p:sp>
        <p:nvSpPr>
          <p:cNvPr id="5" name="Text 2">
            <a:extLst>
              <a:ext uri="{FF2B5EF4-FFF2-40B4-BE49-F238E27FC236}">
                <a16:creationId xmlns:a16="http://schemas.microsoft.com/office/drawing/2014/main" id="{B3CB78C7-D211-4AC3-ACE3-A471E893741F}"/>
              </a:ext>
            </a:extLst>
          </p:cNvPr>
          <p:cNvSpPr txBox="1"/>
          <p:nvPr/>
        </p:nvSpPr>
        <p:spPr>
          <a:xfrm>
            <a:off x="5866545" y="3482112"/>
            <a:ext cx="4911046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>
                <a:latin typeface="Monotype Corsiva" panose="03010101010201010101" pitchFamily="66" charset="0"/>
              </a:rPr>
              <a:t>Acredita </a:t>
            </a:r>
            <a:r>
              <a:rPr lang="pt-PT" dirty="0">
                <a:latin typeface="Monotype Corsiva" panose="03010101010201010101" pitchFamily="66" charset="0"/>
              </a:rPr>
              <a:t>é uma benesse</a:t>
            </a:r>
          </a:p>
          <a:p>
            <a:pPr algn="r"/>
            <a:r>
              <a:rPr lang="pt-PT">
                <a:latin typeface="Monotype Corsiva" panose="03010101010201010101" pitchFamily="66" charset="0"/>
              </a:rPr>
              <a:t>Este </a:t>
            </a:r>
            <a:r>
              <a:rPr lang="pt-PT" dirty="0">
                <a:latin typeface="Monotype Corsiva" panose="03010101010201010101" pitchFamily="66" charset="0"/>
              </a:rPr>
              <a:t>sol maravilhoso</a:t>
            </a:r>
          </a:p>
          <a:p>
            <a:pPr algn="r"/>
            <a:r>
              <a:rPr lang="pt-PT">
                <a:latin typeface="Monotype Corsiva" panose="03010101010201010101" pitchFamily="66" charset="0"/>
              </a:rPr>
              <a:t>Que </a:t>
            </a:r>
            <a:r>
              <a:rPr lang="pt-PT" dirty="0">
                <a:latin typeface="Monotype Corsiva" panose="03010101010201010101" pitchFamily="66" charset="0"/>
              </a:rPr>
              <a:t>nos aquece</a:t>
            </a:r>
          </a:p>
          <a:p>
            <a:pPr algn="r"/>
            <a:r>
              <a:rPr lang="pt-PT" dirty="0">
                <a:latin typeface="Monotype Corsiva" panose="03010101010201010101" pitchFamily="66" charset="0"/>
              </a:rPr>
              <a:t>Busca a verdade </a:t>
            </a:r>
          </a:p>
          <a:p>
            <a:pPr algn="r"/>
            <a:r>
              <a:rPr lang="pt-PT" dirty="0">
                <a:latin typeface="Monotype Corsiva" panose="03010101010201010101" pitchFamily="66" charset="0"/>
              </a:rPr>
              <a:t>Burila a joia o diamante</a:t>
            </a:r>
          </a:p>
          <a:p>
            <a:pPr algn="r"/>
            <a:r>
              <a:rPr lang="pt-PT">
                <a:latin typeface="Monotype Corsiva" panose="03010101010201010101" pitchFamily="66" charset="0"/>
              </a:rPr>
              <a:t>Que </a:t>
            </a:r>
            <a:r>
              <a:rPr lang="pt-PT" dirty="0">
                <a:latin typeface="Monotype Corsiva" panose="03010101010201010101" pitchFamily="66" charset="0"/>
              </a:rPr>
              <a:t>em ti cresce</a:t>
            </a:r>
          </a:p>
          <a:p>
            <a:pPr algn="r"/>
            <a:r>
              <a:rPr lang="pt-PT">
                <a:latin typeface="Monotype Corsiva" panose="03010101010201010101" pitchFamily="66" charset="0"/>
              </a:rPr>
              <a:t>Que </a:t>
            </a:r>
            <a:r>
              <a:rPr lang="pt-PT" dirty="0">
                <a:latin typeface="Monotype Corsiva" panose="03010101010201010101" pitchFamily="66" charset="0"/>
              </a:rPr>
              <a:t>no teu fogo sagrado arde e floresce</a:t>
            </a:r>
          </a:p>
          <a:p>
            <a:pPr algn="r"/>
            <a:r>
              <a:rPr lang="pt-PT">
                <a:latin typeface="Monotype Corsiva" panose="03010101010201010101" pitchFamily="66" charset="0"/>
              </a:rPr>
              <a:t>Se </a:t>
            </a:r>
            <a:r>
              <a:rPr lang="pt-PT" dirty="0">
                <a:latin typeface="Monotype Corsiva" panose="03010101010201010101" pitchFamily="66" charset="0"/>
              </a:rPr>
              <a:t>manifesta e aparece </a:t>
            </a:r>
          </a:p>
          <a:p>
            <a:pPr algn="r"/>
            <a:r>
              <a:rPr lang="pt-PT" dirty="0">
                <a:latin typeface="Monotype Corsiva" panose="03010101010201010101" pitchFamily="66" charset="0"/>
              </a:rPr>
              <a:t>Divina visão Celeste</a:t>
            </a:r>
          </a:p>
          <a:p>
            <a:endParaRPr lang="pt-PT" sz="800" dirty="0">
              <a:latin typeface="Monotype Corsiva" panose="03010101010201010101" pitchFamily="66" charset="0"/>
            </a:endParaRPr>
          </a:p>
          <a:p>
            <a:pPr algn="r"/>
            <a:r>
              <a:rPr lang="pt-PT" sz="2200">
                <a:latin typeface="Monotype Corsiva" panose="03010101010201010101" pitchFamily="66" charset="0"/>
              </a:rPr>
              <a:t>Rosa Lapinha </a:t>
            </a:r>
            <a:r>
              <a:rPr lang="sk-SK" sz="2200">
                <a:latin typeface="Monotype Corsiva" panose="03010101010201010101" pitchFamily="66" charset="0"/>
              </a:rPr>
              <a:t>em</a:t>
            </a:r>
            <a:r>
              <a:rPr lang="pt-PT" sz="2200">
                <a:latin typeface="Monotype Corsiva" panose="03010101010201010101" pitchFamily="66" charset="0"/>
              </a:rPr>
              <a:t> </a:t>
            </a:r>
            <a:r>
              <a:rPr lang="pt-PT" sz="2200" dirty="0">
                <a:latin typeface="Monotype Corsiva" panose="03010101010201010101" pitchFamily="66" charset="0"/>
              </a:rPr>
              <a:t>“Poemas esparsos</a:t>
            </a: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E58B92A6-B1AE-4ED0-849B-C4F9B16C61C6}"/>
              </a:ext>
            </a:extLst>
          </p:cNvPr>
          <p:cNvSpPr txBox="1"/>
          <p:nvPr/>
        </p:nvSpPr>
        <p:spPr>
          <a:xfrm>
            <a:off x="1339066" y="3080280"/>
            <a:ext cx="40725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Monotype Corsiva" panose="03010101010201010101" pitchFamily="66" charset="0"/>
              </a:rPr>
              <a:t>A palavra perdida</a:t>
            </a:r>
          </a:p>
          <a:p>
            <a:endParaRPr lang="pt-PT" sz="800" dirty="0">
              <a:latin typeface="Monotype Corsiva" panose="03010101010201010101" pitchFamily="66" charset="0"/>
            </a:endParaRPr>
          </a:p>
          <a:p>
            <a:r>
              <a:rPr lang="pt-PT" dirty="0">
                <a:latin typeface="Monotype Corsiva" panose="03010101010201010101" pitchFamily="66" charset="0"/>
              </a:rPr>
              <a:t>Deus fala através de nós</a:t>
            </a:r>
          </a:p>
          <a:p>
            <a:r>
              <a:rPr lang="pt-PT" dirty="0">
                <a:latin typeface="Monotype Corsiva" panose="03010101010201010101" pitchFamily="66" charset="0"/>
              </a:rPr>
              <a:t>Pepitas de ouro</a:t>
            </a:r>
          </a:p>
          <a:p>
            <a:r>
              <a:rPr lang="pt-PT" dirty="0">
                <a:latin typeface="Monotype Corsiva" panose="03010101010201010101" pitchFamily="66" charset="0"/>
              </a:rPr>
              <a:t>Como gotas imensas no oceano que Ele é</a:t>
            </a:r>
          </a:p>
          <a:p>
            <a:r>
              <a:rPr lang="pt-PT" dirty="0">
                <a:latin typeface="Monotype Corsiva" panose="03010101010201010101" pitchFamily="66" charset="0"/>
              </a:rPr>
              <a:t>Eu sou nós somos</a:t>
            </a:r>
          </a:p>
          <a:p>
            <a:r>
              <a:rPr lang="pt-PT" dirty="0">
                <a:latin typeface="Monotype Corsiva" panose="03010101010201010101" pitchFamily="66" charset="0"/>
              </a:rPr>
              <a:t>Todos em Um</a:t>
            </a:r>
          </a:p>
          <a:p>
            <a:r>
              <a:rPr lang="pt-PT" dirty="0">
                <a:latin typeface="Monotype Corsiva" panose="03010101010201010101" pitchFamily="66" charset="0"/>
              </a:rPr>
              <a:t>Nós somos Ele manifestado na sua criação</a:t>
            </a:r>
          </a:p>
          <a:p>
            <a:r>
              <a:rPr lang="pt-PT" dirty="0">
                <a:latin typeface="Monotype Corsiva" panose="03010101010201010101" pitchFamily="66" charset="0"/>
              </a:rPr>
              <a:t>E na fé</a:t>
            </a:r>
          </a:p>
          <a:p>
            <a:r>
              <a:rPr lang="pt-PT">
                <a:latin typeface="Monotype Corsiva" panose="03010101010201010101" pitchFamily="66" charset="0"/>
              </a:rPr>
              <a:t>A </a:t>
            </a:r>
            <a:r>
              <a:rPr lang="pt-PT" dirty="0">
                <a:latin typeface="Monotype Corsiva" panose="03010101010201010101" pitchFamily="66" charset="0"/>
              </a:rPr>
              <a:t>fé nos permitindo</a:t>
            </a:r>
          </a:p>
          <a:p>
            <a:r>
              <a:rPr lang="pt-PT">
                <a:latin typeface="Monotype Corsiva" panose="03010101010201010101" pitchFamily="66" charset="0"/>
              </a:rPr>
              <a:t>Que </a:t>
            </a:r>
            <a:r>
              <a:rPr lang="pt-PT" dirty="0">
                <a:latin typeface="Monotype Corsiva" panose="03010101010201010101" pitchFamily="66" charset="0"/>
              </a:rPr>
              <a:t>Ele se apresente na gema resplandecente</a:t>
            </a:r>
          </a:p>
          <a:p>
            <a:r>
              <a:rPr lang="pt-PT">
                <a:latin typeface="Monotype Corsiva" panose="03010101010201010101" pitchFamily="66" charset="0"/>
              </a:rPr>
              <a:t>Que </a:t>
            </a:r>
            <a:r>
              <a:rPr lang="pt-PT" dirty="0">
                <a:latin typeface="Monotype Corsiva" panose="03010101010201010101" pitchFamily="66" charset="0"/>
              </a:rPr>
              <a:t>em nós cresce</a:t>
            </a:r>
          </a:p>
          <a:p>
            <a:r>
              <a:rPr lang="pt-PT">
                <a:latin typeface="Monotype Corsiva" panose="03010101010201010101" pitchFamily="66" charset="0"/>
              </a:rPr>
              <a:t>Ele </a:t>
            </a:r>
            <a:r>
              <a:rPr lang="pt-PT" dirty="0">
                <a:latin typeface="Monotype Corsiva" panose="03010101010201010101" pitchFamily="66" charset="0"/>
              </a:rPr>
              <a:t>se revela </a:t>
            </a:r>
            <a:r>
              <a:rPr lang="pt-PT">
                <a:latin typeface="Monotype Corsiva" panose="03010101010201010101" pitchFamily="66" charset="0"/>
              </a:rPr>
              <a:t>em cada prece</a:t>
            </a:r>
            <a:endParaRPr lang="pt-PT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88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425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zadie 2">
            <a:extLst>
              <a:ext uri="{FF2B5EF4-FFF2-40B4-BE49-F238E27FC236}">
                <a16:creationId xmlns:a16="http://schemas.microsoft.com/office/drawing/2014/main" id="{CD0E173F-0000-43C1-B544-1AB612D5F804}"/>
              </a:ext>
            </a:extLst>
          </p:cNvPr>
          <p:cNvSpPr/>
          <p:nvPr/>
        </p:nvSpPr>
        <p:spPr>
          <a:xfrm>
            <a:off x="3564000" y="180474"/>
            <a:ext cx="3430080" cy="6509084"/>
          </a:xfrm>
          <a:prstGeom prst="rect">
            <a:avLst/>
          </a:prstGeom>
          <a:gradFill flip="none" rotWithShape="1">
            <a:gsLst>
              <a:gs pos="0">
                <a:srgbClr val="842512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Pozadie 1">
            <a:extLst>
              <a:ext uri="{FF2B5EF4-FFF2-40B4-BE49-F238E27FC236}">
                <a16:creationId xmlns:a16="http://schemas.microsoft.com/office/drawing/2014/main" id="{79FD575E-20B6-4C2B-8281-7A8156B8068D}"/>
              </a:ext>
            </a:extLst>
          </p:cNvPr>
          <p:cNvSpPr/>
          <p:nvPr/>
        </p:nvSpPr>
        <p:spPr>
          <a:xfrm>
            <a:off x="396000" y="180474"/>
            <a:ext cx="3019676" cy="6509084"/>
          </a:xfrm>
          <a:prstGeom prst="rect">
            <a:avLst/>
          </a:prstGeom>
          <a:gradFill flip="none" rotWithShape="1">
            <a:gsLst>
              <a:gs pos="0">
                <a:srgbClr val="842512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0E9F21B4-DF60-4E9D-B259-82037479F59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180474"/>
            <a:ext cx="5576786" cy="6509084"/>
          </a:xfrm>
          <a:prstGeom prst="rect">
            <a:avLst/>
          </a:prstGeom>
          <a:ln w="28575">
            <a:noFill/>
          </a:ln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11D3B883-096C-4C0B-8190-CB04CF65EC10}"/>
              </a:ext>
            </a:extLst>
          </p:cNvPr>
          <p:cNvSpPr txBox="1"/>
          <p:nvPr/>
        </p:nvSpPr>
        <p:spPr>
          <a:xfrm>
            <a:off x="7254852" y="1814383"/>
            <a:ext cx="44513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O que foste antigamente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Jamais interessa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Mas sim tudo o que agora fazes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Pelo passado ninguém chora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Um coração cheio de dor é o que trazes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Agora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Vingança ódio e competição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Não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Pelo mal antigo não se padeça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Jamais interessa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Apenas que em cada ser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O perdão seja o motivo de viver</a:t>
            </a:r>
          </a:p>
          <a:p>
            <a:endParaRPr lang="pt-PT" sz="2400" dirty="0">
              <a:latin typeface="Monotype Corsiva" panose="03010101010201010101" pitchFamily="66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</a:rPr>
              <a:t>Rosa </a:t>
            </a:r>
            <a:r>
              <a:rPr lang="pt-PT" sz="2400">
                <a:latin typeface="Monotype Corsiva" panose="03010101010201010101" pitchFamily="66" charset="0"/>
              </a:rPr>
              <a:t>Lapinha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“Poemas esparsos”</a:t>
            </a:r>
          </a:p>
        </p:txBody>
      </p:sp>
      <p:pic>
        <p:nvPicPr>
          <p:cNvPr id="7" name="Rám 2">
            <a:extLst>
              <a:ext uri="{FF2B5EF4-FFF2-40B4-BE49-F238E27FC236}">
                <a16:creationId xmlns:a16="http://schemas.microsoft.com/office/drawing/2014/main" id="{7DC5DB9D-3660-4BF6-8A96-7AE03E9780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2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2">
            <a:extLst>
              <a:ext uri="{FF2B5EF4-FFF2-40B4-BE49-F238E27FC236}">
                <a16:creationId xmlns:a16="http://schemas.microsoft.com/office/drawing/2014/main" id="{636415F7-D01D-44F5-A2D2-4AE2D157E4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0" y="180000"/>
            <a:ext cx="6608747" cy="495656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3C6D1613-145E-467B-9F42-6322DC7E50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936000"/>
            <a:ext cx="7655964" cy="574197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Rám 2">
            <a:extLst>
              <a:ext uri="{FF2B5EF4-FFF2-40B4-BE49-F238E27FC236}">
                <a16:creationId xmlns:a16="http://schemas.microsoft.com/office/drawing/2014/main" id="{873A6166-847B-4A3A-AAF1-E82A375DDF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74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zadie 2">
            <a:extLst>
              <a:ext uri="{FF2B5EF4-FFF2-40B4-BE49-F238E27FC236}">
                <a16:creationId xmlns:a16="http://schemas.microsoft.com/office/drawing/2014/main" id="{7CC4ABCA-376A-49C7-8A05-6CDC4D296C18}"/>
              </a:ext>
            </a:extLst>
          </p:cNvPr>
          <p:cNvSpPr/>
          <p:nvPr/>
        </p:nvSpPr>
        <p:spPr>
          <a:xfrm>
            <a:off x="9324000" y="154800"/>
            <a:ext cx="2363354" cy="6570000"/>
          </a:xfrm>
          <a:prstGeom prst="rect">
            <a:avLst/>
          </a:prstGeom>
          <a:gradFill flip="none" rotWithShape="1">
            <a:gsLst>
              <a:gs pos="0">
                <a:srgbClr val="939393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Pozadie 1">
            <a:extLst>
              <a:ext uri="{FF2B5EF4-FFF2-40B4-BE49-F238E27FC236}">
                <a16:creationId xmlns:a16="http://schemas.microsoft.com/office/drawing/2014/main" id="{EAA545A5-72E6-47CF-BB1B-EF5106107B0A}"/>
              </a:ext>
            </a:extLst>
          </p:cNvPr>
          <p:cNvSpPr/>
          <p:nvPr/>
        </p:nvSpPr>
        <p:spPr>
          <a:xfrm>
            <a:off x="504000" y="154800"/>
            <a:ext cx="2554490" cy="6570000"/>
          </a:xfrm>
          <a:prstGeom prst="rect">
            <a:avLst/>
          </a:prstGeom>
          <a:gradFill flip="none" rotWithShape="1">
            <a:gsLst>
              <a:gs pos="0">
                <a:srgbClr val="939393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4C503E65-B891-4506-8EE4-4C1EA3465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3919" y="154800"/>
            <a:ext cx="10433814" cy="6548400"/>
          </a:xfrm>
          <a:prstGeom prst="rect">
            <a:avLst/>
          </a:prstGeom>
          <a:ln w="19050">
            <a:noFill/>
          </a:ln>
        </p:spPr>
      </p:pic>
      <p:pic>
        <p:nvPicPr>
          <p:cNvPr id="4" name="Rám 2">
            <a:extLst>
              <a:ext uri="{FF2B5EF4-FFF2-40B4-BE49-F238E27FC236}">
                <a16:creationId xmlns:a16="http://schemas.microsoft.com/office/drawing/2014/main" id="{B3F6B010-83D9-4542-B98E-43529850DF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06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81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zadie 2">
            <a:extLst>
              <a:ext uri="{FF2B5EF4-FFF2-40B4-BE49-F238E27FC236}">
                <a16:creationId xmlns:a16="http://schemas.microsoft.com/office/drawing/2014/main" id="{A0764F70-2A55-422D-9F21-7ED746A7584E}"/>
              </a:ext>
            </a:extLst>
          </p:cNvPr>
          <p:cNvSpPr/>
          <p:nvPr/>
        </p:nvSpPr>
        <p:spPr>
          <a:xfrm>
            <a:off x="9412673" y="177421"/>
            <a:ext cx="2363354" cy="6503158"/>
          </a:xfrm>
          <a:prstGeom prst="rect">
            <a:avLst/>
          </a:prstGeom>
          <a:gradFill flip="none" rotWithShape="1">
            <a:gsLst>
              <a:gs pos="0">
                <a:srgbClr val="23817F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Pozadie 1">
            <a:extLst>
              <a:ext uri="{FF2B5EF4-FFF2-40B4-BE49-F238E27FC236}">
                <a16:creationId xmlns:a16="http://schemas.microsoft.com/office/drawing/2014/main" id="{AD841503-3916-4F44-9168-3FEE34664613}"/>
              </a:ext>
            </a:extLst>
          </p:cNvPr>
          <p:cNvSpPr/>
          <p:nvPr/>
        </p:nvSpPr>
        <p:spPr>
          <a:xfrm>
            <a:off x="5974740" y="177421"/>
            <a:ext cx="2554490" cy="6503158"/>
          </a:xfrm>
          <a:prstGeom prst="rect">
            <a:avLst/>
          </a:prstGeom>
          <a:gradFill flip="none" rotWithShape="1">
            <a:gsLst>
              <a:gs pos="0">
                <a:srgbClr val="23817F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F7EBBBF9-E9E3-4C5E-A05B-6AC06E48F113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" t="723" r="1258" b="723"/>
          <a:stretch/>
        </p:blipFill>
        <p:spPr>
          <a:xfrm>
            <a:off x="6646460" y="177421"/>
            <a:ext cx="4490113" cy="6503158"/>
          </a:xfrm>
          <a:prstGeom prst="rect">
            <a:avLst/>
          </a:prstGeom>
          <a:ln w="12700">
            <a:noFill/>
          </a:ln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0748046F-7872-4DC0-A12B-432832385599}"/>
              </a:ext>
            </a:extLst>
          </p:cNvPr>
          <p:cNvSpPr txBox="1"/>
          <p:nvPr/>
        </p:nvSpPr>
        <p:spPr>
          <a:xfrm>
            <a:off x="706382" y="1675206"/>
            <a:ext cx="4844715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Imperecível querer que quebra as madrugadas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Num labirinto de ideias vindas dos sonhos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Agora acordados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Imperecível querer este que não me deixa adormecer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Se move agora para um novo dia irrompendo todo radioso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Alteridade da aveludada noite desponta o dia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Não te vou esquecer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Acalento lembranças do lembrar que entre a noite e o dia vem o acordar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Destapo o véu e no meu céu sou toda um sol </a:t>
            </a:r>
          </a:p>
          <a:p>
            <a:endParaRPr lang="pt-PT" sz="24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Rosa </a:t>
            </a:r>
            <a:r>
              <a:rPr lang="pt-PT" sz="2400">
                <a:latin typeface="Monotype Corsiva" panose="03010101010201010101" pitchFamily="66" charset="0"/>
                <a:cs typeface="Times New Roman" panose="02020603050405020304" pitchFamily="18" charset="0"/>
              </a:rPr>
              <a:t>Lapinha </a:t>
            </a:r>
            <a:r>
              <a:rPr lang="sk-SK" sz="2400">
                <a:latin typeface="Monotype Corsiva" panose="03010101010201010101" pitchFamily="66" charset="0"/>
                <a:cs typeface="Times New Roman" panose="02020603050405020304" pitchFamily="18" charset="0"/>
              </a:rPr>
              <a:t>em</a:t>
            </a:r>
            <a:r>
              <a:rPr lang="pt-PT" sz="240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“Poemas esparsos”</a:t>
            </a:r>
          </a:p>
        </p:txBody>
      </p:sp>
      <p:pic>
        <p:nvPicPr>
          <p:cNvPr id="9" name="Rám 2">
            <a:extLst>
              <a:ext uri="{FF2B5EF4-FFF2-40B4-BE49-F238E27FC236}">
                <a16:creationId xmlns:a16="http://schemas.microsoft.com/office/drawing/2014/main" id="{BC989EF6-AF55-4E33-8861-4AE5C26FA7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09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zadie 2">
            <a:extLst>
              <a:ext uri="{FF2B5EF4-FFF2-40B4-BE49-F238E27FC236}">
                <a16:creationId xmlns:a16="http://schemas.microsoft.com/office/drawing/2014/main" id="{E9840772-3E18-4121-9C41-790F5E9A83E2}"/>
              </a:ext>
            </a:extLst>
          </p:cNvPr>
          <p:cNvSpPr/>
          <p:nvPr/>
        </p:nvSpPr>
        <p:spPr>
          <a:xfrm>
            <a:off x="9504000" y="156411"/>
            <a:ext cx="2363354" cy="652111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Pozadie 1">
            <a:extLst>
              <a:ext uri="{FF2B5EF4-FFF2-40B4-BE49-F238E27FC236}">
                <a16:creationId xmlns:a16="http://schemas.microsoft.com/office/drawing/2014/main" id="{1CA93E81-A995-4D92-B4A3-FAD6A8097BCC}"/>
              </a:ext>
            </a:extLst>
          </p:cNvPr>
          <p:cNvSpPr/>
          <p:nvPr/>
        </p:nvSpPr>
        <p:spPr>
          <a:xfrm>
            <a:off x="5724000" y="156411"/>
            <a:ext cx="2554490" cy="652111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693CEB4A-C437-47A3-BFF3-04E51D029B4B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6317677" y="156411"/>
            <a:ext cx="4975758" cy="6521116"/>
          </a:xfrm>
          <a:prstGeom prst="rect">
            <a:avLst/>
          </a:prstGeom>
          <a:ln w="28575">
            <a:noFill/>
          </a:ln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386A5FDB-3A5F-4B07-9856-7E4286A6D942}"/>
              </a:ext>
            </a:extLst>
          </p:cNvPr>
          <p:cNvSpPr txBox="1"/>
          <p:nvPr/>
        </p:nvSpPr>
        <p:spPr>
          <a:xfrm>
            <a:off x="467895" y="2050716"/>
            <a:ext cx="507732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Agora me reconheço e curvo gentilmente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À presença imensa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Da senhora que vejo no arco-íris suspensa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Espelho o que </a:t>
            </a:r>
            <a:r>
              <a:rPr lang="pt-PT" sz="2000" dirty="0" err="1">
                <a:latin typeface="Monotype Corsiva" panose="03010101010201010101" pitchFamily="66" charset="0"/>
              </a:rPr>
              <a:t>reflectes</a:t>
            </a:r>
            <a:endParaRPr lang="pt-PT" sz="2000" dirty="0">
              <a:latin typeface="Monotype Corsiva" panose="03010101010201010101" pitchFamily="66" charset="0"/>
            </a:endParaRPr>
          </a:p>
          <a:p>
            <a:r>
              <a:rPr lang="pt-PT" sz="2000" dirty="0">
                <a:latin typeface="Monotype Corsiva" panose="03010101010201010101" pitchFamily="66" charset="0"/>
              </a:rPr>
              <a:t>Desfigura-se-me o semblante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Porque repetes sempre os mesmos erros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O sol inunda a Terra de tons alaranjados e vermelhos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O arco luminoso desapareceu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Tal qual como eu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Está estamos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 Por momentos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Decifrando </a:t>
            </a:r>
            <a:r>
              <a:rPr lang="pt-PT" sz="2000">
                <a:latin typeface="Monotype Corsiva" panose="03010101010201010101" pitchFamily="66" charset="0"/>
              </a:rPr>
              <a:t>enigmas presentes</a:t>
            </a:r>
            <a:endParaRPr lang="sk-SK" sz="2000">
              <a:latin typeface="Monotype Corsiva" panose="03010101010201010101" pitchFamily="66" charset="0"/>
            </a:endParaRPr>
          </a:p>
          <a:p>
            <a:endParaRPr lang="sk-SK" sz="1200">
              <a:latin typeface="Monotype Corsiva" panose="03010101010201010101" pitchFamily="66" charset="0"/>
            </a:endParaRPr>
          </a:p>
          <a:p>
            <a:pPr algn="r"/>
            <a:r>
              <a:rPr lang="pt-BR" sz="2400">
                <a:latin typeface="Monotype Corsiva" panose="03010101010201010101" pitchFamily="66" charset="0"/>
              </a:rPr>
              <a:t>Rosa Lapinha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BR" sz="2400">
                <a:latin typeface="Monotype Corsiva" panose="03010101010201010101" pitchFamily="66" charset="0"/>
              </a:rPr>
              <a:t> “Poemas esparsos”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94E62638-BEC1-4652-9E74-1634469926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29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zadie 2">
            <a:extLst>
              <a:ext uri="{FF2B5EF4-FFF2-40B4-BE49-F238E27FC236}">
                <a16:creationId xmlns:a16="http://schemas.microsoft.com/office/drawing/2014/main" id="{8F1FB502-A7DE-4DDF-9A5F-EE5C0032925F}"/>
              </a:ext>
            </a:extLst>
          </p:cNvPr>
          <p:cNvSpPr/>
          <p:nvPr/>
        </p:nvSpPr>
        <p:spPr>
          <a:xfrm>
            <a:off x="9288000" y="180473"/>
            <a:ext cx="2363354" cy="652057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Pozadie 1">
            <a:extLst>
              <a:ext uri="{FF2B5EF4-FFF2-40B4-BE49-F238E27FC236}">
                <a16:creationId xmlns:a16="http://schemas.microsoft.com/office/drawing/2014/main" id="{FB4412CD-DEE6-4FDC-A505-1A7357A7DAA5}"/>
              </a:ext>
            </a:extLst>
          </p:cNvPr>
          <p:cNvSpPr/>
          <p:nvPr/>
        </p:nvSpPr>
        <p:spPr>
          <a:xfrm>
            <a:off x="6398730" y="180473"/>
            <a:ext cx="2554490" cy="652057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MAľba">
            <a:extLst>
              <a:ext uri="{FF2B5EF4-FFF2-40B4-BE49-F238E27FC236}">
                <a16:creationId xmlns:a16="http://schemas.microsoft.com/office/drawing/2014/main" id="{5266EFE9-E989-4C3C-8E60-AEE11137448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071" y="180473"/>
            <a:ext cx="4049322" cy="6520577"/>
          </a:xfrm>
          <a:prstGeom prst="rect">
            <a:avLst/>
          </a:prstGeom>
          <a:ln w="28575">
            <a:noFill/>
          </a:ln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E7F145CB-CB7F-4D59-A0DC-086D99F34409}"/>
              </a:ext>
            </a:extLst>
          </p:cNvPr>
          <p:cNvSpPr txBox="1"/>
          <p:nvPr/>
        </p:nvSpPr>
        <p:spPr>
          <a:xfrm>
            <a:off x="965200" y="752640"/>
            <a:ext cx="51308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Prelúdios e a seda escorregou 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Deslizando pela perna em desvario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 A música a envolveu e contornou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 refrescar correndo como um rio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 rodava em espiral dançando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Em círculos em espantosos movimentos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Envolvendo-nos em nossos pensamentos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 música a dança e os movimentos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Levitou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Seu rosto resplandeceu 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Sorrio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De novo ao chão voltou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 bailou rodou 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Subiu rodopiou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No ringue de patinagem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Uma </a:t>
            </a:r>
            <a:r>
              <a:rPr lang="pt-PT" sz="2000">
                <a:latin typeface="Monotype Corsiva" panose="03010101010201010101" pitchFamily="66" charset="0"/>
              </a:rPr>
              <a:t>estrela brilhou</a:t>
            </a:r>
            <a:endParaRPr lang="sk-SK" sz="2000">
              <a:latin typeface="Monotype Corsiva" panose="03010101010201010101" pitchFamily="66" charset="0"/>
            </a:endParaRPr>
          </a:p>
          <a:p>
            <a:endParaRPr lang="pt-PT" sz="2000" dirty="0">
              <a:latin typeface="Monotype Corsiva" panose="03010101010201010101" pitchFamily="66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</a:rPr>
              <a:t>Rosa </a:t>
            </a:r>
            <a:r>
              <a:rPr lang="pt-PT" sz="2400" err="1">
                <a:latin typeface="Monotype Corsiva" panose="03010101010201010101" pitchFamily="66" charset="0"/>
              </a:rPr>
              <a:t>Lapinha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“Passeio nas Palavras”</a:t>
            </a:r>
          </a:p>
        </p:txBody>
      </p:sp>
      <p:pic>
        <p:nvPicPr>
          <p:cNvPr id="7" name="Rám 2">
            <a:extLst>
              <a:ext uri="{FF2B5EF4-FFF2-40B4-BE49-F238E27FC236}">
                <a16:creationId xmlns:a16="http://schemas.microsoft.com/office/drawing/2014/main" id="{68984C00-2C44-437C-8773-180F1B72E6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2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zadie 2">
            <a:extLst>
              <a:ext uri="{FF2B5EF4-FFF2-40B4-BE49-F238E27FC236}">
                <a16:creationId xmlns:a16="http://schemas.microsoft.com/office/drawing/2014/main" id="{0F849CBD-6195-4AEE-8082-772862B26B5D}"/>
              </a:ext>
            </a:extLst>
          </p:cNvPr>
          <p:cNvSpPr/>
          <p:nvPr/>
        </p:nvSpPr>
        <p:spPr>
          <a:xfrm>
            <a:off x="3708000" y="168442"/>
            <a:ext cx="2363354" cy="652111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Pozadie 1">
            <a:extLst>
              <a:ext uri="{FF2B5EF4-FFF2-40B4-BE49-F238E27FC236}">
                <a16:creationId xmlns:a16="http://schemas.microsoft.com/office/drawing/2014/main" id="{9EDDBC1B-F279-41FE-973B-D109B22E07C9}"/>
              </a:ext>
            </a:extLst>
          </p:cNvPr>
          <p:cNvSpPr/>
          <p:nvPr/>
        </p:nvSpPr>
        <p:spPr>
          <a:xfrm>
            <a:off x="852518" y="168442"/>
            <a:ext cx="2554490" cy="652111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Text">
            <a:extLst>
              <a:ext uri="{FF2B5EF4-FFF2-40B4-BE49-F238E27FC236}">
                <a16:creationId xmlns:a16="http://schemas.microsoft.com/office/drawing/2014/main" id="{E67AA45D-FA2B-4493-BBAB-F312F501D02E}"/>
              </a:ext>
            </a:extLst>
          </p:cNvPr>
          <p:cNvSpPr/>
          <p:nvPr/>
        </p:nvSpPr>
        <p:spPr>
          <a:xfrm>
            <a:off x="6587335" y="835029"/>
            <a:ext cx="508868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Despretensiosa manhã nasce fria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Doce grifo de fazer nascer energia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Empunho a candeia que em mim já arde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Corre que se faz tarde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 E neste correr de lanterna querer ser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Empurro o amanhecer no sol a nascer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Num típico enternecido olhar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 vida lateja em todo o lugar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Na invisibilidade do espaço que piso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Como gato que sabe icónico zelador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Do seu dono e senhor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Assim eu caminho quase sem destino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Mas entrevendo o encontro que ao longe está pronto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Flor não é gente discurso incoerente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Vaga-lume eu vou ser</a:t>
            </a:r>
          </a:p>
          <a:p>
            <a:r>
              <a:rPr lang="pt-PT" sz="2000">
                <a:latin typeface="Monotype Corsiva" panose="03010101010201010101" pitchFamily="66" charset="0"/>
              </a:rPr>
              <a:t>Quando anoitecer</a:t>
            </a:r>
            <a:endParaRPr lang="sk-SK" sz="2000">
              <a:latin typeface="Monotype Corsiva" panose="03010101010201010101" pitchFamily="66" charset="0"/>
            </a:endParaRPr>
          </a:p>
          <a:p>
            <a:endParaRPr lang="pt-PT" sz="2000" dirty="0">
              <a:latin typeface="Monotype Corsiva" panose="03010101010201010101" pitchFamily="66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</a:rPr>
              <a:t>Rosa </a:t>
            </a:r>
            <a:r>
              <a:rPr lang="pt-PT" sz="2400" err="1">
                <a:latin typeface="Monotype Corsiva" panose="03010101010201010101" pitchFamily="66" charset="0"/>
              </a:rPr>
              <a:t>Lapinha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“Poemas </a:t>
            </a:r>
            <a:r>
              <a:rPr lang="pt-PT" sz="2400">
                <a:latin typeface="Monotype Corsiva" panose="03010101010201010101" pitchFamily="66" charset="0"/>
              </a:rPr>
              <a:t>esparsos”</a:t>
            </a:r>
            <a:endParaRPr lang="pt-PT" sz="2400" dirty="0">
              <a:latin typeface="Monotype Corsiva" panose="03010101010201010101" pitchFamily="66" charset="0"/>
            </a:endParaRPr>
          </a:p>
        </p:txBody>
      </p:sp>
      <p:pic>
        <p:nvPicPr>
          <p:cNvPr id="7" name="Rám 2">
            <a:extLst>
              <a:ext uri="{FF2B5EF4-FFF2-40B4-BE49-F238E27FC236}">
                <a16:creationId xmlns:a16="http://schemas.microsoft.com/office/drawing/2014/main" id="{69C603B6-F4F0-4DAB-B63A-D9615CC83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0"/>
            <a:ext cx="11972544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0723B14-22B6-44F4-A786-A6AC634B20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958" y="168442"/>
            <a:ext cx="4102100" cy="652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97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A1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zadie 2">
            <a:extLst>
              <a:ext uri="{FF2B5EF4-FFF2-40B4-BE49-F238E27FC236}">
                <a16:creationId xmlns:a16="http://schemas.microsoft.com/office/drawing/2014/main" id="{7E33B986-FB3C-4EE9-9A9F-DED4AD93B77A}"/>
              </a:ext>
            </a:extLst>
          </p:cNvPr>
          <p:cNvSpPr/>
          <p:nvPr/>
        </p:nvSpPr>
        <p:spPr>
          <a:xfrm>
            <a:off x="9335840" y="180474"/>
            <a:ext cx="2363354" cy="6521115"/>
          </a:xfrm>
          <a:prstGeom prst="rect">
            <a:avLst/>
          </a:prstGeom>
          <a:gradFill flip="none" rotWithShape="1">
            <a:gsLst>
              <a:gs pos="0">
                <a:srgbClr val="17A13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Pozadie 1">
            <a:extLst>
              <a:ext uri="{FF2B5EF4-FFF2-40B4-BE49-F238E27FC236}">
                <a16:creationId xmlns:a16="http://schemas.microsoft.com/office/drawing/2014/main" id="{15441BDA-585E-4E1B-9A9D-B79DF6811AD3}"/>
              </a:ext>
            </a:extLst>
          </p:cNvPr>
          <p:cNvSpPr/>
          <p:nvPr/>
        </p:nvSpPr>
        <p:spPr>
          <a:xfrm>
            <a:off x="5112000" y="180474"/>
            <a:ext cx="2554490" cy="6521115"/>
          </a:xfrm>
          <a:prstGeom prst="rect">
            <a:avLst/>
          </a:prstGeom>
          <a:gradFill flip="none" rotWithShape="1">
            <a:gsLst>
              <a:gs pos="0">
                <a:srgbClr val="17A13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Text">
            <a:extLst>
              <a:ext uri="{FF2B5EF4-FFF2-40B4-BE49-F238E27FC236}">
                <a16:creationId xmlns:a16="http://schemas.microsoft.com/office/drawing/2014/main" id="{C1A2C8C0-C588-4D68-B2D8-2F7130184CC6}"/>
              </a:ext>
            </a:extLst>
          </p:cNvPr>
          <p:cNvSpPr txBox="1"/>
          <p:nvPr/>
        </p:nvSpPr>
        <p:spPr>
          <a:xfrm>
            <a:off x="349962" y="361475"/>
            <a:ext cx="466260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Monotype Corsiva" panose="03010101010201010101" pitchFamily="66" charset="0"/>
              </a:rPr>
              <a:t>Observo as vozes as flautas e o violino</a:t>
            </a:r>
          </a:p>
          <a:p>
            <a:r>
              <a:rPr lang="pt-PT" dirty="0">
                <a:latin typeface="Monotype Corsiva" panose="03010101010201010101" pitchFamily="66" charset="0"/>
              </a:rPr>
              <a:t>E a música a percorrer-me em desatino</a:t>
            </a:r>
          </a:p>
          <a:p>
            <a:r>
              <a:rPr lang="pt-PT" dirty="0">
                <a:latin typeface="Monotype Corsiva" panose="03010101010201010101" pitchFamily="66" charset="0"/>
              </a:rPr>
              <a:t>Imóvel minhas células lutam por liberdade</a:t>
            </a:r>
          </a:p>
          <a:p>
            <a:r>
              <a:rPr lang="pt-PT" dirty="0">
                <a:latin typeface="Monotype Corsiva" panose="03010101010201010101" pitchFamily="66" charset="0"/>
              </a:rPr>
              <a:t>E giram rodopiam de ansiedade</a:t>
            </a:r>
          </a:p>
          <a:p>
            <a:r>
              <a:rPr lang="pt-PT" dirty="0">
                <a:latin typeface="Monotype Corsiva" panose="03010101010201010101" pitchFamily="66" charset="0"/>
              </a:rPr>
              <a:t>De saltar para fora em criação</a:t>
            </a:r>
          </a:p>
          <a:p>
            <a:r>
              <a:rPr lang="pt-PT" dirty="0">
                <a:latin typeface="Monotype Corsiva" panose="03010101010201010101" pitchFamily="66" charset="0"/>
              </a:rPr>
              <a:t>Ao som dos tambores das pandeiretas</a:t>
            </a:r>
          </a:p>
          <a:p>
            <a:r>
              <a:rPr lang="pt-PT" dirty="0">
                <a:latin typeface="Monotype Corsiva" panose="03010101010201010101" pitchFamily="66" charset="0"/>
              </a:rPr>
              <a:t>Dos violoncelos e das cornetas</a:t>
            </a:r>
          </a:p>
          <a:p>
            <a:r>
              <a:rPr lang="pt-PT" dirty="0">
                <a:latin typeface="Monotype Corsiva" panose="03010101010201010101" pitchFamily="66" charset="0"/>
              </a:rPr>
              <a:t>E eu estática contemplo satisfeita</a:t>
            </a:r>
          </a:p>
          <a:p>
            <a:r>
              <a:rPr lang="pt-PT" dirty="0">
                <a:latin typeface="Monotype Corsiva" panose="03010101010201010101" pitchFamily="66" charset="0"/>
              </a:rPr>
              <a:t>O fogo os desenhos e o gelo</a:t>
            </a:r>
          </a:p>
          <a:p>
            <a:r>
              <a:rPr lang="pt-PT" dirty="0">
                <a:latin typeface="Monotype Corsiva" panose="03010101010201010101" pitchFamily="66" charset="0"/>
              </a:rPr>
              <a:t>Que a multidão constrói como um novelo</a:t>
            </a:r>
          </a:p>
          <a:p>
            <a:r>
              <a:rPr lang="pt-PT" dirty="0">
                <a:latin typeface="Monotype Corsiva" panose="03010101010201010101" pitchFamily="66" charset="0"/>
              </a:rPr>
              <a:t>Uma bola de neve de fogo sei lá</a:t>
            </a:r>
          </a:p>
          <a:p>
            <a:r>
              <a:rPr lang="pt-PT" dirty="0">
                <a:latin typeface="Monotype Corsiva" panose="03010101010201010101" pitchFamily="66" charset="0"/>
              </a:rPr>
              <a:t>Que gira roda tritura onde quer que vá</a:t>
            </a:r>
          </a:p>
          <a:p>
            <a:r>
              <a:rPr lang="pt-PT" dirty="0">
                <a:latin typeface="Monotype Corsiva" panose="03010101010201010101" pitchFamily="66" charset="0"/>
              </a:rPr>
              <a:t>Como o mundo eu também o sou</a:t>
            </a:r>
          </a:p>
          <a:p>
            <a:r>
              <a:rPr lang="pt-PT" dirty="0">
                <a:latin typeface="Monotype Corsiva" panose="03010101010201010101" pitchFamily="66" charset="0"/>
              </a:rPr>
              <a:t>Sustentando dentro de mim este universo onde estou</a:t>
            </a:r>
          </a:p>
          <a:p>
            <a:r>
              <a:rPr lang="pt-PT" dirty="0">
                <a:latin typeface="Monotype Corsiva" panose="03010101010201010101" pitchFamily="66" charset="0"/>
              </a:rPr>
              <a:t>Que faz saltar o sangue como esteiros</a:t>
            </a:r>
          </a:p>
          <a:p>
            <a:r>
              <a:rPr lang="pt-PT" dirty="0">
                <a:latin typeface="Monotype Corsiva" panose="03010101010201010101" pitchFamily="66" charset="0"/>
              </a:rPr>
              <a:t>Pelos dedos braços ombros e joelhos</a:t>
            </a:r>
          </a:p>
          <a:p>
            <a:r>
              <a:rPr lang="pt-PT" dirty="0">
                <a:latin typeface="Monotype Corsiva" panose="03010101010201010101" pitchFamily="66" charset="0"/>
              </a:rPr>
              <a:t>Que traz neste corpo o oceano</a:t>
            </a:r>
          </a:p>
          <a:p>
            <a:r>
              <a:rPr lang="pt-PT" dirty="0">
                <a:latin typeface="Monotype Corsiva" panose="03010101010201010101" pitchFamily="66" charset="0"/>
              </a:rPr>
              <a:t>E um bater de relógio por engano</a:t>
            </a:r>
          </a:p>
          <a:p>
            <a:r>
              <a:rPr lang="pt-PT" dirty="0">
                <a:latin typeface="Monotype Corsiva" panose="03010101010201010101" pitchFamily="66" charset="0"/>
              </a:rPr>
              <a:t>Até que um dia se funda no pulsar</a:t>
            </a:r>
          </a:p>
          <a:p>
            <a:r>
              <a:rPr lang="pt-PT" dirty="0">
                <a:latin typeface="Monotype Corsiva" panose="03010101010201010101" pitchFamily="66" charset="0"/>
              </a:rPr>
              <a:t>Batendo em sintonia por todo o lugar</a:t>
            </a:r>
          </a:p>
          <a:p>
            <a:pPr algn="r"/>
            <a:endParaRPr lang="pt-PT" dirty="0">
              <a:latin typeface="Monotype Corsiva" panose="03010101010201010101" pitchFamily="66" charset="0"/>
            </a:endParaRPr>
          </a:p>
          <a:p>
            <a:pPr algn="r"/>
            <a:r>
              <a:rPr lang="pt-PT" sz="2200" dirty="0">
                <a:latin typeface="Monotype Corsiva" panose="03010101010201010101" pitchFamily="66" charset="0"/>
              </a:rPr>
              <a:t>Rosa </a:t>
            </a:r>
            <a:r>
              <a:rPr lang="pt-PT" sz="2200">
                <a:latin typeface="Monotype Corsiva" panose="03010101010201010101" pitchFamily="66" charset="0"/>
              </a:rPr>
              <a:t>Lapinha </a:t>
            </a:r>
            <a:r>
              <a:rPr lang="sk-SK" sz="2200">
                <a:latin typeface="Monotype Corsiva" panose="03010101010201010101" pitchFamily="66" charset="0"/>
              </a:rPr>
              <a:t>em</a:t>
            </a:r>
            <a:r>
              <a:rPr lang="pt-PT" sz="2200">
                <a:latin typeface="Monotype Corsiva" panose="03010101010201010101" pitchFamily="66" charset="0"/>
              </a:rPr>
              <a:t> </a:t>
            </a:r>
            <a:r>
              <a:rPr lang="pt-PT" sz="2200" dirty="0">
                <a:latin typeface="Monotype Corsiva" panose="03010101010201010101" pitchFamily="66" charset="0"/>
              </a:rPr>
              <a:t>"Passeio nas Palavras"</a:t>
            </a:r>
          </a:p>
        </p:txBody>
      </p:sp>
      <p:pic>
        <p:nvPicPr>
          <p:cNvPr id="7" name="Rám 2">
            <a:extLst>
              <a:ext uri="{FF2B5EF4-FFF2-40B4-BE49-F238E27FC236}">
                <a16:creationId xmlns:a16="http://schemas.microsoft.com/office/drawing/2014/main" id="{D2A39634-5C6C-4B2D-BA49-CE8DFDF3C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33504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70ACEBD-495F-4936-9F90-B742F1CA5D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930" y="180474"/>
            <a:ext cx="5939782" cy="6497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33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zadie 2">
            <a:extLst>
              <a:ext uri="{FF2B5EF4-FFF2-40B4-BE49-F238E27FC236}">
                <a16:creationId xmlns:a16="http://schemas.microsoft.com/office/drawing/2014/main" id="{3CE7D5CB-E04C-4737-8A4E-6BA6FC05F282}"/>
              </a:ext>
            </a:extLst>
          </p:cNvPr>
          <p:cNvSpPr/>
          <p:nvPr/>
        </p:nvSpPr>
        <p:spPr>
          <a:xfrm>
            <a:off x="9242134" y="168442"/>
            <a:ext cx="2363354" cy="6521117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Pozadie 1">
            <a:extLst>
              <a:ext uri="{FF2B5EF4-FFF2-40B4-BE49-F238E27FC236}">
                <a16:creationId xmlns:a16="http://schemas.microsoft.com/office/drawing/2014/main" id="{93E443DC-E419-4F2E-BA2B-6B20CD1B1D64}"/>
              </a:ext>
            </a:extLst>
          </p:cNvPr>
          <p:cNvSpPr/>
          <p:nvPr/>
        </p:nvSpPr>
        <p:spPr>
          <a:xfrm>
            <a:off x="5500117" y="168442"/>
            <a:ext cx="2554490" cy="6521117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EF1B3AF4-D7A0-4BA2-92B3-C6916263985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97600" y="168442"/>
            <a:ext cx="4862285" cy="6521117"/>
          </a:xfrm>
          <a:prstGeom prst="rect">
            <a:avLst/>
          </a:prstGeom>
          <a:ln w="28575">
            <a:noFill/>
          </a:ln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8CB468A6-2C96-4622-9864-B19E42B8C798}"/>
              </a:ext>
            </a:extLst>
          </p:cNvPr>
          <p:cNvSpPr txBox="1"/>
          <p:nvPr/>
        </p:nvSpPr>
        <p:spPr>
          <a:xfrm>
            <a:off x="586512" y="529389"/>
            <a:ext cx="4778144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Cantam todos os seres no universo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Toadas de melopeias mui formosas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Esperam as letras neste simples verso `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Unirem-se umas às outras amorosas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 dançam enlaçando-se ternurentas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Chegam-se umas às outras pelo sentimento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Elas também têm alma de poetas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Elas se curvam a este amor envolvente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 a chuva que teima em recolher-se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Mas que faz falta para o pó aplacar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Desperta em mim doce sonolência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Produz raros efeitos no divagar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Se curvam as plantas pipilam as aves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Vem de muito longe perfumada aragem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Não sei onde estás nem o que fazes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Mas sinto-te perto </a:t>
            </a:r>
            <a:r>
              <a:rPr lang="pt-PT" sz="2000">
                <a:latin typeface="Monotype Corsiva" panose="03010101010201010101" pitchFamily="66" charset="0"/>
              </a:rPr>
              <a:t>doce miragem</a:t>
            </a:r>
            <a:endParaRPr lang="sk-SK" sz="2000">
              <a:latin typeface="Monotype Corsiva" panose="03010101010201010101" pitchFamily="66" charset="0"/>
            </a:endParaRPr>
          </a:p>
          <a:p>
            <a:endParaRPr lang="sk-SK" sz="2000">
              <a:latin typeface="Monotype Corsiva" panose="03010101010201010101" pitchFamily="66" charset="0"/>
            </a:endParaRPr>
          </a:p>
          <a:p>
            <a:pPr algn="r"/>
            <a:r>
              <a:rPr lang="pt-PT" sz="2400">
                <a:latin typeface="Monotype Corsiva" panose="03010101010201010101" pitchFamily="66" charset="0"/>
              </a:rPr>
              <a:t>Rosa </a:t>
            </a:r>
            <a:r>
              <a:rPr lang="pt-PT" sz="2400" dirty="0" err="1">
                <a:latin typeface="Monotype Corsiva" panose="03010101010201010101" pitchFamily="66" charset="0"/>
              </a:rPr>
              <a:t>Lapinha</a:t>
            </a:r>
            <a:r>
              <a:rPr lang="pt-PT" sz="2400" dirty="0">
                <a:latin typeface="Monotype Corsiva" panose="03010101010201010101" pitchFamily="66" charset="0"/>
              </a:rPr>
              <a:t> in livro </a:t>
            </a:r>
            <a:r>
              <a:rPr lang="pt-PT" sz="2400">
                <a:latin typeface="Monotype Corsiva" panose="03010101010201010101" pitchFamily="66" charset="0"/>
              </a:rPr>
              <a:t>de poesia</a:t>
            </a:r>
            <a:endParaRPr lang="sk-SK" sz="2400">
              <a:latin typeface="Monotype Corsiva" panose="03010101010201010101" pitchFamily="66" charset="0"/>
            </a:endParaRPr>
          </a:p>
          <a:p>
            <a:pPr algn="r"/>
            <a:r>
              <a:rPr lang="pt-PT" sz="2400">
                <a:latin typeface="Monotype Corsiva" panose="03010101010201010101" pitchFamily="66" charset="0"/>
              </a:rPr>
              <a:t>“</a:t>
            </a:r>
            <a:r>
              <a:rPr lang="pt-PT" sz="2400" dirty="0">
                <a:latin typeface="Monotype Corsiva" panose="03010101010201010101" pitchFamily="66" charset="0"/>
              </a:rPr>
              <a:t>Eco Redondo”</a:t>
            </a:r>
          </a:p>
        </p:txBody>
      </p:sp>
      <p:pic>
        <p:nvPicPr>
          <p:cNvPr id="7" name="Rám 2">
            <a:extLst>
              <a:ext uri="{FF2B5EF4-FFF2-40B4-BE49-F238E27FC236}">
                <a16:creationId xmlns:a16="http://schemas.microsoft.com/office/drawing/2014/main" id="{E2E183F7-EA5E-4102-A388-DE4107B4D6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52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zadie 2">
            <a:extLst>
              <a:ext uri="{FF2B5EF4-FFF2-40B4-BE49-F238E27FC236}">
                <a16:creationId xmlns:a16="http://schemas.microsoft.com/office/drawing/2014/main" id="{64C7EDC6-23F4-4948-911D-10A0C32F8681}"/>
              </a:ext>
            </a:extLst>
          </p:cNvPr>
          <p:cNvSpPr/>
          <p:nvPr/>
        </p:nvSpPr>
        <p:spPr>
          <a:xfrm>
            <a:off x="9425058" y="177421"/>
            <a:ext cx="2363354" cy="6503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Pozadie 1">
            <a:extLst>
              <a:ext uri="{FF2B5EF4-FFF2-40B4-BE49-F238E27FC236}">
                <a16:creationId xmlns:a16="http://schemas.microsoft.com/office/drawing/2014/main" id="{E51ABDD9-D0D3-4229-9410-8F2A9ADAD300}"/>
              </a:ext>
            </a:extLst>
          </p:cNvPr>
          <p:cNvSpPr/>
          <p:nvPr/>
        </p:nvSpPr>
        <p:spPr>
          <a:xfrm>
            <a:off x="5203665" y="177421"/>
            <a:ext cx="2554490" cy="6503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253831E6-AB8C-4D65-98F8-87E3293E0C6D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5808549" y="177421"/>
            <a:ext cx="5394960" cy="6503942"/>
          </a:xfrm>
          <a:prstGeom prst="rect">
            <a:avLst/>
          </a:prstGeom>
          <a:ln w="28575">
            <a:noFill/>
          </a:ln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73159165-0B2E-4534-A385-0C24D7A2110B}"/>
              </a:ext>
            </a:extLst>
          </p:cNvPr>
          <p:cNvSpPr txBox="1"/>
          <p:nvPr/>
        </p:nvSpPr>
        <p:spPr>
          <a:xfrm>
            <a:off x="439027" y="618164"/>
            <a:ext cx="4716379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Não precisas de me dizer quem sou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Eu sei que sou que fui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Mas também sei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Que folha arrastada pelo vento jamais serei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Não tenhas medo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Não me espantarei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Com aquilo que não és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Que não foste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E nunca serás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Gostas de recordar andar para trás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Também não queres que eu seja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Deixa-me fazer uma pausa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Levar â boca uma cereja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Quem és tu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O sono aproxima-se minha boca boceja</a:t>
            </a:r>
          </a:p>
          <a:p>
            <a:r>
              <a:rPr lang="pt-PT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Alguém que não mais se deseja</a:t>
            </a:r>
          </a:p>
          <a:p>
            <a:endParaRPr lang="pt-PT" sz="12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Rosa </a:t>
            </a:r>
            <a:r>
              <a:rPr lang="pt-PT" sz="2400" err="1">
                <a:latin typeface="Monotype Corsiva" panose="03010101010201010101" pitchFamily="66" charset="0"/>
                <a:cs typeface="Times New Roman" panose="02020603050405020304" pitchFamily="18" charset="0"/>
              </a:rPr>
              <a:t>Lapinha</a:t>
            </a:r>
            <a:r>
              <a:rPr lang="pt-PT" sz="240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sk-SK" sz="2400">
                <a:latin typeface="Monotype Corsiva" panose="03010101010201010101" pitchFamily="66" charset="0"/>
                <a:cs typeface="Times New Roman" panose="02020603050405020304" pitchFamily="18" charset="0"/>
              </a:rPr>
              <a:t>em</a:t>
            </a:r>
          </a:p>
          <a:p>
            <a:pPr algn="r"/>
            <a:r>
              <a:rPr lang="pt-PT" sz="2400">
                <a:latin typeface="Monotype Corsiva" panose="03010101010201010101" pitchFamily="66" charset="0"/>
                <a:cs typeface="Times New Roman" panose="02020603050405020304" pitchFamily="18" charset="0"/>
              </a:rPr>
              <a:t>“</a:t>
            </a:r>
            <a:r>
              <a:rPr lang="pt-PT" sz="24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Passeio nas palavras”</a:t>
            </a:r>
          </a:p>
        </p:txBody>
      </p:sp>
      <p:pic>
        <p:nvPicPr>
          <p:cNvPr id="6" name="Rám 2">
            <a:extLst>
              <a:ext uri="{FF2B5EF4-FFF2-40B4-BE49-F238E27FC236}">
                <a16:creationId xmlns:a16="http://schemas.microsoft.com/office/drawing/2014/main" id="{3C8ED2FB-2CDC-4BAA-9C51-39EC42DE29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06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zadie 2">
            <a:extLst>
              <a:ext uri="{FF2B5EF4-FFF2-40B4-BE49-F238E27FC236}">
                <a16:creationId xmlns:a16="http://schemas.microsoft.com/office/drawing/2014/main" id="{345E5671-E82C-4889-A0DB-1DC45DB6988C}"/>
              </a:ext>
            </a:extLst>
          </p:cNvPr>
          <p:cNvSpPr/>
          <p:nvPr/>
        </p:nvSpPr>
        <p:spPr>
          <a:xfrm>
            <a:off x="9396000" y="177422"/>
            <a:ext cx="2363354" cy="6509982"/>
          </a:xfrm>
          <a:prstGeom prst="rect">
            <a:avLst/>
          </a:prstGeom>
          <a:gradFill flip="none" rotWithShape="1">
            <a:gsLst>
              <a:gs pos="0">
                <a:srgbClr val="0000D0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Pozadie 1">
            <a:extLst>
              <a:ext uri="{FF2B5EF4-FFF2-40B4-BE49-F238E27FC236}">
                <a16:creationId xmlns:a16="http://schemas.microsoft.com/office/drawing/2014/main" id="{8D69A533-F07A-4058-B917-9CB76DEDF875}"/>
              </a:ext>
            </a:extLst>
          </p:cNvPr>
          <p:cNvSpPr/>
          <p:nvPr/>
        </p:nvSpPr>
        <p:spPr>
          <a:xfrm>
            <a:off x="6156000" y="177422"/>
            <a:ext cx="2554490" cy="6509982"/>
          </a:xfrm>
          <a:prstGeom prst="rect">
            <a:avLst/>
          </a:prstGeom>
          <a:gradFill flip="none" rotWithShape="1">
            <a:gsLst>
              <a:gs pos="0">
                <a:srgbClr val="0000D0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0</a:t>
            </a:r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257EEAE3-0E09-4E94-82A9-08748F5A419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791" y="177422"/>
            <a:ext cx="4377447" cy="6509982"/>
          </a:xfrm>
          <a:prstGeom prst="rect">
            <a:avLst/>
          </a:prstGeom>
          <a:ln w="28575">
            <a:noFill/>
          </a:ln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A600D113-34A0-4903-AC49-F315A0F6B36A}"/>
              </a:ext>
            </a:extLst>
          </p:cNvPr>
          <p:cNvSpPr txBox="1"/>
          <p:nvPr/>
        </p:nvSpPr>
        <p:spPr>
          <a:xfrm rot="21189719">
            <a:off x="1224146" y="821627"/>
            <a:ext cx="47594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Monotype Corsiva" panose="03010101010201010101" pitchFamily="66" charset="0"/>
              </a:rPr>
              <a:t>You do not have to tell me who I am.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I know I am.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But I also know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What a leaf dragged by the wind I will never be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Do not be afraid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I will not be surprised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With what you are not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That you were not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And you will never be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Do you like to remember walking backwards?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You also do not want me to be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Let me take a break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To bring a cherry to the mouth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Who are you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Sleep approaches my mouth yawns</a:t>
            </a:r>
          </a:p>
          <a:p>
            <a:r>
              <a:rPr lang="en-US" sz="2000" dirty="0">
                <a:latin typeface="Monotype Corsiva" panose="03010101010201010101" pitchFamily="66" charset="0"/>
              </a:rPr>
              <a:t>Someone I don´t longer wants</a:t>
            </a:r>
            <a:endParaRPr lang="pt-PT" sz="2000" dirty="0">
              <a:latin typeface="Monotype Corsiva" panose="03010101010201010101" pitchFamily="66" charset="0"/>
            </a:endParaRPr>
          </a:p>
        </p:txBody>
      </p:sp>
      <p:pic>
        <p:nvPicPr>
          <p:cNvPr id="7" name="Rám 2">
            <a:extLst>
              <a:ext uri="{FF2B5EF4-FFF2-40B4-BE49-F238E27FC236}">
                <a16:creationId xmlns:a16="http://schemas.microsoft.com/office/drawing/2014/main" id="{43F76CC3-CC82-45EB-86C9-4055D20621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04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ľba">
            <a:extLst>
              <a:ext uri="{FF2B5EF4-FFF2-40B4-BE49-F238E27FC236}">
                <a16:creationId xmlns:a16="http://schemas.microsoft.com/office/drawing/2014/main" id="{CBC2856D-A4F2-421C-968B-71A24FF4F9D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80000"/>
            <a:ext cx="11844000" cy="6516000"/>
          </a:xfrm>
          <a:prstGeom prst="rect">
            <a:avLst/>
          </a:prstGeom>
          <a:ln w="19050">
            <a:noFill/>
          </a:ln>
        </p:spPr>
      </p:pic>
      <p:pic>
        <p:nvPicPr>
          <p:cNvPr id="4" name="Rám 2">
            <a:extLst>
              <a:ext uri="{FF2B5EF4-FFF2-40B4-BE49-F238E27FC236}">
                <a16:creationId xmlns:a16="http://schemas.microsoft.com/office/drawing/2014/main" id="{1BB7CDBD-BD53-482B-9508-C6C18E9236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28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">
            <a:extLst>
              <a:ext uri="{FF2B5EF4-FFF2-40B4-BE49-F238E27FC236}">
                <a16:creationId xmlns:a16="http://schemas.microsoft.com/office/drawing/2014/main" id="{A192164A-1BE9-4010-A617-FC7E1372B2D1}"/>
              </a:ext>
            </a:extLst>
          </p:cNvPr>
          <p:cNvSpPr txBox="1"/>
          <p:nvPr/>
        </p:nvSpPr>
        <p:spPr>
          <a:xfrm>
            <a:off x="724757" y="543976"/>
            <a:ext cx="493899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O teu retrato coloquei-o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Na moldura da minha imaginação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No assento em frente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Um casal se beija apaixonado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Lá fora um canavial e salinas brancas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Campos de arroz e giestas amarelas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Tantas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Maio de festas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Segues solitária nos interstícios das arestas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Como gota que se escapa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Deslizas pelas frestas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Oliveiras de folhas miúdas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Coisas bicudas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Risos trocados desenhos engastados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Onde estás meu desapaixonado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Aqui no bolso da memória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Ficas </a:t>
            </a:r>
            <a:r>
              <a:rPr lang="pt-PT" sz="2000">
                <a:latin typeface="Monotype Corsiva" panose="03010101010201010101" pitchFamily="66" charset="0"/>
              </a:rPr>
              <a:t>na história</a:t>
            </a:r>
            <a:endParaRPr lang="sk-SK" sz="2000">
              <a:latin typeface="Monotype Corsiva" panose="03010101010201010101" pitchFamily="66" charset="0"/>
            </a:endParaRPr>
          </a:p>
          <a:p>
            <a:endParaRPr lang="pt-PT" sz="2000" dirty="0">
              <a:latin typeface="Monotype Corsiva" panose="03010101010201010101" pitchFamily="66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</a:rPr>
              <a:t>Rosa </a:t>
            </a:r>
            <a:r>
              <a:rPr lang="pt-PT" sz="2400" err="1">
                <a:latin typeface="Monotype Corsiva" panose="03010101010201010101" pitchFamily="66" charset="0"/>
              </a:rPr>
              <a:t>Lapinha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“Poemas esparsos”</a:t>
            </a:r>
          </a:p>
        </p:txBody>
      </p:sp>
      <p:sp>
        <p:nvSpPr>
          <p:cNvPr id="8" name="Pozadie 2">
            <a:extLst>
              <a:ext uri="{FF2B5EF4-FFF2-40B4-BE49-F238E27FC236}">
                <a16:creationId xmlns:a16="http://schemas.microsoft.com/office/drawing/2014/main" id="{70468F5B-C738-4909-9141-8279061A803B}"/>
              </a:ext>
            </a:extLst>
          </p:cNvPr>
          <p:cNvSpPr/>
          <p:nvPr/>
        </p:nvSpPr>
        <p:spPr>
          <a:xfrm>
            <a:off x="9433358" y="156411"/>
            <a:ext cx="2188341" cy="654517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Pozadie 1">
            <a:extLst>
              <a:ext uri="{FF2B5EF4-FFF2-40B4-BE49-F238E27FC236}">
                <a16:creationId xmlns:a16="http://schemas.microsoft.com/office/drawing/2014/main" id="{D39311F4-7CE0-4141-BB5D-05B42DE8F8B0}"/>
              </a:ext>
            </a:extLst>
          </p:cNvPr>
          <p:cNvSpPr/>
          <p:nvPr/>
        </p:nvSpPr>
        <p:spPr>
          <a:xfrm>
            <a:off x="6392788" y="156411"/>
            <a:ext cx="2365322" cy="654517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0" name="Maľba">
            <a:extLst>
              <a:ext uri="{FF2B5EF4-FFF2-40B4-BE49-F238E27FC236}">
                <a16:creationId xmlns:a16="http://schemas.microsoft.com/office/drawing/2014/main" id="{AEDE7B42-00C7-4DC0-AF34-FE67694D857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456" y="156411"/>
            <a:ext cx="4030578" cy="6545178"/>
          </a:xfrm>
          <a:prstGeom prst="rect">
            <a:avLst/>
          </a:prstGeom>
          <a:ln w="28575">
            <a:noFill/>
          </a:ln>
        </p:spPr>
      </p:pic>
      <p:pic>
        <p:nvPicPr>
          <p:cNvPr id="11" name="Rám 2">
            <a:extLst>
              <a:ext uri="{FF2B5EF4-FFF2-40B4-BE49-F238E27FC236}">
                <a16:creationId xmlns:a16="http://schemas.microsoft.com/office/drawing/2014/main" id="{FAF2FD68-5A1E-4014-B31C-DBD5B49C36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65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">
            <a:extLst>
              <a:ext uri="{FF2B5EF4-FFF2-40B4-BE49-F238E27FC236}">
                <a16:creationId xmlns:a16="http://schemas.microsoft.com/office/drawing/2014/main" id="{4A2F0CB1-9385-47A0-9B8D-BAC4EFB513E2}"/>
              </a:ext>
            </a:extLst>
          </p:cNvPr>
          <p:cNvSpPr txBox="1"/>
          <p:nvPr/>
        </p:nvSpPr>
        <p:spPr>
          <a:xfrm rot="692256">
            <a:off x="7055844" y="1045196"/>
            <a:ext cx="4540883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Colossos montanhas abismos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Lareiras e fossos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Gigantes anjos mulheres e moços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As nuvens doces algodão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Rosa dourado e azul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Em tarde de verão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Não se agita o bule-bule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Passam silenciosas ironizando a gente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Seres divinais sob um sol incandescente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Falam para quem os entende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Sublime vislumbre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Tão doce momento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Algodão doce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Na garganta do tempo</a:t>
            </a:r>
          </a:p>
          <a:p>
            <a:endParaRPr lang="pt-PT" sz="2400" dirty="0">
              <a:latin typeface="Monotype Corsiva" panose="03010101010201010101" pitchFamily="66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</a:rPr>
              <a:t>Rosa </a:t>
            </a:r>
            <a:r>
              <a:rPr lang="pt-PT" sz="2400">
                <a:latin typeface="Monotype Corsiva" panose="03010101010201010101" pitchFamily="66" charset="0"/>
              </a:rPr>
              <a:t>Lapinha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“Pemas esparsos”</a:t>
            </a:r>
          </a:p>
        </p:txBody>
      </p:sp>
      <p:sp>
        <p:nvSpPr>
          <p:cNvPr id="8" name="Pozadie 2">
            <a:extLst>
              <a:ext uri="{FF2B5EF4-FFF2-40B4-BE49-F238E27FC236}">
                <a16:creationId xmlns:a16="http://schemas.microsoft.com/office/drawing/2014/main" id="{CEF0FC3F-B297-4FD8-8B3A-B3604A2EA19C}"/>
              </a:ext>
            </a:extLst>
          </p:cNvPr>
          <p:cNvSpPr/>
          <p:nvPr/>
        </p:nvSpPr>
        <p:spPr>
          <a:xfrm>
            <a:off x="4354282" y="177420"/>
            <a:ext cx="2363354" cy="653727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Pozadie 1">
            <a:extLst>
              <a:ext uri="{FF2B5EF4-FFF2-40B4-BE49-F238E27FC236}">
                <a16:creationId xmlns:a16="http://schemas.microsoft.com/office/drawing/2014/main" id="{8F9E8B77-946D-4807-A9A1-1C9F93FDEB04}"/>
              </a:ext>
            </a:extLst>
          </p:cNvPr>
          <p:cNvSpPr/>
          <p:nvPr/>
        </p:nvSpPr>
        <p:spPr>
          <a:xfrm>
            <a:off x="430282" y="177420"/>
            <a:ext cx="2554490" cy="653727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0" name="Maľba">
            <a:extLst>
              <a:ext uri="{FF2B5EF4-FFF2-40B4-BE49-F238E27FC236}">
                <a16:creationId xmlns:a16="http://schemas.microsoft.com/office/drawing/2014/main" id="{362E9A2F-B771-467B-96A2-042790336F4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282" y="177420"/>
            <a:ext cx="5238750" cy="6537279"/>
          </a:xfrm>
          <a:prstGeom prst="rect">
            <a:avLst/>
          </a:prstGeom>
          <a:ln w="28575">
            <a:noFill/>
          </a:ln>
        </p:spPr>
      </p:pic>
      <p:pic>
        <p:nvPicPr>
          <p:cNvPr id="11" name="Rám 2">
            <a:extLst>
              <a:ext uri="{FF2B5EF4-FFF2-40B4-BE49-F238E27FC236}">
                <a16:creationId xmlns:a16="http://schemas.microsoft.com/office/drawing/2014/main" id="{7623C295-DF3E-4C44-A98C-07494AF5A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74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68000">
              <a:srgbClr val="002368"/>
            </a:gs>
            <a:gs pos="100000">
              <a:schemeClr val="accent3">
                <a:lumMod val="6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ľba">
            <a:extLst>
              <a:ext uri="{FF2B5EF4-FFF2-40B4-BE49-F238E27FC236}">
                <a16:creationId xmlns:a16="http://schemas.microsoft.com/office/drawing/2014/main" id="{0D7E794E-55AD-4E78-A114-6D11A0851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325" y="880049"/>
            <a:ext cx="6038474" cy="5097902"/>
          </a:xfrm>
          <a:prstGeom prst="rect">
            <a:avLst/>
          </a:prstGeom>
          <a:ln w="28575">
            <a:noFill/>
          </a:ln>
        </p:spPr>
      </p:pic>
      <p:pic>
        <p:nvPicPr>
          <p:cNvPr id="5" name="Rám 2">
            <a:extLst>
              <a:ext uri="{FF2B5EF4-FFF2-40B4-BE49-F238E27FC236}">
                <a16:creationId xmlns:a16="http://schemas.microsoft.com/office/drawing/2014/main" id="{42EAD924-8267-444D-89C4-0DF0531253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3E5895BF-8DB4-44E2-AD44-1D69D4B949FC}"/>
              </a:ext>
            </a:extLst>
          </p:cNvPr>
          <p:cNvSpPr txBox="1"/>
          <p:nvPr/>
        </p:nvSpPr>
        <p:spPr>
          <a:xfrm>
            <a:off x="457201" y="1024602"/>
            <a:ext cx="487017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Põe a fantasia e vai passear 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Não uso fantasia toda sou VERDADE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Sou veracidade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Eu empunho a lisura vida é demais dura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Concomitantemente sentir sua doçura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Ir à praia e voltar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Conquilhas no lume belo odor no ar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Ver a Terra a rodar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Suspensa no tempo estou no mesmo lugar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Como o sol a brilhar vendo a Terra a rodar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Como ele quero estar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Pio </a:t>
            </a:r>
            <a:r>
              <a:rPr lang="pt-PT" sz="2000" dirty="0" err="1">
                <a:latin typeface="Monotype Corsiva" panose="03010101010201010101" pitchFamily="66" charset="0"/>
              </a:rPr>
              <a:t>pio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pio</a:t>
            </a:r>
            <a:r>
              <a:rPr lang="pt-PT" sz="2000" dirty="0">
                <a:latin typeface="Monotype Corsiva" panose="03010101010201010101" pitchFamily="66" charset="0"/>
              </a:rPr>
              <a:t> pia </a:t>
            </a:r>
            <a:r>
              <a:rPr lang="pt-PT" sz="2000" dirty="0" err="1">
                <a:latin typeface="Monotype Corsiva" panose="03010101010201010101" pitchFamily="66" charset="0"/>
              </a:rPr>
              <a:t>pia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pia</a:t>
            </a:r>
            <a:r>
              <a:rPr lang="pt-PT" sz="2000" dirty="0">
                <a:latin typeface="Monotype Corsiva" panose="03010101010201010101" pitchFamily="66" charset="0"/>
              </a:rPr>
              <a:t> a mente não cessa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Detesta claustrofobia quer sempre estar cheia e nunca vazia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Alegoria ao pássaro </a:t>
            </a:r>
            <a:r>
              <a:rPr lang="pt-PT" sz="2000">
                <a:latin typeface="Monotype Corsiva" panose="03010101010201010101" pitchFamily="66" charset="0"/>
              </a:rPr>
              <a:t>que pia</a:t>
            </a:r>
            <a:endParaRPr lang="sk-SK" sz="2000">
              <a:latin typeface="Monotype Corsiva" panose="03010101010201010101" pitchFamily="66" charset="0"/>
            </a:endParaRPr>
          </a:p>
          <a:p>
            <a:endParaRPr lang="sk-SK" sz="2000">
              <a:latin typeface="Monotype Corsiva" panose="03010101010201010101" pitchFamily="66" charset="0"/>
            </a:endParaRPr>
          </a:p>
          <a:p>
            <a:pPr algn="r"/>
            <a:r>
              <a:rPr lang="pt-BR" sz="2400">
                <a:latin typeface="Monotype Corsiva" panose="03010101010201010101" pitchFamily="66" charset="0"/>
              </a:rPr>
              <a:t>Rosa Lapinha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BR" sz="2400">
                <a:latin typeface="Monotype Corsiva" panose="03010101010201010101" pitchFamily="66" charset="0"/>
              </a:rPr>
              <a:t> “Poemas esparsos“</a:t>
            </a:r>
          </a:p>
        </p:txBody>
      </p:sp>
    </p:spTree>
    <p:extLst>
      <p:ext uri="{BB962C8B-B14F-4D97-AF65-F5344CB8AC3E}">
        <p14:creationId xmlns:p14="http://schemas.microsoft.com/office/powerpoint/2010/main" val="162791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225C4B"/>
            </a:gs>
            <a:gs pos="80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ľba">
            <a:extLst>
              <a:ext uri="{FF2B5EF4-FFF2-40B4-BE49-F238E27FC236}">
                <a16:creationId xmlns:a16="http://schemas.microsoft.com/office/drawing/2014/main" id="{DDDD2B0A-4120-480C-A196-D752F7041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666750"/>
            <a:ext cx="5543550" cy="5524500"/>
          </a:xfrm>
          <a:prstGeom prst="rect">
            <a:avLst/>
          </a:prstGeom>
          <a:ln w="28575">
            <a:noFill/>
          </a:ln>
        </p:spPr>
      </p:pic>
      <p:pic>
        <p:nvPicPr>
          <p:cNvPr id="5" name="Rám 2">
            <a:extLst>
              <a:ext uri="{FF2B5EF4-FFF2-40B4-BE49-F238E27FC236}">
                <a16:creationId xmlns:a16="http://schemas.microsoft.com/office/drawing/2014/main" id="{D1E720FF-62A5-4E96-86BC-7828E784EA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F429CE28-1CC1-449B-ACEA-4E6D9C91BC9B}"/>
              </a:ext>
            </a:extLst>
          </p:cNvPr>
          <p:cNvSpPr txBox="1"/>
          <p:nvPr/>
        </p:nvSpPr>
        <p:spPr>
          <a:xfrm>
            <a:off x="953310" y="2531917"/>
            <a:ext cx="469184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Os dedos tocam-se de devagarinho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Unem-se agora duas mentes despertas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Os olhos cruzam-se com carinho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 os corpos estremecem de tantas festas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Suas almas se agitam à nova vida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Que cresce sob os raios de um sol radioso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Seus lábios se unem de mansinho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E a natureza aplaude par tão formoso</a:t>
            </a:r>
          </a:p>
          <a:p>
            <a:endParaRPr lang="pt-PT" sz="2400" dirty="0">
              <a:latin typeface="Monotype Corsiva" panose="03010101010201010101" pitchFamily="66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</a:rPr>
              <a:t>Rosa </a:t>
            </a:r>
            <a:r>
              <a:rPr lang="pt-PT" sz="2400" err="1">
                <a:latin typeface="Monotype Corsiva" panose="03010101010201010101" pitchFamily="66" charset="0"/>
              </a:rPr>
              <a:t>Lapinha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“Poemas </a:t>
            </a:r>
            <a:r>
              <a:rPr lang="pt-PT" sz="2400">
                <a:latin typeface="Monotype Corsiva" panose="03010101010201010101" pitchFamily="66" charset="0"/>
              </a:rPr>
              <a:t>esparsos”</a:t>
            </a:r>
            <a:endParaRPr lang="pt-PT" sz="24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18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48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zadie 2">
            <a:extLst>
              <a:ext uri="{FF2B5EF4-FFF2-40B4-BE49-F238E27FC236}">
                <a16:creationId xmlns:a16="http://schemas.microsoft.com/office/drawing/2014/main" id="{3EFDCE31-1F4C-43B3-87DF-A405F1415530}"/>
              </a:ext>
            </a:extLst>
          </p:cNvPr>
          <p:cNvSpPr/>
          <p:nvPr/>
        </p:nvSpPr>
        <p:spPr>
          <a:xfrm>
            <a:off x="9432000" y="156410"/>
            <a:ext cx="2112944" cy="6545179"/>
          </a:xfrm>
          <a:prstGeom prst="rect">
            <a:avLst/>
          </a:prstGeom>
          <a:gradFill flip="none" rotWithShape="1">
            <a:gsLst>
              <a:gs pos="0">
                <a:srgbClr val="094867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Pozadie 1">
            <a:extLst>
              <a:ext uri="{FF2B5EF4-FFF2-40B4-BE49-F238E27FC236}">
                <a16:creationId xmlns:a16="http://schemas.microsoft.com/office/drawing/2014/main" id="{D3EF5F64-387F-4653-916A-58CEAFE8E2E2}"/>
              </a:ext>
            </a:extLst>
          </p:cNvPr>
          <p:cNvSpPr/>
          <p:nvPr/>
        </p:nvSpPr>
        <p:spPr>
          <a:xfrm>
            <a:off x="5510464" y="156410"/>
            <a:ext cx="2336025" cy="6545179"/>
          </a:xfrm>
          <a:prstGeom prst="rect">
            <a:avLst/>
          </a:prstGeom>
          <a:gradFill flip="none" rotWithShape="1">
            <a:gsLst>
              <a:gs pos="0">
                <a:srgbClr val="094867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0F3748DD-80D3-49AB-BD49-B46A49D62D2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663" y="156410"/>
            <a:ext cx="5233738" cy="6545179"/>
          </a:xfrm>
          <a:prstGeom prst="rect">
            <a:avLst/>
          </a:prstGeom>
          <a:ln w="28575">
            <a:noFill/>
          </a:ln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7111EA80-D5FE-4ACD-B9E0-7399D3A5B28D}"/>
              </a:ext>
            </a:extLst>
          </p:cNvPr>
          <p:cNvSpPr txBox="1"/>
          <p:nvPr/>
        </p:nvSpPr>
        <p:spPr>
          <a:xfrm rot="21275880">
            <a:off x="909188" y="637367"/>
            <a:ext cx="3956215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Monotype Corsiva" panose="03010101010201010101" pitchFamily="66" charset="0"/>
              </a:rPr>
              <a:t>Na imensidão deste oceano</a:t>
            </a:r>
          </a:p>
          <a:p>
            <a:r>
              <a:rPr lang="pt-PT" dirty="0">
                <a:latin typeface="Monotype Corsiva" panose="03010101010201010101" pitchFamily="66" charset="0"/>
              </a:rPr>
              <a:t>De ondas tão calmo e sereno</a:t>
            </a:r>
          </a:p>
          <a:p>
            <a:r>
              <a:rPr lang="pt-PT" dirty="0">
                <a:latin typeface="Monotype Corsiva" panose="03010101010201010101" pitchFamily="66" charset="0"/>
              </a:rPr>
              <a:t>Joguei-me soltei-me</a:t>
            </a:r>
          </a:p>
          <a:p>
            <a:r>
              <a:rPr lang="pt-PT" dirty="0">
                <a:latin typeface="Monotype Corsiva" panose="03010101010201010101" pitchFamily="66" charset="0"/>
              </a:rPr>
              <a:t>E senti a vastidão que sou</a:t>
            </a:r>
          </a:p>
          <a:p>
            <a:r>
              <a:rPr lang="pt-PT" dirty="0">
                <a:latin typeface="Monotype Corsiva" panose="03010101010201010101" pitchFamily="66" charset="0"/>
              </a:rPr>
              <a:t>Longe de mim</a:t>
            </a:r>
          </a:p>
          <a:p>
            <a:r>
              <a:rPr lang="pt-PT" dirty="0">
                <a:latin typeface="Monotype Corsiva" panose="03010101010201010101" pitchFamily="66" charset="0"/>
              </a:rPr>
              <a:t>Especada fiquei a ver maravilhada</a:t>
            </a:r>
          </a:p>
          <a:p>
            <a:r>
              <a:rPr lang="pt-PT" dirty="0">
                <a:latin typeface="Monotype Corsiva" panose="03010101010201010101" pitchFamily="66" charset="0"/>
              </a:rPr>
              <a:t>O caminho para onde vou</a:t>
            </a:r>
          </a:p>
          <a:p>
            <a:r>
              <a:rPr lang="pt-PT" dirty="0">
                <a:latin typeface="Monotype Corsiva" panose="03010101010201010101" pitchFamily="66" charset="0"/>
              </a:rPr>
              <a:t>A personagem cansada que eu sou</a:t>
            </a:r>
          </a:p>
          <a:p>
            <a:r>
              <a:rPr lang="pt-PT" dirty="0">
                <a:latin typeface="Monotype Corsiva" panose="03010101010201010101" pitchFamily="66" charset="0"/>
              </a:rPr>
              <a:t>Mas tantas pedras e rochas</a:t>
            </a:r>
          </a:p>
          <a:p>
            <a:r>
              <a:rPr lang="pt-PT" dirty="0">
                <a:latin typeface="Monotype Corsiva" panose="03010101010201010101" pitchFamily="66" charset="0"/>
              </a:rPr>
              <a:t>Que encruzilhada</a:t>
            </a:r>
          </a:p>
          <a:p>
            <a:r>
              <a:rPr lang="pt-PT" dirty="0">
                <a:latin typeface="Monotype Corsiva" panose="03010101010201010101" pitchFamily="66" charset="0"/>
              </a:rPr>
              <a:t>Que becos que labirintos</a:t>
            </a:r>
          </a:p>
          <a:p>
            <a:r>
              <a:rPr lang="pt-PT" dirty="0">
                <a:latin typeface="Monotype Corsiva" panose="03010101010201010101" pitchFamily="66" charset="0"/>
              </a:rPr>
              <a:t>Que bichos famintos</a:t>
            </a:r>
          </a:p>
          <a:p>
            <a:r>
              <a:rPr lang="pt-PT" dirty="0">
                <a:latin typeface="Monotype Corsiva" panose="03010101010201010101" pitchFamily="66" charset="0"/>
              </a:rPr>
              <a:t>Recuo um tanto amedrontada</a:t>
            </a:r>
          </a:p>
          <a:p>
            <a:r>
              <a:rPr lang="pt-PT" dirty="0">
                <a:latin typeface="Monotype Corsiva" panose="03010101010201010101" pitchFamily="66" charset="0"/>
              </a:rPr>
              <a:t>Para a frente fui impelida e empurrada</a:t>
            </a:r>
          </a:p>
          <a:p>
            <a:r>
              <a:rPr lang="pt-PT" dirty="0">
                <a:latin typeface="Monotype Corsiva" panose="03010101010201010101" pitchFamily="66" charset="0"/>
              </a:rPr>
              <a:t>Não temas são ilusões</a:t>
            </a:r>
          </a:p>
          <a:p>
            <a:r>
              <a:rPr lang="pt-PT" dirty="0">
                <a:latin typeface="Monotype Corsiva" panose="03010101010201010101" pitchFamily="66" charset="0"/>
              </a:rPr>
              <a:t>Disse falando para os meus botões</a:t>
            </a:r>
          </a:p>
          <a:p>
            <a:r>
              <a:rPr lang="pt-PT" dirty="0">
                <a:latin typeface="Monotype Corsiva" panose="03010101010201010101" pitchFamily="66" charset="0"/>
              </a:rPr>
              <a:t>Simples paixões e depois nada</a:t>
            </a:r>
          </a:p>
          <a:p>
            <a:endParaRPr lang="pt-PT" dirty="0">
              <a:latin typeface="Monotype Corsiva" panose="03010101010201010101" pitchFamily="66" charset="0"/>
            </a:endParaRPr>
          </a:p>
          <a:p>
            <a:pPr algn="r"/>
            <a:r>
              <a:rPr lang="pt-PT" sz="2200" dirty="0">
                <a:latin typeface="Monotype Corsiva" panose="03010101010201010101" pitchFamily="66" charset="0"/>
              </a:rPr>
              <a:t>Rosa </a:t>
            </a:r>
            <a:r>
              <a:rPr lang="pt-PT" sz="2200" err="1">
                <a:latin typeface="Monotype Corsiva" panose="03010101010201010101" pitchFamily="66" charset="0"/>
              </a:rPr>
              <a:t>Lapinha</a:t>
            </a:r>
            <a:r>
              <a:rPr lang="pt-PT" sz="2200">
                <a:latin typeface="Monotype Corsiva" panose="03010101010201010101" pitchFamily="66" charset="0"/>
              </a:rPr>
              <a:t> </a:t>
            </a:r>
            <a:r>
              <a:rPr lang="sk-SK" sz="2200">
                <a:latin typeface="Monotype Corsiva" panose="03010101010201010101" pitchFamily="66" charset="0"/>
              </a:rPr>
              <a:t>em</a:t>
            </a:r>
          </a:p>
          <a:p>
            <a:pPr algn="r"/>
            <a:r>
              <a:rPr lang="pt-PT" sz="2200">
                <a:latin typeface="Monotype Corsiva" panose="03010101010201010101" pitchFamily="66" charset="0"/>
              </a:rPr>
              <a:t>“</a:t>
            </a:r>
            <a:r>
              <a:rPr lang="pt-PT" sz="2200" dirty="0">
                <a:latin typeface="Monotype Corsiva" panose="03010101010201010101" pitchFamily="66" charset="0"/>
              </a:rPr>
              <a:t>Passeio nas </a:t>
            </a:r>
            <a:r>
              <a:rPr lang="pt-PT" sz="2200">
                <a:latin typeface="Monotype Corsiva" panose="03010101010201010101" pitchFamily="66" charset="0"/>
              </a:rPr>
              <a:t>palavras”</a:t>
            </a:r>
            <a:endParaRPr lang="pt-PT" sz="2200" dirty="0">
              <a:latin typeface="Monotype Corsiva" panose="03010101010201010101" pitchFamily="66" charset="0"/>
            </a:endParaRPr>
          </a:p>
        </p:txBody>
      </p:sp>
      <p:pic>
        <p:nvPicPr>
          <p:cNvPr id="7" name="Rám 2">
            <a:extLst>
              <a:ext uri="{FF2B5EF4-FFF2-40B4-BE49-F238E27FC236}">
                <a16:creationId xmlns:a16="http://schemas.microsoft.com/office/drawing/2014/main" id="{1A03134C-7F0D-47F0-9F5D-F2E654E661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23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zadie 2">
            <a:extLst>
              <a:ext uri="{FF2B5EF4-FFF2-40B4-BE49-F238E27FC236}">
                <a16:creationId xmlns:a16="http://schemas.microsoft.com/office/drawing/2014/main" id="{D2BFE73E-6B2C-4374-9B46-9A755D8235E1}"/>
              </a:ext>
            </a:extLst>
          </p:cNvPr>
          <p:cNvSpPr/>
          <p:nvPr/>
        </p:nvSpPr>
        <p:spPr>
          <a:xfrm>
            <a:off x="9540001" y="180474"/>
            <a:ext cx="2226884" cy="649705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" name="Pozadie 1">
            <a:extLst>
              <a:ext uri="{FF2B5EF4-FFF2-40B4-BE49-F238E27FC236}">
                <a16:creationId xmlns:a16="http://schemas.microsoft.com/office/drawing/2014/main" id="{80672394-295D-4BF4-ACF2-C0DAE1388705}"/>
              </a:ext>
            </a:extLst>
          </p:cNvPr>
          <p:cNvSpPr/>
          <p:nvPr/>
        </p:nvSpPr>
        <p:spPr>
          <a:xfrm>
            <a:off x="6653463" y="204536"/>
            <a:ext cx="2525027" cy="647298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Text">
            <a:extLst>
              <a:ext uri="{FF2B5EF4-FFF2-40B4-BE49-F238E27FC236}">
                <a16:creationId xmlns:a16="http://schemas.microsoft.com/office/drawing/2014/main" id="{FE5FF49F-2799-4FCF-9D7A-3563569B9545}"/>
              </a:ext>
            </a:extLst>
          </p:cNvPr>
          <p:cNvSpPr txBox="1"/>
          <p:nvPr/>
        </p:nvSpPr>
        <p:spPr>
          <a:xfrm>
            <a:off x="521965" y="954854"/>
            <a:ext cx="592128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Intimidades no deslumbramento do engano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O véu se levanta e cai o pano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Na transparência do cristal intimidades não existem mais</a:t>
            </a:r>
          </a:p>
          <a:p>
            <a:r>
              <a:rPr lang="pt-PT" sz="2000" dirty="0">
                <a:latin typeface="Monotype Corsiva" panose="03010101010201010101" pitchFamily="66" charset="0"/>
              </a:rPr>
              <a:t>Intimidades afinal todos as temos mais ou menos iguais</a:t>
            </a:r>
          </a:p>
          <a:p>
            <a:endParaRPr lang="pt-PT" sz="2000" dirty="0">
              <a:latin typeface="Monotype Corsiva" panose="03010101010201010101" pitchFamily="66" charset="0"/>
            </a:endParaRPr>
          </a:p>
          <a:p>
            <a:r>
              <a:rPr lang="pt-PT" sz="2000" dirty="0" err="1">
                <a:latin typeface="Monotype Corsiva" panose="03010101010201010101" pitchFamily="66" charset="0"/>
              </a:rPr>
              <a:t>Intimacies</a:t>
            </a:r>
            <a:r>
              <a:rPr lang="pt-PT" sz="2000" dirty="0">
                <a:latin typeface="Monotype Corsiva" panose="03010101010201010101" pitchFamily="66" charset="0"/>
              </a:rPr>
              <a:t> in </a:t>
            </a:r>
            <a:r>
              <a:rPr lang="pt-PT" sz="2000" dirty="0" err="1">
                <a:latin typeface="Monotype Corsiva" panose="03010101010201010101" pitchFamily="66" charset="0"/>
              </a:rPr>
              <a:t>the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dazzle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of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deceit</a:t>
            </a:r>
            <a:endParaRPr lang="pt-PT" sz="2000" dirty="0">
              <a:latin typeface="Monotype Corsiva" panose="03010101010201010101" pitchFamily="66" charset="0"/>
            </a:endParaRPr>
          </a:p>
          <a:p>
            <a:r>
              <a:rPr lang="pt-PT" sz="2000" dirty="0" err="1">
                <a:latin typeface="Monotype Corsiva" panose="03010101010201010101" pitchFamily="66" charset="0"/>
              </a:rPr>
              <a:t>The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veil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rises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and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the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cloth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falls</a:t>
            </a:r>
            <a:endParaRPr lang="pt-PT" sz="2000" dirty="0">
              <a:latin typeface="Monotype Corsiva" panose="03010101010201010101" pitchFamily="66" charset="0"/>
            </a:endParaRPr>
          </a:p>
          <a:p>
            <a:r>
              <a:rPr lang="pt-PT" sz="2000" dirty="0">
                <a:latin typeface="Monotype Corsiva" panose="03010101010201010101" pitchFamily="66" charset="0"/>
              </a:rPr>
              <a:t>In </a:t>
            </a:r>
            <a:r>
              <a:rPr lang="pt-PT" sz="2000" dirty="0" err="1">
                <a:latin typeface="Monotype Corsiva" panose="03010101010201010101" pitchFamily="66" charset="0"/>
              </a:rPr>
              <a:t>the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transparency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of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the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crystal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intimacies</a:t>
            </a:r>
            <a:r>
              <a:rPr lang="pt-PT" sz="2000" dirty="0">
                <a:latin typeface="Monotype Corsiva" panose="03010101010201010101" pitchFamily="66" charset="0"/>
              </a:rPr>
              <a:t> no </a:t>
            </a:r>
            <a:r>
              <a:rPr lang="pt-PT" sz="2000" dirty="0" err="1">
                <a:latin typeface="Monotype Corsiva" panose="03010101010201010101" pitchFamily="66" charset="0"/>
              </a:rPr>
              <a:t>longer</a:t>
            </a:r>
            <a:r>
              <a:rPr lang="pt-PT" sz="2000" dirty="0">
                <a:latin typeface="Monotype Corsiva" panose="03010101010201010101" pitchFamily="66" charset="0"/>
              </a:rPr>
              <a:t> </a:t>
            </a:r>
            <a:r>
              <a:rPr lang="pt-PT" sz="2000" dirty="0" err="1">
                <a:latin typeface="Monotype Corsiva" panose="03010101010201010101" pitchFamily="66" charset="0"/>
              </a:rPr>
              <a:t>exist</a:t>
            </a:r>
            <a:endParaRPr lang="pt-PT" sz="2000" dirty="0">
              <a:latin typeface="Monotype Corsiva" panose="03010101010201010101" pitchFamily="66" charset="0"/>
            </a:endParaRPr>
          </a:p>
          <a:p>
            <a:r>
              <a:rPr lang="pt-PT" sz="2000" dirty="0">
                <a:latin typeface="Monotype Corsiva" panose="03010101010201010101" pitchFamily="66" charset="0"/>
              </a:rPr>
              <a:t>Intimacies after all we all have more or less the same</a:t>
            </a:r>
          </a:p>
          <a:p>
            <a:endParaRPr lang="pt-PT" sz="2000" dirty="0">
              <a:latin typeface="Monotype Corsiva" panose="03010101010201010101" pitchFamily="66" charset="0"/>
            </a:endParaRPr>
          </a:p>
          <a:p>
            <a:r>
              <a:rPr lang="es-MX" sz="2000" dirty="0">
                <a:latin typeface="Monotype Corsiva" panose="03010101010201010101" pitchFamily="66" charset="0"/>
              </a:rPr>
              <a:t>Intimidades en el deslumbramiento del engaño</a:t>
            </a:r>
          </a:p>
          <a:p>
            <a:r>
              <a:rPr lang="es-MX" sz="2000" dirty="0">
                <a:latin typeface="Monotype Corsiva" panose="03010101010201010101" pitchFamily="66" charset="0"/>
              </a:rPr>
              <a:t>El velo se levanta y la tela cae</a:t>
            </a:r>
          </a:p>
          <a:p>
            <a:r>
              <a:rPr lang="es-MX" sz="2000" dirty="0">
                <a:latin typeface="Monotype Corsiva" panose="03010101010201010101" pitchFamily="66" charset="0"/>
              </a:rPr>
              <a:t>En la transparencia de los cristales las intimidades ya no existen</a:t>
            </a:r>
          </a:p>
          <a:p>
            <a:r>
              <a:rPr lang="es-MX" sz="2000" dirty="0">
                <a:latin typeface="Monotype Corsiva" panose="03010101010201010101" pitchFamily="66" charset="0"/>
              </a:rPr>
              <a:t>En la intimidad después de todo, todos tenemos más o menos </a:t>
            </a:r>
            <a:r>
              <a:rPr lang="es-MX" sz="2000">
                <a:latin typeface="Monotype Corsiva" panose="03010101010201010101" pitchFamily="66" charset="0"/>
              </a:rPr>
              <a:t>lo mismo</a:t>
            </a:r>
            <a:endParaRPr lang="sk-SK" sz="2000">
              <a:latin typeface="Monotype Corsiva" panose="03010101010201010101" pitchFamily="66" charset="0"/>
            </a:endParaRPr>
          </a:p>
          <a:p>
            <a:endParaRPr lang="es-MX" sz="2000" dirty="0">
              <a:latin typeface="Monotype Corsiva" panose="03010101010201010101" pitchFamily="66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</a:rPr>
              <a:t>Rosa </a:t>
            </a:r>
            <a:r>
              <a:rPr lang="pt-PT" sz="2400">
                <a:latin typeface="Monotype Corsiva" panose="03010101010201010101" pitchFamily="66" charset="0"/>
              </a:rPr>
              <a:t>Lapinha e</a:t>
            </a:r>
            <a:r>
              <a:rPr lang="sk-SK" sz="2400">
                <a:latin typeface="Monotype Corsiva" panose="03010101010201010101" pitchFamily="66" charset="0"/>
              </a:rPr>
              <a:t>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"Poemas dispersos"</a:t>
            </a:r>
          </a:p>
        </p:txBody>
      </p:sp>
      <p:pic>
        <p:nvPicPr>
          <p:cNvPr id="5" name="Rám 2">
            <a:extLst>
              <a:ext uri="{FF2B5EF4-FFF2-40B4-BE49-F238E27FC236}">
                <a16:creationId xmlns:a16="http://schemas.microsoft.com/office/drawing/2014/main" id="{4EE1FF65-DD17-44EC-AE29-8CDF61567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AF441C2-BA3D-4351-8CFF-9F0DB6F927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977" y="180474"/>
            <a:ext cx="4204309" cy="6497051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321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zadie 2">
            <a:extLst>
              <a:ext uri="{FF2B5EF4-FFF2-40B4-BE49-F238E27FC236}">
                <a16:creationId xmlns:a16="http://schemas.microsoft.com/office/drawing/2014/main" id="{B31593A5-5BD2-442D-BCD9-C34D64DE4A83}"/>
              </a:ext>
            </a:extLst>
          </p:cNvPr>
          <p:cNvSpPr/>
          <p:nvPr/>
        </p:nvSpPr>
        <p:spPr>
          <a:xfrm>
            <a:off x="3924192" y="156410"/>
            <a:ext cx="2363354" cy="654518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Pozadie 1">
            <a:extLst>
              <a:ext uri="{FF2B5EF4-FFF2-40B4-BE49-F238E27FC236}">
                <a16:creationId xmlns:a16="http://schemas.microsoft.com/office/drawing/2014/main" id="{DECE7C7F-2F55-4949-9C96-4CA53D41EC74}"/>
              </a:ext>
            </a:extLst>
          </p:cNvPr>
          <p:cNvSpPr/>
          <p:nvPr/>
        </p:nvSpPr>
        <p:spPr>
          <a:xfrm>
            <a:off x="324000" y="156410"/>
            <a:ext cx="2554490" cy="655721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CA2C1973-C1B1-4D3E-B8F0-9C7DE02254F2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9" b="1468"/>
          <a:stretch/>
        </p:blipFill>
        <p:spPr>
          <a:xfrm>
            <a:off x="950495" y="156411"/>
            <a:ext cx="4752473" cy="6557210"/>
          </a:xfrm>
          <a:prstGeom prst="rect">
            <a:avLst/>
          </a:prstGeom>
          <a:ln w="28575">
            <a:noFill/>
          </a:ln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F2DBFB6E-2FB6-42D0-AF55-56C3507BC3DB}"/>
              </a:ext>
            </a:extLst>
          </p:cNvPr>
          <p:cNvSpPr txBox="1"/>
          <p:nvPr/>
        </p:nvSpPr>
        <p:spPr>
          <a:xfrm>
            <a:off x="6789963" y="2474937"/>
            <a:ext cx="482742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Monotype Corsiva" panose="03010101010201010101" pitchFamily="66" charset="0"/>
              </a:rPr>
              <a:t>As memórias que carrego não são penas mas apenas muitas mas muitas mesmo coisas grandes </a:t>
            </a:r>
            <a:r>
              <a:rPr lang="pt-PT" sz="2000">
                <a:latin typeface="Monotype Corsiva" panose="03010101010201010101" pitchFamily="66" charset="0"/>
              </a:rPr>
              <a:t>e pequenas</a:t>
            </a:r>
            <a:endParaRPr lang="pt-PT" sz="2000" dirty="0">
              <a:latin typeface="Monotype Corsiva" panose="03010101010201010101" pitchFamily="66" charset="0"/>
            </a:endParaRPr>
          </a:p>
          <a:p>
            <a:endParaRPr lang="pt-PT" sz="2000" dirty="0">
              <a:latin typeface="Monotype Corsiva" panose="03010101010201010101" pitchFamily="66" charset="0"/>
            </a:endParaRPr>
          </a:p>
          <a:p>
            <a:r>
              <a:rPr lang="pt-PT" sz="2000" dirty="0">
                <a:latin typeface="Monotype Corsiva" panose="03010101010201010101" pitchFamily="66" charset="0"/>
              </a:rPr>
              <a:t>The memories I carry are not feathers but just many but many even things big </a:t>
            </a:r>
            <a:r>
              <a:rPr lang="pt-PT" sz="2000">
                <a:latin typeface="Monotype Corsiva" panose="03010101010201010101" pitchFamily="66" charset="0"/>
              </a:rPr>
              <a:t>and small</a:t>
            </a:r>
            <a:endParaRPr lang="pt-PT" sz="2000" dirty="0">
              <a:latin typeface="Monotype Corsiva" panose="03010101010201010101" pitchFamily="66" charset="0"/>
            </a:endParaRPr>
          </a:p>
          <a:p>
            <a:endParaRPr lang="es-MX" sz="2000" dirty="0">
              <a:latin typeface="Monotype Corsiva" panose="03010101010201010101" pitchFamily="66" charset="0"/>
            </a:endParaRPr>
          </a:p>
          <a:p>
            <a:r>
              <a:rPr lang="es-MX" sz="2000" dirty="0">
                <a:latin typeface="Monotype Corsiva" panose="03010101010201010101" pitchFamily="66" charset="0"/>
              </a:rPr>
              <a:t>Los recuerdos que llevo no son plumas, sino muchas, muchas cosas grandes </a:t>
            </a:r>
            <a:r>
              <a:rPr lang="es-MX" sz="2000">
                <a:latin typeface="Monotype Corsiva" panose="03010101010201010101" pitchFamily="66" charset="0"/>
              </a:rPr>
              <a:t>y pequeñas </a:t>
            </a:r>
            <a:endParaRPr lang="es-MX" sz="2000" dirty="0">
              <a:latin typeface="Monotype Corsiva" panose="03010101010201010101" pitchFamily="66" charset="0"/>
            </a:endParaRPr>
          </a:p>
          <a:p>
            <a:endParaRPr lang="pt-PT" sz="2400" dirty="0">
              <a:latin typeface="Monotype Corsiva" panose="03010101010201010101" pitchFamily="66" charset="0"/>
            </a:endParaRPr>
          </a:p>
          <a:p>
            <a:pPr algn="r"/>
            <a:r>
              <a:rPr lang="pt-PT" sz="2400" dirty="0">
                <a:latin typeface="Monotype Corsiva" panose="03010101010201010101" pitchFamily="66" charset="0"/>
              </a:rPr>
              <a:t>Rosa </a:t>
            </a:r>
            <a:r>
              <a:rPr lang="pt-PT" sz="2400" err="1">
                <a:latin typeface="Monotype Corsiva" panose="03010101010201010101" pitchFamily="66" charset="0"/>
              </a:rPr>
              <a:t>Lapinha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sk-SK" sz="2400">
                <a:latin typeface="Monotype Corsiva" panose="03010101010201010101" pitchFamily="66" charset="0"/>
              </a:rPr>
              <a:t>em</a:t>
            </a:r>
            <a:r>
              <a:rPr lang="pt-PT" sz="2400">
                <a:latin typeface="Monotype Corsiva" panose="03010101010201010101" pitchFamily="66" charset="0"/>
              </a:rPr>
              <a:t> </a:t>
            </a:r>
            <a:r>
              <a:rPr lang="pt-PT" sz="2400" dirty="0">
                <a:latin typeface="Monotype Corsiva" panose="03010101010201010101" pitchFamily="66" charset="0"/>
              </a:rPr>
              <a:t>“Poemas esparsos”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F21142F9-62E5-43F2-9DBC-A5A1233434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3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7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zadie 2">
            <a:extLst>
              <a:ext uri="{FF2B5EF4-FFF2-40B4-BE49-F238E27FC236}">
                <a16:creationId xmlns:a16="http://schemas.microsoft.com/office/drawing/2014/main" id="{C1656021-152F-4522-9488-91F89412DAD2}"/>
              </a:ext>
            </a:extLst>
          </p:cNvPr>
          <p:cNvSpPr/>
          <p:nvPr/>
        </p:nvSpPr>
        <p:spPr>
          <a:xfrm>
            <a:off x="9396000" y="184806"/>
            <a:ext cx="2363354" cy="6488388"/>
          </a:xfrm>
          <a:prstGeom prst="rect">
            <a:avLst/>
          </a:prstGeom>
          <a:gradFill flip="none" rotWithShape="1">
            <a:gsLst>
              <a:gs pos="0">
                <a:srgbClr val="9E7500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Pozadie 1">
            <a:extLst>
              <a:ext uri="{FF2B5EF4-FFF2-40B4-BE49-F238E27FC236}">
                <a16:creationId xmlns:a16="http://schemas.microsoft.com/office/drawing/2014/main" id="{05C6FCC5-D83A-480E-B943-EFF37B2841E3}"/>
              </a:ext>
            </a:extLst>
          </p:cNvPr>
          <p:cNvSpPr/>
          <p:nvPr/>
        </p:nvSpPr>
        <p:spPr>
          <a:xfrm>
            <a:off x="6516000" y="184806"/>
            <a:ext cx="2673240" cy="6488388"/>
          </a:xfrm>
          <a:prstGeom prst="rect">
            <a:avLst/>
          </a:prstGeom>
          <a:gradFill flip="none" rotWithShape="1">
            <a:gsLst>
              <a:gs pos="0">
                <a:srgbClr val="9E7500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Maľba">
            <a:extLst>
              <a:ext uri="{FF2B5EF4-FFF2-40B4-BE49-F238E27FC236}">
                <a16:creationId xmlns:a16="http://schemas.microsoft.com/office/drawing/2014/main" id="{D10E572E-3454-4FC9-976A-94A030EFED1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76" y="184806"/>
            <a:ext cx="4215932" cy="6488388"/>
          </a:xfrm>
          <a:prstGeom prst="rect">
            <a:avLst/>
          </a:prstGeom>
          <a:ln w="28575">
            <a:noFill/>
          </a:ln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59D0B3C9-CA9C-43B3-AD00-F126916AB8E3}"/>
              </a:ext>
            </a:extLst>
          </p:cNvPr>
          <p:cNvSpPr txBox="1"/>
          <p:nvPr/>
        </p:nvSpPr>
        <p:spPr>
          <a:xfrm rot="21246461">
            <a:off x="1247400" y="397401"/>
            <a:ext cx="445379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>
                <a:latin typeface="Monotype Corsiva" panose="03010101010201010101" pitchFamily="66" charset="0"/>
              </a:rPr>
              <a:t>O mundo é feito de bocadinhos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Amarelos vermelhos verdes e azuis lindos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De coisas feitas e coisas desfeitas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Inacabadas perfeitas e outras imperfeitas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Momentos longos e outros fugazes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De jovens raparigas e garbosos rapazes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Uns muito tímidos outros muito audazes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Exibindo ao mundo do que são capazes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De mosaicos pretos e outros lilases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O mundo é dos notáveis místicos e anacoretas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Dos que pisam a lua e chegam aos cometas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Muitas são as estrelas brilhando na escuridão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Neste mundo de sonhos e de ilusão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O lítio nas entranhas energia confusão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Os que abraçam as causas de alma e paixão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Defendendo o planeta da destruição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Feito dos simpáticos e dos repelentes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De imensas raças de gentes diferentes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De fracos e doentes de ricos e pobres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De valentes e fortes embusteiros e nobres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É feito também de rostos alegres de satisfação</a:t>
            </a:r>
          </a:p>
          <a:p>
            <a:r>
              <a:rPr lang="pt-PT" sz="1600" dirty="0">
                <a:latin typeface="Monotype Corsiva" panose="03010101010201010101" pitchFamily="66" charset="0"/>
              </a:rPr>
              <a:t>Segurando o mundo o prendendo na mão</a:t>
            </a:r>
          </a:p>
          <a:p>
            <a:pPr algn="r"/>
            <a:endParaRPr lang="pt-PT" sz="1600" dirty="0">
              <a:latin typeface="Monotype Corsiva" panose="03010101010201010101" pitchFamily="66" charset="0"/>
            </a:endParaRPr>
          </a:p>
          <a:p>
            <a:pPr algn="r"/>
            <a:r>
              <a:rPr lang="pt-PT" sz="2000" dirty="0">
                <a:latin typeface="Monotype Corsiva" panose="03010101010201010101" pitchFamily="66" charset="0"/>
              </a:rPr>
              <a:t>Rosa </a:t>
            </a:r>
            <a:r>
              <a:rPr lang="pt-PT" sz="2000">
                <a:latin typeface="Monotype Corsiva" panose="03010101010201010101" pitchFamily="66" charset="0"/>
              </a:rPr>
              <a:t>Lapinha </a:t>
            </a:r>
            <a:r>
              <a:rPr lang="sk-SK" sz="2000">
                <a:latin typeface="Monotype Corsiva" panose="03010101010201010101" pitchFamily="66" charset="0"/>
              </a:rPr>
              <a:t>em</a:t>
            </a:r>
            <a:r>
              <a:rPr lang="pt-PT" sz="2000">
                <a:latin typeface="Monotype Corsiva" panose="03010101010201010101" pitchFamily="66" charset="0"/>
              </a:rPr>
              <a:t> </a:t>
            </a:r>
            <a:r>
              <a:rPr lang="pt-PT" sz="2000" dirty="0">
                <a:latin typeface="Monotype Corsiva" panose="03010101010201010101" pitchFamily="66" charset="0"/>
              </a:rPr>
              <a:t>“Poemas </a:t>
            </a:r>
            <a:r>
              <a:rPr lang="pt-PT" sz="2000">
                <a:latin typeface="Monotype Corsiva" panose="03010101010201010101" pitchFamily="66" charset="0"/>
              </a:rPr>
              <a:t>esparsos”</a:t>
            </a:r>
            <a:endParaRPr lang="pt-PT" sz="2000" dirty="0">
              <a:latin typeface="Monotype Corsiva" panose="03010101010201010101" pitchFamily="66" charset="0"/>
            </a:endParaRPr>
          </a:p>
        </p:txBody>
      </p:sp>
      <p:pic>
        <p:nvPicPr>
          <p:cNvPr id="11" name="Rám 2">
            <a:extLst>
              <a:ext uri="{FF2B5EF4-FFF2-40B4-BE49-F238E27FC236}">
                <a16:creationId xmlns:a16="http://schemas.microsoft.com/office/drawing/2014/main" id="{23D9A744-5F45-4CA3-86EA-0C6FA8123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28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zadie 2">
            <a:extLst>
              <a:ext uri="{FF2B5EF4-FFF2-40B4-BE49-F238E27FC236}">
                <a16:creationId xmlns:a16="http://schemas.microsoft.com/office/drawing/2014/main" id="{75372F4C-8A01-426B-BC24-A7901E82B052}"/>
              </a:ext>
            </a:extLst>
          </p:cNvPr>
          <p:cNvSpPr/>
          <p:nvPr/>
        </p:nvSpPr>
        <p:spPr>
          <a:xfrm>
            <a:off x="8568000" y="156410"/>
            <a:ext cx="3236487" cy="655721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Pozadie 1">
            <a:extLst>
              <a:ext uri="{FF2B5EF4-FFF2-40B4-BE49-F238E27FC236}">
                <a16:creationId xmlns:a16="http://schemas.microsoft.com/office/drawing/2014/main" id="{120F9E1D-40AB-4AA4-93D4-27DB6091E7DA}"/>
              </a:ext>
            </a:extLst>
          </p:cNvPr>
          <p:cNvSpPr/>
          <p:nvPr/>
        </p:nvSpPr>
        <p:spPr>
          <a:xfrm>
            <a:off x="5328000" y="156410"/>
            <a:ext cx="3723912" cy="655721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7000">
                <a:schemeClr val="bg1">
                  <a:tint val="44500"/>
                  <a:satMod val="160000"/>
                </a:schemeClr>
              </a:gs>
              <a:gs pos="71000">
                <a:schemeClr val="bg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" name="Maľba"/>
          <p:cNvPicPr>
            <a:picLocks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54123" y="156410"/>
            <a:ext cx="5092279" cy="6557211"/>
          </a:xfrm>
          <a:prstGeom prst="rect">
            <a:avLst/>
          </a:prstGeom>
          <a:ln w="28575">
            <a:noFill/>
          </a:ln>
        </p:spPr>
      </p:pic>
      <p:sp>
        <p:nvSpPr>
          <p:cNvPr id="3" name="Text">
            <a:extLst>
              <a:ext uri="{FF2B5EF4-FFF2-40B4-BE49-F238E27FC236}">
                <a16:creationId xmlns:a16="http://schemas.microsoft.com/office/drawing/2014/main" id="{B9BC0B4F-3B16-4690-9EDB-D45E4FB84E79}"/>
              </a:ext>
            </a:extLst>
          </p:cNvPr>
          <p:cNvSpPr txBox="1"/>
          <p:nvPr/>
        </p:nvSpPr>
        <p:spPr>
          <a:xfrm>
            <a:off x="649172" y="694088"/>
            <a:ext cx="455547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>
                <a:latin typeface="Monotype Corsiva" panose="03010101010201010101" pitchFamily="66" charset="0"/>
              </a:rPr>
              <a:t>O </a:t>
            </a:r>
            <a:r>
              <a:rPr lang="pt-PT" dirty="0">
                <a:latin typeface="Monotype Corsiva" panose="03010101010201010101" pitchFamily="66" charset="0"/>
              </a:rPr>
              <a:t>universo te largou</a:t>
            </a:r>
          </a:p>
          <a:p>
            <a:r>
              <a:rPr lang="pt-PT" dirty="0">
                <a:latin typeface="Monotype Corsiva" panose="03010101010201010101" pitchFamily="66" charset="0"/>
              </a:rPr>
              <a:t>Neste mundo de permeio</a:t>
            </a:r>
          </a:p>
          <a:p>
            <a:r>
              <a:rPr lang="pt-PT" dirty="0">
                <a:latin typeface="Monotype Corsiva" panose="03010101010201010101" pitchFamily="66" charset="0"/>
              </a:rPr>
              <a:t>Como água em balde de alcatruz</a:t>
            </a:r>
          </a:p>
          <a:p>
            <a:r>
              <a:rPr lang="pt-PT" dirty="0">
                <a:latin typeface="Monotype Corsiva" panose="03010101010201010101" pitchFamily="66" charset="0"/>
              </a:rPr>
              <a:t>Que roda à roda sem freio</a:t>
            </a:r>
          </a:p>
          <a:p>
            <a:endParaRPr lang="pt-PT" sz="800" dirty="0">
              <a:latin typeface="Monotype Corsiva" panose="03010101010201010101" pitchFamily="66" charset="0"/>
            </a:endParaRPr>
          </a:p>
          <a:p>
            <a:r>
              <a:rPr lang="pt-PT" dirty="0">
                <a:latin typeface="Monotype Corsiva" panose="03010101010201010101" pitchFamily="66" charset="0"/>
              </a:rPr>
              <a:t>No oceano és a gota</a:t>
            </a:r>
          </a:p>
          <a:p>
            <a:r>
              <a:rPr lang="pt-PT" dirty="0">
                <a:latin typeface="Monotype Corsiva" panose="03010101010201010101" pitchFamily="66" charset="0"/>
              </a:rPr>
              <a:t>Diferente e às outras iguais</a:t>
            </a:r>
          </a:p>
          <a:p>
            <a:r>
              <a:rPr lang="pt-PT" dirty="0">
                <a:latin typeface="Monotype Corsiva" panose="03010101010201010101" pitchFamily="66" charset="0"/>
              </a:rPr>
              <a:t>Embora teimes em estar solta</a:t>
            </a:r>
          </a:p>
          <a:p>
            <a:r>
              <a:rPr lang="pt-PT" dirty="0">
                <a:latin typeface="Monotype Corsiva" panose="03010101010201010101" pitchFamily="66" charset="0"/>
              </a:rPr>
              <a:t>Segues o caminho das demais</a:t>
            </a:r>
          </a:p>
          <a:p>
            <a:endParaRPr lang="sk-SK" sz="1600">
              <a:latin typeface="Monotype Corsiva" panose="03010101010201010101" pitchFamily="66" charset="0"/>
            </a:endParaRPr>
          </a:p>
          <a:p>
            <a:r>
              <a:rPr lang="es-ES">
                <a:latin typeface="Monotype Corsiva" panose="03010101010201010101" pitchFamily="66" charset="0"/>
              </a:rPr>
              <a:t>El universo te dejo</a:t>
            </a:r>
          </a:p>
          <a:p>
            <a:r>
              <a:rPr lang="es-ES">
                <a:latin typeface="Monotype Corsiva" panose="03010101010201010101" pitchFamily="66" charset="0"/>
              </a:rPr>
              <a:t>En este mundo de penetración</a:t>
            </a:r>
          </a:p>
          <a:p>
            <a:r>
              <a:rPr lang="es-ES">
                <a:latin typeface="Monotype Corsiva" panose="03010101010201010101" pitchFamily="66" charset="0"/>
              </a:rPr>
              <a:t>Como agua en un balde de grupa</a:t>
            </a:r>
          </a:p>
          <a:p>
            <a:r>
              <a:rPr lang="es-ES">
                <a:latin typeface="Monotype Corsiva" panose="03010101010201010101" pitchFamily="66" charset="0"/>
              </a:rPr>
              <a:t>Rueda giratoria sin freno</a:t>
            </a:r>
          </a:p>
          <a:p>
            <a:endParaRPr lang="sk-SK" sz="800">
              <a:latin typeface="Monotype Corsiva" panose="03010101010201010101" pitchFamily="66" charset="0"/>
            </a:endParaRPr>
          </a:p>
          <a:p>
            <a:r>
              <a:rPr lang="es-ES">
                <a:latin typeface="Monotype Corsiva" panose="03010101010201010101" pitchFamily="66" charset="0"/>
              </a:rPr>
              <a:t>En el océano eres la gota</a:t>
            </a:r>
          </a:p>
          <a:p>
            <a:r>
              <a:rPr lang="es-ES">
                <a:latin typeface="Monotype Corsiva" panose="03010101010201010101" pitchFamily="66" charset="0"/>
              </a:rPr>
              <a:t>Diferente e igual</a:t>
            </a:r>
          </a:p>
          <a:p>
            <a:r>
              <a:rPr lang="es-ES">
                <a:latin typeface="Monotype Corsiva" panose="03010101010201010101" pitchFamily="66" charset="0"/>
              </a:rPr>
              <a:t>Aunque eres terco para ser flojo</a:t>
            </a:r>
          </a:p>
          <a:p>
            <a:r>
              <a:rPr lang="es-ES">
                <a:latin typeface="Monotype Corsiva" panose="03010101010201010101" pitchFamily="66" charset="0"/>
              </a:rPr>
              <a:t>Sigues el camino de los demás</a:t>
            </a:r>
          </a:p>
          <a:p>
            <a:endParaRPr lang="pt-PT" sz="1400" dirty="0">
              <a:latin typeface="Monotype Corsiva" panose="03010101010201010101" pitchFamily="66" charset="0"/>
            </a:endParaRPr>
          </a:p>
          <a:p>
            <a:pPr algn="r"/>
            <a:r>
              <a:rPr lang="pt-PT" sz="2200" dirty="0">
                <a:latin typeface="Monotype Corsiva" panose="03010101010201010101" pitchFamily="66" charset="0"/>
              </a:rPr>
              <a:t>Rosa </a:t>
            </a:r>
            <a:r>
              <a:rPr lang="pt-PT" sz="2200" dirty="0" err="1">
                <a:latin typeface="Monotype Corsiva" panose="03010101010201010101" pitchFamily="66" charset="0"/>
              </a:rPr>
              <a:t>Lapinha</a:t>
            </a:r>
            <a:r>
              <a:rPr lang="pt-PT" sz="2200" dirty="0">
                <a:latin typeface="Monotype Corsiva" panose="03010101010201010101" pitchFamily="66" charset="0"/>
              </a:rPr>
              <a:t> in “Poemas esparsos”</a:t>
            </a:r>
          </a:p>
        </p:txBody>
      </p:sp>
      <p:pic>
        <p:nvPicPr>
          <p:cNvPr id="9" name="Rám 2">
            <a:extLst>
              <a:ext uri="{FF2B5EF4-FFF2-40B4-BE49-F238E27FC236}">
                <a16:creationId xmlns:a16="http://schemas.microsoft.com/office/drawing/2014/main" id="{4826C919-BA58-4A01-AA4E-BA2603D07A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64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ľba">
            <a:extLst>
              <a:ext uri="{FF2B5EF4-FFF2-40B4-BE49-F238E27FC236}">
                <a16:creationId xmlns:a16="http://schemas.microsoft.com/office/drawing/2014/main" id="{A52715D0-E5BE-4F10-9445-0309DF74A8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"/>
          <a:stretch/>
        </p:blipFill>
        <p:spPr>
          <a:xfrm>
            <a:off x="6461358" y="441251"/>
            <a:ext cx="5287406" cy="5975498"/>
          </a:xfrm>
          <a:prstGeom prst="rect">
            <a:avLst/>
          </a:prstGeom>
          <a:ln w="28575">
            <a:noFill/>
          </a:ln>
        </p:spPr>
      </p:pic>
      <p:pic>
        <p:nvPicPr>
          <p:cNvPr id="3" name="Rám 2">
            <a:extLst>
              <a:ext uri="{FF2B5EF4-FFF2-40B4-BE49-F238E27FC236}">
                <a16:creationId xmlns:a16="http://schemas.microsoft.com/office/drawing/2014/main" id="{4D5941C6-A97F-4801-9476-4B7A81C6B6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8BD052A-CC92-4806-A0DD-99B23AD45B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222" y="307848"/>
            <a:ext cx="4681728" cy="6242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72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DE22F6-537B-4A97-8D18-E98DA71AF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 2">
            <a:extLst>
              <a:ext uri="{FF2B5EF4-FFF2-40B4-BE49-F238E27FC236}">
                <a16:creationId xmlns:a16="http://schemas.microsoft.com/office/drawing/2014/main" id="{33E16692-EF96-4B76-B4FC-64DA859CA9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88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 2">
            <a:extLst>
              <a:ext uri="{FF2B5EF4-FFF2-40B4-BE49-F238E27FC236}">
                <a16:creationId xmlns:a16="http://schemas.microsoft.com/office/drawing/2014/main" id="{E03AD2C5-AE6D-49E7-984A-9AE7B15F2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Nadpis">
            <a:extLst>
              <a:ext uri="{FF2B5EF4-FFF2-40B4-BE49-F238E27FC236}">
                <a16:creationId xmlns:a16="http://schemas.microsoft.com/office/drawing/2014/main" id="{EE8601C4-4C5E-43B3-A168-7759D4C84B5F}"/>
              </a:ext>
            </a:extLst>
          </p:cNvPr>
          <p:cNvSpPr/>
          <p:nvPr/>
        </p:nvSpPr>
        <p:spPr>
          <a:xfrm>
            <a:off x="687307" y="783951"/>
            <a:ext cx="10817385" cy="5262979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Obras e poesia</a:t>
            </a:r>
            <a:r>
              <a:rPr lang="sk-SK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:</a:t>
            </a:r>
            <a:r>
              <a:rPr lang="pt-BR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	</a:t>
            </a:r>
            <a:r>
              <a:rPr lang="sk-SK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 </a:t>
            </a:r>
            <a:r>
              <a:rPr lang="pt-BR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Rosa Lapinha </a:t>
            </a:r>
          </a:p>
          <a:p>
            <a:pPr algn="ctr"/>
            <a:r>
              <a:rPr lang="pt-BR" sz="40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(rlapinha@gmail.com)</a:t>
            </a:r>
          </a:p>
          <a:p>
            <a:pPr algn="ctr"/>
            <a:r>
              <a:rPr lang="pt-BR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Compilação</a:t>
            </a:r>
            <a:r>
              <a:rPr lang="sk-SK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:</a:t>
            </a:r>
            <a:r>
              <a:rPr lang="pt-BR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		Eduardo Gutiérrez y Castro</a:t>
            </a:r>
          </a:p>
          <a:p>
            <a:pPr algn="ctr"/>
            <a:r>
              <a:rPr lang="pt-BR" sz="40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(lalito.almacen@gmail.com)</a:t>
            </a:r>
          </a:p>
          <a:p>
            <a:pPr algn="ctr"/>
            <a:r>
              <a:rPr lang="sk-SK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Adaptando:  </a:t>
            </a:r>
            <a:r>
              <a:rPr lang="pt-BR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	Steve Rumpler</a:t>
            </a:r>
          </a:p>
          <a:p>
            <a:pPr algn="ctr"/>
            <a:r>
              <a:rPr lang="pt-BR" sz="40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(pista2011@gmail.com)</a:t>
            </a:r>
          </a:p>
          <a:p>
            <a:pPr algn="ctr"/>
            <a:r>
              <a:rPr lang="pt-BR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Música</a:t>
            </a:r>
            <a:r>
              <a:rPr lang="sk-SK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:</a:t>
            </a:r>
            <a:r>
              <a:rPr lang="pt-BR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	</a:t>
            </a:r>
            <a:r>
              <a:rPr lang="sk-SK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 </a:t>
            </a:r>
            <a:r>
              <a:rPr lang="pt-BR" sz="5400" b="1" i="1" spc="50">
                <a:ln w="12700" cmpd="tri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63500" dir="2700000" algn="tl" rotWithShape="0">
                    <a:srgbClr val="D29910">
                      <a:alpha val="74000"/>
                    </a:srgbClr>
                  </a:outerShdw>
                </a:effectLst>
                <a:latin typeface="Artistik" panose="04040505050F02020602" pitchFamily="82" charset="0"/>
              </a:rPr>
              <a:t>Govi - New Dawn</a:t>
            </a:r>
          </a:p>
        </p:txBody>
      </p:sp>
      <p:pic>
        <p:nvPicPr>
          <p:cNvPr id="9" name="Obrázok 8">
            <a:extLst>
              <a:ext uri="{FF2B5EF4-FFF2-40B4-BE49-F238E27FC236}">
                <a16:creationId xmlns:a16="http://schemas.microsoft.com/office/drawing/2014/main" id="{30E90E43-4023-4786-A9F7-CD602B5907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1617">
            <a:off x="11078714" y="5954530"/>
            <a:ext cx="406503" cy="406503"/>
          </a:xfrm>
          <a:prstGeom prst="rect">
            <a:avLst/>
          </a:prstGeom>
        </p:spPr>
      </p:pic>
      <p:sp>
        <p:nvSpPr>
          <p:cNvPr id="10" name="Ovál 9">
            <a:extLst>
              <a:ext uri="{FF2B5EF4-FFF2-40B4-BE49-F238E27FC236}">
                <a16:creationId xmlns:a16="http://schemas.microsoft.com/office/drawing/2014/main" id="{689B4DA6-A154-423D-BBAF-00DAB530B228}"/>
              </a:ext>
            </a:extLst>
          </p:cNvPr>
          <p:cNvSpPr/>
          <p:nvPr/>
        </p:nvSpPr>
        <p:spPr>
          <a:xfrm>
            <a:off x="10986199" y="5852067"/>
            <a:ext cx="605469" cy="60546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9940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rofundidad">
  <a:themeElements>
    <a:clrScheme name="Depth">
      <a:dk1>
        <a:sysClr val="windowText" lastClr="000000"/>
      </a:dk1>
      <a:lt1>
        <a:sysClr val="window" lastClr="FFFFFF"/>
      </a:lt1>
      <a:dk2>
        <a:srgbClr val="4B4B4B"/>
      </a:dk2>
      <a:lt2>
        <a:srgbClr val="8ED5C1"/>
      </a:lt2>
      <a:accent1>
        <a:srgbClr val="73CBB2"/>
      </a:accent1>
      <a:accent2>
        <a:srgbClr val="AACD5B"/>
      </a:accent2>
      <a:accent3>
        <a:srgbClr val="65A9E1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47428100-C732-4B2E-A30A-5273F581A0F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0</TotalTime>
  <Words>2896</Words>
  <Application>Microsoft Office PowerPoint</Application>
  <PresentationFormat>Širokouhlá</PresentationFormat>
  <Paragraphs>560</Paragraphs>
  <Slides>47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47</vt:i4>
      </vt:variant>
    </vt:vector>
  </HeadingPairs>
  <TitlesOfParts>
    <vt:vector size="53" baseType="lpstr">
      <vt:lpstr>Monotype Corsiva</vt:lpstr>
      <vt:lpstr>Calibri</vt:lpstr>
      <vt:lpstr>Corbel</vt:lpstr>
      <vt:lpstr>Artistik</vt:lpstr>
      <vt:lpstr>Arial</vt:lpstr>
      <vt:lpstr>Profundidad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186</cp:revision>
  <dcterms:created xsi:type="dcterms:W3CDTF">2017-08-28T05:50:31Z</dcterms:created>
  <dcterms:modified xsi:type="dcterms:W3CDTF">2020-06-29T16:09:39Z</dcterms:modified>
</cp:coreProperties>
</file>