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5"/>
  </p:notesMasterIdLst>
  <p:sldIdLst>
    <p:sldId id="256" r:id="rId3"/>
    <p:sldId id="257" r:id="rId4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6"/>
      <p:bold r:id="rId7"/>
      <p:italic r:id="rId8"/>
      <p:boldItalic r:id="rId9"/>
    </p:embeddedFont>
    <p:embeddedFont>
      <p:font typeface="Pacifico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29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03217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ff8a889e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bff8a889e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16H45 / 17H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0d689182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0d689182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17H / 17H05 = ECRAN PASCAL + FREDERIC</a:t>
            </a:r>
            <a:endParaRPr/>
          </a:p>
          <a:p>
            <a:pPr marL="457200" lvl="0" indent="-324707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14"/>
              <a:buFont typeface="Noto Sans Symbols"/>
              <a:buChar char="▪"/>
            </a:pPr>
            <a:r>
              <a:rPr lang="fr" sz="14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Présentation Pascal Donnais et Fréderic Laurent</a:t>
            </a:r>
            <a:endParaRPr sz="1400" b="1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4707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14"/>
              <a:buFont typeface="Noto Sans Symbols"/>
              <a:buChar char="▪"/>
            </a:pPr>
            <a:r>
              <a:rPr lang="fr" sz="14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Remerciements : X collaborateurs,  4 nationalités présent ce soir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4707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14"/>
              <a:buFont typeface="Noto Sans Symbols"/>
              <a:buChar char="▪"/>
            </a:pPr>
            <a:r>
              <a:rPr lang="fr" sz="14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plan T2024 du groupe Arkéa a été lancé.</a:t>
            </a:r>
            <a:endParaRPr sz="2000" b="1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97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14"/>
              <a:buFont typeface="Arial"/>
              <a:buNone/>
            </a:pPr>
            <a:r>
              <a:rPr lang="fr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Comprendre, expliquer, donner du sens, contextualiser à notre démarche de développement</a:t>
            </a:r>
            <a:endParaRPr sz="20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97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14"/>
              <a:buFont typeface="Arial"/>
              <a:buNone/>
            </a:pPr>
            <a:r>
              <a:rPr lang="fr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D’une part, la stratégie menée par nos entités - partie 1- présentée par Pascal Donnais -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97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14"/>
              <a:buFont typeface="Arial"/>
              <a:buNone/>
            </a:pPr>
            <a:r>
              <a:rPr lang="fr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D’autre part, la place des entités au sein du groupe Arkéa et du pole Retail - partie 2 - présentée par Frédéric Laurent - 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4707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14"/>
              <a:buFont typeface="Noto Sans Symbols"/>
              <a:buChar char="▪"/>
            </a:pPr>
            <a:r>
              <a:rPr lang="fr" sz="14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Informations sur le déroulé :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97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14"/>
              <a:buFont typeface="Arial"/>
              <a:buNone/>
            </a:pPr>
            <a:r>
              <a:rPr lang="fr" sz="14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Traduction simultanée </a:t>
            </a:r>
            <a:r>
              <a:rPr lang="fr" sz="14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modalités de fonctionnement A préciser –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97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14"/>
              <a:buFont typeface="Arial"/>
              <a:buNone/>
            </a:pPr>
            <a:r>
              <a:rPr lang="fr" sz="14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 séance Interactive :. Questions en direct possible 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97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14"/>
              <a:buFont typeface="Arial"/>
              <a:buNone/>
            </a:pPr>
            <a:r>
              <a:rPr lang="fr" sz="14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Prise en compte des questions que vous avez adressées par mail.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">
  <p:cSld name="Cov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4"/>
          <p:cNvCxnSpPr/>
          <p:nvPr/>
        </p:nvCxnSpPr>
        <p:spPr>
          <a:xfrm>
            <a:off x="457200" y="2031675"/>
            <a:ext cx="2046600" cy="0"/>
          </a:xfrm>
          <a:prstGeom prst="straightConnector1">
            <a:avLst/>
          </a:prstGeom>
          <a:noFill/>
          <a:ln w="9525" cap="flat" cmpd="sng">
            <a:solidFill>
              <a:srgbClr val="ED1C2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14"/>
          <p:cNvCxnSpPr/>
          <p:nvPr/>
        </p:nvCxnSpPr>
        <p:spPr>
          <a:xfrm>
            <a:off x="457200" y="2608989"/>
            <a:ext cx="2046600" cy="0"/>
          </a:xfrm>
          <a:prstGeom prst="straightConnector1">
            <a:avLst/>
          </a:prstGeom>
          <a:noFill/>
          <a:ln w="9525" cap="flat" cmpd="sng">
            <a:solidFill>
              <a:srgbClr val="ED1C2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57200" y="9584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6096000" y="0"/>
            <a:ext cx="3048000" cy="87300"/>
          </a:xfrm>
          <a:prstGeom prst="rect">
            <a:avLst/>
          </a:prstGeom>
          <a:solidFill>
            <a:srgbClr val="6B6B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0" y="0"/>
            <a:ext cx="6096000" cy="873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4" name="Google Shape;64;p14"/>
          <p:cNvGrpSpPr/>
          <p:nvPr/>
        </p:nvGrpSpPr>
        <p:grpSpPr>
          <a:xfrm>
            <a:off x="150250" y="4622600"/>
            <a:ext cx="8876425" cy="463300"/>
            <a:chOff x="255425" y="6135267"/>
            <a:chExt cx="8876425" cy="617734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255425" y="6279005"/>
              <a:ext cx="2515070" cy="330263"/>
              <a:chOff x="5191405" y="5950359"/>
              <a:chExt cx="3105025" cy="407732"/>
            </a:xfrm>
          </p:grpSpPr>
          <p:pic>
            <p:nvPicPr>
              <p:cNvPr id="66" name="Google Shape;66;p1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5191405" y="5978336"/>
                <a:ext cx="1049862" cy="35177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Google Shape;67;p1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362387" y="5978333"/>
                <a:ext cx="934043" cy="3517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68;p14" descr="X:\fonctionnel\FTN_VAD\UNOP_MARK_PARIS\marketing\FTNO\Offline\Appel d'offres Marque\Compétition identité visuelle 2015\Présentations agences\W\logo-présélection-07.jpg"/>
              <p:cNvPicPr preferRelativeResize="0"/>
              <p:nvPr/>
            </p:nvPicPr>
            <p:blipFill rotWithShape="1">
              <a:blip r:embed="rId4">
                <a:alphaModFix/>
              </a:blip>
              <a:srcRect l="18430" t="33479" r="14818" b="37564"/>
              <a:stretch/>
            </p:blipFill>
            <p:spPr>
              <a:xfrm>
                <a:off x="6334816" y="5950359"/>
                <a:ext cx="934043" cy="40773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9" name="Google Shape;69;p14" descr="P:\Modèles\E01_CMA_Logo_ARKEA  DIRECT BANK-ED_RVB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60200" y="6135267"/>
              <a:ext cx="1271649" cy="6177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Resume block">
  <p:cSld name="Title &amp; Resume bloc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07380" y="241582"/>
            <a:ext cx="8579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000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0" y="795694"/>
            <a:ext cx="9144000" cy="736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558000" tIns="45700" rIns="91425" bIns="45700" anchor="ctr" anchorCtr="0">
            <a:normAutofit/>
          </a:bodyPr>
          <a:lstStyle>
            <a:lvl1pPr marL="45720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 "/>
              <a:defRPr sz="1000" b="1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">
  <p:cSld name="Title &amp;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107380" y="241582"/>
            <a:ext cx="8579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000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686799" y="4816827"/>
            <a:ext cx="457800" cy="2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57200" y="789385"/>
            <a:ext cx="8229600" cy="3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 "/>
              <a:defRPr/>
            </a:lvl1pPr>
            <a:lvl2pPr marL="914400" lvl="1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SzPts val="1000"/>
              <a:buChar char="▪"/>
              <a:defRPr/>
            </a:lvl5pPr>
            <a:lvl6pPr marL="274320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/>
            </a:lvl6pPr>
            <a:lvl7pPr marL="320040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/>
            </a:lvl7pPr>
            <a:lvl8pPr marL="365760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/>
            </a:lvl8pPr>
            <a:lvl9pPr marL="411480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Resume block">
  <p:cSld name="Content &amp; Resume bloc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0" y="795694"/>
            <a:ext cx="9144000" cy="736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558000" tIns="45700" rIns="91425" bIns="45700" anchor="ctr" anchorCtr="0">
            <a:normAutofit/>
          </a:bodyPr>
          <a:lstStyle>
            <a:lvl1pPr marL="45720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 "/>
              <a:defRPr sz="1000" b="1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107380" y="241582"/>
            <a:ext cx="8579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000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686799" y="4816827"/>
            <a:ext cx="457800" cy="2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457200" y="1653623"/>
            <a:ext cx="8229600" cy="29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 "/>
              <a:defRPr>
                <a:solidFill>
                  <a:schemeClr val="dk1"/>
                </a:solidFill>
              </a:defRPr>
            </a:lvl1pPr>
            <a:lvl2pPr marL="914400" lvl="1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2pPr>
            <a:lvl3pPr marL="1371600" lvl="2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SzPts val="1000"/>
              <a:buChar char="▪"/>
              <a:defRPr>
                <a:solidFill>
                  <a:schemeClr val="dk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">
  <p:cSld name="2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200" y="789385"/>
            <a:ext cx="4114800" cy="3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 "/>
              <a:defRPr>
                <a:solidFill>
                  <a:schemeClr val="dk1"/>
                </a:solidFill>
              </a:defRPr>
            </a:lvl1pPr>
            <a:lvl2pPr marL="914400" lvl="1" indent="-304800" algn="l" rtl="0">
              <a:spcBef>
                <a:spcPts val="300"/>
              </a:spcBef>
              <a:spcAft>
                <a:spcPts val="0"/>
              </a:spcAft>
              <a:buSzPts val="12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marL="1371600" lvl="2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SzPts val="1000"/>
              <a:buChar char="▪"/>
              <a:defRPr>
                <a:solidFill>
                  <a:schemeClr val="dk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686799" y="4816827"/>
            <a:ext cx="457800" cy="2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4716020" y="789385"/>
            <a:ext cx="3970800" cy="3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 "/>
              <a:defRPr>
                <a:solidFill>
                  <a:schemeClr val="dk1"/>
                </a:solidFill>
              </a:defRPr>
            </a:lvl1pPr>
            <a:lvl2pPr marL="914400" lvl="1" indent="-304800" algn="l" rtl="0">
              <a:spcBef>
                <a:spcPts val="300"/>
              </a:spcBef>
              <a:spcAft>
                <a:spcPts val="0"/>
              </a:spcAft>
              <a:buSzPts val="12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marL="1371600" lvl="2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SzPts val="1000"/>
              <a:buChar char="▪"/>
              <a:defRPr>
                <a:solidFill>
                  <a:schemeClr val="dk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107380" y="241582"/>
            <a:ext cx="8579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000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&amp; Resume block">
  <p:cSld name="2 columns &amp; Resume bloc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0" y="795694"/>
            <a:ext cx="9144000" cy="736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558000" tIns="45700" rIns="91425" bIns="45700" anchor="ctr" anchorCtr="0">
            <a:normAutofit/>
          </a:bodyPr>
          <a:lstStyle>
            <a:lvl1pPr marL="45720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 "/>
              <a:defRPr sz="1000" b="1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107380" y="241582"/>
            <a:ext cx="8579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000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8686799" y="4816827"/>
            <a:ext cx="457800" cy="2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2"/>
          </p:nvPr>
        </p:nvSpPr>
        <p:spPr>
          <a:xfrm>
            <a:off x="457200" y="1653779"/>
            <a:ext cx="4114800" cy="29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 "/>
              <a:defRPr>
                <a:solidFill>
                  <a:schemeClr val="dk1"/>
                </a:solidFill>
              </a:defRPr>
            </a:lvl1pPr>
            <a:lvl2pPr marL="914400" lvl="1" indent="-304800" algn="l" rtl="0">
              <a:spcBef>
                <a:spcPts val="300"/>
              </a:spcBef>
              <a:spcAft>
                <a:spcPts val="0"/>
              </a:spcAft>
              <a:buSzPts val="12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marL="1371600" lvl="2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SzPts val="1000"/>
              <a:buChar char="▪"/>
              <a:defRPr>
                <a:solidFill>
                  <a:schemeClr val="dk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3"/>
          </p:nvPr>
        </p:nvSpPr>
        <p:spPr>
          <a:xfrm>
            <a:off x="4788030" y="1653779"/>
            <a:ext cx="3898800" cy="29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 "/>
              <a:defRPr>
                <a:solidFill>
                  <a:schemeClr val="dk1"/>
                </a:solidFill>
              </a:defRPr>
            </a:lvl1pPr>
            <a:lvl2pPr marL="914400" lvl="1" indent="-304800" algn="l" rtl="0">
              <a:spcBef>
                <a:spcPts val="300"/>
              </a:spcBef>
              <a:spcAft>
                <a:spcPts val="0"/>
              </a:spcAft>
              <a:buSzPts val="12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marL="1371600" lvl="2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SzPts val="1000"/>
              <a:buChar char="▪"/>
              <a:defRPr>
                <a:solidFill>
                  <a:schemeClr val="dk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">
  <p:cSld name="Text &amp; Imag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107380" y="241582"/>
            <a:ext cx="8579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000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>
            <a:spLocks noGrp="1"/>
          </p:cNvSpPr>
          <p:nvPr>
            <p:ph type="pic" idx="2"/>
          </p:nvPr>
        </p:nvSpPr>
        <p:spPr>
          <a:xfrm>
            <a:off x="4716463" y="789385"/>
            <a:ext cx="3970200" cy="380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36000" rIns="0" bIns="792000" anchor="ctr" anchorCtr="0">
            <a:noAutofit/>
          </a:bodyPr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686799" y="4816827"/>
            <a:ext cx="457800" cy="2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457200" y="789385"/>
            <a:ext cx="4114800" cy="3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 "/>
              <a:defRPr>
                <a:solidFill>
                  <a:schemeClr val="dk1"/>
                </a:solidFill>
              </a:defRPr>
            </a:lvl1pPr>
            <a:lvl2pPr marL="914400" lvl="1" indent="-304800" algn="l" rtl="0">
              <a:spcBef>
                <a:spcPts val="300"/>
              </a:spcBef>
              <a:spcAft>
                <a:spcPts val="0"/>
              </a:spcAft>
              <a:buSzPts val="12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marL="1371600" lvl="2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SzPts val="1000"/>
              <a:buChar char="▪"/>
              <a:defRPr>
                <a:solidFill>
                  <a:schemeClr val="dk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Image &amp; &amp; Resume block">
  <p:cSld name="Text - Image &amp; &amp; Resume bloc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body" idx="1"/>
          </p:nvPr>
        </p:nvSpPr>
        <p:spPr>
          <a:xfrm>
            <a:off x="0" y="795694"/>
            <a:ext cx="9144000" cy="736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558000" tIns="45700" rIns="91425" bIns="45700" anchor="ctr" anchorCtr="0">
            <a:normAutofit/>
          </a:bodyPr>
          <a:lstStyle>
            <a:lvl1pPr marL="457200" lvl="0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 "/>
              <a:defRPr sz="1000" b="1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107380" y="241582"/>
            <a:ext cx="8579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000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>
            <a:spLocks noGrp="1"/>
          </p:cNvSpPr>
          <p:nvPr>
            <p:ph type="pic" idx="2"/>
          </p:nvPr>
        </p:nvSpPr>
        <p:spPr>
          <a:xfrm>
            <a:off x="4716463" y="1653779"/>
            <a:ext cx="3970200" cy="294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36000" rIns="0" bIns="792000" anchor="ctr" anchorCtr="0">
            <a:noAutofit/>
          </a:bodyPr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8686799" y="4816827"/>
            <a:ext cx="457800" cy="2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3"/>
          </p:nvPr>
        </p:nvSpPr>
        <p:spPr>
          <a:xfrm>
            <a:off x="457200" y="1653779"/>
            <a:ext cx="4114800" cy="29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 "/>
              <a:defRPr>
                <a:solidFill>
                  <a:schemeClr val="dk1"/>
                </a:solidFill>
              </a:defRPr>
            </a:lvl1pPr>
            <a:lvl2pPr marL="914400" lvl="1" indent="-304800" algn="l" rtl="0">
              <a:spcBef>
                <a:spcPts val="300"/>
              </a:spcBef>
              <a:spcAft>
                <a:spcPts val="0"/>
              </a:spcAft>
              <a:buSzPts val="12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marL="1371600" lvl="2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SzPts val="1000"/>
              <a:buChar char="▪"/>
              <a:defRPr>
                <a:solidFill>
                  <a:schemeClr val="dk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107380" y="241582"/>
            <a:ext cx="8579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000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8686799" y="4816827"/>
            <a:ext cx="457800" cy="2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8686799" y="4816827"/>
            <a:ext cx="457800" cy="2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mmary">
  <p:cSld name="Summar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457200" y="241582"/>
            <a:ext cx="82296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000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24"/>
          <p:cNvCxnSpPr/>
          <p:nvPr/>
        </p:nvCxnSpPr>
        <p:spPr>
          <a:xfrm>
            <a:off x="561991" y="692087"/>
            <a:ext cx="2046600" cy="0"/>
          </a:xfrm>
          <a:prstGeom prst="straightConnector1">
            <a:avLst/>
          </a:prstGeom>
          <a:noFill/>
          <a:ln w="9525" cap="flat" cmpd="sng">
            <a:solidFill>
              <a:srgbClr val="ED1C2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467428" y="828202"/>
            <a:ext cx="8219400" cy="3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91425" bIns="45700" anchor="t" anchorCtr="0">
            <a:normAutofit/>
          </a:bodyPr>
          <a:lstStyle>
            <a:lvl1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 "/>
              <a:defRPr sz="1400" cap="none">
                <a:solidFill>
                  <a:schemeClr val="dk1"/>
                </a:solidFill>
              </a:defRPr>
            </a:lvl1pPr>
            <a:lvl2pPr marL="914400" lvl="1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 "/>
              <a:defRPr sz="1200">
                <a:solidFill>
                  <a:schemeClr val="dk1"/>
                </a:solidFill>
              </a:defRPr>
            </a:lvl2pPr>
            <a:lvl3pPr marL="1371600" lvl="2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sldNum" idx="12"/>
          </p:nvPr>
        </p:nvSpPr>
        <p:spPr>
          <a:xfrm>
            <a:off x="8686799" y="4816827"/>
            <a:ext cx="457800" cy="2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14" name="Google Shape;114;p24"/>
          <p:cNvSpPr/>
          <p:nvPr/>
        </p:nvSpPr>
        <p:spPr>
          <a:xfrm>
            <a:off x="6096000" y="0"/>
            <a:ext cx="3048000" cy="87300"/>
          </a:xfrm>
          <a:prstGeom prst="rect">
            <a:avLst/>
          </a:prstGeom>
          <a:solidFill>
            <a:srgbClr val="6B6B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24"/>
          <p:cNvSpPr/>
          <p:nvPr/>
        </p:nvSpPr>
        <p:spPr>
          <a:xfrm>
            <a:off x="0" y="0"/>
            <a:ext cx="6096000" cy="873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" name="Google Shape;116;p24" descr="P:\Modèles\E01_CMA_Logo_ARKEA  DIRECT BANK-ED_RV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8520" y="4612631"/>
            <a:ext cx="1700689" cy="57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4"/>
          <p:cNvSpPr txBox="1"/>
          <p:nvPr/>
        </p:nvSpPr>
        <p:spPr>
          <a:xfrm>
            <a:off x="4785858" y="4843722"/>
            <a:ext cx="3888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Confidentiel - Directoire du 05/10/2018 - Suivi d’activité tous pays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">
  <p:cSld name="Chapt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body" idx="1"/>
          </p:nvPr>
        </p:nvSpPr>
        <p:spPr>
          <a:xfrm>
            <a:off x="457200" y="1354954"/>
            <a:ext cx="82296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cap="none"/>
            </a:lvl1pPr>
            <a:lvl2pPr marL="914400" lvl="1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cxnSp>
        <p:nvCxnSpPr>
          <p:cNvPr id="120" name="Google Shape;120;p25"/>
          <p:cNvCxnSpPr/>
          <p:nvPr/>
        </p:nvCxnSpPr>
        <p:spPr>
          <a:xfrm>
            <a:off x="561991" y="1878875"/>
            <a:ext cx="2046600" cy="0"/>
          </a:xfrm>
          <a:prstGeom prst="straightConnector1">
            <a:avLst/>
          </a:prstGeom>
          <a:noFill/>
          <a:ln w="9525" cap="flat" cmpd="sng">
            <a:solidFill>
              <a:srgbClr val="ED1C2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25"/>
          <p:cNvSpPr txBox="1">
            <a:spLocks noGrp="1"/>
          </p:cNvSpPr>
          <p:nvPr>
            <p:ph type="body" idx="2"/>
          </p:nvPr>
        </p:nvSpPr>
        <p:spPr>
          <a:xfrm>
            <a:off x="467428" y="2014990"/>
            <a:ext cx="8219400" cy="19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91425" bIns="45700" anchor="t" anchorCtr="0">
            <a:normAutofit/>
          </a:bodyPr>
          <a:lstStyle>
            <a:lvl1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 "/>
              <a:defRPr sz="1400" cap="none">
                <a:solidFill>
                  <a:schemeClr val="dk1"/>
                </a:solidFill>
              </a:defRPr>
            </a:lvl1pPr>
            <a:lvl2pPr marL="914400" lvl="1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 "/>
              <a:defRPr sz="1200">
                <a:solidFill>
                  <a:schemeClr val="dk1"/>
                </a:solidFill>
              </a:defRPr>
            </a:lvl2pPr>
            <a:lvl3pPr marL="1371600" lvl="2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sldNum" idx="12"/>
          </p:nvPr>
        </p:nvSpPr>
        <p:spPr>
          <a:xfrm>
            <a:off x="8686799" y="4816827"/>
            <a:ext cx="457800" cy="2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rgbClr val="666D5D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23" name="Google Shape;123;p25"/>
          <p:cNvSpPr/>
          <p:nvPr/>
        </p:nvSpPr>
        <p:spPr>
          <a:xfrm>
            <a:off x="6096000" y="0"/>
            <a:ext cx="3048000" cy="87300"/>
          </a:xfrm>
          <a:prstGeom prst="rect">
            <a:avLst/>
          </a:prstGeom>
          <a:solidFill>
            <a:srgbClr val="6B6B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25"/>
          <p:cNvSpPr/>
          <p:nvPr/>
        </p:nvSpPr>
        <p:spPr>
          <a:xfrm>
            <a:off x="0" y="0"/>
            <a:ext cx="6096000" cy="873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p25" descr="P:\Modèles\E01_CMA_Logo_ARKEA  DIRECT BANK-ED_RV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8520" y="4612631"/>
            <a:ext cx="1700689" cy="57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5"/>
          <p:cNvSpPr txBox="1"/>
          <p:nvPr/>
        </p:nvSpPr>
        <p:spPr>
          <a:xfrm>
            <a:off x="4785858" y="4843722"/>
            <a:ext cx="3888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Confidentiel - Directoire du 05/10/2018 - Suivi d’activité tous pays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7380" y="241582"/>
            <a:ext cx="8579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000" tIns="45700" rIns="91425" bIns="4570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None/>
              <a:defRPr sz="2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686799" y="4816827"/>
            <a:ext cx="457800" cy="2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666D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666D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666D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666D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666D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666D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666D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666D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666D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57200" y="789385"/>
            <a:ext cx="8229600" cy="3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6096000" y="0"/>
            <a:ext cx="3048000" cy="87300"/>
          </a:xfrm>
          <a:prstGeom prst="rect">
            <a:avLst/>
          </a:prstGeom>
          <a:solidFill>
            <a:srgbClr val="6B6B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0" y="0"/>
            <a:ext cx="6096000" cy="873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 descr="P:\Modèles\E01_CMA_Logo_ARKEA  DIRECT BANK-ED_RVB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08520" y="4612631"/>
            <a:ext cx="1700689" cy="5719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4187417" y="4894443"/>
            <a:ext cx="795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Pied de page</a:t>
            </a:r>
            <a:endParaRPr sz="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225" y="0"/>
            <a:ext cx="6901225" cy="517592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9"/>
          <p:cNvSpPr txBox="1"/>
          <p:nvPr/>
        </p:nvSpPr>
        <p:spPr>
          <a:xfrm>
            <a:off x="6858000" y="236550"/>
            <a:ext cx="2286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800">
                <a:solidFill>
                  <a:srgbClr val="ED1C24"/>
                </a:solidFill>
                <a:latin typeface="Pacifico"/>
                <a:ea typeface="Pacifico"/>
                <a:cs typeface="Pacifico"/>
                <a:sym typeface="Pacifico"/>
              </a:rPr>
              <a:t>Welcome</a:t>
            </a:r>
            <a:endParaRPr sz="3800">
              <a:solidFill>
                <a:srgbClr val="ED1C24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16" name="Google Shape;216;p39"/>
          <p:cNvSpPr txBox="1"/>
          <p:nvPr/>
        </p:nvSpPr>
        <p:spPr>
          <a:xfrm>
            <a:off x="6858000" y="1095350"/>
            <a:ext cx="2286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latin typeface="Century Gothic"/>
                <a:ea typeface="Century Gothic"/>
                <a:cs typeface="Century Gothic"/>
                <a:sym typeface="Century Gothic"/>
              </a:rPr>
              <a:t>For those needing translation :</a:t>
            </a:r>
            <a:endParaRPr sz="11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1525" y="2047875"/>
            <a:ext cx="1044725" cy="151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9"/>
          <p:cNvSpPr txBox="1"/>
          <p:nvPr/>
        </p:nvSpPr>
        <p:spPr>
          <a:xfrm>
            <a:off x="6800250" y="1449350"/>
            <a:ext cx="2401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latin typeface="Century Gothic"/>
                <a:ea typeface="Century Gothic"/>
                <a:cs typeface="Century Gothic"/>
                <a:sym typeface="Century Gothic"/>
              </a:rPr>
              <a:t>Download the application </a:t>
            </a:r>
            <a:r>
              <a:rPr lang="fr" sz="1100" b="1">
                <a:solidFill>
                  <a:srgbClr val="FFFFFF"/>
                </a:solidFill>
                <a:highlight>
                  <a:srgbClr val="ED1C2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INTERPREFY</a:t>
            </a:r>
            <a:endParaRPr>
              <a:solidFill>
                <a:srgbClr val="FFFFFF"/>
              </a:solidFill>
              <a:highlight>
                <a:srgbClr val="ED1C24"/>
              </a:highlight>
            </a:endParaRPr>
          </a:p>
        </p:txBody>
      </p:sp>
      <p:sp>
        <p:nvSpPr>
          <p:cNvPr id="219" name="Google Shape;219;p39"/>
          <p:cNvSpPr txBox="1"/>
          <p:nvPr/>
        </p:nvSpPr>
        <p:spPr>
          <a:xfrm>
            <a:off x="7008800" y="3605200"/>
            <a:ext cx="2135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9999" lvl="0" indent="-142875" algn="l" rtl="0"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900"/>
              <a:buFont typeface="Century Gothic"/>
              <a:buChar char="●"/>
            </a:pPr>
            <a:r>
              <a:rPr lang="fr" sz="900">
                <a:latin typeface="Century Gothic"/>
                <a:ea typeface="Century Gothic"/>
                <a:cs typeface="Century Gothic"/>
                <a:sym typeface="Century Gothic"/>
              </a:rPr>
              <a:t>Plug in your earphones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9999" lvl="0" indent="-142875" algn="l" rtl="0"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900"/>
              <a:buFont typeface="Century Gothic"/>
              <a:buChar char="●"/>
            </a:pPr>
            <a:r>
              <a:rPr lang="fr" sz="900">
                <a:latin typeface="Century Gothic"/>
                <a:ea typeface="Century Gothic"/>
                <a:cs typeface="Century Gothic"/>
                <a:sym typeface="Century Gothic"/>
              </a:rPr>
              <a:t>Enter the TOKEN : XXX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9999" lvl="0" indent="-142875" algn="l" rtl="0"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900"/>
              <a:buFont typeface="Century Gothic"/>
              <a:buChar char="●"/>
            </a:pPr>
            <a:r>
              <a:rPr lang="fr" sz="900">
                <a:latin typeface="Century Gothic"/>
                <a:ea typeface="Century Gothic"/>
                <a:cs typeface="Century Gothic"/>
                <a:sym typeface="Century Gothic"/>
              </a:rPr>
              <a:t>Select the language you want to listen to and click on CONNECT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983"/>
            <a:ext cx="9144000" cy="514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4850" y="0"/>
            <a:ext cx="2694300" cy="2263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Masque PPT ADB SA">
  <a:themeElements>
    <a:clrScheme name="Fortuneo">
      <a:dk1>
        <a:srgbClr val="000000"/>
      </a:dk1>
      <a:lt1>
        <a:srgbClr val="FFFFFF"/>
      </a:lt1>
      <a:dk2>
        <a:srgbClr val="595959"/>
      </a:dk2>
      <a:lt2>
        <a:srgbClr val="E3E6E3"/>
      </a:lt2>
      <a:accent1>
        <a:srgbClr val="7ED049"/>
      </a:accent1>
      <a:accent2>
        <a:srgbClr val="EABE42"/>
      </a:accent2>
      <a:accent3>
        <a:srgbClr val="F28815"/>
      </a:accent3>
      <a:accent4>
        <a:srgbClr val="F9399E"/>
      </a:accent4>
      <a:accent5>
        <a:srgbClr val="4AD5D2"/>
      </a:accent5>
      <a:accent6>
        <a:srgbClr val="666D5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Affichage à l'écran (16:9)</PresentationFormat>
  <Paragraphs>18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Century Gothic</vt:lpstr>
      <vt:lpstr>Pacifico</vt:lpstr>
      <vt:lpstr>Noto Sans Symbols</vt:lpstr>
      <vt:lpstr>Simple Light</vt:lpstr>
      <vt:lpstr>5_Masque PPT ADB SA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PERON ALEXANDRA</dc:creator>
  <cp:lastModifiedBy>PERON ALEXANDRA</cp:lastModifiedBy>
  <cp:revision>1</cp:revision>
  <dcterms:modified xsi:type="dcterms:W3CDTF">2021-02-26T10:43:37Z</dcterms:modified>
</cp:coreProperties>
</file>