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96" r:id="rId2"/>
    <p:sldId id="297" r:id="rId3"/>
    <p:sldId id="315" r:id="rId4"/>
    <p:sldId id="313" r:id="rId5"/>
    <p:sldId id="299" r:id="rId6"/>
    <p:sldId id="308" r:id="rId7"/>
    <p:sldId id="306" r:id="rId8"/>
    <p:sldId id="307" r:id="rId9"/>
    <p:sldId id="311" r:id="rId10"/>
    <p:sldId id="264" r:id="rId11"/>
    <p:sldId id="276" r:id="rId12"/>
    <p:sldId id="293" r:id="rId13"/>
    <p:sldId id="302" r:id="rId14"/>
    <p:sldId id="268" r:id="rId15"/>
    <p:sldId id="305" r:id="rId16"/>
    <p:sldId id="267" r:id="rId17"/>
    <p:sldId id="301" r:id="rId18"/>
    <p:sldId id="285" r:id="rId19"/>
    <p:sldId id="304" r:id="rId20"/>
    <p:sldId id="266" r:id="rId21"/>
    <p:sldId id="288" r:id="rId22"/>
    <p:sldId id="289" r:id="rId23"/>
    <p:sldId id="278" r:id="rId24"/>
    <p:sldId id="270" r:id="rId25"/>
    <p:sldId id="262" r:id="rId26"/>
    <p:sldId id="283" r:id="rId27"/>
    <p:sldId id="286" r:id="rId28"/>
    <p:sldId id="294" r:id="rId29"/>
    <p:sldId id="284" r:id="rId30"/>
    <p:sldId id="263" r:id="rId31"/>
    <p:sldId id="277" r:id="rId32"/>
    <p:sldId id="312" r:id="rId33"/>
    <p:sldId id="291" r:id="rId34"/>
    <p:sldId id="292" r:id="rId35"/>
    <p:sldId id="314" r:id="rId36"/>
    <p:sldId id="303" r:id="rId3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356"/>
    <a:srgbClr val="00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3240" autoAdjust="0"/>
    <p:restoredTop sz="94660"/>
  </p:normalViewPr>
  <p:slideViewPr>
    <p:cSldViewPr snapToGrid="0">
      <p:cViewPr varScale="1">
        <p:scale>
          <a:sx n="54" d="100"/>
          <a:sy n="54" d="100"/>
        </p:scale>
        <p:origin x="36" y="4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4" Type="http://schemas.openxmlformats.org/officeDocument/2006/relationships/image" Target="../media/image9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6_2">
  <dgm:title val=""/>
  <dgm:desc val=""/>
  <dgm:catLst>
    <dgm:cat type="accent6" pri="16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38C8AFC-3800-4046-AF0F-1F9B9BBAFAF1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accent6_2" csCatId="accent6" phldr="1"/>
      <dgm:spPr/>
      <dgm:t>
        <a:bodyPr/>
        <a:lstStyle/>
        <a:p>
          <a:endParaRPr lang="en-US"/>
        </a:p>
      </dgm:t>
    </dgm:pt>
    <dgm:pt modelId="{FFC008B8-1B09-4550-9D61-7BA70C2A28D9}">
      <dgm:prSet/>
      <dgm:spPr/>
      <dgm:t>
        <a:bodyPr/>
        <a:lstStyle/>
        <a:p>
          <a:pPr>
            <a:lnSpc>
              <a:spcPct val="100000"/>
            </a:lnSpc>
          </a:pPr>
          <a:r>
            <a:rPr lang="fr-BE" dirty="0"/>
            <a:t>Notre établissement scolaire fait partie de l’enseignement officiel de la Fédération Wallonie-Bruxelles.</a:t>
          </a:r>
          <a:endParaRPr lang="en-US" dirty="0"/>
        </a:p>
      </dgm:t>
    </dgm:pt>
    <dgm:pt modelId="{89739BFA-B57C-4C76-8960-98BEC7C1B8FB}" type="parTrans" cxnId="{1EDE5A6A-966A-4129-947A-BDB74DBAA8CF}">
      <dgm:prSet/>
      <dgm:spPr/>
      <dgm:t>
        <a:bodyPr/>
        <a:lstStyle/>
        <a:p>
          <a:endParaRPr lang="en-US"/>
        </a:p>
      </dgm:t>
    </dgm:pt>
    <dgm:pt modelId="{E715F216-33CB-4B83-92DB-17C9D8A2D080}" type="sibTrans" cxnId="{1EDE5A6A-966A-4129-947A-BDB74DBAA8CF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8AE7032D-7975-4A73-B828-0E90D86FE2C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fr-BE" sz="2000" dirty="0"/>
            <a:t>Il propose un enseignement de type </a:t>
          </a:r>
          <a:r>
            <a:rPr lang="fr-BE" sz="2400" dirty="0">
              <a:solidFill>
                <a:schemeClr val="accent1"/>
              </a:solidFill>
            </a:rPr>
            <a:t>général</a:t>
          </a:r>
          <a:r>
            <a:rPr lang="fr-BE" sz="2000" dirty="0"/>
            <a:t> et de </a:t>
          </a:r>
          <a:r>
            <a:rPr lang="fr-BE" sz="2400" dirty="0">
              <a:solidFill>
                <a:schemeClr val="accent1"/>
              </a:solidFill>
            </a:rPr>
            <a:t>technique de transition.</a:t>
          </a:r>
          <a:endParaRPr lang="en-US" sz="2400" dirty="0">
            <a:solidFill>
              <a:schemeClr val="accent1"/>
            </a:solidFill>
          </a:endParaRPr>
        </a:p>
      </dgm:t>
    </dgm:pt>
    <dgm:pt modelId="{6AF5EC2D-DE30-4BF4-95FD-751A881C8DE0}" type="parTrans" cxnId="{08E897FF-C5A1-44F7-B774-2F7AE6DC43E7}">
      <dgm:prSet/>
      <dgm:spPr/>
      <dgm:t>
        <a:bodyPr/>
        <a:lstStyle/>
        <a:p>
          <a:endParaRPr lang="en-US"/>
        </a:p>
      </dgm:t>
    </dgm:pt>
    <dgm:pt modelId="{A090F0DB-7869-490F-8BDA-8AC117DD20C2}" type="sibTrans" cxnId="{08E897FF-C5A1-44F7-B774-2F7AE6DC43E7}">
      <dgm:prSet/>
      <dgm:spPr/>
      <dgm:t>
        <a:bodyPr/>
        <a:lstStyle/>
        <a:p>
          <a:endParaRPr lang="en-US"/>
        </a:p>
      </dgm:t>
    </dgm:pt>
    <dgm:pt modelId="{B006A7E4-A293-4D60-ACBF-5D0852CF20EA}" type="pres">
      <dgm:prSet presAssocID="{E38C8AFC-3800-4046-AF0F-1F9B9BBAFAF1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BE"/>
        </a:p>
      </dgm:t>
    </dgm:pt>
    <dgm:pt modelId="{B137AA60-6483-4DA3-8743-876AA231B708}" type="pres">
      <dgm:prSet presAssocID="{FFC008B8-1B09-4550-9D61-7BA70C2A28D9}" presName="compNode" presStyleCnt="0"/>
      <dgm:spPr/>
    </dgm:pt>
    <dgm:pt modelId="{1A1EDF4C-9EF9-4514-86FD-EA686F550098}" type="pres">
      <dgm:prSet presAssocID="{FFC008B8-1B09-4550-9D61-7BA70C2A28D9}" presName="bgRect" presStyleLbl="bgShp" presStyleIdx="0" presStyleCnt="2"/>
      <dgm:spPr/>
    </dgm:pt>
    <dgm:pt modelId="{DB594C49-9CA2-43F7-949E-C07855CC4950}" type="pres">
      <dgm:prSet presAssocID="{FFC008B8-1B09-4550-9D61-7BA70C2A28D9}" presName="iconRect" presStyleLbl="node1" presStyleIdx="0" presStyleCnt="2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fr-BE"/>
        </a:p>
      </dgm:t>
      <dgm:extLst>
        <a:ext uri="{E40237B7-FDA0-4F09-8148-C483321AD2D9}">
          <dgm14:cNvPr xmlns:dgm14="http://schemas.microsoft.com/office/drawing/2010/diagram" id="0" name="" descr="Capitaine"/>
        </a:ext>
      </dgm:extLst>
    </dgm:pt>
    <dgm:pt modelId="{70450003-B0FB-43A8-BA7D-5B355432CDE5}" type="pres">
      <dgm:prSet presAssocID="{FFC008B8-1B09-4550-9D61-7BA70C2A28D9}" presName="spaceRect" presStyleCnt="0"/>
      <dgm:spPr/>
    </dgm:pt>
    <dgm:pt modelId="{4D239936-5864-41AB-BA99-1C65C4745874}" type="pres">
      <dgm:prSet presAssocID="{FFC008B8-1B09-4550-9D61-7BA70C2A28D9}" presName="parTx" presStyleLbl="revTx" presStyleIdx="0" presStyleCnt="2">
        <dgm:presLayoutVars>
          <dgm:chMax val="0"/>
          <dgm:chPref val="0"/>
        </dgm:presLayoutVars>
      </dgm:prSet>
      <dgm:spPr/>
      <dgm:t>
        <a:bodyPr/>
        <a:lstStyle/>
        <a:p>
          <a:endParaRPr lang="fr-BE"/>
        </a:p>
      </dgm:t>
    </dgm:pt>
    <dgm:pt modelId="{FE3CE3C8-55C2-4038-9A88-F42FA5E60CD9}" type="pres">
      <dgm:prSet presAssocID="{E715F216-33CB-4B83-92DB-17C9D8A2D080}" presName="sibTrans" presStyleCnt="0"/>
      <dgm:spPr/>
    </dgm:pt>
    <dgm:pt modelId="{3193CB60-5DCC-4BC6-B991-385612989CE1}" type="pres">
      <dgm:prSet presAssocID="{8AE7032D-7975-4A73-B828-0E90D86FE2CE}" presName="compNode" presStyleCnt="0"/>
      <dgm:spPr/>
    </dgm:pt>
    <dgm:pt modelId="{88B5A077-BC25-4AA5-8131-924390F2E2FC}" type="pres">
      <dgm:prSet presAssocID="{8AE7032D-7975-4A73-B828-0E90D86FE2CE}" presName="bgRect" presStyleLbl="bgShp" presStyleIdx="1" presStyleCnt="2"/>
      <dgm:spPr/>
    </dgm:pt>
    <dgm:pt modelId="{0D505160-4603-4F79-9FD8-6766B161BCE9}" type="pres">
      <dgm:prSet presAssocID="{8AE7032D-7975-4A73-B828-0E90D86FE2CE}" presName="iconRect" presStyleLbl="node1" presStyleIdx="1" presStyleCnt="2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fr-BE"/>
        </a:p>
      </dgm:t>
      <dgm:extLst>
        <a:ext uri="{E40237B7-FDA0-4F09-8148-C483321AD2D9}">
          <dgm14:cNvPr xmlns:dgm14="http://schemas.microsoft.com/office/drawing/2010/diagram" id="0" name="" descr="Classe"/>
        </a:ext>
      </dgm:extLst>
    </dgm:pt>
    <dgm:pt modelId="{3714A792-BE38-44FE-9CE5-6D7087B079AA}" type="pres">
      <dgm:prSet presAssocID="{8AE7032D-7975-4A73-B828-0E90D86FE2CE}" presName="spaceRect" presStyleCnt="0"/>
      <dgm:spPr/>
    </dgm:pt>
    <dgm:pt modelId="{9A4C3A0F-BC29-4422-93A9-A21D4328784D}" type="pres">
      <dgm:prSet presAssocID="{8AE7032D-7975-4A73-B828-0E90D86FE2CE}" presName="parTx" presStyleLbl="revTx" presStyleIdx="1" presStyleCnt="2">
        <dgm:presLayoutVars>
          <dgm:chMax val="0"/>
          <dgm:chPref val="0"/>
        </dgm:presLayoutVars>
      </dgm:prSet>
      <dgm:spPr/>
      <dgm:t>
        <a:bodyPr/>
        <a:lstStyle/>
        <a:p>
          <a:endParaRPr lang="fr-BE"/>
        </a:p>
      </dgm:t>
    </dgm:pt>
  </dgm:ptLst>
  <dgm:cxnLst>
    <dgm:cxn modelId="{1EDE5A6A-966A-4129-947A-BDB74DBAA8CF}" srcId="{E38C8AFC-3800-4046-AF0F-1F9B9BBAFAF1}" destId="{FFC008B8-1B09-4550-9D61-7BA70C2A28D9}" srcOrd="0" destOrd="0" parTransId="{89739BFA-B57C-4C76-8960-98BEC7C1B8FB}" sibTransId="{E715F216-33CB-4B83-92DB-17C9D8A2D080}"/>
    <dgm:cxn modelId="{08E897FF-C5A1-44F7-B774-2F7AE6DC43E7}" srcId="{E38C8AFC-3800-4046-AF0F-1F9B9BBAFAF1}" destId="{8AE7032D-7975-4A73-B828-0E90D86FE2CE}" srcOrd="1" destOrd="0" parTransId="{6AF5EC2D-DE30-4BF4-95FD-751A881C8DE0}" sibTransId="{A090F0DB-7869-490F-8BDA-8AC117DD20C2}"/>
    <dgm:cxn modelId="{377E09DA-0A1E-A849-A752-6796A4DE113D}" type="presOf" srcId="{E38C8AFC-3800-4046-AF0F-1F9B9BBAFAF1}" destId="{B006A7E4-A293-4D60-ACBF-5D0852CF20EA}" srcOrd="0" destOrd="0" presId="urn:microsoft.com/office/officeart/2018/2/layout/IconVerticalSolidList"/>
    <dgm:cxn modelId="{7149B9A7-E8CB-7B4E-ADDD-E8F33A42990D}" type="presOf" srcId="{8AE7032D-7975-4A73-B828-0E90D86FE2CE}" destId="{9A4C3A0F-BC29-4422-93A9-A21D4328784D}" srcOrd="0" destOrd="0" presId="urn:microsoft.com/office/officeart/2018/2/layout/IconVerticalSolidList"/>
    <dgm:cxn modelId="{F8609B8D-B645-784A-9314-D6B9962D0FD2}" type="presOf" srcId="{FFC008B8-1B09-4550-9D61-7BA70C2A28D9}" destId="{4D239936-5864-41AB-BA99-1C65C4745874}" srcOrd="0" destOrd="0" presId="urn:microsoft.com/office/officeart/2018/2/layout/IconVerticalSolidList"/>
    <dgm:cxn modelId="{EE598416-3A46-1240-AA16-CBF0BDE7F15B}" type="presParOf" srcId="{B006A7E4-A293-4D60-ACBF-5D0852CF20EA}" destId="{B137AA60-6483-4DA3-8743-876AA231B708}" srcOrd="0" destOrd="0" presId="urn:microsoft.com/office/officeart/2018/2/layout/IconVerticalSolidList"/>
    <dgm:cxn modelId="{93311643-A935-ED48-BC66-37C4B0E5DC93}" type="presParOf" srcId="{B137AA60-6483-4DA3-8743-876AA231B708}" destId="{1A1EDF4C-9EF9-4514-86FD-EA686F550098}" srcOrd="0" destOrd="0" presId="urn:microsoft.com/office/officeart/2018/2/layout/IconVerticalSolidList"/>
    <dgm:cxn modelId="{EDE9A308-F62E-F040-8DB1-D15E818C59E4}" type="presParOf" srcId="{B137AA60-6483-4DA3-8743-876AA231B708}" destId="{DB594C49-9CA2-43F7-949E-C07855CC4950}" srcOrd="1" destOrd="0" presId="urn:microsoft.com/office/officeart/2018/2/layout/IconVerticalSolidList"/>
    <dgm:cxn modelId="{9803E0F6-A615-384D-9C22-13ACF47E2A8C}" type="presParOf" srcId="{B137AA60-6483-4DA3-8743-876AA231B708}" destId="{70450003-B0FB-43A8-BA7D-5B355432CDE5}" srcOrd="2" destOrd="0" presId="urn:microsoft.com/office/officeart/2018/2/layout/IconVerticalSolidList"/>
    <dgm:cxn modelId="{BC897FE5-FAD8-4D49-91E9-8BFBE952765B}" type="presParOf" srcId="{B137AA60-6483-4DA3-8743-876AA231B708}" destId="{4D239936-5864-41AB-BA99-1C65C4745874}" srcOrd="3" destOrd="0" presId="urn:microsoft.com/office/officeart/2018/2/layout/IconVerticalSolidList"/>
    <dgm:cxn modelId="{CB67DC37-B9F6-2240-B6BC-74B7A3FB47CA}" type="presParOf" srcId="{B006A7E4-A293-4D60-ACBF-5D0852CF20EA}" destId="{FE3CE3C8-55C2-4038-9A88-F42FA5E60CD9}" srcOrd="1" destOrd="0" presId="urn:microsoft.com/office/officeart/2018/2/layout/IconVerticalSolidList"/>
    <dgm:cxn modelId="{D1F65997-EBCB-E549-A936-55DD4672A0F6}" type="presParOf" srcId="{B006A7E4-A293-4D60-ACBF-5D0852CF20EA}" destId="{3193CB60-5DCC-4BC6-B991-385612989CE1}" srcOrd="2" destOrd="0" presId="urn:microsoft.com/office/officeart/2018/2/layout/IconVerticalSolidList"/>
    <dgm:cxn modelId="{66949E77-87D2-814A-93B0-D7CB6DD81953}" type="presParOf" srcId="{3193CB60-5DCC-4BC6-B991-385612989CE1}" destId="{88B5A077-BC25-4AA5-8131-924390F2E2FC}" srcOrd="0" destOrd="0" presId="urn:microsoft.com/office/officeart/2018/2/layout/IconVerticalSolidList"/>
    <dgm:cxn modelId="{34C9C4F8-F656-BE4E-B336-886D32BCE955}" type="presParOf" srcId="{3193CB60-5DCC-4BC6-B991-385612989CE1}" destId="{0D505160-4603-4F79-9FD8-6766B161BCE9}" srcOrd="1" destOrd="0" presId="urn:microsoft.com/office/officeart/2018/2/layout/IconVerticalSolidList"/>
    <dgm:cxn modelId="{0CF666D4-D82B-3D4A-AF11-0E5BD068DEE7}" type="presParOf" srcId="{3193CB60-5DCC-4BC6-B991-385612989CE1}" destId="{3714A792-BE38-44FE-9CE5-6D7087B079AA}" srcOrd="2" destOrd="0" presId="urn:microsoft.com/office/officeart/2018/2/layout/IconVerticalSolidList"/>
    <dgm:cxn modelId="{7C595BCE-A9D1-7A49-A36E-30074F9EDC88}" type="presParOf" srcId="{3193CB60-5DCC-4BC6-B991-385612989CE1}" destId="{9A4C3A0F-BC29-4422-93A9-A21D4328784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738328-D23E-46B1-8C76-326F036F65EC}" type="datetimeFigureOut">
              <a:rPr lang="fr-BE" smtClean="0"/>
              <a:t>1/02/2021</a:t>
            </a:fld>
            <a:endParaRPr lang="fr-BE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BE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2EEE7A-3E55-4FF8-B1DF-EDC6E7F6FEC6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9502962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E42D8041-0E5A-4217-97B8-71F4E43265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D5F315ED-F07D-44EC-93E4-2F27AD9453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21707747-60EA-4C54-9216-11144CDF7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2579C-A7D3-4089-A90A-23EB48C231BA}" type="datetimeFigureOut">
              <a:rPr lang="fr-BE" smtClean="0"/>
              <a:t>1/02/2021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FF53269E-6062-407B-8AC4-403C384F11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2AD58F64-B93F-4758-86CA-FA92344AC6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706BE-8B28-4306-A2DC-66B83A8158AC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992340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D3A330D-DC60-4232-AA7A-845084DDA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40619645-E197-4A83-9C54-1E9FB58990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63C0387E-2811-42A9-AC10-3F95AF6153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2579C-A7D3-4089-A90A-23EB48C231BA}" type="datetimeFigureOut">
              <a:rPr lang="fr-BE" smtClean="0"/>
              <a:t>1/02/2021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DD8EA8CF-7634-4403-A1FF-066AEA1611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F860422C-554D-42C6-909C-B432BFD6B6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706BE-8B28-4306-A2DC-66B83A8158AC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430642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BAA86F17-03DC-4A42-80B4-C2516C8D29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2A18323F-5847-445A-866B-062863780C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1F885445-CEDF-4AE1-9E66-A90D204CD6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2579C-A7D3-4089-A90A-23EB48C231BA}" type="datetimeFigureOut">
              <a:rPr lang="fr-BE" smtClean="0"/>
              <a:t>1/02/2021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73A66618-929C-431D-B7B6-8D433C394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FA154C25-C9AA-4768-9FD4-C8311A94C0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706BE-8B28-4306-A2DC-66B83A8158AC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616796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C6F60117-1CC3-40E6-A44D-E2D6E220CB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83488501-7DAE-42C5-BFF3-0C1BC12D23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2836577F-AC77-424C-B2F7-CFFAD9BBE2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EC8D5B1F-2F8C-4178-BB30-0F245D19C3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2579C-A7D3-4089-A90A-23EB48C231BA}" type="datetimeFigureOut">
              <a:rPr lang="fr-BE" smtClean="0"/>
              <a:t>1/02/2021</a:t>
            </a:fld>
            <a:endParaRPr lang="fr-BE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F58C0F3C-4B0F-4DDC-8CEC-F3E085416D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7662D83C-9CCF-4FA5-B661-8D2D697252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706BE-8B28-4306-A2DC-66B83A8158AC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981017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B5F61F21-98F6-4790-B894-FA52992A7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071CDCA5-A7D4-4FF6-AA36-AF9EBDC2F1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4E4E7CE1-0F33-4EFD-A65F-46F7655C91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xmlns="" id="{929A2737-59A2-44CB-A352-9EDC96524A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xmlns="" id="{37A51B0F-67EE-4F49-9B58-3114278954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xmlns="" id="{E73B35CE-C5ED-4AD2-99A5-C44306729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2579C-A7D3-4089-A90A-23EB48C231BA}" type="datetimeFigureOut">
              <a:rPr lang="fr-BE" smtClean="0"/>
              <a:t>1/02/2021</a:t>
            </a:fld>
            <a:endParaRPr lang="fr-BE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xmlns="" id="{35020311-9AD8-4D83-954D-F199289F9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xmlns="" id="{0E1F2630-8433-4B4B-900A-92E8670C9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706BE-8B28-4306-A2DC-66B83A8158AC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266368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5C54C03-7C2D-480C-8D78-3C521C3D71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xmlns="" id="{D2E860B3-9F05-439B-B104-FC3BFD6004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2579C-A7D3-4089-A90A-23EB48C231BA}" type="datetimeFigureOut">
              <a:rPr lang="fr-BE" smtClean="0"/>
              <a:t>1/02/2021</a:t>
            </a:fld>
            <a:endParaRPr lang="fr-BE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CE7ACEF8-F4C3-4B3C-BE08-1C3D6BE765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7D68B916-4B8A-4D9A-AA25-3E2181C7D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706BE-8B28-4306-A2DC-66B83A8158AC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415167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xmlns="" id="{BD8634F7-0200-4ECE-9A94-1C69A5593E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2579C-A7D3-4089-A90A-23EB48C231BA}" type="datetimeFigureOut">
              <a:rPr lang="fr-BE" smtClean="0"/>
              <a:t>1/02/2021</a:t>
            </a:fld>
            <a:endParaRPr lang="fr-BE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xmlns="" id="{183AFF54-D567-492E-B49E-C6630DA72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xmlns="" id="{AAF8BEE6-A874-459F-8901-9B87C6F7E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706BE-8B28-4306-A2DC-66B83A8158AC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414837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5176621-27B8-4294-98AE-B8D512E5C6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88F303DF-C9C4-4A51-BC35-15BBADB7CB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FA5279CC-EC6A-4235-BABE-109DCF7B3C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53AECBA5-44F8-4BC3-97A8-F98D75DAB1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2579C-A7D3-4089-A90A-23EB48C231BA}" type="datetimeFigureOut">
              <a:rPr lang="fr-BE" smtClean="0"/>
              <a:t>1/02/2021</a:t>
            </a:fld>
            <a:endParaRPr lang="fr-BE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141A859C-16F4-4C2D-8C4F-E9F327D5F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8093A70F-6E48-4445-9934-C8089F0D3C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706BE-8B28-4306-A2DC-66B83A8158AC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886188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1C5901E-455F-49B4-BC4A-78BC9F690F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xmlns="" id="{37EB7F93-0124-452A-91AB-71BDFCA1F9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5412271C-7EFC-42D5-9D73-AD60719F22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22E09AF8-44ED-49B9-BF2B-279FF950CF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2579C-A7D3-4089-A90A-23EB48C231BA}" type="datetimeFigureOut">
              <a:rPr lang="fr-BE" smtClean="0"/>
              <a:t>1/02/2021</a:t>
            </a:fld>
            <a:endParaRPr lang="fr-BE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B9E08F46-22A2-47DF-9504-368E1341E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AC1B75F4-3C70-49F3-8585-61F57A949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706BE-8B28-4306-A2DC-66B83A8158AC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417005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7838BA65-8D5F-42DB-9027-5F5BD035A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82813F09-4989-4923-A0E9-0DF691B905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6AE42FC5-A1FB-4283-B927-7FB88C5E9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2579C-A7D3-4089-A90A-23EB48C231BA}" type="datetimeFigureOut">
              <a:rPr lang="fr-BE" smtClean="0"/>
              <a:t>1/02/2021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D08B4DAA-E078-43E8-A715-F79FFF7A8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E70BFC63-8C72-41E9-A1D8-130B27233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706BE-8B28-4306-A2DC-66B83A8158AC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946257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xmlns="" id="{531E4936-610C-4766-8628-37C32D9197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FCF8C5EE-4DCF-4B0C-A9A1-BFEEB6D4E3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A2E961C4-598E-4004-9CB6-835366DE5A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2579C-A7D3-4089-A90A-23EB48C231BA}" type="datetimeFigureOut">
              <a:rPr lang="fr-BE" smtClean="0"/>
              <a:t>1/02/2021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D27F4793-2BD5-4145-8FAD-04B12ECF7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31B47607-BC6F-4BBE-811D-581790AD25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706BE-8B28-4306-A2DC-66B83A8158AC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81854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xmlns="" id="{77435F27-8BAA-41E5-B03F-842BB6901A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040631B2-37FB-4CE6-9055-D53AD77C05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BD9B4EF9-9E39-4AAA-A682-9F03E99902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52579C-A7D3-4089-A90A-23EB48C231BA}" type="datetimeFigureOut">
              <a:rPr lang="fr-BE" smtClean="0"/>
              <a:t>1/02/2021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908EDE2D-1F30-4D32-9298-6D49DCD0E5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89F601EE-8CDE-4792-A5DB-61CD1FF111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706BE-8B28-4306-A2DC-66B83A8158AC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213579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3.png"/><Relationship Id="rId7" Type="http://schemas.openxmlformats.org/officeDocument/2006/relationships/diagramLayout" Target="../diagrams/layout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1.xml"/><Relationship Id="rId5" Type="http://schemas.openxmlformats.org/officeDocument/2006/relationships/image" Target="../media/image5.jpg"/><Relationship Id="rId10" Type="http://schemas.microsoft.com/office/2007/relationships/diagramDrawing" Target="../diagrams/drawing1.xml"/><Relationship Id="rId4" Type="http://schemas.openxmlformats.org/officeDocument/2006/relationships/image" Target="../media/image4.png"/><Relationship Id="rId9" Type="http://schemas.openxmlformats.org/officeDocument/2006/relationships/diagramColors" Target="../diagrams/colors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30.xml"/><Relationship Id="rId13" Type="http://schemas.openxmlformats.org/officeDocument/2006/relationships/slide" Target="slide14.xml"/><Relationship Id="rId18" Type="http://schemas.openxmlformats.org/officeDocument/2006/relationships/slide" Target="slide26.xml"/><Relationship Id="rId3" Type="http://schemas.openxmlformats.org/officeDocument/2006/relationships/image" Target="../media/image3.png"/><Relationship Id="rId7" Type="http://schemas.openxmlformats.org/officeDocument/2006/relationships/slide" Target="slide29.xml"/><Relationship Id="rId12" Type="http://schemas.openxmlformats.org/officeDocument/2006/relationships/slide" Target="slide11.xml"/><Relationship Id="rId17" Type="http://schemas.openxmlformats.org/officeDocument/2006/relationships/slide" Target="slide24.xml"/><Relationship Id="rId2" Type="http://schemas.openxmlformats.org/officeDocument/2006/relationships/image" Target="../media/image2.png"/><Relationship Id="rId16" Type="http://schemas.openxmlformats.org/officeDocument/2006/relationships/slide" Target="slide20.xml"/><Relationship Id="rId20" Type="http://schemas.openxmlformats.org/officeDocument/2006/relationships/slide" Target="slide35.xml"/><Relationship Id="rId1" Type="http://schemas.openxmlformats.org/officeDocument/2006/relationships/slideLayout" Target="../slideLayouts/slideLayout7.xml"/><Relationship Id="rId6" Type="http://schemas.openxmlformats.org/officeDocument/2006/relationships/slide" Target="slide32.xml"/><Relationship Id="rId11" Type="http://schemas.openxmlformats.org/officeDocument/2006/relationships/slide" Target="slide9.xml"/><Relationship Id="rId5" Type="http://schemas.openxmlformats.org/officeDocument/2006/relationships/image" Target="../media/image5.jpg"/><Relationship Id="rId15" Type="http://schemas.openxmlformats.org/officeDocument/2006/relationships/slide" Target="slide18.xml"/><Relationship Id="rId10" Type="http://schemas.openxmlformats.org/officeDocument/2006/relationships/slide" Target="slide4.xml"/><Relationship Id="rId19" Type="http://schemas.openxmlformats.org/officeDocument/2006/relationships/slide" Target="slide27.xml"/><Relationship Id="rId4" Type="http://schemas.openxmlformats.org/officeDocument/2006/relationships/image" Target="../media/image4.png"/><Relationship Id="rId9" Type="http://schemas.openxmlformats.org/officeDocument/2006/relationships/slide" Target="slide31.xml"/><Relationship Id="rId14" Type="http://schemas.openxmlformats.org/officeDocument/2006/relationships/slide" Target="slide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3" Type="http://schemas.openxmlformats.org/officeDocument/2006/relationships/image" Target="../media/image10.jpeg"/><Relationship Id="rId7" Type="http://schemas.openxmlformats.org/officeDocument/2006/relationships/image" Target="../media/image14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slide" Target="slide3.xm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g"/><Relationship Id="rId4" Type="http://schemas.openxmlformats.org/officeDocument/2006/relationships/image" Target="../media/image38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7" Type="http://schemas.openxmlformats.org/officeDocument/2006/relationships/slide" Target="slide3.xml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5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54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cebook.com/arhuy001" TargetMode="External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hyperlink" Target="http://www.arhuy.be/" TargetMode="Externa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5" Type="http://schemas.openxmlformats.org/officeDocument/2006/relationships/slide" Target="slide1.xml"/><Relationship Id="rId4" Type="http://schemas.openxmlformats.org/officeDocument/2006/relationships/slide" Target="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53" r="-2" b="-2"/>
          <a:stretch/>
        </p:blipFill>
        <p:spPr>
          <a:xfrm>
            <a:off x="466344" y="448056"/>
            <a:ext cx="9180576" cy="5952744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xmlns="" id="{B775CD93-9DF2-48CB-9F57-1BCA9A46C7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9811512" y="448056"/>
            <a:ext cx="1920339" cy="2894124"/>
          </a:xfrm>
          <a:prstGeom prst="rect">
            <a:avLst/>
          </a:prstGeom>
          <a:solidFill>
            <a:srgbClr val="41583D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xmlns="" id="{6166C6D1-23AC-49C4-BA07-238E4E9F8CE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9811414" y="3515821"/>
            <a:ext cx="1920338" cy="2883258"/>
          </a:xfrm>
          <a:prstGeom prst="rect">
            <a:avLst/>
          </a:prstGeom>
          <a:solidFill>
            <a:schemeClr val="accent5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3" name="Flèche droite 2">
            <a:hlinkClick r:id="" action="ppaction://hlinkshowjump?jump=nextslide"/>
          </p:cNvPr>
          <p:cNvSpPr/>
          <p:nvPr/>
        </p:nvSpPr>
        <p:spPr>
          <a:xfrm>
            <a:off x="8390966" y="6169618"/>
            <a:ext cx="1004047" cy="45892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42810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14">
            <a:extLst>
              <a:ext uri="{FF2B5EF4-FFF2-40B4-BE49-F238E27FC236}">
                <a16:creationId xmlns:a16="http://schemas.microsoft.com/office/drawing/2014/main" xmlns="" id="{799A8B4F-0FED-46C0-9186-5A8E116D874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5708905" y="0"/>
            <a:ext cx="648309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16">
            <a:extLst>
              <a:ext uri="{FF2B5EF4-FFF2-40B4-BE49-F238E27FC236}">
                <a16:creationId xmlns:a16="http://schemas.microsoft.com/office/drawing/2014/main" xmlns="" id="{DA6861EE-7660-46C9-80BD-173B8F7454B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7" name="Oval 18">
            <a:extLst>
              <a:ext uri="{FF2B5EF4-FFF2-40B4-BE49-F238E27FC236}">
                <a16:creationId xmlns:a16="http://schemas.microsoft.com/office/drawing/2014/main" xmlns="" id="{38A69B74-22E3-47CC-823F-18BE7930C81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089636" y="2960687"/>
            <a:ext cx="2668748" cy="2668748"/>
          </a:xfrm>
          <a:prstGeom prst="ellipse">
            <a:avLst/>
          </a:pr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 71">
            <a:extLst>
              <a:ext uri="{FF2B5EF4-FFF2-40B4-BE49-F238E27FC236}">
                <a16:creationId xmlns:a16="http://schemas.microsoft.com/office/drawing/2014/main" xmlns="" id="{1778637B-5DB8-4A75-B2E6-FC2B1BB9A7D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8157014" y="2"/>
            <a:ext cx="4034987" cy="3428147"/>
          </a:xfrm>
          <a:custGeom>
            <a:avLst/>
            <a:gdLst>
              <a:gd name="connsiteX0" fmla="*/ 350825 w 4034987"/>
              <a:gd name="connsiteY0" fmla="*/ 0 h 3428147"/>
              <a:gd name="connsiteX1" fmla="*/ 4034987 w 4034987"/>
              <a:gd name="connsiteY1" fmla="*/ 0 h 3428147"/>
              <a:gd name="connsiteX2" fmla="*/ 4034987 w 4034987"/>
              <a:gd name="connsiteY2" fmla="*/ 2505205 h 3428147"/>
              <a:gd name="connsiteX3" fmla="*/ 3951822 w 4034987"/>
              <a:gd name="connsiteY3" fmla="*/ 2616420 h 3428147"/>
              <a:gd name="connsiteX4" fmla="*/ 2230590 w 4034987"/>
              <a:gd name="connsiteY4" fmla="*/ 3428147 h 3428147"/>
              <a:gd name="connsiteX5" fmla="*/ 0 w 4034987"/>
              <a:gd name="connsiteY5" fmla="*/ 1197557 h 3428147"/>
              <a:gd name="connsiteX6" fmla="*/ 269220 w 4034987"/>
              <a:gd name="connsiteY6" fmla="*/ 134326 h 34281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34987" h="3428147">
                <a:moveTo>
                  <a:pt x="350825" y="0"/>
                </a:moveTo>
                <a:lnTo>
                  <a:pt x="4034987" y="0"/>
                </a:lnTo>
                <a:lnTo>
                  <a:pt x="4034987" y="2505205"/>
                </a:lnTo>
                <a:lnTo>
                  <a:pt x="3951822" y="2616420"/>
                </a:lnTo>
                <a:cubicBezTo>
                  <a:pt x="3542699" y="3112162"/>
                  <a:pt x="2923546" y="3428147"/>
                  <a:pt x="2230590" y="3428147"/>
                </a:cubicBezTo>
                <a:cubicBezTo>
                  <a:pt x="998669" y="3428147"/>
                  <a:pt x="0" y="2429478"/>
                  <a:pt x="0" y="1197557"/>
                </a:cubicBezTo>
                <a:cubicBezTo>
                  <a:pt x="0" y="812582"/>
                  <a:pt x="97526" y="450385"/>
                  <a:pt x="269220" y="134326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5323" y="210817"/>
            <a:ext cx="2994880" cy="2429582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7" t="445" r="77419" b="87885"/>
          <a:stretch/>
        </p:blipFill>
        <p:spPr>
          <a:xfrm>
            <a:off x="6513813" y="3560887"/>
            <a:ext cx="1807158" cy="1442672"/>
          </a:xfrm>
          <a:prstGeom prst="rect">
            <a:avLst/>
          </a:prstGeom>
        </p:spPr>
      </p:pic>
      <p:sp>
        <p:nvSpPr>
          <p:cNvPr id="29" name="Freeform 75">
            <a:extLst>
              <a:ext uri="{FF2B5EF4-FFF2-40B4-BE49-F238E27FC236}">
                <a16:creationId xmlns:a16="http://schemas.microsoft.com/office/drawing/2014/main" xmlns="" id="{0035A30C-45F3-4EFB-B2E8-6E2A11843D3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9059131" y="4258570"/>
            <a:ext cx="3132869" cy="2599430"/>
          </a:xfrm>
          <a:custGeom>
            <a:avLst/>
            <a:gdLst>
              <a:gd name="connsiteX0" fmla="*/ 1612418 w 3061881"/>
              <a:gd name="connsiteY0" fmla="*/ 0 h 2540529"/>
              <a:gd name="connsiteX1" fmla="*/ 3030226 w 3061881"/>
              <a:gd name="connsiteY1" fmla="*/ 843844 h 2540529"/>
              <a:gd name="connsiteX2" fmla="*/ 3061881 w 3061881"/>
              <a:gd name="connsiteY2" fmla="*/ 909556 h 2540529"/>
              <a:gd name="connsiteX3" fmla="*/ 3061881 w 3061881"/>
              <a:gd name="connsiteY3" fmla="*/ 2315281 h 2540529"/>
              <a:gd name="connsiteX4" fmla="*/ 3030226 w 3061881"/>
              <a:gd name="connsiteY4" fmla="*/ 2380992 h 2540529"/>
              <a:gd name="connsiteX5" fmla="*/ 2949460 w 3061881"/>
              <a:gd name="connsiteY5" fmla="*/ 2513937 h 2540529"/>
              <a:gd name="connsiteX6" fmla="*/ 2929575 w 3061881"/>
              <a:gd name="connsiteY6" fmla="*/ 2540529 h 2540529"/>
              <a:gd name="connsiteX7" fmla="*/ 295261 w 3061881"/>
              <a:gd name="connsiteY7" fmla="*/ 2540529 h 2540529"/>
              <a:gd name="connsiteX8" fmla="*/ 275376 w 3061881"/>
              <a:gd name="connsiteY8" fmla="*/ 2513937 h 2540529"/>
              <a:gd name="connsiteX9" fmla="*/ 0 w 3061881"/>
              <a:gd name="connsiteY9" fmla="*/ 1612418 h 2540529"/>
              <a:gd name="connsiteX10" fmla="*/ 1612418 w 3061881"/>
              <a:gd name="connsiteY10" fmla="*/ 0 h 2540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061881" h="2540529">
                <a:moveTo>
                  <a:pt x="1612418" y="0"/>
                </a:moveTo>
                <a:cubicBezTo>
                  <a:pt x="2224646" y="0"/>
                  <a:pt x="2757180" y="341213"/>
                  <a:pt x="3030226" y="843844"/>
                </a:cubicBezTo>
                <a:lnTo>
                  <a:pt x="3061881" y="909556"/>
                </a:lnTo>
                <a:lnTo>
                  <a:pt x="3061881" y="2315281"/>
                </a:lnTo>
                <a:lnTo>
                  <a:pt x="3030226" y="2380992"/>
                </a:lnTo>
                <a:cubicBezTo>
                  <a:pt x="3005404" y="2426686"/>
                  <a:pt x="2978437" y="2471046"/>
                  <a:pt x="2949460" y="2513937"/>
                </a:cubicBezTo>
                <a:lnTo>
                  <a:pt x="2929575" y="2540529"/>
                </a:lnTo>
                <a:lnTo>
                  <a:pt x="295261" y="2540529"/>
                </a:lnTo>
                <a:lnTo>
                  <a:pt x="275376" y="2513937"/>
                </a:lnTo>
                <a:cubicBezTo>
                  <a:pt x="101518" y="2256593"/>
                  <a:pt x="0" y="1946361"/>
                  <a:pt x="0" y="1612418"/>
                </a:cubicBezTo>
                <a:cubicBezTo>
                  <a:pt x="0" y="721904"/>
                  <a:pt x="721904" y="0"/>
                  <a:pt x="1612418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3568" y="5232967"/>
            <a:ext cx="2432116" cy="1216058"/>
          </a:xfrm>
          <a:prstGeom prst="rect">
            <a:avLst/>
          </a:prstGeom>
        </p:spPr>
      </p:pic>
      <p:graphicFrame>
        <p:nvGraphicFramePr>
          <p:cNvPr id="10" name="ZoneTexte 5">
            <a:extLst>
              <a:ext uri="{FF2B5EF4-FFF2-40B4-BE49-F238E27FC236}">
                <a16:creationId xmlns:a16="http://schemas.microsoft.com/office/drawing/2014/main" xmlns="" id="{CC0C48C7-ED7D-4D67-B9CB-911D6F6EC34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33487483"/>
              </p:ext>
            </p:extLst>
          </p:nvPr>
        </p:nvGraphicFramePr>
        <p:xfrm>
          <a:off x="196783" y="324464"/>
          <a:ext cx="5542782" cy="42743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1" name="Flèche droite 10">
            <a:hlinkClick r:id="" action="ppaction://hlinkshowjump?jump=nextslide"/>
          </p:cNvPr>
          <p:cNvSpPr/>
          <p:nvPr/>
        </p:nvSpPr>
        <p:spPr>
          <a:xfrm>
            <a:off x="7486629" y="6235988"/>
            <a:ext cx="1004047" cy="45892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684071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14">
            <a:extLst>
              <a:ext uri="{FF2B5EF4-FFF2-40B4-BE49-F238E27FC236}">
                <a16:creationId xmlns:a16="http://schemas.microsoft.com/office/drawing/2014/main" xmlns="" id="{799A8B4F-0FED-46C0-9186-5A8E116D874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5708905" y="0"/>
            <a:ext cx="648309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16">
            <a:extLst>
              <a:ext uri="{FF2B5EF4-FFF2-40B4-BE49-F238E27FC236}">
                <a16:creationId xmlns:a16="http://schemas.microsoft.com/office/drawing/2014/main" xmlns="" id="{DA6861EE-7660-46C9-80BD-173B8F7454B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7" name="Oval 18">
            <a:extLst>
              <a:ext uri="{FF2B5EF4-FFF2-40B4-BE49-F238E27FC236}">
                <a16:creationId xmlns:a16="http://schemas.microsoft.com/office/drawing/2014/main" xmlns="" id="{38A69B74-22E3-47CC-823F-18BE7930C81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089636" y="2960687"/>
            <a:ext cx="2668748" cy="2668748"/>
          </a:xfrm>
          <a:prstGeom prst="ellipse">
            <a:avLst/>
          </a:pr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 71">
            <a:extLst>
              <a:ext uri="{FF2B5EF4-FFF2-40B4-BE49-F238E27FC236}">
                <a16:creationId xmlns:a16="http://schemas.microsoft.com/office/drawing/2014/main" xmlns="" id="{1778637B-5DB8-4A75-B2E6-FC2B1BB9A7D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8157014" y="2"/>
            <a:ext cx="4034987" cy="3428147"/>
          </a:xfrm>
          <a:custGeom>
            <a:avLst/>
            <a:gdLst>
              <a:gd name="connsiteX0" fmla="*/ 350825 w 4034987"/>
              <a:gd name="connsiteY0" fmla="*/ 0 h 3428147"/>
              <a:gd name="connsiteX1" fmla="*/ 4034987 w 4034987"/>
              <a:gd name="connsiteY1" fmla="*/ 0 h 3428147"/>
              <a:gd name="connsiteX2" fmla="*/ 4034987 w 4034987"/>
              <a:gd name="connsiteY2" fmla="*/ 2505205 h 3428147"/>
              <a:gd name="connsiteX3" fmla="*/ 3951822 w 4034987"/>
              <a:gd name="connsiteY3" fmla="*/ 2616420 h 3428147"/>
              <a:gd name="connsiteX4" fmla="*/ 2230590 w 4034987"/>
              <a:gd name="connsiteY4" fmla="*/ 3428147 h 3428147"/>
              <a:gd name="connsiteX5" fmla="*/ 0 w 4034987"/>
              <a:gd name="connsiteY5" fmla="*/ 1197557 h 3428147"/>
              <a:gd name="connsiteX6" fmla="*/ 269220 w 4034987"/>
              <a:gd name="connsiteY6" fmla="*/ 134326 h 34281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34987" h="3428147">
                <a:moveTo>
                  <a:pt x="350825" y="0"/>
                </a:moveTo>
                <a:lnTo>
                  <a:pt x="4034987" y="0"/>
                </a:lnTo>
                <a:lnTo>
                  <a:pt x="4034987" y="2505205"/>
                </a:lnTo>
                <a:lnTo>
                  <a:pt x="3951822" y="2616420"/>
                </a:lnTo>
                <a:cubicBezTo>
                  <a:pt x="3542699" y="3112162"/>
                  <a:pt x="2923546" y="3428147"/>
                  <a:pt x="2230590" y="3428147"/>
                </a:cubicBezTo>
                <a:cubicBezTo>
                  <a:pt x="998669" y="3428147"/>
                  <a:pt x="0" y="2429478"/>
                  <a:pt x="0" y="1197557"/>
                </a:cubicBezTo>
                <a:cubicBezTo>
                  <a:pt x="0" y="812582"/>
                  <a:pt x="97526" y="450385"/>
                  <a:pt x="269220" y="134326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5323" y="210817"/>
            <a:ext cx="2994880" cy="2429582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7" t="445" r="77419" b="87885"/>
          <a:stretch/>
        </p:blipFill>
        <p:spPr>
          <a:xfrm>
            <a:off x="6513813" y="3560887"/>
            <a:ext cx="1807158" cy="1442672"/>
          </a:xfrm>
          <a:prstGeom prst="rect">
            <a:avLst/>
          </a:prstGeom>
        </p:spPr>
      </p:pic>
      <p:sp>
        <p:nvSpPr>
          <p:cNvPr id="29" name="Freeform 75">
            <a:extLst>
              <a:ext uri="{FF2B5EF4-FFF2-40B4-BE49-F238E27FC236}">
                <a16:creationId xmlns:a16="http://schemas.microsoft.com/office/drawing/2014/main" xmlns="" id="{0035A30C-45F3-4EFB-B2E8-6E2A11843D3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9059131" y="4258570"/>
            <a:ext cx="3132869" cy="2599430"/>
          </a:xfrm>
          <a:custGeom>
            <a:avLst/>
            <a:gdLst>
              <a:gd name="connsiteX0" fmla="*/ 1612418 w 3061881"/>
              <a:gd name="connsiteY0" fmla="*/ 0 h 2540529"/>
              <a:gd name="connsiteX1" fmla="*/ 3030226 w 3061881"/>
              <a:gd name="connsiteY1" fmla="*/ 843844 h 2540529"/>
              <a:gd name="connsiteX2" fmla="*/ 3061881 w 3061881"/>
              <a:gd name="connsiteY2" fmla="*/ 909556 h 2540529"/>
              <a:gd name="connsiteX3" fmla="*/ 3061881 w 3061881"/>
              <a:gd name="connsiteY3" fmla="*/ 2315281 h 2540529"/>
              <a:gd name="connsiteX4" fmla="*/ 3030226 w 3061881"/>
              <a:gd name="connsiteY4" fmla="*/ 2380992 h 2540529"/>
              <a:gd name="connsiteX5" fmla="*/ 2949460 w 3061881"/>
              <a:gd name="connsiteY5" fmla="*/ 2513937 h 2540529"/>
              <a:gd name="connsiteX6" fmla="*/ 2929575 w 3061881"/>
              <a:gd name="connsiteY6" fmla="*/ 2540529 h 2540529"/>
              <a:gd name="connsiteX7" fmla="*/ 295261 w 3061881"/>
              <a:gd name="connsiteY7" fmla="*/ 2540529 h 2540529"/>
              <a:gd name="connsiteX8" fmla="*/ 275376 w 3061881"/>
              <a:gd name="connsiteY8" fmla="*/ 2513937 h 2540529"/>
              <a:gd name="connsiteX9" fmla="*/ 0 w 3061881"/>
              <a:gd name="connsiteY9" fmla="*/ 1612418 h 2540529"/>
              <a:gd name="connsiteX10" fmla="*/ 1612418 w 3061881"/>
              <a:gd name="connsiteY10" fmla="*/ 0 h 2540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061881" h="2540529">
                <a:moveTo>
                  <a:pt x="1612418" y="0"/>
                </a:moveTo>
                <a:cubicBezTo>
                  <a:pt x="2224646" y="0"/>
                  <a:pt x="2757180" y="341213"/>
                  <a:pt x="3030226" y="843844"/>
                </a:cubicBezTo>
                <a:lnTo>
                  <a:pt x="3061881" y="909556"/>
                </a:lnTo>
                <a:lnTo>
                  <a:pt x="3061881" y="2315281"/>
                </a:lnTo>
                <a:lnTo>
                  <a:pt x="3030226" y="2380992"/>
                </a:lnTo>
                <a:cubicBezTo>
                  <a:pt x="3005404" y="2426686"/>
                  <a:pt x="2978437" y="2471046"/>
                  <a:pt x="2949460" y="2513937"/>
                </a:cubicBezTo>
                <a:lnTo>
                  <a:pt x="2929575" y="2540529"/>
                </a:lnTo>
                <a:lnTo>
                  <a:pt x="295261" y="2540529"/>
                </a:lnTo>
                <a:lnTo>
                  <a:pt x="275376" y="2513937"/>
                </a:lnTo>
                <a:cubicBezTo>
                  <a:pt x="101518" y="2256593"/>
                  <a:pt x="0" y="1946361"/>
                  <a:pt x="0" y="1612418"/>
                </a:cubicBezTo>
                <a:cubicBezTo>
                  <a:pt x="0" y="721904"/>
                  <a:pt x="721904" y="0"/>
                  <a:pt x="1612418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3568" y="5232967"/>
            <a:ext cx="2432116" cy="1216058"/>
          </a:xfrm>
          <a:prstGeom prst="rect">
            <a:avLst/>
          </a:prstGeom>
        </p:spPr>
      </p:pic>
      <p:sp>
        <p:nvSpPr>
          <p:cNvPr id="11" name="Flèche droite 10">
            <a:hlinkClick r:id="" action="ppaction://hlinkshowjump?jump=nextslide"/>
          </p:cNvPr>
          <p:cNvSpPr/>
          <p:nvPr/>
        </p:nvSpPr>
        <p:spPr>
          <a:xfrm>
            <a:off x="7486629" y="6235988"/>
            <a:ext cx="1004047" cy="45892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2" name="ZoneTexte 11"/>
          <p:cNvSpPr txBox="1"/>
          <p:nvPr/>
        </p:nvSpPr>
        <p:spPr>
          <a:xfrm>
            <a:off x="697557" y="6126163"/>
            <a:ext cx="31514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dirty="0" smtClean="0">
                <a:latin typeface="FUTURA LT BT LIGHT"/>
                <a:hlinkClick r:id="rId6" action="ppaction://hlinksldjump"/>
              </a:rPr>
              <a:t>La communication</a:t>
            </a:r>
            <a:endParaRPr lang="fr-BE" sz="2400" dirty="0">
              <a:latin typeface="FUTURA LT BT LIGHT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660685" y="4706352"/>
            <a:ext cx="3699871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dirty="0" smtClean="0">
                <a:latin typeface="FUTURA LT BT LIGHT"/>
                <a:hlinkClick r:id="rId7" action="ppaction://hlinksldjump"/>
              </a:rPr>
              <a:t>Les œuvres scolaires :</a:t>
            </a:r>
            <a:endParaRPr lang="fr-BE" sz="2400" dirty="0" smtClean="0">
              <a:latin typeface="FUTURA LT BT LIGHT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r-BE" dirty="0" smtClean="0">
                <a:latin typeface="FUTURA LT BT LIGHT"/>
              </a:rPr>
              <a:t> </a:t>
            </a:r>
            <a:r>
              <a:rPr lang="fr-BE" dirty="0" smtClean="0">
                <a:latin typeface="FUTURA LT BT LIGHT"/>
                <a:hlinkClick r:id="rId8" action="ppaction://hlinksldjump"/>
              </a:rPr>
              <a:t>le Comité Solidarité</a:t>
            </a:r>
            <a:endParaRPr lang="fr-BE" dirty="0" smtClean="0">
              <a:latin typeface="FUTURA LT BT LIGHT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r-BE" dirty="0">
                <a:latin typeface="FUTURA LT BT LIGHT"/>
              </a:rPr>
              <a:t> </a:t>
            </a:r>
            <a:r>
              <a:rPr lang="fr-BE" dirty="0" smtClean="0">
                <a:latin typeface="FUTURA LT BT LIGHT"/>
                <a:hlinkClick r:id="rId9" action="ppaction://hlinksldjump"/>
              </a:rPr>
              <a:t>la Procure</a:t>
            </a:r>
            <a:endParaRPr lang="fr-BE" dirty="0" smtClean="0">
              <a:latin typeface="FUTURA LT BT LIGHT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660685" y="210817"/>
            <a:ext cx="23895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dirty="0" smtClean="0">
                <a:latin typeface="FUTURA LT BT LIGHT"/>
                <a:hlinkClick r:id="rId10" action="ppaction://hlinksldjump"/>
              </a:rPr>
              <a:t>Les valeurs</a:t>
            </a:r>
            <a:endParaRPr lang="fr-BE" sz="2400" dirty="0">
              <a:latin typeface="FUTURA LT BT LIGHT"/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663037" y="796591"/>
            <a:ext cx="414219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dirty="0" smtClean="0">
                <a:latin typeface="FUTURA LT BT LIGHT"/>
                <a:hlinkClick r:id="rId11" action="ppaction://hlinksldjump"/>
              </a:rPr>
              <a:t>Les infrastructures :</a:t>
            </a:r>
            <a:endParaRPr lang="fr-BE" sz="2400" dirty="0" smtClean="0">
              <a:latin typeface="FUTURA LT BT LIGHT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r-BE" dirty="0" smtClean="0">
                <a:latin typeface="FUTURA LT BT LIGHT"/>
              </a:rPr>
              <a:t> </a:t>
            </a:r>
            <a:r>
              <a:rPr lang="fr-BE" dirty="0" smtClean="0">
                <a:latin typeface="FUTURA LT BT LIGHT"/>
                <a:hlinkClick r:id="rId12" action="ppaction://hlinksldjump"/>
              </a:rPr>
              <a:t>les e-classes</a:t>
            </a:r>
            <a:endParaRPr lang="fr-BE" dirty="0" smtClean="0">
              <a:latin typeface="FUTURA LT BT LIGHT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r-BE" dirty="0">
                <a:latin typeface="FUTURA LT BT LIGHT"/>
              </a:rPr>
              <a:t> </a:t>
            </a:r>
            <a:r>
              <a:rPr lang="fr-BE" dirty="0" smtClean="0">
                <a:latin typeface="FUTURA LT BT LIGHT"/>
                <a:hlinkClick r:id="rId13" action="ppaction://hlinksldjump"/>
              </a:rPr>
              <a:t>la bibliothèque</a:t>
            </a:r>
            <a:endParaRPr lang="fr-BE" dirty="0" smtClean="0">
              <a:latin typeface="FUTURA LT BT LIGHT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r-BE" dirty="0">
                <a:latin typeface="FUTURA LT BT LIGHT"/>
              </a:rPr>
              <a:t> </a:t>
            </a:r>
            <a:r>
              <a:rPr lang="fr-BE" dirty="0" smtClean="0">
                <a:latin typeface="FUTURA LT BT LIGHT"/>
                <a:hlinkClick r:id="rId14" action="ppaction://hlinksldjump"/>
              </a:rPr>
              <a:t>les laboratoires</a:t>
            </a:r>
            <a:r>
              <a:rPr lang="fr-BE" dirty="0">
                <a:latin typeface="FUTURA LT BT LIGHT"/>
                <a:hlinkClick r:id="rId14" action="ppaction://hlinksldjump"/>
              </a:rPr>
              <a:t> </a:t>
            </a:r>
            <a:r>
              <a:rPr lang="fr-BE" dirty="0" smtClean="0">
                <a:latin typeface="FUTURA LT BT LIGHT"/>
                <a:hlinkClick r:id="rId14" action="ppaction://hlinksldjump"/>
              </a:rPr>
              <a:t>scientifiques</a:t>
            </a:r>
            <a:endParaRPr lang="fr-BE" dirty="0" smtClean="0">
              <a:latin typeface="FUTURA LT BT LIGHT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r-BE" dirty="0">
                <a:latin typeface="FUTURA LT BT LIGHT"/>
              </a:rPr>
              <a:t> </a:t>
            </a:r>
            <a:r>
              <a:rPr lang="fr-BE" dirty="0" smtClean="0">
                <a:latin typeface="FUTURA LT BT LIGHT"/>
                <a:hlinkClick r:id="rId15" action="ppaction://hlinksldjump"/>
              </a:rPr>
              <a:t>la salle d’étude des 1ères</a:t>
            </a:r>
            <a:endParaRPr lang="fr-BE" dirty="0" smtClean="0">
              <a:latin typeface="FUTURA LT BT LIGHT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r-BE" dirty="0" smtClean="0">
                <a:latin typeface="FUTURA LT BT LIGHT"/>
              </a:rPr>
              <a:t> </a:t>
            </a:r>
            <a:r>
              <a:rPr lang="fr-BE" dirty="0" smtClean="0">
                <a:latin typeface="FUTURA LT BT LIGHT"/>
                <a:hlinkClick r:id="rId16" action="ppaction://hlinksldjump"/>
              </a:rPr>
              <a:t>les infrastructures sportives</a:t>
            </a:r>
            <a:endParaRPr lang="fr-BE" dirty="0" smtClean="0">
              <a:latin typeface="FUTURA LT BT LIGHT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r-BE" dirty="0">
                <a:latin typeface="FUTURA LT BT LIGHT"/>
              </a:rPr>
              <a:t> </a:t>
            </a:r>
            <a:r>
              <a:rPr lang="fr-BE" dirty="0" smtClean="0">
                <a:latin typeface="FUTURA LT BT LIGHT"/>
                <a:hlinkClick r:id="rId17" action="ppaction://hlinksldjump"/>
              </a:rPr>
              <a:t>le restaurant scolaire</a:t>
            </a:r>
            <a:endParaRPr lang="fr-BE" dirty="0" smtClean="0">
              <a:latin typeface="FUTURA LT BT LIGHT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r-BE" dirty="0">
                <a:latin typeface="FUTURA LT BT LIGHT"/>
              </a:rPr>
              <a:t> </a:t>
            </a:r>
            <a:r>
              <a:rPr lang="fr-BE" dirty="0" smtClean="0">
                <a:latin typeface="FUTURA LT BT LIGHT"/>
                <a:hlinkClick r:id="rId18" action="ppaction://hlinksldjump"/>
              </a:rPr>
              <a:t>le conservatoire</a:t>
            </a:r>
            <a:endParaRPr lang="fr-BE" dirty="0" smtClean="0">
              <a:latin typeface="FUTURA LT BT LIGHT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r-BE" dirty="0">
                <a:latin typeface="FUTURA LT BT LIGHT"/>
              </a:rPr>
              <a:t> </a:t>
            </a:r>
            <a:r>
              <a:rPr lang="fr-BE" dirty="0" smtClean="0">
                <a:latin typeface="FUTURA LT BT LIGHT"/>
                <a:hlinkClick r:id="rId19" action="ppaction://hlinksldjump"/>
              </a:rPr>
              <a:t>la sécurité</a:t>
            </a:r>
            <a:endParaRPr lang="fr-BE" dirty="0" smtClean="0">
              <a:latin typeface="FUTURA LT BT LIGHT"/>
            </a:endParaRPr>
          </a:p>
        </p:txBody>
      </p:sp>
      <p:sp>
        <p:nvSpPr>
          <p:cNvPr id="2" name="Flèche gauche 1">
            <a:hlinkClick r:id="" action="ppaction://hlinkshowjump?jump=previousslide"/>
          </p:cNvPr>
          <p:cNvSpPr/>
          <p:nvPr/>
        </p:nvSpPr>
        <p:spPr>
          <a:xfrm>
            <a:off x="5901634" y="6244537"/>
            <a:ext cx="1016540" cy="45037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6" name="ZoneTexte 15"/>
          <p:cNvSpPr txBox="1"/>
          <p:nvPr/>
        </p:nvSpPr>
        <p:spPr>
          <a:xfrm>
            <a:off x="5147073" y="1298576"/>
            <a:ext cx="31514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dirty="0" smtClean="0">
                <a:latin typeface="FUTURA LT BT LIGHT"/>
                <a:hlinkClick r:id="rId20" action="ppaction://hlinksldjump"/>
              </a:rPr>
              <a:t>Contacts et renseignements</a:t>
            </a:r>
            <a:endParaRPr lang="fr-BE" sz="2400" dirty="0">
              <a:latin typeface="FUTURA LT BT LIGHT"/>
            </a:endParaRPr>
          </a:p>
        </p:txBody>
      </p:sp>
    </p:spTree>
    <p:extLst>
      <p:ext uri="{BB962C8B-B14F-4D97-AF65-F5344CB8AC3E}">
        <p14:creationId xmlns:p14="http://schemas.microsoft.com/office/powerpoint/2010/main" val="4040447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3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464614" y="1783959"/>
            <a:ext cx="4087306" cy="288911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utura Lt BT Light" panose="020B0402020204020303" pitchFamily="34" charset="0"/>
              </a:rPr>
              <a:t>VALEURS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xmlns="" id="{E49CC64F-7275-4E33-961B-0C5CDC43987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68" r="11568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5" name="Flèche droite 4">
            <a:hlinkClick r:id="" action="ppaction://hlinkshowjump?jump=nextslide"/>
          </p:cNvPr>
          <p:cNvSpPr/>
          <p:nvPr/>
        </p:nvSpPr>
        <p:spPr>
          <a:xfrm>
            <a:off x="10547873" y="6110483"/>
            <a:ext cx="1004047" cy="45892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7232216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xmlns="" id="{C3862298-AF85-4572-BED3-52E573EBD41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3">
            <a:extLst>
              <a:ext uri="{FF2B5EF4-FFF2-40B4-BE49-F238E27FC236}">
                <a16:creationId xmlns:a16="http://schemas.microsoft.com/office/drawing/2014/main" xmlns="" id="{03E485DD-0C12-45BC-A361-28152A03BB9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664207" y="0"/>
            <a:ext cx="2472664" cy="6858000"/>
          </a:xfrm>
          <a:custGeom>
            <a:avLst/>
            <a:gdLst>
              <a:gd name="connsiteX0" fmla="*/ 1056708 w 2472664"/>
              <a:gd name="connsiteY0" fmla="*/ 0 h 6858000"/>
              <a:gd name="connsiteX1" fmla="*/ 2472664 w 2472664"/>
              <a:gd name="connsiteY1" fmla="*/ 0 h 6858000"/>
              <a:gd name="connsiteX2" fmla="*/ 2400427 w 2472664"/>
              <a:gd name="connsiteY2" fmla="*/ 75768 h 6858000"/>
              <a:gd name="connsiteX3" fmla="*/ 1104861 w 2472664"/>
              <a:gd name="connsiteY3" fmla="*/ 3429000 h 6858000"/>
              <a:gd name="connsiteX4" fmla="*/ 2400427 w 2472664"/>
              <a:gd name="connsiteY4" fmla="*/ 6782233 h 6858000"/>
              <a:gd name="connsiteX5" fmla="*/ 2472664 w 2472664"/>
              <a:gd name="connsiteY5" fmla="*/ 6858000 h 6858000"/>
              <a:gd name="connsiteX6" fmla="*/ 1056708 w 2472664"/>
              <a:gd name="connsiteY6" fmla="*/ 6858000 h 6858000"/>
              <a:gd name="connsiteX7" fmla="*/ 1040416 w 2472664"/>
              <a:gd name="connsiteY7" fmla="*/ 6835090 h 6858000"/>
              <a:gd name="connsiteX8" fmla="*/ 0 w 2472664"/>
              <a:gd name="connsiteY8" fmla="*/ 3429000 h 6858000"/>
              <a:gd name="connsiteX9" fmla="*/ 1040416 w 2472664"/>
              <a:gd name="connsiteY9" fmla="*/ 2291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72664" h="6858000">
                <a:moveTo>
                  <a:pt x="1056708" y="0"/>
                </a:moveTo>
                <a:lnTo>
                  <a:pt x="2472664" y="0"/>
                </a:lnTo>
                <a:lnTo>
                  <a:pt x="2400427" y="75768"/>
                </a:lnTo>
                <a:cubicBezTo>
                  <a:pt x="1595469" y="961418"/>
                  <a:pt x="1104861" y="2137915"/>
                  <a:pt x="1104861" y="3429000"/>
                </a:cubicBezTo>
                <a:cubicBezTo>
                  <a:pt x="1104861" y="4720086"/>
                  <a:pt x="1595469" y="5896583"/>
                  <a:pt x="2400427" y="6782233"/>
                </a:cubicBezTo>
                <a:lnTo>
                  <a:pt x="2472664" y="6858000"/>
                </a:lnTo>
                <a:lnTo>
                  <a:pt x="1056708" y="6858000"/>
                </a:lnTo>
                <a:lnTo>
                  <a:pt x="1040416" y="6835090"/>
                </a:lnTo>
                <a:cubicBezTo>
                  <a:pt x="383551" y="5862802"/>
                  <a:pt x="0" y="4690693"/>
                  <a:pt x="0" y="3429000"/>
                </a:cubicBezTo>
                <a:cubicBezTo>
                  <a:pt x="0" y="2167308"/>
                  <a:pt x="383551" y="995199"/>
                  <a:pt x="1040416" y="2291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xmlns="" id="{6D6B998F-CA62-4EE6-B7E7-046377D4F7E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703038" y="1992863"/>
            <a:ext cx="1488962" cy="2872274"/>
          </a:xfrm>
          <a:custGeom>
            <a:avLst/>
            <a:gdLst>
              <a:gd name="connsiteX0" fmla="*/ 1436137 w 1488962"/>
              <a:gd name="connsiteY0" fmla="*/ 0 h 2872274"/>
              <a:gd name="connsiteX1" fmla="*/ 1488962 w 1488962"/>
              <a:gd name="connsiteY1" fmla="*/ 2668 h 2872274"/>
              <a:gd name="connsiteX2" fmla="*/ 1488962 w 1488962"/>
              <a:gd name="connsiteY2" fmla="*/ 2869607 h 2872274"/>
              <a:gd name="connsiteX3" fmla="*/ 1436137 w 1488962"/>
              <a:gd name="connsiteY3" fmla="*/ 2872274 h 2872274"/>
              <a:gd name="connsiteX4" fmla="*/ 0 w 1488962"/>
              <a:gd name="connsiteY4" fmla="*/ 1436137 h 2872274"/>
              <a:gd name="connsiteX5" fmla="*/ 1436137 w 1488962"/>
              <a:gd name="connsiteY5" fmla="*/ 0 h 28722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8962" h="2872274">
                <a:moveTo>
                  <a:pt x="1436137" y="0"/>
                </a:moveTo>
                <a:lnTo>
                  <a:pt x="1488962" y="2668"/>
                </a:lnTo>
                <a:lnTo>
                  <a:pt x="1488962" y="2869607"/>
                </a:lnTo>
                <a:lnTo>
                  <a:pt x="1436137" y="2872274"/>
                </a:lnTo>
                <a:cubicBezTo>
                  <a:pt x="642980" y="2872274"/>
                  <a:pt x="0" y="2229294"/>
                  <a:pt x="0" y="1436137"/>
                </a:cubicBezTo>
                <a:cubicBezTo>
                  <a:pt x="0" y="642980"/>
                  <a:pt x="642980" y="0"/>
                  <a:pt x="1436137" y="0"/>
                </a:cubicBezTo>
                <a:close/>
              </a:path>
            </a:pathLst>
          </a:custGeom>
          <a:solidFill>
            <a:schemeClr val="accent6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ZoneTexte 4"/>
          <p:cNvSpPr txBox="1"/>
          <p:nvPr/>
        </p:nvSpPr>
        <p:spPr>
          <a:xfrm>
            <a:off x="3412100" y="1624157"/>
            <a:ext cx="6838029" cy="3862247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fr-BE" sz="2800" dirty="0">
                <a:solidFill>
                  <a:schemeClr val="accent1">
                    <a:lumMod val="75000"/>
                  </a:schemeClr>
                </a:solidFill>
                <a:latin typeface="Futura Lt BT Light" panose="020B0402020204020303" pitchFamily="34" charset="0"/>
              </a:rPr>
              <a:t>Démocratie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fr-BE" sz="2000" dirty="0">
                <a:solidFill>
                  <a:schemeClr val="accent1">
                    <a:lumMod val="75000"/>
                  </a:schemeClr>
                </a:solidFill>
                <a:latin typeface="Futura Lt BT Light" panose="020B0402020204020303" pitchFamily="34" charset="0"/>
              </a:rPr>
              <a:t>Nous formons les étudiants au </a:t>
            </a:r>
            <a:r>
              <a:rPr lang="fr-BE" sz="2400" dirty="0">
                <a:solidFill>
                  <a:schemeClr val="accent1">
                    <a:lumMod val="75000"/>
                  </a:schemeClr>
                </a:solidFill>
                <a:latin typeface="Futura Lt BT Light" panose="020B0402020204020303" pitchFamily="34" charset="0"/>
              </a:rPr>
              <a:t>respect des Libertés</a:t>
            </a:r>
            <a:r>
              <a:rPr lang="fr-BE" sz="2000" dirty="0">
                <a:solidFill>
                  <a:schemeClr val="accent1">
                    <a:lumMod val="75000"/>
                  </a:schemeClr>
                </a:solidFill>
                <a:latin typeface="Futura Lt BT Light" panose="020B0402020204020303" pitchFamily="34" charset="0"/>
              </a:rPr>
              <a:t> et des Droits fondamentaux de l’Homme, de la Femme et de l’Enfant. 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fr-BE" sz="2000" dirty="0">
                <a:solidFill>
                  <a:schemeClr val="accent1">
                    <a:lumMod val="75000"/>
                  </a:schemeClr>
                </a:solidFill>
                <a:latin typeface="Futura Lt BT Light" panose="020B0402020204020303" pitchFamily="34" charset="0"/>
              </a:rPr>
              <a:t>Nous suscitons l’adhésion des élèves à l’exercice du </a:t>
            </a:r>
            <a:r>
              <a:rPr lang="fr-BE" sz="2400" dirty="0">
                <a:solidFill>
                  <a:schemeClr val="accent1">
                    <a:lumMod val="75000"/>
                  </a:schemeClr>
                </a:solidFill>
                <a:latin typeface="Futura Lt BT Light" panose="020B0402020204020303" pitchFamily="34" charset="0"/>
              </a:rPr>
              <a:t>libre arbitre</a:t>
            </a:r>
            <a:r>
              <a:rPr lang="fr-BE" sz="2000" dirty="0">
                <a:solidFill>
                  <a:schemeClr val="accent1">
                    <a:lumMod val="75000"/>
                  </a:schemeClr>
                </a:solidFill>
                <a:latin typeface="Futura Lt BT Light" panose="020B0402020204020303" pitchFamily="34" charset="0"/>
              </a:rPr>
              <a:t> par le développement de connaissances raisonnées et l’exercice de </a:t>
            </a:r>
            <a:r>
              <a:rPr lang="fr-BE" sz="2400" dirty="0">
                <a:solidFill>
                  <a:schemeClr val="accent1">
                    <a:lumMod val="75000"/>
                  </a:schemeClr>
                </a:solidFill>
                <a:latin typeface="Futura Lt BT Light" panose="020B0402020204020303" pitchFamily="34" charset="0"/>
              </a:rPr>
              <a:t>l’esprit critique</a:t>
            </a:r>
            <a:r>
              <a:rPr lang="fr-BE" sz="2000" dirty="0">
                <a:solidFill>
                  <a:schemeClr val="accent1">
                    <a:lumMod val="75000"/>
                  </a:schemeClr>
                </a:solidFill>
                <a:latin typeface="Futura Lt BT Light" panose="020B0402020204020303" pitchFamily="34" charset="0"/>
              </a:rPr>
              <a:t>.</a:t>
            </a:r>
          </a:p>
        </p:txBody>
      </p:sp>
      <p:sp>
        <p:nvSpPr>
          <p:cNvPr id="6" name="Flèche droite 5">
            <a:hlinkClick r:id="" action="ppaction://hlinkshowjump?jump=nextslide"/>
          </p:cNvPr>
          <p:cNvSpPr/>
          <p:nvPr/>
        </p:nvSpPr>
        <p:spPr>
          <a:xfrm>
            <a:off x="10443472" y="6110483"/>
            <a:ext cx="1004047" cy="45892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222380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xmlns="" id="{C3862298-AF85-4572-BED3-52E573EBD41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3">
            <a:extLst>
              <a:ext uri="{FF2B5EF4-FFF2-40B4-BE49-F238E27FC236}">
                <a16:creationId xmlns:a16="http://schemas.microsoft.com/office/drawing/2014/main" xmlns="" id="{03E485DD-0C12-45BC-A361-28152A03BB9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664207" y="0"/>
            <a:ext cx="2472664" cy="6858000"/>
          </a:xfrm>
          <a:custGeom>
            <a:avLst/>
            <a:gdLst>
              <a:gd name="connsiteX0" fmla="*/ 1056708 w 2472664"/>
              <a:gd name="connsiteY0" fmla="*/ 0 h 6858000"/>
              <a:gd name="connsiteX1" fmla="*/ 2472664 w 2472664"/>
              <a:gd name="connsiteY1" fmla="*/ 0 h 6858000"/>
              <a:gd name="connsiteX2" fmla="*/ 2400427 w 2472664"/>
              <a:gd name="connsiteY2" fmla="*/ 75768 h 6858000"/>
              <a:gd name="connsiteX3" fmla="*/ 1104861 w 2472664"/>
              <a:gd name="connsiteY3" fmla="*/ 3429000 h 6858000"/>
              <a:gd name="connsiteX4" fmla="*/ 2400427 w 2472664"/>
              <a:gd name="connsiteY4" fmla="*/ 6782233 h 6858000"/>
              <a:gd name="connsiteX5" fmla="*/ 2472664 w 2472664"/>
              <a:gd name="connsiteY5" fmla="*/ 6858000 h 6858000"/>
              <a:gd name="connsiteX6" fmla="*/ 1056708 w 2472664"/>
              <a:gd name="connsiteY6" fmla="*/ 6858000 h 6858000"/>
              <a:gd name="connsiteX7" fmla="*/ 1040416 w 2472664"/>
              <a:gd name="connsiteY7" fmla="*/ 6835090 h 6858000"/>
              <a:gd name="connsiteX8" fmla="*/ 0 w 2472664"/>
              <a:gd name="connsiteY8" fmla="*/ 3429000 h 6858000"/>
              <a:gd name="connsiteX9" fmla="*/ 1040416 w 2472664"/>
              <a:gd name="connsiteY9" fmla="*/ 2291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72664" h="6858000">
                <a:moveTo>
                  <a:pt x="1056708" y="0"/>
                </a:moveTo>
                <a:lnTo>
                  <a:pt x="2472664" y="0"/>
                </a:lnTo>
                <a:lnTo>
                  <a:pt x="2400427" y="75768"/>
                </a:lnTo>
                <a:cubicBezTo>
                  <a:pt x="1595469" y="961418"/>
                  <a:pt x="1104861" y="2137915"/>
                  <a:pt x="1104861" y="3429000"/>
                </a:cubicBezTo>
                <a:cubicBezTo>
                  <a:pt x="1104861" y="4720086"/>
                  <a:pt x="1595469" y="5896583"/>
                  <a:pt x="2400427" y="6782233"/>
                </a:cubicBezTo>
                <a:lnTo>
                  <a:pt x="2472664" y="6858000"/>
                </a:lnTo>
                <a:lnTo>
                  <a:pt x="1056708" y="6858000"/>
                </a:lnTo>
                <a:lnTo>
                  <a:pt x="1040416" y="6835090"/>
                </a:lnTo>
                <a:cubicBezTo>
                  <a:pt x="383551" y="5862802"/>
                  <a:pt x="0" y="4690693"/>
                  <a:pt x="0" y="3429000"/>
                </a:cubicBezTo>
                <a:cubicBezTo>
                  <a:pt x="0" y="2167308"/>
                  <a:pt x="383551" y="995199"/>
                  <a:pt x="1040416" y="2291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xmlns="" id="{6D6B998F-CA62-4EE6-B7E7-046377D4F7E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703038" y="1992863"/>
            <a:ext cx="1488962" cy="2872274"/>
          </a:xfrm>
          <a:custGeom>
            <a:avLst/>
            <a:gdLst>
              <a:gd name="connsiteX0" fmla="*/ 1436137 w 1488962"/>
              <a:gd name="connsiteY0" fmla="*/ 0 h 2872274"/>
              <a:gd name="connsiteX1" fmla="*/ 1488962 w 1488962"/>
              <a:gd name="connsiteY1" fmla="*/ 2668 h 2872274"/>
              <a:gd name="connsiteX2" fmla="*/ 1488962 w 1488962"/>
              <a:gd name="connsiteY2" fmla="*/ 2869607 h 2872274"/>
              <a:gd name="connsiteX3" fmla="*/ 1436137 w 1488962"/>
              <a:gd name="connsiteY3" fmla="*/ 2872274 h 2872274"/>
              <a:gd name="connsiteX4" fmla="*/ 0 w 1488962"/>
              <a:gd name="connsiteY4" fmla="*/ 1436137 h 2872274"/>
              <a:gd name="connsiteX5" fmla="*/ 1436137 w 1488962"/>
              <a:gd name="connsiteY5" fmla="*/ 0 h 28722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8962" h="2872274">
                <a:moveTo>
                  <a:pt x="1436137" y="0"/>
                </a:moveTo>
                <a:lnTo>
                  <a:pt x="1488962" y="2668"/>
                </a:lnTo>
                <a:lnTo>
                  <a:pt x="1488962" y="2869607"/>
                </a:lnTo>
                <a:lnTo>
                  <a:pt x="1436137" y="2872274"/>
                </a:lnTo>
                <a:cubicBezTo>
                  <a:pt x="642980" y="2872274"/>
                  <a:pt x="0" y="2229294"/>
                  <a:pt x="0" y="1436137"/>
                </a:cubicBezTo>
                <a:cubicBezTo>
                  <a:pt x="0" y="642980"/>
                  <a:pt x="642980" y="0"/>
                  <a:pt x="1436137" y="0"/>
                </a:cubicBezTo>
                <a:close/>
              </a:path>
            </a:pathLst>
          </a:custGeom>
          <a:solidFill>
            <a:schemeClr val="accent6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" name="ZoneTexte 6"/>
          <p:cNvSpPr txBox="1"/>
          <p:nvPr/>
        </p:nvSpPr>
        <p:spPr>
          <a:xfrm>
            <a:off x="3308862" y="1436176"/>
            <a:ext cx="7218931" cy="4286197"/>
          </a:xfrm>
          <a:prstGeom prst="rect">
            <a:avLst/>
          </a:prstGeom>
          <a:noFill/>
        </p:spPr>
        <p:txBody>
          <a:bodyPr wrap="square" rtlCol="0" anchor="t">
            <a:normAutofit lnSpcReduction="10000"/>
          </a:bodyPr>
          <a:lstStyle/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fr-BE" sz="2800" dirty="0">
                <a:solidFill>
                  <a:schemeClr val="accent2">
                    <a:lumMod val="75000"/>
                  </a:schemeClr>
                </a:solidFill>
                <a:latin typeface="Futura Lt BT Light" panose="020B0402020204020303" pitchFamily="34" charset="0"/>
              </a:rPr>
              <a:t>Ouverture et démarche scientifique</a:t>
            </a:r>
          </a:p>
          <a:p>
            <a:pPr algn="just">
              <a:lnSpc>
                <a:spcPct val="160000"/>
              </a:lnSpc>
              <a:spcAft>
                <a:spcPts val="600"/>
              </a:spcAft>
            </a:pPr>
            <a:r>
              <a:rPr lang="fr-BE" sz="2000" dirty="0">
                <a:solidFill>
                  <a:schemeClr val="accent2">
                    <a:lumMod val="75000"/>
                  </a:schemeClr>
                </a:solidFill>
                <a:latin typeface="Futura Lt BT Light" panose="020B0402020204020303" pitchFamily="34" charset="0"/>
              </a:rPr>
              <a:t>Nous formons des </a:t>
            </a:r>
            <a:r>
              <a:rPr lang="fr-BE" sz="2400" dirty="0">
                <a:solidFill>
                  <a:schemeClr val="accent2"/>
                </a:solidFill>
                <a:latin typeface="Futura Lt BT Light" panose="020B0402020204020303" pitchFamily="34" charset="0"/>
              </a:rPr>
              <a:t>citoyens libres</a:t>
            </a:r>
            <a:r>
              <a:rPr lang="fr-BE" sz="2000" dirty="0">
                <a:solidFill>
                  <a:schemeClr val="accent2">
                    <a:lumMod val="75000"/>
                  </a:schemeClr>
                </a:solidFill>
                <a:latin typeface="Futura Lt BT Light" panose="020B0402020204020303" pitchFamily="34" charset="0"/>
              </a:rPr>
              <a:t>, responsables, ouverts sur le monde et sa diversité culturelle. L’apprentissage de la citoyenneté s’opère au travers d’une </a:t>
            </a:r>
            <a:r>
              <a:rPr lang="fr-BE" sz="2400" dirty="0">
                <a:solidFill>
                  <a:schemeClr val="accent2"/>
                </a:solidFill>
                <a:latin typeface="Futura Lt BT Light" panose="020B0402020204020303" pitchFamily="34" charset="0"/>
              </a:rPr>
              <a:t>culture du respect</a:t>
            </a:r>
            <a:r>
              <a:rPr lang="fr-BE" sz="2000" dirty="0">
                <a:solidFill>
                  <a:schemeClr val="accent2">
                    <a:lumMod val="75000"/>
                  </a:schemeClr>
                </a:solidFill>
                <a:latin typeface="Futura Lt BT Light" panose="020B0402020204020303" pitchFamily="34" charset="0"/>
              </a:rPr>
              <a:t>, de la compréhension de l’autre et de la </a:t>
            </a:r>
            <a:r>
              <a:rPr lang="fr-BE" sz="2400" dirty="0">
                <a:solidFill>
                  <a:schemeClr val="accent2"/>
                </a:solidFill>
                <a:latin typeface="Futura Lt BT Light" panose="020B0402020204020303" pitchFamily="34" charset="0"/>
              </a:rPr>
              <a:t>solidarité</a:t>
            </a:r>
            <a:r>
              <a:rPr lang="fr-BE" sz="2000" dirty="0">
                <a:solidFill>
                  <a:schemeClr val="accent2">
                    <a:lumMod val="75000"/>
                  </a:schemeClr>
                </a:solidFill>
                <a:latin typeface="Futura Lt BT Light" panose="020B0402020204020303" pitchFamily="34" charset="0"/>
              </a:rPr>
              <a:t> avec autrui.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fr-BE" sz="2000" dirty="0">
                <a:solidFill>
                  <a:schemeClr val="accent2">
                    <a:lumMod val="75000"/>
                  </a:schemeClr>
                </a:solidFill>
                <a:latin typeface="Futura Lt BT Light" panose="020B0402020204020303" pitchFamily="34" charset="0"/>
              </a:rPr>
              <a:t>Nous développons le goût des élèves à </a:t>
            </a:r>
            <a:r>
              <a:rPr lang="fr-BE" sz="2400" dirty="0">
                <a:solidFill>
                  <a:schemeClr val="accent2"/>
                </a:solidFill>
                <a:latin typeface="Futura Lt BT Light" panose="020B0402020204020303" pitchFamily="34" charset="0"/>
              </a:rPr>
              <a:t>rechercher la vérité</a:t>
            </a:r>
            <a:r>
              <a:rPr lang="fr-BE" sz="2000" dirty="0">
                <a:solidFill>
                  <a:schemeClr val="accent2">
                    <a:lumMod val="75000"/>
                  </a:schemeClr>
                </a:solidFill>
                <a:latin typeface="Futura Lt BT Light" panose="020B0402020204020303" pitchFamily="34" charset="0"/>
              </a:rPr>
              <a:t> avec une constante honnêteté intellectuelle, toute de </a:t>
            </a:r>
            <a:r>
              <a:rPr lang="fr-BE" sz="2400" dirty="0">
                <a:solidFill>
                  <a:schemeClr val="accent2"/>
                </a:solidFill>
                <a:latin typeface="Futura Lt BT Light" panose="020B0402020204020303" pitchFamily="34" charset="0"/>
              </a:rPr>
              <a:t>rigueur</a:t>
            </a:r>
            <a:r>
              <a:rPr lang="fr-BE" sz="2000" dirty="0">
                <a:solidFill>
                  <a:schemeClr val="accent2">
                    <a:lumMod val="75000"/>
                  </a:schemeClr>
                </a:solidFill>
                <a:latin typeface="Futura Lt BT Light" panose="020B0402020204020303" pitchFamily="34" charset="0"/>
              </a:rPr>
              <a:t>, d’objectivité, de rationalité et de tolérance.</a:t>
            </a:r>
          </a:p>
        </p:txBody>
      </p:sp>
      <p:sp>
        <p:nvSpPr>
          <p:cNvPr id="6" name="Flèche droite 5">
            <a:hlinkClick r:id="" action="ppaction://hlinkshowjump?jump=nextslide"/>
          </p:cNvPr>
          <p:cNvSpPr/>
          <p:nvPr/>
        </p:nvSpPr>
        <p:spPr>
          <a:xfrm>
            <a:off x="10201014" y="6110482"/>
            <a:ext cx="1004047" cy="45892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9" name="Flèche gauche 8">
            <a:hlinkClick r:id="" action="ppaction://hlinkshowjump?jump=previousslide"/>
          </p:cNvPr>
          <p:cNvSpPr/>
          <p:nvPr/>
        </p:nvSpPr>
        <p:spPr>
          <a:xfrm>
            <a:off x="8682451" y="6119032"/>
            <a:ext cx="1016540" cy="45037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09245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xmlns="" id="{C3862298-AF85-4572-BED3-52E573EBD41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3">
            <a:extLst>
              <a:ext uri="{FF2B5EF4-FFF2-40B4-BE49-F238E27FC236}">
                <a16:creationId xmlns:a16="http://schemas.microsoft.com/office/drawing/2014/main" xmlns="" id="{03E485DD-0C12-45BC-A361-28152A03BB9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664207" y="0"/>
            <a:ext cx="2472664" cy="6858000"/>
          </a:xfrm>
          <a:custGeom>
            <a:avLst/>
            <a:gdLst>
              <a:gd name="connsiteX0" fmla="*/ 1056708 w 2472664"/>
              <a:gd name="connsiteY0" fmla="*/ 0 h 6858000"/>
              <a:gd name="connsiteX1" fmla="*/ 2472664 w 2472664"/>
              <a:gd name="connsiteY1" fmla="*/ 0 h 6858000"/>
              <a:gd name="connsiteX2" fmla="*/ 2400427 w 2472664"/>
              <a:gd name="connsiteY2" fmla="*/ 75768 h 6858000"/>
              <a:gd name="connsiteX3" fmla="*/ 1104861 w 2472664"/>
              <a:gd name="connsiteY3" fmla="*/ 3429000 h 6858000"/>
              <a:gd name="connsiteX4" fmla="*/ 2400427 w 2472664"/>
              <a:gd name="connsiteY4" fmla="*/ 6782233 h 6858000"/>
              <a:gd name="connsiteX5" fmla="*/ 2472664 w 2472664"/>
              <a:gd name="connsiteY5" fmla="*/ 6858000 h 6858000"/>
              <a:gd name="connsiteX6" fmla="*/ 1056708 w 2472664"/>
              <a:gd name="connsiteY6" fmla="*/ 6858000 h 6858000"/>
              <a:gd name="connsiteX7" fmla="*/ 1040416 w 2472664"/>
              <a:gd name="connsiteY7" fmla="*/ 6835090 h 6858000"/>
              <a:gd name="connsiteX8" fmla="*/ 0 w 2472664"/>
              <a:gd name="connsiteY8" fmla="*/ 3429000 h 6858000"/>
              <a:gd name="connsiteX9" fmla="*/ 1040416 w 2472664"/>
              <a:gd name="connsiteY9" fmla="*/ 2291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72664" h="6858000">
                <a:moveTo>
                  <a:pt x="1056708" y="0"/>
                </a:moveTo>
                <a:lnTo>
                  <a:pt x="2472664" y="0"/>
                </a:lnTo>
                <a:lnTo>
                  <a:pt x="2400427" y="75768"/>
                </a:lnTo>
                <a:cubicBezTo>
                  <a:pt x="1595469" y="961418"/>
                  <a:pt x="1104861" y="2137915"/>
                  <a:pt x="1104861" y="3429000"/>
                </a:cubicBezTo>
                <a:cubicBezTo>
                  <a:pt x="1104861" y="4720086"/>
                  <a:pt x="1595469" y="5896583"/>
                  <a:pt x="2400427" y="6782233"/>
                </a:cubicBezTo>
                <a:lnTo>
                  <a:pt x="2472664" y="6858000"/>
                </a:lnTo>
                <a:lnTo>
                  <a:pt x="1056708" y="6858000"/>
                </a:lnTo>
                <a:lnTo>
                  <a:pt x="1040416" y="6835090"/>
                </a:lnTo>
                <a:cubicBezTo>
                  <a:pt x="383551" y="5862802"/>
                  <a:pt x="0" y="4690693"/>
                  <a:pt x="0" y="3429000"/>
                </a:cubicBezTo>
                <a:cubicBezTo>
                  <a:pt x="0" y="2167308"/>
                  <a:pt x="383551" y="995199"/>
                  <a:pt x="1040416" y="2291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xmlns="" id="{6D6B998F-CA62-4EE6-B7E7-046377D4F7E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703038" y="1992863"/>
            <a:ext cx="1488962" cy="2872274"/>
          </a:xfrm>
          <a:custGeom>
            <a:avLst/>
            <a:gdLst>
              <a:gd name="connsiteX0" fmla="*/ 1436137 w 1488962"/>
              <a:gd name="connsiteY0" fmla="*/ 0 h 2872274"/>
              <a:gd name="connsiteX1" fmla="*/ 1488962 w 1488962"/>
              <a:gd name="connsiteY1" fmla="*/ 2668 h 2872274"/>
              <a:gd name="connsiteX2" fmla="*/ 1488962 w 1488962"/>
              <a:gd name="connsiteY2" fmla="*/ 2869607 h 2872274"/>
              <a:gd name="connsiteX3" fmla="*/ 1436137 w 1488962"/>
              <a:gd name="connsiteY3" fmla="*/ 2872274 h 2872274"/>
              <a:gd name="connsiteX4" fmla="*/ 0 w 1488962"/>
              <a:gd name="connsiteY4" fmla="*/ 1436137 h 2872274"/>
              <a:gd name="connsiteX5" fmla="*/ 1436137 w 1488962"/>
              <a:gd name="connsiteY5" fmla="*/ 0 h 28722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8962" h="2872274">
                <a:moveTo>
                  <a:pt x="1436137" y="0"/>
                </a:moveTo>
                <a:lnTo>
                  <a:pt x="1488962" y="2668"/>
                </a:lnTo>
                <a:lnTo>
                  <a:pt x="1488962" y="2869607"/>
                </a:lnTo>
                <a:lnTo>
                  <a:pt x="1436137" y="2872274"/>
                </a:lnTo>
                <a:cubicBezTo>
                  <a:pt x="642980" y="2872274"/>
                  <a:pt x="0" y="2229294"/>
                  <a:pt x="0" y="1436137"/>
                </a:cubicBezTo>
                <a:cubicBezTo>
                  <a:pt x="0" y="642980"/>
                  <a:pt x="642980" y="0"/>
                  <a:pt x="1436137" y="0"/>
                </a:cubicBezTo>
                <a:close/>
              </a:path>
            </a:pathLst>
          </a:custGeom>
          <a:solidFill>
            <a:schemeClr val="accent6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xmlns="" id="{986C4449-5BFB-B240-8894-3B723FCC68AF}"/>
              </a:ext>
            </a:extLst>
          </p:cNvPr>
          <p:cNvSpPr txBox="1"/>
          <p:nvPr/>
        </p:nvSpPr>
        <p:spPr>
          <a:xfrm>
            <a:off x="3357542" y="1630655"/>
            <a:ext cx="7170251" cy="3596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BE" sz="2800" dirty="0">
                <a:solidFill>
                  <a:schemeClr val="accent1">
                    <a:lumMod val="75000"/>
                  </a:schemeClr>
                </a:solidFill>
                <a:latin typeface="Futura Lt BT Light" panose="020B0402020204020303" pitchFamily="34" charset="0"/>
              </a:rPr>
              <a:t>Respect et neutralité</a:t>
            </a:r>
          </a:p>
          <a:p>
            <a:pPr algn="just">
              <a:lnSpc>
                <a:spcPct val="150000"/>
              </a:lnSpc>
            </a:pPr>
            <a:r>
              <a:rPr lang="fr-BE" sz="2000" dirty="0">
                <a:solidFill>
                  <a:schemeClr val="accent1">
                    <a:lumMod val="75000"/>
                  </a:schemeClr>
                </a:solidFill>
                <a:latin typeface="Futura Lt BT Light" panose="020B0402020204020303" pitchFamily="34" charset="0"/>
              </a:rPr>
              <a:t>Nous accueillons chaque élève </a:t>
            </a:r>
            <a:r>
              <a:rPr lang="fr-BE" sz="2400" dirty="0">
                <a:solidFill>
                  <a:schemeClr val="accent1">
                    <a:lumMod val="75000"/>
                  </a:schemeClr>
                </a:solidFill>
                <a:latin typeface="Futura Lt BT Light" panose="020B0402020204020303" pitchFamily="34" charset="0"/>
              </a:rPr>
              <a:t>sans discrimination</a:t>
            </a:r>
            <a:r>
              <a:rPr lang="fr-BE" sz="2000" dirty="0">
                <a:solidFill>
                  <a:schemeClr val="accent1">
                    <a:lumMod val="75000"/>
                  </a:schemeClr>
                </a:solidFill>
                <a:latin typeface="Futura Lt BT Light" panose="020B0402020204020303" pitchFamily="34" charset="0"/>
              </a:rPr>
              <a:t>, dans le respect du règlement des établissements scolaires.</a:t>
            </a:r>
          </a:p>
          <a:p>
            <a:pPr algn="just">
              <a:lnSpc>
                <a:spcPct val="150000"/>
              </a:lnSpc>
            </a:pPr>
            <a:r>
              <a:rPr lang="fr-BE" sz="2000" dirty="0">
                <a:solidFill>
                  <a:schemeClr val="accent1">
                    <a:lumMod val="75000"/>
                  </a:schemeClr>
                </a:solidFill>
                <a:latin typeface="Futura Lt BT Light" panose="020B0402020204020303" pitchFamily="34" charset="0"/>
              </a:rPr>
              <a:t>Nous développons chez les étudiants la </a:t>
            </a:r>
            <a:r>
              <a:rPr lang="fr-BE" sz="2400" dirty="0">
                <a:solidFill>
                  <a:schemeClr val="accent1">
                    <a:lumMod val="75000"/>
                  </a:schemeClr>
                </a:solidFill>
                <a:latin typeface="Futura Lt BT Light" panose="020B0402020204020303" pitchFamily="34" charset="0"/>
              </a:rPr>
              <a:t>liberté de conscience</a:t>
            </a:r>
            <a:r>
              <a:rPr lang="fr-BE" sz="2000" dirty="0">
                <a:solidFill>
                  <a:schemeClr val="accent1">
                    <a:lumMod val="75000"/>
                  </a:schemeClr>
                </a:solidFill>
                <a:latin typeface="Futura Lt BT Light" panose="020B0402020204020303" pitchFamily="34" charset="0"/>
              </a:rPr>
              <a:t>, de pensée, et la leur garantissons.</a:t>
            </a:r>
          </a:p>
          <a:p>
            <a:pPr algn="just">
              <a:lnSpc>
                <a:spcPct val="150000"/>
              </a:lnSpc>
            </a:pPr>
            <a:r>
              <a:rPr lang="fr-BE" sz="2000" dirty="0">
                <a:solidFill>
                  <a:schemeClr val="accent1">
                    <a:lumMod val="75000"/>
                  </a:schemeClr>
                </a:solidFill>
                <a:latin typeface="Futura Lt BT Light" panose="020B0402020204020303" pitchFamily="34" charset="0"/>
              </a:rPr>
              <a:t>Nous stimulons leur attachement à user de la </a:t>
            </a:r>
            <a:r>
              <a:rPr lang="fr-BE" sz="2400" dirty="0">
                <a:solidFill>
                  <a:schemeClr val="accent1">
                    <a:lumMod val="75000"/>
                  </a:schemeClr>
                </a:solidFill>
                <a:latin typeface="Futura Lt BT Light" panose="020B0402020204020303" pitchFamily="34" charset="0"/>
              </a:rPr>
              <a:t>liberté d’expression</a:t>
            </a:r>
            <a:r>
              <a:rPr lang="fr-BE" sz="2000" dirty="0">
                <a:solidFill>
                  <a:schemeClr val="accent1">
                    <a:lumMod val="75000"/>
                  </a:schemeClr>
                </a:solidFill>
                <a:latin typeface="Futura Lt BT Light" panose="020B0402020204020303" pitchFamily="34" charset="0"/>
              </a:rPr>
              <a:t> sans jamais dénigrer les personnes, ni les savoirs.</a:t>
            </a:r>
          </a:p>
        </p:txBody>
      </p:sp>
      <p:sp>
        <p:nvSpPr>
          <p:cNvPr id="6" name="Flèche droite 5">
            <a:hlinkClick r:id="" action="ppaction://hlinkshowjump?jump=nextslide"/>
          </p:cNvPr>
          <p:cNvSpPr/>
          <p:nvPr/>
        </p:nvSpPr>
        <p:spPr>
          <a:xfrm>
            <a:off x="10025769" y="6119032"/>
            <a:ext cx="1004047" cy="45892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9" name="Flèche gauche 8">
            <a:hlinkClick r:id="" action="ppaction://hlinkshowjump?jump=previousslide"/>
          </p:cNvPr>
          <p:cNvSpPr/>
          <p:nvPr/>
        </p:nvSpPr>
        <p:spPr>
          <a:xfrm>
            <a:off x="8682451" y="6119032"/>
            <a:ext cx="1016540" cy="45037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7476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xmlns="" id="{C3862298-AF85-4572-BED3-52E573EBD41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3">
            <a:extLst>
              <a:ext uri="{FF2B5EF4-FFF2-40B4-BE49-F238E27FC236}">
                <a16:creationId xmlns:a16="http://schemas.microsoft.com/office/drawing/2014/main" xmlns="" id="{03E485DD-0C12-45BC-A361-28152A03BB9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664207" y="0"/>
            <a:ext cx="2472664" cy="6858000"/>
          </a:xfrm>
          <a:custGeom>
            <a:avLst/>
            <a:gdLst>
              <a:gd name="connsiteX0" fmla="*/ 1056708 w 2472664"/>
              <a:gd name="connsiteY0" fmla="*/ 0 h 6858000"/>
              <a:gd name="connsiteX1" fmla="*/ 2472664 w 2472664"/>
              <a:gd name="connsiteY1" fmla="*/ 0 h 6858000"/>
              <a:gd name="connsiteX2" fmla="*/ 2400427 w 2472664"/>
              <a:gd name="connsiteY2" fmla="*/ 75768 h 6858000"/>
              <a:gd name="connsiteX3" fmla="*/ 1104861 w 2472664"/>
              <a:gd name="connsiteY3" fmla="*/ 3429000 h 6858000"/>
              <a:gd name="connsiteX4" fmla="*/ 2400427 w 2472664"/>
              <a:gd name="connsiteY4" fmla="*/ 6782233 h 6858000"/>
              <a:gd name="connsiteX5" fmla="*/ 2472664 w 2472664"/>
              <a:gd name="connsiteY5" fmla="*/ 6858000 h 6858000"/>
              <a:gd name="connsiteX6" fmla="*/ 1056708 w 2472664"/>
              <a:gd name="connsiteY6" fmla="*/ 6858000 h 6858000"/>
              <a:gd name="connsiteX7" fmla="*/ 1040416 w 2472664"/>
              <a:gd name="connsiteY7" fmla="*/ 6835090 h 6858000"/>
              <a:gd name="connsiteX8" fmla="*/ 0 w 2472664"/>
              <a:gd name="connsiteY8" fmla="*/ 3429000 h 6858000"/>
              <a:gd name="connsiteX9" fmla="*/ 1040416 w 2472664"/>
              <a:gd name="connsiteY9" fmla="*/ 2291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72664" h="6858000">
                <a:moveTo>
                  <a:pt x="1056708" y="0"/>
                </a:moveTo>
                <a:lnTo>
                  <a:pt x="2472664" y="0"/>
                </a:lnTo>
                <a:lnTo>
                  <a:pt x="2400427" y="75768"/>
                </a:lnTo>
                <a:cubicBezTo>
                  <a:pt x="1595469" y="961418"/>
                  <a:pt x="1104861" y="2137915"/>
                  <a:pt x="1104861" y="3429000"/>
                </a:cubicBezTo>
                <a:cubicBezTo>
                  <a:pt x="1104861" y="4720086"/>
                  <a:pt x="1595469" y="5896583"/>
                  <a:pt x="2400427" y="6782233"/>
                </a:cubicBezTo>
                <a:lnTo>
                  <a:pt x="2472664" y="6858000"/>
                </a:lnTo>
                <a:lnTo>
                  <a:pt x="1056708" y="6858000"/>
                </a:lnTo>
                <a:lnTo>
                  <a:pt x="1040416" y="6835090"/>
                </a:lnTo>
                <a:cubicBezTo>
                  <a:pt x="383551" y="5862802"/>
                  <a:pt x="0" y="4690693"/>
                  <a:pt x="0" y="3429000"/>
                </a:cubicBezTo>
                <a:cubicBezTo>
                  <a:pt x="0" y="2167308"/>
                  <a:pt x="383551" y="995199"/>
                  <a:pt x="1040416" y="2291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xmlns="" id="{6D6B998F-CA62-4EE6-B7E7-046377D4F7E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703038" y="1992863"/>
            <a:ext cx="1488962" cy="2872274"/>
          </a:xfrm>
          <a:custGeom>
            <a:avLst/>
            <a:gdLst>
              <a:gd name="connsiteX0" fmla="*/ 1436137 w 1488962"/>
              <a:gd name="connsiteY0" fmla="*/ 0 h 2872274"/>
              <a:gd name="connsiteX1" fmla="*/ 1488962 w 1488962"/>
              <a:gd name="connsiteY1" fmla="*/ 2668 h 2872274"/>
              <a:gd name="connsiteX2" fmla="*/ 1488962 w 1488962"/>
              <a:gd name="connsiteY2" fmla="*/ 2869607 h 2872274"/>
              <a:gd name="connsiteX3" fmla="*/ 1436137 w 1488962"/>
              <a:gd name="connsiteY3" fmla="*/ 2872274 h 2872274"/>
              <a:gd name="connsiteX4" fmla="*/ 0 w 1488962"/>
              <a:gd name="connsiteY4" fmla="*/ 1436137 h 2872274"/>
              <a:gd name="connsiteX5" fmla="*/ 1436137 w 1488962"/>
              <a:gd name="connsiteY5" fmla="*/ 0 h 28722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8962" h="2872274">
                <a:moveTo>
                  <a:pt x="1436137" y="0"/>
                </a:moveTo>
                <a:lnTo>
                  <a:pt x="1488962" y="2668"/>
                </a:lnTo>
                <a:lnTo>
                  <a:pt x="1488962" y="2869607"/>
                </a:lnTo>
                <a:lnTo>
                  <a:pt x="1436137" y="2872274"/>
                </a:lnTo>
                <a:cubicBezTo>
                  <a:pt x="642980" y="2872274"/>
                  <a:pt x="0" y="2229294"/>
                  <a:pt x="0" y="1436137"/>
                </a:cubicBezTo>
                <a:cubicBezTo>
                  <a:pt x="0" y="642980"/>
                  <a:pt x="642980" y="0"/>
                  <a:pt x="1436137" y="0"/>
                </a:cubicBezTo>
                <a:close/>
              </a:path>
            </a:pathLst>
          </a:custGeom>
          <a:solidFill>
            <a:schemeClr val="accent6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xmlns="" id="{05D390B2-0BCB-F341-A7CB-5F6AB3CFFD3A}"/>
              </a:ext>
            </a:extLst>
          </p:cNvPr>
          <p:cNvSpPr txBox="1"/>
          <p:nvPr/>
        </p:nvSpPr>
        <p:spPr>
          <a:xfrm>
            <a:off x="3590321" y="532709"/>
            <a:ext cx="7452795" cy="58852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800" dirty="0">
                <a:solidFill>
                  <a:schemeClr val="accent2">
                    <a:lumMod val="75000"/>
                  </a:schemeClr>
                </a:solidFill>
                <a:latin typeface="Futura Lt BT Light" panose="020B0402020204020303" pitchFamily="34" charset="0"/>
              </a:rPr>
              <a:t>Emancipation</a:t>
            </a:r>
            <a:r>
              <a:rPr lang="fr-BE" sz="3200" dirty="0">
                <a:solidFill>
                  <a:schemeClr val="accent2">
                    <a:lumMod val="75000"/>
                  </a:schemeClr>
                </a:solidFill>
                <a:latin typeface="Futura Lt BT Light" panose="020B0402020204020303" pitchFamily="34" charset="0"/>
              </a:rPr>
              <a:t> sociale</a:t>
            </a:r>
          </a:p>
          <a:p>
            <a:pPr>
              <a:lnSpc>
                <a:spcPct val="150000"/>
              </a:lnSpc>
            </a:pPr>
            <a:r>
              <a:rPr lang="fr-BE" sz="2000" dirty="0">
                <a:solidFill>
                  <a:schemeClr val="accent2">
                    <a:lumMod val="75000"/>
                  </a:schemeClr>
                </a:solidFill>
                <a:latin typeface="Futura Lt BT Light" panose="020B0402020204020303" pitchFamily="34" charset="0"/>
              </a:rPr>
              <a:t>Nous travaillons au développement libre et graduel de la </a:t>
            </a:r>
            <a:r>
              <a:rPr lang="fr-BE" sz="2400" dirty="0">
                <a:solidFill>
                  <a:schemeClr val="accent2">
                    <a:lumMod val="75000"/>
                  </a:schemeClr>
                </a:solidFill>
                <a:latin typeface="Futura Lt BT Light" panose="020B0402020204020303" pitchFamily="34" charset="0"/>
              </a:rPr>
              <a:t>personnalité de chaque élève</a:t>
            </a:r>
            <a:r>
              <a:rPr lang="fr-BE" sz="2000" dirty="0">
                <a:solidFill>
                  <a:schemeClr val="accent2">
                    <a:lumMod val="75000"/>
                  </a:schemeClr>
                </a:solidFill>
                <a:latin typeface="Futura Lt BT Light" panose="020B0402020204020303" pitchFamily="34" charset="0"/>
              </a:rPr>
              <a:t>. Nous visons à les amener à s’approprier les savoirs et à acquérir les compétences pour leur permettre de prendre une </a:t>
            </a:r>
            <a:r>
              <a:rPr lang="fr-BE" sz="2400" dirty="0">
                <a:solidFill>
                  <a:schemeClr val="accent2">
                    <a:lumMod val="75000"/>
                  </a:schemeClr>
                </a:solidFill>
                <a:latin typeface="Futura Lt BT Light" panose="020B0402020204020303" pitchFamily="34" charset="0"/>
              </a:rPr>
              <a:t>place active dans la vie</a:t>
            </a:r>
            <a:r>
              <a:rPr lang="fr-BE" sz="2000" dirty="0">
                <a:solidFill>
                  <a:schemeClr val="accent2">
                    <a:lumMod val="75000"/>
                  </a:schemeClr>
                </a:solidFill>
                <a:latin typeface="Futura Lt BT Light" panose="020B0402020204020303" pitchFamily="34" charset="0"/>
              </a:rPr>
              <a:t> économique, sociale et culturelle. </a:t>
            </a:r>
          </a:p>
          <a:p>
            <a:pPr>
              <a:lnSpc>
                <a:spcPct val="150000"/>
              </a:lnSpc>
            </a:pPr>
            <a:r>
              <a:rPr lang="fr-BE" sz="2000" dirty="0">
                <a:solidFill>
                  <a:schemeClr val="accent2">
                    <a:lumMod val="75000"/>
                  </a:schemeClr>
                </a:solidFill>
                <a:latin typeface="Futura Lt BT Light" panose="020B0402020204020303" pitchFamily="34" charset="0"/>
              </a:rPr>
              <a:t>Actifs face aux inégalités sociales, nous soutenons les moins favorisés afin qu’aucun choix ne leur soit interdit pour des raisons liées à leur milieu d’origine. </a:t>
            </a:r>
          </a:p>
          <a:p>
            <a:pPr>
              <a:lnSpc>
                <a:spcPct val="150000"/>
              </a:lnSpc>
            </a:pPr>
            <a:r>
              <a:rPr lang="fr-BE" sz="2000" dirty="0">
                <a:solidFill>
                  <a:schemeClr val="accent2">
                    <a:lumMod val="75000"/>
                  </a:schemeClr>
                </a:solidFill>
                <a:latin typeface="Futura Lt BT Light" panose="020B0402020204020303" pitchFamily="34" charset="0"/>
              </a:rPr>
              <a:t>Confiants en eux, conscients de leurs potentialités, les étudiants construisent leur </a:t>
            </a:r>
            <a:r>
              <a:rPr lang="fr-BE" sz="2400" dirty="0">
                <a:solidFill>
                  <a:schemeClr val="accent2">
                    <a:lumMod val="75000"/>
                  </a:schemeClr>
                </a:solidFill>
                <a:latin typeface="Futura Lt BT Light" panose="020B0402020204020303" pitchFamily="34" charset="0"/>
              </a:rPr>
              <a:t>émancipation intellectuelle</a:t>
            </a:r>
            <a:r>
              <a:rPr lang="fr-BE" sz="2000" dirty="0">
                <a:solidFill>
                  <a:schemeClr val="accent2">
                    <a:lumMod val="75000"/>
                  </a:schemeClr>
                </a:solidFill>
                <a:latin typeface="Futura Lt BT Light" panose="020B0402020204020303" pitchFamily="34" charset="0"/>
              </a:rPr>
              <a:t>, gage de leur émancipation sociale.</a:t>
            </a:r>
          </a:p>
        </p:txBody>
      </p:sp>
      <p:sp>
        <p:nvSpPr>
          <p:cNvPr id="6" name="Flèche droite 5">
            <a:hlinkClick r:id="" action="ppaction://hlinkshowjump?jump=nextslide"/>
          </p:cNvPr>
          <p:cNvSpPr/>
          <p:nvPr/>
        </p:nvSpPr>
        <p:spPr>
          <a:xfrm>
            <a:off x="9698991" y="6188449"/>
            <a:ext cx="1004047" cy="45892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7" name="Flèche gauche 6">
            <a:hlinkClick r:id="rId2" action="ppaction://hlinksldjump"/>
          </p:cNvPr>
          <p:cNvSpPr/>
          <p:nvPr/>
        </p:nvSpPr>
        <p:spPr>
          <a:xfrm>
            <a:off x="354469" y="6040488"/>
            <a:ext cx="1130514" cy="598910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200" dirty="0" smtClean="0">
                <a:hlinkClick r:id="rId2" action="ppaction://hlinksldjump"/>
              </a:rPr>
              <a:t>Menu</a:t>
            </a:r>
            <a:endParaRPr lang="fr-BE" sz="1200" dirty="0"/>
          </a:p>
        </p:txBody>
      </p:sp>
      <p:sp>
        <p:nvSpPr>
          <p:cNvPr id="8" name="Flèche gauche 7">
            <a:hlinkClick r:id="" action="ppaction://hlinkshowjump?jump=previousslide"/>
          </p:cNvPr>
          <p:cNvSpPr/>
          <p:nvPr/>
        </p:nvSpPr>
        <p:spPr>
          <a:xfrm>
            <a:off x="8342373" y="6196998"/>
            <a:ext cx="1016540" cy="45037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969666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3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464614" y="1783959"/>
            <a:ext cx="4087306" cy="288911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UTURA LT BT LIGHT" panose="020B0402020204020303" pitchFamily="34" charset="0"/>
              </a:rPr>
              <a:t>INFRASTRUCTURES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xmlns="" id="{E49CC64F-7275-4E33-961B-0C5CDC43987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68" r="11568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5" name="Flèche droite 4">
            <a:hlinkClick r:id="" action="ppaction://hlinkshowjump?jump=nextslide"/>
          </p:cNvPr>
          <p:cNvSpPr/>
          <p:nvPr/>
        </p:nvSpPr>
        <p:spPr>
          <a:xfrm>
            <a:off x="10547873" y="6253917"/>
            <a:ext cx="1004047" cy="45892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221398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5" name="Rectangle 34">
            <a:extLst>
              <a:ext uri="{FF2B5EF4-FFF2-40B4-BE49-F238E27FC236}">
                <a16:creationId xmlns:a16="http://schemas.microsoft.com/office/drawing/2014/main" xmlns="" id="{AB8C311F-7253-4AED-9701-7FC0708C41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36">
            <a:extLst>
              <a:ext uri="{FF2B5EF4-FFF2-40B4-BE49-F238E27FC236}">
                <a16:creationId xmlns:a16="http://schemas.microsoft.com/office/drawing/2014/main" xmlns="" id="{FD073016-B734-483B-8953-5BADEE14511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038600" y="0"/>
            <a:ext cx="8157458" cy="6858000"/>
          </a:xfrm>
          <a:prstGeom prst="rect">
            <a:avLst/>
          </a:prstGeom>
          <a:gradFill>
            <a:gsLst>
              <a:gs pos="2000">
                <a:schemeClr val="accent1"/>
              </a:gs>
              <a:gs pos="78000">
                <a:schemeClr val="accent1">
                  <a:lumMod val="50000"/>
                </a:schemeClr>
              </a:gs>
              <a:gs pos="100000">
                <a:srgbClr val="000000">
                  <a:alpha val="85000"/>
                </a:srgb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38">
            <a:extLst>
              <a:ext uri="{FF2B5EF4-FFF2-40B4-BE49-F238E27FC236}">
                <a16:creationId xmlns:a16="http://schemas.microsoft.com/office/drawing/2014/main" xmlns="" id="{90A7EAB6-59D3-4325-8DE6-E0CA4009CE5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>
            <a:off x="4034537" y="1839884"/>
            <a:ext cx="8157460" cy="5017687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  <a:alpha val="30000"/>
                </a:schemeClr>
              </a:gs>
              <a:gs pos="100000">
                <a:srgbClr val="000000">
                  <a:alpha val="44000"/>
                </a:srgbClr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angle 40">
            <a:extLst>
              <a:ext uri="{FF2B5EF4-FFF2-40B4-BE49-F238E27FC236}">
                <a16:creationId xmlns:a16="http://schemas.microsoft.com/office/drawing/2014/main" xmlns="" id="{A8D57A06-A426-446D-B02C-A2DC6B62E4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4063179" y="-33131"/>
            <a:ext cx="6857999" cy="6923403"/>
          </a:xfrm>
          <a:prstGeom prst="rect">
            <a:avLst/>
          </a:prstGeom>
          <a:gradFill>
            <a:gsLst>
              <a:gs pos="56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/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63" y="457200"/>
            <a:ext cx="2608263" cy="139382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63" y="1925638"/>
            <a:ext cx="2608263" cy="1922463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925" y="457200"/>
            <a:ext cx="4610100" cy="338931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18" t="25205" r="14174" b="10228"/>
          <a:stretch/>
        </p:blipFill>
        <p:spPr>
          <a:xfrm>
            <a:off x="7894638" y="457200"/>
            <a:ext cx="3770313" cy="3389313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75" r="13767" b="20254"/>
          <a:stretch/>
        </p:blipFill>
        <p:spPr>
          <a:xfrm>
            <a:off x="525463" y="3922713"/>
            <a:ext cx="3457575" cy="2478088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9" t="3488" b="-3488"/>
          <a:stretch/>
        </p:blipFill>
        <p:spPr>
          <a:xfrm>
            <a:off x="4059238" y="3922713"/>
            <a:ext cx="4170363" cy="247808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5800" y="3922713"/>
            <a:ext cx="3359150" cy="2478088"/>
          </a:xfrm>
          <a:prstGeom prst="rect">
            <a:avLst/>
          </a:prstGeom>
        </p:spPr>
      </p:pic>
      <p:sp>
        <p:nvSpPr>
          <p:cNvPr id="14" name="Flèche droite 13">
            <a:hlinkClick r:id="" action="ppaction://hlinkshowjump?jump=nextslide"/>
          </p:cNvPr>
          <p:cNvSpPr/>
          <p:nvPr/>
        </p:nvSpPr>
        <p:spPr>
          <a:xfrm>
            <a:off x="10642414" y="6397573"/>
            <a:ext cx="1004047" cy="45892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574855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3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xmlns="" id="{3B854194-185D-494D-905C-7C7CB2E30F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B4F5FA0D-0104-4987-8241-EFF7C85B88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40079" y="2053641"/>
            <a:ext cx="3669161" cy="2760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  <a:ea typeface="+mj-ea"/>
                <a:cs typeface="+mj-cs"/>
              </a:rPr>
              <a:t>Les e-classes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6096000" y="496797"/>
            <a:ext cx="5643716" cy="58644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L’Athénée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Royal de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Huy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a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l’avantage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de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pouvoir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diversifier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ses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méthodes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pédagogiques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grâce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à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des infrastructures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tournées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vers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la </a:t>
            </a:r>
            <a:r>
              <a:rPr lang="en-US" sz="2600" dirty="0" err="1">
                <a:solidFill>
                  <a:schemeClr val="accent2"/>
                </a:solidFill>
                <a:latin typeface="Futura Lt BT Light" panose="020B0402020204020303" pitchFamily="34" charset="0"/>
              </a:rPr>
              <a:t>technologie</a:t>
            </a:r>
            <a:r>
              <a:rPr lang="en-US" sz="2600" dirty="0">
                <a:solidFill>
                  <a:schemeClr val="accent2"/>
                </a:solidFill>
                <a:latin typeface="Futura Lt BT Light" panose="020B0402020204020303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d’aujourd’hui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:</a:t>
            </a:r>
          </a:p>
          <a:p>
            <a:pPr marL="914400" lvl="1" indent="-22860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16 classes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munies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de </a:t>
            </a:r>
            <a:r>
              <a:rPr lang="en-US" sz="2000" dirty="0">
                <a:solidFill>
                  <a:schemeClr val="accent1"/>
                </a:solidFill>
                <a:latin typeface="Futura Lt BT Light" panose="020B0402020204020303" pitchFamily="34" charset="0"/>
              </a:rPr>
              <a:t>tableaux </a:t>
            </a:r>
            <a:r>
              <a:rPr lang="en-US" sz="2000" dirty="0" err="1">
                <a:solidFill>
                  <a:schemeClr val="accent1"/>
                </a:solidFill>
                <a:latin typeface="Futura Lt BT Light" panose="020B0402020204020303" pitchFamily="34" charset="0"/>
              </a:rPr>
              <a:t>numériques</a:t>
            </a:r>
            <a:endParaRPr lang="en-US" sz="2000" dirty="0">
              <a:solidFill>
                <a:schemeClr val="accent1"/>
              </a:solidFill>
              <a:latin typeface="Futura Lt BT Light" panose="020B0402020204020303" pitchFamily="34" charset="0"/>
            </a:endParaRPr>
          </a:p>
          <a:p>
            <a:pPr marL="914400" lvl="1" indent="-22860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3 </a:t>
            </a:r>
            <a:r>
              <a:rPr lang="en-US" sz="2000" dirty="0" err="1">
                <a:solidFill>
                  <a:schemeClr val="accent1"/>
                </a:solidFill>
                <a:latin typeface="Futura Lt BT Light" panose="020B0402020204020303" pitchFamily="34" charset="0"/>
              </a:rPr>
              <a:t>télévisions</a:t>
            </a:r>
            <a:r>
              <a:rPr lang="en-US" sz="2000" dirty="0">
                <a:solidFill>
                  <a:schemeClr val="accent1"/>
                </a:solidFill>
                <a:latin typeface="Futura Lt BT Light" panose="020B0402020204020303" pitchFamily="34" charset="0"/>
              </a:rPr>
              <a:t> interactives</a:t>
            </a:r>
          </a:p>
          <a:p>
            <a:pPr marL="914400" lvl="1" indent="-22860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3 </a:t>
            </a:r>
            <a:r>
              <a:rPr lang="en-US" sz="2000" dirty="0" err="1">
                <a:solidFill>
                  <a:schemeClr val="accent1"/>
                </a:solidFill>
                <a:latin typeface="Futura Lt BT Light" panose="020B0402020204020303" pitchFamily="34" charset="0"/>
              </a:rPr>
              <a:t>centres</a:t>
            </a:r>
            <a:r>
              <a:rPr lang="en-US" sz="2000" dirty="0">
                <a:solidFill>
                  <a:schemeClr val="accent1"/>
                </a:solidFill>
                <a:latin typeface="Futura Lt BT Light" panose="020B0402020204020303" pitchFamily="34" charset="0"/>
              </a:rPr>
              <a:t> cyber-</a:t>
            </a:r>
            <a:r>
              <a:rPr lang="en-US" sz="2000" dirty="0" err="1">
                <a:solidFill>
                  <a:schemeClr val="accent1"/>
                </a:solidFill>
                <a:latin typeface="Futura Lt BT Light" panose="020B0402020204020303" pitchFamily="34" charset="0"/>
              </a:rPr>
              <a:t>médias</a:t>
            </a:r>
            <a:r>
              <a:rPr lang="en-US" sz="2000" dirty="0">
                <a:solidFill>
                  <a:schemeClr val="accent1"/>
                </a:solidFill>
                <a:latin typeface="Futura Lt BT Light" panose="020B0402020204020303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disposant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chacun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de 24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ordinateurs</a:t>
            </a:r>
            <a:endParaRPr lang="en-US" sz="2000" dirty="0">
              <a:solidFill>
                <a:srgbClr val="000000"/>
              </a:solidFill>
              <a:latin typeface="Futura Lt BT Light" panose="020B0402020204020303" pitchFamily="34" charset="0"/>
            </a:endParaRPr>
          </a:p>
          <a:p>
            <a:pPr marL="914400" lvl="1" indent="-22860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des </a:t>
            </a:r>
            <a:r>
              <a:rPr lang="en-US" sz="2000" dirty="0" err="1">
                <a:solidFill>
                  <a:schemeClr val="accent1"/>
                </a:solidFill>
                <a:latin typeface="Futura Lt BT Light" panose="020B0402020204020303" pitchFamily="34" charset="0"/>
              </a:rPr>
              <a:t>tablettes</a:t>
            </a:r>
            <a:r>
              <a:rPr lang="en-US" sz="2000" dirty="0">
                <a:solidFill>
                  <a:schemeClr val="accent1"/>
                </a:solidFill>
                <a:latin typeface="Futura Lt BT Light" panose="020B0402020204020303" pitchFamily="34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Futura Lt BT Light" panose="020B0402020204020303" pitchFamily="34" charset="0"/>
              </a:rPr>
              <a:t>numériques</a:t>
            </a:r>
            <a:r>
              <a:rPr lang="en-US" sz="2000" dirty="0">
                <a:solidFill>
                  <a:schemeClr val="accent1"/>
                </a:solidFill>
                <a:latin typeface="Futura Lt BT Light" panose="020B0402020204020303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à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la disposition des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élèves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et des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professeurs</a:t>
            </a:r>
            <a:endParaRPr lang="en-US" sz="2000" dirty="0">
              <a:solidFill>
                <a:srgbClr val="000000"/>
              </a:solidFill>
              <a:latin typeface="Futura Lt BT Light" panose="020B0402020204020303" pitchFamily="34" charset="0"/>
            </a:endParaRPr>
          </a:p>
          <a:p>
            <a:pPr marL="914400" lvl="1" indent="-22860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2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nouvelles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Futura Lt BT Light" panose="020B0402020204020303" pitchFamily="34" charset="0"/>
              </a:rPr>
              <a:t>imprimantes</a:t>
            </a:r>
            <a:r>
              <a:rPr lang="en-US" sz="2000" dirty="0">
                <a:solidFill>
                  <a:schemeClr val="accent1"/>
                </a:solidFill>
                <a:latin typeface="Futura Lt BT Light" panose="020B0402020204020303" pitchFamily="34" charset="0"/>
              </a:rPr>
              <a:t> 3D</a:t>
            </a:r>
          </a:p>
          <a:p>
            <a:pPr marL="914400" lvl="1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des </a:t>
            </a:r>
            <a:r>
              <a:rPr lang="en-US" sz="2000" dirty="0">
                <a:solidFill>
                  <a:schemeClr val="accent1"/>
                </a:solidFill>
                <a:latin typeface="Futura Lt BT Light" panose="020B0402020204020303" pitchFamily="34" charset="0"/>
              </a:rPr>
              <a:t>robots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pour la section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informatique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</a:p>
        </p:txBody>
      </p:sp>
      <p:sp>
        <p:nvSpPr>
          <p:cNvPr id="7" name="Flèche droite 6">
            <a:hlinkClick r:id="" action="ppaction://hlinkshowjump?jump=nextslide"/>
          </p:cNvPr>
          <p:cNvSpPr/>
          <p:nvPr/>
        </p:nvSpPr>
        <p:spPr>
          <a:xfrm>
            <a:off x="10459787" y="6361202"/>
            <a:ext cx="1004047" cy="45892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992193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xmlns="" id="{E6F01E9F-6B0E-4CF9-87AF-27ECD8D4602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0" r="3" b="3"/>
          <a:stretch/>
        </p:blipFill>
        <p:spPr>
          <a:xfrm>
            <a:off x="20" y="10"/>
            <a:ext cx="4635480" cy="3428986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27" b="32005"/>
          <a:stretch/>
        </p:blipFill>
        <p:spPr>
          <a:xfrm>
            <a:off x="20" y="3548987"/>
            <a:ext cx="4635480" cy="3309011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89" r="2" b="4690"/>
          <a:stretch/>
        </p:blipFill>
        <p:spPr>
          <a:xfrm>
            <a:off x="4738959" y="10"/>
            <a:ext cx="7453039" cy="442280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83" r="7826" b="-1"/>
          <a:stretch/>
        </p:blipFill>
        <p:spPr>
          <a:xfrm>
            <a:off x="4735912" y="4526276"/>
            <a:ext cx="2430949" cy="2331725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9" r="19330" b="-5"/>
          <a:stretch/>
        </p:blipFill>
        <p:spPr>
          <a:xfrm>
            <a:off x="7267272" y="4526276"/>
            <a:ext cx="2412157" cy="2331725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61" r="6647" b="-5"/>
          <a:stretch/>
        </p:blipFill>
        <p:spPr>
          <a:xfrm>
            <a:off x="9779836" y="4526274"/>
            <a:ext cx="2412157" cy="2331726"/>
          </a:xfrm>
          <a:prstGeom prst="rect">
            <a:avLst/>
          </a:prstGeom>
        </p:spPr>
      </p:pic>
      <p:sp>
        <p:nvSpPr>
          <p:cNvPr id="11" name="Flèche droite 10">
            <a:hlinkClick r:id="" action="ppaction://hlinkshowjump?jump=nextslide"/>
          </p:cNvPr>
          <p:cNvSpPr/>
          <p:nvPr/>
        </p:nvSpPr>
        <p:spPr>
          <a:xfrm>
            <a:off x="10898726" y="6221349"/>
            <a:ext cx="1004047" cy="45892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180238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29" r="-2" b="26403"/>
          <a:stretch/>
        </p:blipFill>
        <p:spPr>
          <a:xfrm>
            <a:off x="7794519" y="3506112"/>
            <a:ext cx="4397481" cy="3351888"/>
          </a:xfrm>
          <a:custGeom>
            <a:avLst/>
            <a:gdLst/>
            <a:ahLst/>
            <a:cxnLst/>
            <a:rect l="l" t="t" r="r" b="b"/>
            <a:pathLst>
              <a:path w="4397481" h="3351888">
                <a:moveTo>
                  <a:pt x="0" y="0"/>
                </a:moveTo>
                <a:lnTo>
                  <a:pt x="4397481" y="0"/>
                </a:lnTo>
                <a:lnTo>
                  <a:pt x="4397481" y="3351888"/>
                </a:lnTo>
                <a:lnTo>
                  <a:pt x="1552363" y="3351888"/>
                </a:lnTo>
                <a:close/>
              </a:path>
            </a:pathLst>
          </a:custGeom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99" r="1" b="1"/>
          <a:stretch/>
        </p:blipFill>
        <p:spPr>
          <a:xfrm>
            <a:off x="20" y="10"/>
            <a:ext cx="9154673" cy="6863475"/>
          </a:xfrm>
          <a:custGeom>
            <a:avLst/>
            <a:gdLst/>
            <a:ahLst/>
            <a:cxnLst/>
            <a:rect l="l" t="t" r="r" b="b"/>
            <a:pathLst>
              <a:path w="9154693" h="6863485">
                <a:moveTo>
                  <a:pt x="0" y="0"/>
                </a:moveTo>
                <a:lnTo>
                  <a:pt x="5976000" y="0"/>
                </a:lnTo>
                <a:lnTo>
                  <a:pt x="9154693" y="6863485"/>
                </a:lnTo>
                <a:lnTo>
                  <a:pt x="0" y="6863485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35" r="3" b="8397"/>
          <a:stretch/>
        </p:blipFill>
        <p:spPr>
          <a:xfrm>
            <a:off x="6168189" y="10"/>
            <a:ext cx="6023811" cy="3346394"/>
          </a:xfrm>
          <a:custGeom>
            <a:avLst/>
            <a:gdLst/>
            <a:ahLst/>
            <a:cxnLst/>
            <a:rect l="l" t="t" r="r" b="b"/>
            <a:pathLst>
              <a:path w="6023811" h="3346404">
                <a:moveTo>
                  <a:pt x="0" y="0"/>
                </a:moveTo>
                <a:lnTo>
                  <a:pt x="6023811" y="0"/>
                </a:lnTo>
                <a:lnTo>
                  <a:pt x="6023811" y="3346404"/>
                </a:lnTo>
                <a:lnTo>
                  <a:pt x="1549824" y="3346404"/>
                </a:lnTo>
                <a:close/>
              </a:path>
            </a:pathLst>
          </a:custGeom>
        </p:spPr>
      </p:pic>
      <p:sp>
        <p:nvSpPr>
          <p:cNvPr id="7" name="Flèche droite 6">
            <a:hlinkClick r:id="" action="ppaction://hlinkshowjump?jump=nextslide"/>
          </p:cNvPr>
          <p:cNvSpPr/>
          <p:nvPr/>
        </p:nvSpPr>
        <p:spPr>
          <a:xfrm>
            <a:off x="11008990" y="6111696"/>
            <a:ext cx="1004047" cy="5747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8" name="Flèche gauche 7">
            <a:hlinkClick r:id="rId5" action="ppaction://hlinksldjump"/>
          </p:cNvPr>
          <p:cNvSpPr/>
          <p:nvPr/>
        </p:nvSpPr>
        <p:spPr>
          <a:xfrm>
            <a:off x="322018" y="6099624"/>
            <a:ext cx="1130514" cy="598910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200" dirty="0" smtClean="0">
                <a:hlinkClick r:id="rId5" action="ppaction://hlinksldjump"/>
              </a:rPr>
              <a:t>Menu</a:t>
            </a:r>
            <a:endParaRPr lang="fr-BE" sz="1200" dirty="0"/>
          </a:p>
        </p:txBody>
      </p:sp>
    </p:spTree>
    <p:extLst>
      <p:ext uri="{BB962C8B-B14F-4D97-AF65-F5344CB8AC3E}">
        <p14:creationId xmlns:p14="http://schemas.microsoft.com/office/powerpoint/2010/main" val="3321388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xmlns="" id="{3B854194-185D-494D-905C-7C7CB2E30F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B4F5FA0D-0104-4987-8241-EFF7C85B88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40079" y="2053641"/>
            <a:ext cx="3669161" cy="2760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  <a:ea typeface="+mj-ea"/>
                <a:cs typeface="+mj-cs"/>
              </a:rPr>
              <a:t>La bibliothèque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6090573" y="801866"/>
            <a:ext cx="5461347" cy="5230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/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</a:rPr>
              <a:t>La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bibliothèque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de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l’établissement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possède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près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de </a:t>
            </a:r>
            <a:r>
              <a:rPr lang="en-US" sz="2400" dirty="0">
                <a:solidFill>
                  <a:schemeClr val="accent2"/>
                </a:solidFill>
                <a:latin typeface="Futura Lt BT Light" panose="020B0402020204020303" pitchFamily="34" charset="0"/>
              </a:rPr>
              <a:t>3400 </a:t>
            </a:r>
            <a:r>
              <a:rPr lang="en-US" sz="2400" dirty="0" err="1">
                <a:solidFill>
                  <a:schemeClr val="accent2"/>
                </a:solidFill>
                <a:latin typeface="Futura Lt BT Light" panose="020B0402020204020303" pitchFamily="34" charset="0"/>
              </a:rPr>
              <a:t>ouvrages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quotidiens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et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hebdomadaires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. 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Les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élèves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peuvent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y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louer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des livres,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notamment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ceux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demandés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au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cours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de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français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. 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Elle dispose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également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d’un </a:t>
            </a:r>
            <a:r>
              <a:rPr lang="en-US" sz="2600" dirty="0" err="1">
                <a:solidFill>
                  <a:schemeClr val="accent2"/>
                </a:solidFill>
                <a:latin typeface="Futura Lt BT Light" panose="020B0402020204020303" pitchFamily="34" charset="0"/>
              </a:rPr>
              <a:t>espace</a:t>
            </a:r>
            <a:r>
              <a:rPr lang="en-US" sz="2600" dirty="0">
                <a:solidFill>
                  <a:schemeClr val="accent2"/>
                </a:solidFill>
                <a:latin typeface="Futura Lt BT Light" panose="020B0402020204020303" pitchFamily="34" charset="0"/>
              </a:rPr>
              <a:t> lecture 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accessible pendant les temps de midi et les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heures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</a:rPr>
              <a:t>d’étude</a:t>
            </a:r>
            <a:r>
              <a:rPr lang="en-US" sz="2400" dirty="0">
                <a:solidFill>
                  <a:srgbClr val="000000"/>
                </a:solidFill>
              </a:rPr>
              <a:t>, sous surveillance.</a:t>
            </a:r>
          </a:p>
        </p:txBody>
      </p:sp>
      <p:sp>
        <p:nvSpPr>
          <p:cNvPr id="7" name="Flèche droite 6">
            <a:hlinkClick r:id="" action="ppaction://hlinkshowjump?jump=nextslide"/>
          </p:cNvPr>
          <p:cNvSpPr/>
          <p:nvPr/>
        </p:nvSpPr>
        <p:spPr>
          <a:xfrm>
            <a:off x="10547873" y="6215789"/>
            <a:ext cx="1004047" cy="45892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873928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xmlns="" id="{68B30692-A205-A749-BADB-79A3C2E0D96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2" r="338" b="-3"/>
          <a:stretch/>
        </p:blipFill>
        <p:spPr>
          <a:xfrm>
            <a:off x="7794519" y="3506112"/>
            <a:ext cx="4397481" cy="3351888"/>
          </a:xfrm>
          <a:custGeom>
            <a:avLst/>
            <a:gdLst/>
            <a:ahLst/>
            <a:cxnLst/>
            <a:rect l="l" t="t" r="r" b="b"/>
            <a:pathLst>
              <a:path w="4397481" h="3351888">
                <a:moveTo>
                  <a:pt x="0" y="0"/>
                </a:moveTo>
                <a:lnTo>
                  <a:pt x="4397481" y="0"/>
                </a:lnTo>
                <a:lnTo>
                  <a:pt x="4397481" y="3351888"/>
                </a:lnTo>
                <a:lnTo>
                  <a:pt x="1552363" y="3351888"/>
                </a:lnTo>
                <a:close/>
              </a:path>
            </a:pathLst>
          </a:cu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F378189D-C20E-244D-8CA5-8DDBD9894E6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" r="1" b="1"/>
          <a:stretch/>
        </p:blipFill>
        <p:spPr>
          <a:xfrm>
            <a:off x="20" y="10"/>
            <a:ext cx="9154673" cy="6863475"/>
          </a:xfrm>
          <a:custGeom>
            <a:avLst/>
            <a:gdLst/>
            <a:ahLst/>
            <a:cxnLst/>
            <a:rect l="l" t="t" r="r" b="b"/>
            <a:pathLst>
              <a:path w="9154693" h="6863485">
                <a:moveTo>
                  <a:pt x="0" y="0"/>
                </a:moveTo>
                <a:lnTo>
                  <a:pt x="5976000" y="0"/>
                </a:lnTo>
                <a:lnTo>
                  <a:pt x="9154693" y="6863485"/>
                </a:lnTo>
                <a:lnTo>
                  <a:pt x="0" y="6863485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xmlns="" id="{8B29A79F-441E-4C40-B18E-4DBEF20C54A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67" r="3" b="865"/>
          <a:stretch/>
        </p:blipFill>
        <p:spPr>
          <a:xfrm>
            <a:off x="6168189" y="10"/>
            <a:ext cx="6023811" cy="3346394"/>
          </a:xfrm>
          <a:custGeom>
            <a:avLst/>
            <a:gdLst/>
            <a:ahLst/>
            <a:cxnLst/>
            <a:rect l="l" t="t" r="r" b="b"/>
            <a:pathLst>
              <a:path w="6023811" h="3346404">
                <a:moveTo>
                  <a:pt x="0" y="0"/>
                </a:moveTo>
                <a:lnTo>
                  <a:pt x="6023811" y="0"/>
                </a:lnTo>
                <a:lnTo>
                  <a:pt x="6023811" y="3346404"/>
                </a:lnTo>
                <a:lnTo>
                  <a:pt x="1549824" y="3346404"/>
                </a:lnTo>
                <a:close/>
              </a:path>
            </a:pathLst>
          </a:custGeom>
        </p:spPr>
      </p:pic>
      <p:sp>
        <p:nvSpPr>
          <p:cNvPr id="5" name="Flèche droite 4">
            <a:hlinkClick r:id="" action="ppaction://hlinkshowjump?jump=nextslide"/>
          </p:cNvPr>
          <p:cNvSpPr/>
          <p:nvPr/>
        </p:nvSpPr>
        <p:spPr>
          <a:xfrm>
            <a:off x="9869448" y="6116159"/>
            <a:ext cx="1004047" cy="49638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6" name="Flèche gauche 5">
            <a:hlinkClick r:id="rId5" action="ppaction://hlinksldjump"/>
          </p:cNvPr>
          <p:cNvSpPr/>
          <p:nvPr/>
        </p:nvSpPr>
        <p:spPr>
          <a:xfrm>
            <a:off x="1349226" y="6029629"/>
            <a:ext cx="1130514" cy="598910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200" dirty="0" smtClean="0">
                <a:hlinkClick r:id="rId5" action="ppaction://hlinksldjump"/>
              </a:rPr>
              <a:t>Menu</a:t>
            </a:r>
            <a:endParaRPr lang="fr-BE" sz="1200" dirty="0"/>
          </a:p>
        </p:txBody>
      </p:sp>
    </p:spTree>
    <p:extLst>
      <p:ext uri="{BB962C8B-B14F-4D97-AF65-F5344CB8AC3E}">
        <p14:creationId xmlns:p14="http://schemas.microsoft.com/office/powerpoint/2010/main" val="2607621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xmlns="" id="{3B854194-185D-494D-905C-7C7CB2E30F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B4F5FA0D-0104-4987-8241-EFF7C85B88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40079" y="2053641"/>
            <a:ext cx="3669161" cy="2760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  <a:ea typeface="+mj-ea"/>
                <a:cs typeface="+mj-cs"/>
              </a:rPr>
              <a:t>Les laboratoires scientifiques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6090574" y="801866"/>
            <a:ext cx="5306084" cy="5230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Les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cours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de sciences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sont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organisés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par des </a:t>
            </a:r>
            <a:r>
              <a:rPr lang="en-US" sz="2400" dirty="0" err="1">
                <a:solidFill>
                  <a:schemeClr val="accent2"/>
                </a:solidFill>
                <a:latin typeface="Futura Lt BT Light" panose="020B0402020204020303" pitchFamily="34" charset="0"/>
              </a:rPr>
              <a:t>professeurs</a:t>
            </a:r>
            <a:r>
              <a:rPr lang="en-US" sz="2400" dirty="0">
                <a:solidFill>
                  <a:schemeClr val="accent2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Futura Lt BT Light" panose="020B0402020204020303" pitchFamily="34" charset="0"/>
              </a:rPr>
              <a:t>spécifiques</a:t>
            </a:r>
            <a:r>
              <a:rPr lang="en-US" sz="2400" dirty="0">
                <a:solidFill>
                  <a:schemeClr val="accent2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à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chaque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discipline. 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Notre école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possède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des </a:t>
            </a:r>
            <a:r>
              <a:rPr lang="en-US" sz="2400" dirty="0" err="1">
                <a:solidFill>
                  <a:schemeClr val="accent2"/>
                </a:solidFill>
                <a:latin typeface="Futura Lt BT Light" panose="020B0402020204020303" pitchFamily="34" charset="0"/>
              </a:rPr>
              <a:t>laboratoires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scientifiques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avec du </a:t>
            </a:r>
            <a:r>
              <a:rPr lang="en-US" sz="2400" dirty="0">
                <a:solidFill>
                  <a:schemeClr val="accent2"/>
                </a:solidFill>
                <a:latin typeface="Futura Lt BT Light" panose="020B0402020204020303" pitchFamily="34" charset="0"/>
              </a:rPr>
              <a:t>matériel de pointe 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pour la physique, la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chimie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et la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biologie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Ces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laboratoires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permettent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aux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professeurs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de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mettre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Futura Lt BT Light" panose="020B0402020204020303" pitchFamily="34" charset="0"/>
              </a:rPr>
              <a:t>en</a:t>
            </a:r>
            <a:r>
              <a:rPr lang="en-US" sz="2400" dirty="0">
                <a:solidFill>
                  <a:schemeClr val="accent2"/>
                </a:solidFill>
                <a:latin typeface="Futura Lt BT Light" panose="020B0402020204020303" pitchFamily="34" charset="0"/>
              </a:rPr>
              <a:t> pratique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les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cours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de sciences de manière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dynamique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ce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qui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facilite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la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compréhension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des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élèves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.</a:t>
            </a:r>
          </a:p>
        </p:txBody>
      </p:sp>
      <p:sp>
        <p:nvSpPr>
          <p:cNvPr id="8" name="Flèche droite 7">
            <a:hlinkClick r:id="" action="ppaction://hlinkshowjump?jump=nextslide"/>
          </p:cNvPr>
          <p:cNvSpPr/>
          <p:nvPr/>
        </p:nvSpPr>
        <p:spPr>
          <a:xfrm>
            <a:off x="10392611" y="6215789"/>
            <a:ext cx="1004047" cy="45892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841525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xmlns="" id="{B7DF593A-2ED0-874B-89C7-1C9B4BB7C6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88" r="2" b="965"/>
          <a:stretch/>
        </p:blipFill>
        <p:spPr>
          <a:xfrm>
            <a:off x="20" y="1"/>
            <a:ext cx="6050258" cy="3400925"/>
          </a:xfrm>
          <a:custGeom>
            <a:avLst/>
            <a:gdLst/>
            <a:ahLst/>
            <a:cxnLst/>
            <a:rect l="l" t="t" r="r" b="b"/>
            <a:pathLst>
              <a:path w="6050278" h="3400925">
                <a:moveTo>
                  <a:pt x="0" y="0"/>
                </a:moveTo>
                <a:lnTo>
                  <a:pt x="6050278" y="0"/>
                </a:lnTo>
                <a:lnTo>
                  <a:pt x="6050278" y="1827306"/>
                </a:lnTo>
                <a:lnTo>
                  <a:pt x="3892296" y="1827306"/>
                </a:lnTo>
                <a:lnTo>
                  <a:pt x="3892296" y="3400925"/>
                </a:lnTo>
                <a:lnTo>
                  <a:pt x="0" y="3400925"/>
                </a:lnTo>
                <a:close/>
              </a:path>
            </a:pathLst>
          </a:cu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75" r="2" b="11278"/>
          <a:stretch/>
        </p:blipFill>
        <p:spPr>
          <a:xfrm>
            <a:off x="6141722" y="1"/>
            <a:ext cx="6050278" cy="3400925"/>
          </a:xfrm>
          <a:custGeom>
            <a:avLst/>
            <a:gdLst/>
            <a:ahLst/>
            <a:cxnLst/>
            <a:rect l="l" t="t" r="r" b="b"/>
            <a:pathLst>
              <a:path w="6050278" h="3400925">
                <a:moveTo>
                  <a:pt x="0" y="0"/>
                </a:moveTo>
                <a:lnTo>
                  <a:pt x="6050278" y="0"/>
                </a:lnTo>
                <a:lnTo>
                  <a:pt x="6050278" y="3400925"/>
                </a:lnTo>
                <a:lnTo>
                  <a:pt x="2157982" y="3400925"/>
                </a:lnTo>
                <a:lnTo>
                  <a:pt x="2157982" y="1827306"/>
                </a:lnTo>
                <a:lnTo>
                  <a:pt x="0" y="1827306"/>
                </a:lnTo>
                <a:close/>
              </a:path>
            </a:pathLst>
          </a:cu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97" r="2" b="6663"/>
          <a:stretch/>
        </p:blipFill>
        <p:spPr>
          <a:xfrm>
            <a:off x="20" y="3489159"/>
            <a:ext cx="6050258" cy="3368841"/>
          </a:xfrm>
          <a:custGeom>
            <a:avLst/>
            <a:gdLst/>
            <a:ahLst/>
            <a:cxnLst/>
            <a:rect l="l" t="t" r="r" b="b"/>
            <a:pathLst>
              <a:path w="6050278" h="3368841">
                <a:moveTo>
                  <a:pt x="0" y="0"/>
                </a:moveTo>
                <a:lnTo>
                  <a:pt x="3892296" y="0"/>
                </a:lnTo>
                <a:lnTo>
                  <a:pt x="3892296" y="1541535"/>
                </a:lnTo>
                <a:lnTo>
                  <a:pt x="6050278" y="1541535"/>
                </a:lnTo>
                <a:lnTo>
                  <a:pt x="6050278" y="3368841"/>
                </a:lnTo>
                <a:lnTo>
                  <a:pt x="0" y="3368841"/>
                </a:lnTo>
                <a:close/>
              </a:path>
            </a:pathLst>
          </a:cu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xmlns="" id="{35A18324-5CD7-7642-AF9F-BC85F5FA96C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00" r="2" b="18761"/>
          <a:stretch/>
        </p:blipFill>
        <p:spPr>
          <a:xfrm>
            <a:off x="6141722" y="3489159"/>
            <a:ext cx="6050278" cy="3368841"/>
          </a:xfrm>
          <a:custGeom>
            <a:avLst/>
            <a:gdLst/>
            <a:ahLst/>
            <a:cxnLst/>
            <a:rect l="l" t="t" r="r" b="b"/>
            <a:pathLst>
              <a:path w="6050278" h="3368841">
                <a:moveTo>
                  <a:pt x="2157982" y="0"/>
                </a:moveTo>
                <a:lnTo>
                  <a:pt x="6050278" y="0"/>
                </a:lnTo>
                <a:lnTo>
                  <a:pt x="6050278" y="3368841"/>
                </a:lnTo>
                <a:lnTo>
                  <a:pt x="0" y="3368841"/>
                </a:lnTo>
                <a:lnTo>
                  <a:pt x="0" y="1541535"/>
                </a:lnTo>
                <a:lnTo>
                  <a:pt x="2157982" y="1541535"/>
                </a:lnTo>
                <a:close/>
              </a:path>
            </a:pathLst>
          </a:cu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6" r="-3" b="2841"/>
          <a:stretch/>
        </p:blipFill>
        <p:spPr>
          <a:xfrm>
            <a:off x="3983736" y="1918638"/>
            <a:ext cx="4224528" cy="3020725"/>
          </a:xfrm>
          <a:prstGeom prst="rect">
            <a:avLst/>
          </a:prstGeom>
        </p:spPr>
      </p:pic>
      <p:sp>
        <p:nvSpPr>
          <p:cNvPr id="7" name="Flèche droite 6">
            <a:hlinkClick r:id="" action="ppaction://hlinkshowjump?jump=nextslide"/>
          </p:cNvPr>
          <p:cNvSpPr/>
          <p:nvPr/>
        </p:nvSpPr>
        <p:spPr>
          <a:xfrm>
            <a:off x="9786973" y="5970976"/>
            <a:ext cx="1004047" cy="5473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8" name="Flèche gauche 7">
            <a:hlinkClick r:id="rId7" action="ppaction://hlinksldjump"/>
          </p:cNvPr>
          <p:cNvSpPr/>
          <p:nvPr/>
        </p:nvSpPr>
        <p:spPr>
          <a:xfrm>
            <a:off x="492563" y="6029629"/>
            <a:ext cx="1130514" cy="598910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200" dirty="0" smtClean="0">
                <a:hlinkClick r:id="rId7" action="ppaction://hlinksldjump"/>
              </a:rPr>
              <a:t>Menu</a:t>
            </a:r>
            <a:endParaRPr lang="fr-BE" sz="1200" dirty="0"/>
          </a:p>
        </p:txBody>
      </p:sp>
    </p:spTree>
    <p:extLst>
      <p:ext uri="{BB962C8B-B14F-4D97-AF65-F5344CB8AC3E}">
        <p14:creationId xmlns:p14="http://schemas.microsoft.com/office/powerpoint/2010/main" val="607199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3B854194-185D-494D-905C-7C7CB2E30F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B4F5FA0D-0104-4987-8241-EFF7C85B88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40079" y="2053641"/>
            <a:ext cx="3669161" cy="2760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  <a:ea typeface="+mj-ea"/>
                <a:cs typeface="+mj-cs"/>
              </a:rPr>
              <a:t>La salle d’étude des 1</a:t>
            </a:r>
            <a:r>
              <a:rPr lang="en-US" sz="4400" b="1" kern="1200" baseline="3000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  <a:ea typeface="+mj-ea"/>
                <a:cs typeface="+mj-cs"/>
              </a:rPr>
              <a:t>e</a:t>
            </a:r>
            <a:r>
              <a:rPr lang="en-US" sz="4400" b="1" kern="120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2" name="ZoneTexte 1"/>
          <p:cNvSpPr txBox="1"/>
          <p:nvPr/>
        </p:nvSpPr>
        <p:spPr>
          <a:xfrm>
            <a:off x="6090574" y="801866"/>
            <a:ext cx="5306084" cy="5230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L’école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propose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une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salle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d’étude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Futura Lt BT Light" panose="020B0402020204020303" pitchFamily="34" charset="0"/>
              </a:rPr>
              <a:t>réservée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aux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élèves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de 1</a:t>
            </a:r>
            <a:r>
              <a:rPr lang="en-US" sz="2400" baseline="30000" dirty="0">
                <a:solidFill>
                  <a:srgbClr val="000000"/>
                </a:solidFill>
                <a:latin typeface="Futura Lt BT Light" panose="020B0402020204020303" pitchFamily="34" charset="0"/>
              </a:rPr>
              <a:t>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année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. 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endParaRPr lang="en-US" sz="2400" dirty="0">
              <a:solidFill>
                <a:srgbClr val="000000"/>
              </a:solidFill>
              <a:latin typeface="Futura Lt BT Light" panose="020B0402020204020303" pitchFamily="34" charset="0"/>
            </a:endParaRP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Ce local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permet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un </a:t>
            </a:r>
            <a:r>
              <a:rPr lang="en-US" sz="2400" dirty="0" err="1">
                <a:solidFill>
                  <a:schemeClr val="accent2"/>
                </a:solidFill>
                <a:latin typeface="Futura Lt BT Light" panose="020B0402020204020303" pitchFamily="34" charset="0"/>
              </a:rPr>
              <a:t>encadrement</a:t>
            </a:r>
            <a:r>
              <a:rPr lang="en-US" sz="2400" dirty="0">
                <a:solidFill>
                  <a:schemeClr val="accent2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Futura Lt BT Light" panose="020B0402020204020303" pitchFamily="34" charset="0"/>
              </a:rPr>
              <a:t>rapproché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par les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éducateurs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et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offre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tous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les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jours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une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étude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matinale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de 7h30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à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8h00.</a:t>
            </a:r>
          </a:p>
        </p:txBody>
      </p:sp>
      <p:sp>
        <p:nvSpPr>
          <p:cNvPr id="7" name="Flèche droite 6">
            <a:hlinkClick r:id="" action="ppaction://hlinkshowjump?jump=nextslide"/>
          </p:cNvPr>
          <p:cNvSpPr/>
          <p:nvPr/>
        </p:nvSpPr>
        <p:spPr>
          <a:xfrm>
            <a:off x="10401074" y="6215789"/>
            <a:ext cx="1004047" cy="45892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061486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854ECEBE-9353-406C-9313-02A517A310E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xmlns="" id="{86806086-A782-4311-A63B-1A68574D806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15902" y="-15901"/>
            <a:ext cx="6578337" cy="5814891"/>
          </a:xfrm>
          <a:custGeom>
            <a:avLst/>
            <a:gdLst>
              <a:gd name="connsiteX0" fmla="*/ 1667657 w 6578337"/>
              <a:gd name="connsiteY0" fmla="*/ 0 h 5814891"/>
              <a:gd name="connsiteX1" fmla="*/ 5296215 w 6578337"/>
              <a:gd name="connsiteY1" fmla="*/ 0 h 5814891"/>
              <a:gd name="connsiteX2" fmla="*/ 5354505 w 6578337"/>
              <a:gd name="connsiteY2" fmla="*/ 38974 h 5814891"/>
              <a:gd name="connsiteX3" fmla="*/ 5772761 w 6578337"/>
              <a:gd name="connsiteY3" fmla="*/ 430996 h 5814891"/>
              <a:gd name="connsiteX4" fmla="*/ 6578337 w 6578337"/>
              <a:gd name="connsiteY4" fmla="*/ 2842158 h 5814891"/>
              <a:gd name="connsiteX5" fmla="*/ 6219497 w 6578337"/>
              <a:gd name="connsiteY5" fmla="*/ 3831001 h 5814891"/>
              <a:gd name="connsiteX6" fmla="*/ 5157059 w 6578337"/>
              <a:gd name="connsiteY6" fmla="*/ 4751758 h 5814891"/>
              <a:gd name="connsiteX7" fmla="*/ 4923464 w 6578337"/>
              <a:gd name="connsiteY7" fmla="*/ 4927890 h 5814891"/>
              <a:gd name="connsiteX8" fmla="*/ 3004017 w 6578337"/>
              <a:gd name="connsiteY8" fmla="*/ 5814891 h 5814891"/>
              <a:gd name="connsiteX9" fmla="*/ 475534 w 6578337"/>
              <a:gd name="connsiteY9" fmla="*/ 4373098 h 5814891"/>
              <a:gd name="connsiteX10" fmla="*/ 206071 w 6578337"/>
              <a:gd name="connsiteY10" fmla="*/ 4004246 h 5814891"/>
              <a:gd name="connsiteX11" fmla="*/ 79385 w 6578337"/>
              <a:gd name="connsiteY11" fmla="*/ 3833508 h 5814891"/>
              <a:gd name="connsiteX12" fmla="*/ 0 w 6578337"/>
              <a:gd name="connsiteY12" fmla="*/ 3721725 h 5814891"/>
              <a:gd name="connsiteX13" fmla="*/ 0 w 6578337"/>
              <a:gd name="connsiteY13" fmla="*/ 1581323 h 5814891"/>
              <a:gd name="connsiteX14" fmla="*/ 168477 w 6578337"/>
              <a:gd name="connsiteY14" fmla="*/ 1300525 h 5814891"/>
              <a:gd name="connsiteX15" fmla="*/ 885512 w 6578337"/>
              <a:gd name="connsiteY15" fmla="*/ 515238 h 5814891"/>
              <a:gd name="connsiteX16" fmla="*/ 1494824 w 6578337"/>
              <a:gd name="connsiteY16" fmla="*/ 90742 h 58148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578337" h="5814891">
                <a:moveTo>
                  <a:pt x="1667657" y="0"/>
                </a:moveTo>
                <a:lnTo>
                  <a:pt x="5296215" y="0"/>
                </a:lnTo>
                <a:lnTo>
                  <a:pt x="5354505" y="38974"/>
                </a:lnTo>
                <a:cubicBezTo>
                  <a:pt x="5505893" y="152699"/>
                  <a:pt x="5645664" y="283643"/>
                  <a:pt x="5772761" y="430996"/>
                </a:cubicBezTo>
                <a:cubicBezTo>
                  <a:pt x="6292274" y="1033532"/>
                  <a:pt x="6578337" y="1889809"/>
                  <a:pt x="6578337" y="2842158"/>
                </a:cubicBezTo>
                <a:cubicBezTo>
                  <a:pt x="6578337" y="3222117"/>
                  <a:pt x="6467617" y="3527065"/>
                  <a:pt x="6219497" y="3831001"/>
                </a:cubicBezTo>
                <a:cubicBezTo>
                  <a:pt x="5959965" y="4148933"/>
                  <a:pt x="5569997" y="4441763"/>
                  <a:pt x="5157059" y="4751758"/>
                </a:cubicBezTo>
                <a:cubicBezTo>
                  <a:pt x="5080873" y="4808882"/>
                  <a:pt x="5002168" y="4868026"/>
                  <a:pt x="4923464" y="4927890"/>
                </a:cubicBezTo>
                <a:cubicBezTo>
                  <a:pt x="4218974" y="5463640"/>
                  <a:pt x="3704799" y="5814891"/>
                  <a:pt x="3004017" y="5814891"/>
                </a:cubicBezTo>
                <a:cubicBezTo>
                  <a:pt x="1936240" y="5814891"/>
                  <a:pt x="1180025" y="5383723"/>
                  <a:pt x="475534" y="4373098"/>
                </a:cubicBezTo>
                <a:cubicBezTo>
                  <a:pt x="383343" y="4240819"/>
                  <a:pt x="293225" y="4120515"/>
                  <a:pt x="206071" y="4004246"/>
                </a:cubicBezTo>
                <a:cubicBezTo>
                  <a:pt x="160920" y="3943985"/>
                  <a:pt x="118700" y="3887339"/>
                  <a:pt x="79385" y="3833508"/>
                </a:cubicBezTo>
                <a:lnTo>
                  <a:pt x="0" y="3721725"/>
                </a:lnTo>
                <a:lnTo>
                  <a:pt x="0" y="1581323"/>
                </a:lnTo>
                <a:lnTo>
                  <a:pt x="168477" y="1300525"/>
                </a:lnTo>
                <a:cubicBezTo>
                  <a:pt x="359173" y="1017017"/>
                  <a:pt x="599372" y="753795"/>
                  <a:pt x="885512" y="515238"/>
                </a:cubicBezTo>
                <a:cubicBezTo>
                  <a:pt x="1073010" y="358870"/>
                  <a:pt x="1278109" y="216205"/>
                  <a:pt x="1494824" y="90742"/>
                </a:cubicBezTo>
                <a:close/>
              </a:path>
            </a:pathLst>
          </a:custGeom>
          <a:noFill/>
          <a:ln w="19050">
            <a:solidFill>
              <a:srgbClr val="FFFFFF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4A612B88-F56D-4247-91CF-EE12432F79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41" r="7580" b="3"/>
          <a:stretch/>
        </p:blipFill>
        <p:spPr>
          <a:xfrm>
            <a:off x="20" y="-2"/>
            <a:ext cx="6323142" cy="5593660"/>
          </a:xfrm>
          <a:custGeom>
            <a:avLst/>
            <a:gdLst/>
            <a:ahLst/>
            <a:cxnLst/>
            <a:rect l="l" t="t" r="r" b="b"/>
            <a:pathLst>
              <a:path w="6323162" h="5593660">
                <a:moveTo>
                  <a:pt x="2177447" y="0"/>
                </a:moveTo>
                <a:lnTo>
                  <a:pt x="4826316" y="0"/>
                </a:lnTo>
                <a:lnTo>
                  <a:pt x="4971508" y="75777"/>
                </a:lnTo>
                <a:cubicBezTo>
                  <a:pt x="5197582" y="210111"/>
                  <a:pt x="5400550" y="381325"/>
                  <a:pt x="5577109" y="586873"/>
                </a:cubicBezTo>
                <a:cubicBezTo>
                  <a:pt x="6058235" y="1147205"/>
                  <a:pt x="6323162" y="1943505"/>
                  <a:pt x="6323162" y="2829148"/>
                </a:cubicBezTo>
                <a:cubicBezTo>
                  <a:pt x="6323162" y="3182494"/>
                  <a:pt x="6220623" y="3466081"/>
                  <a:pt x="5990836" y="3748729"/>
                </a:cubicBezTo>
                <a:cubicBezTo>
                  <a:pt x="5750480" y="4044392"/>
                  <a:pt x="5389327" y="4316711"/>
                  <a:pt x="5006899" y="4604992"/>
                </a:cubicBezTo>
                <a:cubicBezTo>
                  <a:pt x="4936343" y="4658116"/>
                  <a:pt x="4863453" y="4713117"/>
                  <a:pt x="4790566" y="4768788"/>
                </a:cubicBezTo>
                <a:cubicBezTo>
                  <a:pt x="4138128" y="5267012"/>
                  <a:pt x="3661945" y="5593660"/>
                  <a:pt x="3012943" y="5593660"/>
                </a:cubicBezTo>
                <a:cubicBezTo>
                  <a:pt x="2024062" y="5593660"/>
                  <a:pt x="1323723" y="5192693"/>
                  <a:pt x="671286" y="4252856"/>
                </a:cubicBezTo>
                <a:cubicBezTo>
                  <a:pt x="585906" y="4129842"/>
                  <a:pt x="502446" y="4017964"/>
                  <a:pt x="421733" y="3909839"/>
                </a:cubicBezTo>
                <a:cubicBezTo>
                  <a:pt x="254471" y="3685679"/>
                  <a:pt x="130655" y="3515312"/>
                  <a:pt x="48655" y="3351082"/>
                </a:cubicBezTo>
                <a:lnTo>
                  <a:pt x="0" y="3239820"/>
                </a:lnTo>
                <a:lnTo>
                  <a:pt x="0" y="2248150"/>
                </a:lnTo>
                <a:lnTo>
                  <a:pt x="1658" y="2239520"/>
                </a:lnTo>
                <a:cubicBezTo>
                  <a:pt x="51657" y="2045089"/>
                  <a:pt x="126469" y="1853225"/>
                  <a:pt x="225714" y="1665285"/>
                </a:cubicBezTo>
                <a:cubicBezTo>
                  <a:pt x="419948" y="1297585"/>
                  <a:pt x="697641" y="961011"/>
                  <a:pt x="1050970" y="665214"/>
                </a:cubicBezTo>
                <a:cubicBezTo>
                  <a:pt x="1311437" y="447090"/>
                  <a:pt x="1608578" y="257641"/>
                  <a:pt x="1923692" y="107844"/>
                </a:cubicBezTo>
                <a:close/>
              </a:path>
            </a:pathLst>
          </a:cu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xmlns="" id="{CE71458B-DF80-43DF-9693-2EC3878ACAB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6323162" cy="5593660"/>
          </a:xfrm>
          <a:custGeom>
            <a:avLst/>
            <a:gdLst>
              <a:gd name="connsiteX0" fmla="*/ 2177447 w 6323162"/>
              <a:gd name="connsiteY0" fmla="*/ 0 h 5593660"/>
              <a:gd name="connsiteX1" fmla="*/ 2572776 w 6323162"/>
              <a:gd name="connsiteY1" fmla="*/ 0 h 5593660"/>
              <a:gd name="connsiteX2" fmla="*/ 2279674 w 6323162"/>
              <a:gd name="connsiteY2" fmla="*/ 98163 h 5593660"/>
              <a:gd name="connsiteX3" fmla="*/ 1163390 w 6323162"/>
              <a:gd name="connsiteY3" fmla="*/ 758946 h 5593660"/>
              <a:gd name="connsiteX4" fmla="*/ 391288 w 6323162"/>
              <a:gd name="connsiteY4" fmla="*/ 1711778 h 5593660"/>
              <a:gd name="connsiteX5" fmla="*/ 111318 w 6323162"/>
              <a:gd name="connsiteY5" fmla="*/ 2820666 h 5593660"/>
              <a:gd name="connsiteX6" fmla="*/ 574682 w 6323162"/>
              <a:gd name="connsiteY6" fmla="*/ 3850310 h 5593660"/>
              <a:gd name="connsiteX7" fmla="*/ 808161 w 6323162"/>
              <a:gd name="connsiteY7" fmla="*/ 4177123 h 5593660"/>
              <a:gd name="connsiteX8" fmla="*/ 2998992 w 6323162"/>
              <a:gd name="connsiteY8" fmla="*/ 5454594 h 5593660"/>
              <a:gd name="connsiteX9" fmla="*/ 4662117 w 6323162"/>
              <a:gd name="connsiteY9" fmla="*/ 4668685 h 5593660"/>
              <a:gd name="connsiteX10" fmla="*/ 4864518 w 6323162"/>
              <a:gd name="connsiteY10" fmla="*/ 4512627 h 5593660"/>
              <a:gd name="connsiteX11" fmla="*/ 5785079 w 6323162"/>
              <a:gd name="connsiteY11" fmla="*/ 3696808 h 5593660"/>
              <a:gd name="connsiteX12" fmla="*/ 6095999 w 6323162"/>
              <a:gd name="connsiteY12" fmla="*/ 2820666 h 5593660"/>
              <a:gd name="connsiteX13" fmla="*/ 5397999 w 6323162"/>
              <a:gd name="connsiteY13" fmla="*/ 684305 h 5593660"/>
              <a:gd name="connsiteX14" fmla="*/ 4612801 w 6323162"/>
              <a:gd name="connsiteY14" fmla="*/ 81166 h 5593660"/>
              <a:gd name="connsiteX15" fmla="*/ 4406067 w 6323162"/>
              <a:gd name="connsiteY15" fmla="*/ 0 h 5593660"/>
              <a:gd name="connsiteX16" fmla="*/ 4826316 w 6323162"/>
              <a:gd name="connsiteY16" fmla="*/ 0 h 5593660"/>
              <a:gd name="connsiteX17" fmla="*/ 4971508 w 6323162"/>
              <a:gd name="connsiteY17" fmla="*/ 75777 h 5593660"/>
              <a:gd name="connsiteX18" fmla="*/ 5577109 w 6323162"/>
              <a:gd name="connsiteY18" fmla="*/ 586873 h 5593660"/>
              <a:gd name="connsiteX19" fmla="*/ 6323162 w 6323162"/>
              <a:gd name="connsiteY19" fmla="*/ 2829148 h 5593660"/>
              <a:gd name="connsiteX20" fmla="*/ 5990836 w 6323162"/>
              <a:gd name="connsiteY20" fmla="*/ 3748729 h 5593660"/>
              <a:gd name="connsiteX21" fmla="*/ 5006899 w 6323162"/>
              <a:gd name="connsiteY21" fmla="*/ 4604992 h 5593660"/>
              <a:gd name="connsiteX22" fmla="*/ 4790566 w 6323162"/>
              <a:gd name="connsiteY22" fmla="*/ 4768788 h 5593660"/>
              <a:gd name="connsiteX23" fmla="*/ 3012943 w 6323162"/>
              <a:gd name="connsiteY23" fmla="*/ 5593660 h 5593660"/>
              <a:gd name="connsiteX24" fmla="*/ 671286 w 6323162"/>
              <a:gd name="connsiteY24" fmla="*/ 4252856 h 5593660"/>
              <a:gd name="connsiteX25" fmla="*/ 421733 w 6323162"/>
              <a:gd name="connsiteY25" fmla="*/ 3909839 h 5593660"/>
              <a:gd name="connsiteX26" fmla="*/ 48655 w 6323162"/>
              <a:gd name="connsiteY26" fmla="*/ 3351082 h 5593660"/>
              <a:gd name="connsiteX27" fmla="*/ 0 w 6323162"/>
              <a:gd name="connsiteY27" fmla="*/ 3239820 h 5593660"/>
              <a:gd name="connsiteX28" fmla="*/ 0 w 6323162"/>
              <a:gd name="connsiteY28" fmla="*/ 2248150 h 5593660"/>
              <a:gd name="connsiteX29" fmla="*/ 1658 w 6323162"/>
              <a:gd name="connsiteY29" fmla="*/ 2239520 h 5593660"/>
              <a:gd name="connsiteX30" fmla="*/ 225714 w 6323162"/>
              <a:gd name="connsiteY30" fmla="*/ 1665285 h 5593660"/>
              <a:gd name="connsiteX31" fmla="*/ 1050970 w 6323162"/>
              <a:gd name="connsiteY31" fmla="*/ 665214 h 5593660"/>
              <a:gd name="connsiteX32" fmla="*/ 1923692 w 6323162"/>
              <a:gd name="connsiteY32" fmla="*/ 107844 h 5593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6323162" h="5593660">
                <a:moveTo>
                  <a:pt x="2177447" y="0"/>
                </a:moveTo>
                <a:lnTo>
                  <a:pt x="2572776" y="0"/>
                </a:lnTo>
                <a:lnTo>
                  <a:pt x="2279674" y="98163"/>
                </a:lnTo>
                <a:cubicBezTo>
                  <a:pt x="1874231" y="253327"/>
                  <a:pt x="1488311" y="481852"/>
                  <a:pt x="1163390" y="758946"/>
                </a:cubicBezTo>
                <a:cubicBezTo>
                  <a:pt x="832819" y="1040772"/>
                  <a:pt x="573013" y="1361447"/>
                  <a:pt x="391288" y="1711778"/>
                </a:cubicBezTo>
                <a:cubicBezTo>
                  <a:pt x="205583" y="2069903"/>
                  <a:pt x="111318" y="2442986"/>
                  <a:pt x="111318" y="2820666"/>
                </a:cubicBezTo>
                <a:cubicBezTo>
                  <a:pt x="111318" y="3201031"/>
                  <a:pt x="261705" y="3423166"/>
                  <a:pt x="574682" y="3850310"/>
                </a:cubicBezTo>
                <a:cubicBezTo>
                  <a:pt x="650197" y="3953327"/>
                  <a:pt x="728281" y="4059920"/>
                  <a:pt x="808161" y="4177123"/>
                </a:cubicBezTo>
                <a:cubicBezTo>
                  <a:pt x="1418574" y="5072567"/>
                  <a:pt x="2073806" y="5454594"/>
                  <a:pt x="2998992" y="5454594"/>
                </a:cubicBezTo>
                <a:cubicBezTo>
                  <a:pt x="3606192" y="5454594"/>
                  <a:pt x="4051705" y="5143376"/>
                  <a:pt x="4662117" y="4668685"/>
                </a:cubicBezTo>
                <a:cubicBezTo>
                  <a:pt x="4730310" y="4615645"/>
                  <a:pt x="4798505" y="4563242"/>
                  <a:pt x="4864518" y="4512627"/>
                </a:cubicBezTo>
                <a:cubicBezTo>
                  <a:pt x="5222313" y="4237963"/>
                  <a:pt x="5560204" y="3978506"/>
                  <a:pt x="5785079" y="3696808"/>
                </a:cubicBezTo>
                <a:cubicBezTo>
                  <a:pt x="6000066" y="3427513"/>
                  <a:pt x="6095999" y="3157320"/>
                  <a:pt x="6095999" y="2820666"/>
                </a:cubicBezTo>
                <a:cubicBezTo>
                  <a:pt x="6095999" y="1976856"/>
                  <a:pt x="5848138" y="1218170"/>
                  <a:pt x="5397999" y="684305"/>
                </a:cubicBezTo>
                <a:cubicBezTo>
                  <a:pt x="5177750" y="423188"/>
                  <a:pt x="4913577" y="220223"/>
                  <a:pt x="4612801" y="81166"/>
                </a:cubicBezTo>
                <a:lnTo>
                  <a:pt x="4406067" y="0"/>
                </a:lnTo>
                <a:lnTo>
                  <a:pt x="4826316" y="0"/>
                </a:lnTo>
                <a:lnTo>
                  <a:pt x="4971508" y="75777"/>
                </a:lnTo>
                <a:cubicBezTo>
                  <a:pt x="5197582" y="210111"/>
                  <a:pt x="5400550" y="381325"/>
                  <a:pt x="5577109" y="586873"/>
                </a:cubicBezTo>
                <a:cubicBezTo>
                  <a:pt x="6058235" y="1147205"/>
                  <a:pt x="6323162" y="1943505"/>
                  <a:pt x="6323162" y="2829148"/>
                </a:cubicBezTo>
                <a:cubicBezTo>
                  <a:pt x="6323162" y="3182494"/>
                  <a:pt x="6220623" y="3466081"/>
                  <a:pt x="5990836" y="3748729"/>
                </a:cubicBezTo>
                <a:cubicBezTo>
                  <a:pt x="5750480" y="4044392"/>
                  <a:pt x="5389327" y="4316711"/>
                  <a:pt x="5006899" y="4604992"/>
                </a:cubicBezTo>
                <a:cubicBezTo>
                  <a:pt x="4936343" y="4658116"/>
                  <a:pt x="4863453" y="4713117"/>
                  <a:pt x="4790566" y="4768788"/>
                </a:cubicBezTo>
                <a:cubicBezTo>
                  <a:pt x="4138128" y="5267012"/>
                  <a:pt x="3661945" y="5593660"/>
                  <a:pt x="3012943" y="5593660"/>
                </a:cubicBezTo>
                <a:cubicBezTo>
                  <a:pt x="2024062" y="5593660"/>
                  <a:pt x="1323723" y="5192693"/>
                  <a:pt x="671286" y="4252856"/>
                </a:cubicBezTo>
                <a:cubicBezTo>
                  <a:pt x="585906" y="4129842"/>
                  <a:pt x="502446" y="4017964"/>
                  <a:pt x="421733" y="3909839"/>
                </a:cubicBezTo>
                <a:cubicBezTo>
                  <a:pt x="254471" y="3685679"/>
                  <a:pt x="130655" y="3515312"/>
                  <a:pt x="48655" y="3351082"/>
                </a:cubicBezTo>
                <a:lnTo>
                  <a:pt x="0" y="3239820"/>
                </a:lnTo>
                <a:lnTo>
                  <a:pt x="0" y="2248150"/>
                </a:lnTo>
                <a:lnTo>
                  <a:pt x="1658" y="2239520"/>
                </a:lnTo>
                <a:cubicBezTo>
                  <a:pt x="51657" y="2045089"/>
                  <a:pt x="126469" y="1853225"/>
                  <a:pt x="225714" y="1665285"/>
                </a:cubicBezTo>
                <a:cubicBezTo>
                  <a:pt x="419948" y="1297585"/>
                  <a:pt x="697641" y="961011"/>
                  <a:pt x="1050970" y="665214"/>
                </a:cubicBezTo>
                <a:cubicBezTo>
                  <a:pt x="1311437" y="447090"/>
                  <a:pt x="1608578" y="257641"/>
                  <a:pt x="1923692" y="107844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xmlns="" id="{DE1994AC-22D1-4B48-9EDA-BE373E70456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541758" y="1415331"/>
            <a:ext cx="5665992" cy="5466522"/>
          </a:xfrm>
          <a:custGeom>
            <a:avLst/>
            <a:gdLst>
              <a:gd name="connsiteX0" fmla="*/ 3113576 w 5665992"/>
              <a:gd name="connsiteY0" fmla="*/ 1556 h 5401530"/>
              <a:gd name="connsiteX1" fmla="*/ 4468777 w 5665992"/>
              <a:gd name="connsiteY1" fmla="*/ 405866 h 5401530"/>
              <a:gd name="connsiteX2" fmla="*/ 5525792 w 5665992"/>
              <a:gd name="connsiteY2" fmla="*/ 1317461 h 5401530"/>
              <a:gd name="connsiteX3" fmla="*/ 5665992 w 5665992"/>
              <a:gd name="connsiteY3" fmla="*/ 1506159 h 5401530"/>
              <a:gd name="connsiteX4" fmla="*/ 5665992 w 5665992"/>
              <a:gd name="connsiteY4" fmla="*/ 5401530 h 5401530"/>
              <a:gd name="connsiteX5" fmla="*/ 965932 w 5665992"/>
              <a:gd name="connsiteY5" fmla="*/ 5401530 h 5401530"/>
              <a:gd name="connsiteX6" fmla="*/ 836753 w 5665992"/>
              <a:gd name="connsiteY6" fmla="*/ 5181943 h 5401530"/>
              <a:gd name="connsiteX7" fmla="*/ 509793 w 5665992"/>
              <a:gd name="connsiteY7" fmla="*/ 4458111 h 5401530"/>
              <a:gd name="connsiteX8" fmla="*/ 251995 w 5665992"/>
              <a:gd name="connsiteY8" fmla="*/ 1805844 h 5401530"/>
              <a:gd name="connsiteX9" fmla="*/ 3113576 w 5665992"/>
              <a:gd name="connsiteY9" fmla="*/ 1556 h 5401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665992" h="5401530">
                <a:moveTo>
                  <a:pt x="3113576" y="1556"/>
                </a:moveTo>
                <a:cubicBezTo>
                  <a:pt x="3559807" y="16866"/>
                  <a:pt x="4018025" y="145625"/>
                  <a:pt x="4468777" y="405866"/>
                </a:cubicBezTo>
                <a:cubicBezTo>
                  <a:pt x="4871803" y="638554"/>
                  <a:pt x="5229811" y="952545"/>
                  <a:pt x="5525792" y="1317461"/>
                </a:cubicBezTo>
                <a:lnTo>
                  <a:pt x="5665992" y="1506159"/>
                </a:lnTo>
                <a:lnTo>
                  <a:pt x="5665992" y="5401530"/>
                </a:lnTo>
                <a:lnTo>
                  <a:pt x="965932" y="5401530"/>
                </a:lnTo>
                <a:lnTo>
                  <a:pt x="836753" y="5181943"/>
                </a:lnTo>
                <a:cubicBezTo>
                  <a:pt x="713569" y="4953383"/>
                  <a:pt x="611679" y="4708683"/>
                  <a:pt x="509793" y="4458111"/>
                </a:cubicBezTo>
                <a:cubicBezTo>
                  <a:pt x="136790" y="3540808"/>
                  <a:pt x="-278612" y="2724882"/>
                  <a:pt x="251995" y="1805844"/>
                </a:cubicBezTo>
                <a:cubicBezTo>
                  <a:pt x="911122" y="664202"/>
                  <a:pt x="1973207" y="-37572"/>
                  <a:pt x="3113576" y="1556"/>
                </a:cubicBezTo>
                <a:close/>
              </a:path>
            </a:pathLst>
          </a:custGeom>
          <a:noFill/>
          <a:ln w="19050">
            <a:solidFill>
              <a:srgbClr val="FFFFFF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xmlns="" id="{3DFC3AE6-03D2-054D-91DF-4CC76D310B6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86" r="3374" b="-1"/>
          <a:stretch/>
        </p:blipFill>
        <p:spPr>
          <a:xfrm>
            <a:off x="6795930" y="1685367"/>
            <a:ext cx="5396070" cy="5172635"/>
          </a:xfrm>
          <a:custGeom>
            <a:avLst/>
            <a:gdLst/>
            <a:ahLst/>
            <a:cxnLst/>
            <a:rect l="l" t="t" r="r" b="b"/>
            <a:pathLst>
              <a:path w="5396070" h="5172635">
                <a:moveTo>
                  <a:pt x="2809770" y="1442"/>
                </a:moveTo>
                <a:cubicBezTo>
                  <a:pt x="3212462" y="15635"/>
                  <a:pt x="3625968" y="134989"/>
                  <a:pt x="4032739" y="376223"/>
                </a:cubicBezTo>
                <a:cubicBezTo>
                  <a:pt x="4589656" y="706501"/>
                  <a:pt x="5051318" y="1213487"/>
                  <a:pt x="5362614" y="1796088"/>
                </a:cubicBezTo>
                <a:lnTo>
                  <a:pt x="5396070" y="1864600"/>
                </a:lnTo>
                <a:lnTo>
                  <a:pt x="5396070" y="4888539"/>
                </a:lnTo>
                <a:lnTo>
                  <a:pt x="5373530" y="4924165"/>
                </a:lnTo>
                <a:cubicBezTo>
                  <a:pt x="5310112" y="5013254"/>
                  <a:pt x="5241620" y="5088864"/>
                  <a:pt x="5168684" y="5154829"/>
                </a:cubicBezTo>
                <a:lnTo>
                  <a:pt x="5146924" y="5172635"/>
                </a:lnTo>
                <a:lnTo>
                  <a:pt x="987172" y="5172635"/>
                </a:lnTo>
                <a:lnTo>
                  <a:pt x="842383" y="4959392"/>
                </a:lnTo>
                <a:cubicBezTo>
                  <a:pt x="689919" y="4704655"/>
                  <a:pt x="574982" y="4422821"/>
                  <a:pt x="460051" y="4132485"/>
                </a:cubicBezTo>
                <a:cubicBezTo>
                  <a:pt x="123442" y="3282182"/>
                  <a:pt x="-251427" y="2525854"/>
                  <a:pt x="227408" y="1673941"/>
                </a:cubicBezTo>
                <a:cubicBezTo>
                  <a:pt x="822220" y="615687"/>
                  <a:pt x="1780673" y="-34829"/>
                  <a:pt x="2809770" y="1442"/>
                </a:cubicBezTo>
                <a:close/>
              </a:path>
            </a:pathLst>
          </a:custGeom>
        </p:spPr>
      </p:pic>
      <p:sp>
        <p:nvSpPr>
          <p:cNvPr id="16" name="Freeform: Shape 15">
            <a:extLst>
              <a:ext uri="{FF2B5EF4-FFF2-40B4-BE49-F238E27FC236}">
                <a16:creationId xmlns:a16="http://schemas.microsoft.com/office/drawing/2014/main" xmlns="" id="{22220111-5018-4EB7-A38B-79BD37F7C09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795930" y="1685365"/>
            <a:ext cx="5396070" cy="5172635"/>
          </a:xfrm>
          <a:custGeom>
            <a:avLst/>
            <a:gdLst>
              <a:gd name="connsiteX0" fmla="*/ 2809770 w 5396070"/>
              <a:gd name="connsiteY0" fmla="*/ 1442 h 5172635"/>
              <a:gd name="connsiteX1" fmla="*/ 4032739 w 5396070"/>
              <a:gd name="connsiteY1" fmla="*/ 376223 h 5172635"/>
              <a:gd name="connsiteX2" fmla="*/ 5362614 w 5396070"/>
              <a:gd name="connsiteY2" fmla="*/ 1796088 h 5172635"/>
              <a:gd name="connsiteX3" fmla="*/ 5396070 w 5396070"/>
              <a:gd name="connsiteY3" fmla="*/ 1864599 h 5172635"/>
              <a:gd name="connsiteX4" fmla="*/ 5396070 w 5396070"/>
              <a:gd name="connsiteY4" fmla="*/ 1981756 h 5172635"/>
              <a:gd name="connsiteX5" fmla="*/ 5363566 w 5396070"/>
              <a:gd name="connsiteY5" fmla="*/ 1915670 h 5172635"/>
              <a:gd name="connsiteX6" fmla="*/ 4071524 w 5396070"/>
              <a:gd name="connsiteY6" fmla="*/ 546090 h 5172635"/>
              <a:gd name="connsiteX7" fmla="*/ 2883346 w 5396070"/>
              <a:gd name="connsiteY7" fmla="*/ 184583 h 5172635"/>
              <a:gd name="connsiteX8" fmla="*/ 374449 w 5396070"/>
              <a:gd name="connsiteY8" fmla="*/ 1797850 h 5172635"/>
              <a:gd name="connsiteX9" fmla="*/ 600473 w 5396070"/>
              <a:gd name="connsiteY9" fmla="*/ 4169322 h 5172635"/>
              <a:gd name="connsiteX10" fmla="*/ 971928 w 5396070"/>
              <a:gd name="connsiteY10" fmla="*/ 4966944 h 5172635"/>
              <a:gd name="connsiteX11" fmla="*/ 1112598 w 5396070"/>
              <a:gd name="connsiteY11" fmla="*/ 5172635 h 5172635"/>
              <a:gd name="connsiteX12" fmla="*/ 987172 w 5396070"/>
              <a:gd name="connsiteY12" fmla="*/ 5172635 h 5172635"/>
              <a:gd name="connsiteX13" fmla="*/ 842383 w 5396070"/>
              <a:gd name="connsiteY13" fmla="*/ 4959392 h 5172635"/>
              <a:gd name="connsiteX14" fmla="*/ 460051 w 5396070"/>
              <a:gd name="connsiteY14" fmla="*/ 4132485 h 5172635"/>
              <a:gd name="connsiteX15" fmla="*/ 227408 w 5396070"/>
              <a:gd name="connsiteY15" fmla="*/ 1673941 h 5172635"/>
              <a:gd name="connsiteX16" fmla="*/ 2809770 w 5396070"/>
              <a:gd name="connsiteY16" fmla="*/ 1442 h 5172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396070" h="5172635">
                <a:moveTo>
                  <a:pt x="2809770" y="1442"/>
                </a:moveTo>
                <a:cubicBezTo>
                  <a:pt x="3212462" y="15635"/>
                  <a:pt x="3625968" y="134989"/>
                  <a:pt x="4032739" y="376223"/>
                </a:cubicBezTo>
                <a:cubicBezTo>
                  <a:pt x="4589656" y="706501"/>
                  <a:pt x="5051318" y="1213487"/>
                  <a:pt x="5362614" y="1796088"/>
                </a:cubicBezTo>
                <a:lnTo>
                  <a:pt x="5396070" y="1864599"/>
                </a:lnTo>
                <a:lnTo>
                  <a:pt x="5396070" y="1981756"/>
                </a:lnTo>
                <a:lnTo>
                  <a:pt x="5363566" y="1915670"/>
                </a:lnTo>
                <a:cubicBezTo>
                  <a:pt x="5061125" y="1353703"/>
                  <a:pt x="4612597" y="864671"/>
                  <a:pt x="4071524" y="546090"/>
                </a:cubicBezTo>
                <a:cubicBezTo>
                  <a:pt x="3676324" y="313400"/>
                  <a:pt x="3274582" y="198273"/>
                  <a:pt x="2883346" y="184583"/>
                </a:cubicBezTo>
                <a:cubicBezTo>
                  <a:pt x="1883526" y="149597"/>
                  <a:pt x="952339" y="777074"/>
                  <a:pt x="374449" y="1797850"/>
                </a:cubicBezTo>
                <a:cubicBezTo>
                  <a:pt x="-90765" y="2619591"/>
                  <a:pt x="273440" y="3349133"/>
                  <a:pt x="600473" y="4169322"/>
                </a:cubicBezTo>
                <a:cubicBezTo>
                  <a:pt x="712134" y="4449376"/>
                  <a:pt x="823802" y="4721229"/>
                  <a:pt x="971928" y="4966944"/>
                </a:cubicBezTo>
                <a:lnTo>
                  <a:pt x="1112598" y="5172635"/>
                </a:lnTo>
                <a:lnTo>
                  <a:pt x="987172" y="5172635"/>
                </a:lnTo>
                <a:lnTo>
                  <a:pt x="842383" y="4959392"/>
                </a:lnTo>
                <a:cubicBezTo>
                  <a:pt x="689919" y="4704655"/>
                  <a:pt x="574981" y="4422821"/>
                  <a:pt x="460051" y="4132485"/>
                </a:cubicBezTo>
                <a:cubicBezTo>
                  <a:pt x="123442" y="3282182"/>
                  <a:pt x="-251427" y="2525854"/>
                  <a:pt x="227408" y="1673941"/>
                </a:cubicBezTo>
                <a:cubicBezTo>
                  <a:pt x="822220" y="615687"/>
                  <a:pt x="1780673" y="-34829"/>
                  <a:pt x="2809770" y="1442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9" name="Flèche droite 8">
            <a:hlinkClick r:id="" action="ppaction://hlinkshowjump?jump=nextslide"/>
          </p:cNvPr>
          <p:cNvSpPr/>
          <p:nvPr/>
        </p:nvSpPr>
        <p:spPr>
          <a:xfrm>
            <a:off x="5791883" y="6135402"/>
            <a:ext cx="1004047" cy="5989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1" name="Flèche gauche 10">
            <a:hlinkClick r:id="rId4" action="ppaction://hlinksldjump"/>
          </p:cNvPr>
          <p:cNvSpPr/>
          <p:nvPr/>
        </p:nvSpPr>
        <p:spPr>
          <a:xfrm>
            <a:off x="4182442" y="6135402"/>
            <a:ext cx="1130514" cy="598910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200" dirty="0" smtClean="0">
                <a:hlinkClick r:id="rId4" action="ppaction://hlinksldjump"/>
              </a:rPr>
              <a:t>Menu</a:t>
            </a:r>
            <a:endParaRPr lang="fr-BE" sz="1200" dirty="0"/>
          </a:p>
        </p:txBody>
      </p:sp>
    </p:spTree>
    <p:extLst>
      <p:ext uri="{BB962C8B-B14F-4D97-AF65-F5344CB8AC3E}">
        <p14:creationId xmlns:p14="http://schemas.microsoft.com/office/powerpoint/2010/main" val="1831409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xmlns="" id="{3B854194-185D-494D-905C-7C7CB2E30F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B4F5FA0D-0104-4987-8241-EFF7C85B88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40079" y="2053641"/>
            <a:ext cx="3669161" cy="2760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  <a:ea typeface="+mj-ea"/>
                <a:cs typeface="+mj-cs"/>
              </a:rPr>
              <a:t>Les infrastructures </a:t>
            </a:r>
            <a:r>
              <a:rPr lang="en-US" sz="4400" b="1" kern="120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  <a:ea typeface="+mj-ea"/>
                <a:cs typeface="+mj-cs"/>
              </a:rPr>
              <a:t>sportives</a:t>
            </a:r>
            <a:endParaRPr lang="en-US" sz="4400" b="1" kern="1200" dirty="0">
              <a:ln w="13462">
                <a:solidFill>
                  <a:schemeClr val="bg1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5692877" y="471949"/>
            <a:ext cx="6312310" cy="59730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L’Athénée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dispose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d’une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>
                <a:solidFill>
                  <a:schemeClr val="accent2"/>
                </a:solidFill>
                <a:latin typeface="Futura Lt BT Light" panose="020B0402020204020303" pitchFamily="34" charset="0"/>
              </a:rPr>
              <a:t>infrastructure </a:t>
            </a:r>
            <a:r>
              <a:rPr lang="en-US" sz="2400" dirty="0" err="1">
                <a:solidFill>
                  <a:schemeClr val="accent2"/>
                </a:solidFill>
                <a:latin typeface="Futura Lt BT Light" panose="020B0402020204020303" pitchFamily="34" charset="0"/>
              </a:rPr>
              <a:t>privée</a:t>
            </a:r>
            <a:r>
              <a:rPr lang="en-US" sz="2400" dirty="0">
                <a:solidFill>
                  <a:schemeClr val="accent2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exceptionnelle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  <a:latin typeface="Futura Lt BT Light" panose="020B0402020204020303" pitchFamily="34" charset="0"/>
            </a:endParaRPr>
          </a:p>
          <a:p>
            <a:pPr marL="91440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1 salle de sport de 1200 m2</a:t>
            </a:r>
          </a:p>
          <a:p>
            <a:pPr marL="91440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1 salle de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gymnastique</a:t>
            </a:r>
            <a:endParaRPr lang="en-US" sz="2400" dirty="0">
              <a:solidFill>
                <a:srgbClr val="000000"/>
              </a:solidFill>
              <a:latin typeface="Futura Lt BT Light" panose="020B0402020204020303" pitchFamily="34" charset="0"/>
            </a:endParaRPr>
          </a:p>
          <a:p>
            <a:pPr marL="91440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1 salle de danse/sports de combat</a:t>
            </a:r>
          </a:p>
          <a:p>
            <a:pPr marL="91440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1 salle de musculation </a:t>
            </a:r>
          </a:p>
          <a:p>
            <a:pPr marL="91440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8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vestiaires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munis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de douches</a:t>
            </a:r>
          </a:p>
          <a:p>
            <a:pPr marL="91440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du matériel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varié</a:t>
            </a:r>
            <a:endParaRPr lang="en-US" sz="2400" dirty="0">
              <a:solidFill>
                <a:srgbClr val="000000"/>
              </a:solidFill>
              <a:latin typeface="Futura Lt BT Light" panose="020B0402020204020303" pitchFamily="34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  <a:latin typeface="Futura Lt BT Light" panose="020B0402020204020303" pitchFamily="34" charset="0"/>
            </a:endParaRP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Sans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compter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la </a:t>
            </a:r>
            <a:r>
              <a:rPr lang="en-US" sz="2400" dirty="0">
                <a:solidFill>
                  <a:schemeClr val="accent2"/>
                </a:solidFill>
                <a:latin typeface="Futura Lt BT Light" panose="020B0402020204020303" pitchFamily="34" charset="0"/>
              </a:rPr>
              <a:t>situation </a:t>
            </a:r>
            <a:r>
              <a:rPr lang="en-US" sz="2400" dirty="0" err="1">
                <a:solidFill>
                  <a:schemeClr val="accent2"/>
                </a:solidFill>
                <a:latin typeface="Futura Lt BT Light" panose="020B0402020204020303" pitchFamily="34" charset="0"/>
              </a:rPr>
              <a:t>géographique</a:t>
            </a:r>
            <a:r>
              <a:rPr lang="en-US" sz="2400" dirty="0">
                <a:solidFill>
                  <a:schemeClr val="accent2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Futura Lt BT Light" panose="020B0402020204020303" pitchFamily="34" charset="0"/>
              </a:rPr>
              <a:t>idéale</a:t>
            </a:r>
            <a:r>
              <a:rPr lang="en-US" sz="2400" dirty="0">
                <a:solidFill>
                  <a:schemeClr val="accent2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: la piscine et la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piste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d’athlétisme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se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trouvent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à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10 minutes de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marche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.</a:t>
            </a:r>
          </a:p>
        </p:txBody>
      </p:sp>
      <p:sp>
        <p:nvSpPr>
          <p:cNvPr id="8" name="Flèche droite 7">
            <a:hlinkClick r:id="" action="ppaction://hlinkshowjump?jump=nextslide"/>
          </p:cNvPr>
          <p:cNvSpPr/>
          <p:nvPr/>
        </p:nvSpPr>
        <p:spPr>
          <a:xfrm>
            <a:off x="10499117" y="6178732"/>
            <a:ext cx="1004047" cy="49577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75330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90" r="-2" b="13184"/>
          <a:stretch/>
        </p:blipFill>
        <p:spPr>
          <a:xfrm>
            <a:off x="4493436" y="243"/>
            <a:ext cx="7698564" cy="3346705"/>
          </a:xfrm>
          <a:custGeom>
            <a:avLst/>
            <a:gdLst/>
            <a:ahLst/>
            <a:cxnLst/>
            <a:rect l="l" t="t" r="r" b="b"/>
            <a:pathLst>
              <a:path w="7698564" h="3346705">
                <a:moveTo>
                  <a:pt x="1549963" y="0"/>
                </a:moveTo>
                <a:lnTo>
                  <a:pt x="1555540" y="0"/>
                </a:lnTo>
                <a:lnTo>
                  <a:pt x="2621768" y="0"/>
                </a:lnTo>
                <a:lnTo>
                  <a:pt x="6451640" y="0"/>
                </a:lnTo>
                <a:lnTo>
                  <a:pt x="6451640" y="479"/>
                </a:lnTo>
                <a:lnTo>
                  <a:pt x="7698564" y="479"/>
                </a:lnTo>
                <a:lnTo>
                  <a:pt x="7698564" y="3346705"/>
                </a:lnTo>
                <a:lnTo>
                  <a:pt x="0" y="3346705"/>
                </a:lnTo>
                <a:close/>
              </a:path>
            </a:pathLst>
          </a:cu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60" r="-3" b="12687"/>
          <a:stretch/>
        </p:blipFill>
        <p:spPr>
          <a:xfrm>
            <a:off x="20" y="10"/>
            <a:ext cx="5859777" cy="3346695"/>
          </a:xfrm>
          <a:custGeom>
            <a:avLst/>
            <a:gdLst/>
            <a:ahLst/>
            <a:cxnLst/>
            <a:rect l="l" t="t" r="r" b="b"/>
            <a:pathLst>
              <a:path w="5859797" h="3346705">
                <a:moveTo>
                  <a:pt x="0" y="0"/>
                </a:moveTo>
                <a:lnTo>
                  <a:pt x="5859797" y="0"/>
                </a:lnTo>
                <a:lnTo>
                  <a:pt x="4309834" y="3346705"/>
                </a:lnTo>
                <a:lnTo>
                  <a:pt x="4304257" y="3346705"/>
                </a:lnTo>
                <a:lnTo>
                  <a:pt x="3238029" y="3346705"/>
                </a:lnTo>
                <a:lnTo>
                  <a:pt x="0" y="3346705"/>
                </a:lnTo>
                <a:close/>
              </a:path>
            </a:pathLst>
          </a:cu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64" r="2" b="19853"/>
          <a:stretch/>
        </p:blipFill>
        <p:spPr>
          <a:xfrm>
            <a:off x="6350089" y="3511295"/>
            <a:ext cx="5841911" cy="3346705"/>
          </a:xfrm>
          <a:custGeom>
            <a:avLst/>
            <a:gdLst/>
            <a:ahLst/>
            <a:cxnLst/>
            <a:rect l="l" t="t" r="r" b="b"/>
            <a:pathLst>
              <a:path w="5841911" h="3346705">
                <a:moveTo>
                  <a:pt x="1549963" y="0"/>
                </a:moveTo>
                <a:lnTo>
                  <a:pt x="1555540" y="0"/>
                </a:lnTo>
                <a:lnTo>
                  <a:pt x="2621768" y="0"/>
                </a:lnTo>
                <a:lnTo>
                  <a:pt x="5841911" y="0"/>
                </a:lnTo>
                <a:lnTo>
                  <a:pt x="5841911" y="3346705"/>
                </a:lnTo>
                <a:lnTo>
                  <a:pt x="0" y="3346705"/>
                </a:lnTo>
                <a:close/>
              </a:path>
            </a:pathLst>
          </a:cu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01" r="-2" b="19735"/>
          <a:stretch/>
        </p:blipFill>
        <p:spPr>
          <a:xfrm>
            <a:off x="20" y="3511295"/>
            <a:ext cx="7698544" cy="3346705"/>
          </a:xfrm>
          <a:custGeom>
            <a:avLst/>
            <a:gdLst/>
            <a:ahLst/>
            <a:cxnLst/>
            <a:rect l="l" t="t" r="r" b="b"/>
            <a:pathLst>
              <a:path w="7698564" h="3346705">
                <a:moveTo>
                  <a:pt x="0" y="0"/>
                </a:moveTo>
                <a:lnTo>
                  <a:pt x="7698564" y="0"/>
                </a:lnTo>
                <a:lnTo>
                  <a:pt x="6148601" y="3346705"/>
                </a:lnTo>
                <a:lnTo>
                  <a:pt x="6143024" y="3346705"/>
                </a:lnTo>
                <a:lnTo>
                  <a:pt x="5076796" y="3346705"/>
                </a:lnTo>
                <a:lnTo>
                  <a:pt x="1246924" y="3346705"/>
                </a:lnTo>
                <a:lnTo>
                  <a:pt x="1246924" y="3346226"/>
                </a:lnTo>
                <a:lnTo>
                  <a:pt x="0" y="3346226"/>
                </a:lnTo>
                <a:close/>
              </a:path>
            </a:pathLst>
          </a:custGeom>
        </p:spPr>
      </p:pic>
      <p:sp>
        <p:nvSpPr>
          <p:cNvPr id="6" name="Flèche droite 5">
            <a:hlinkClick r:id="" action="ppaction://hlinkshowjump?jump=nextslide"/>
          </p:cNvPr>
          <p:cNvSpPr/>
          <p:nvPr/>
        </p:nvSpPr>
        <p:spPr>
          <a:xfrm>
            <a:off x="10808950" y="6074228"/>
            <a:ext cx="1004047" cy="58815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72255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13114"/>
          <a:stretch/>
        </p:blipFill>
        <p:spPr>
          <a:xfrm>
            <a:off x="6176433" y="10"/>
            <a:ext cx="6015567" cy="3920034"/>
          </a:xfrm>
          <a:custGeom>
            <a:avLst/>
            <a:gdLst/>
            <a:ahLst/>
            <a:cxnLst/>
            <a:rect l="l" t="t" r="r" b="b"/>
            <a:pathLst>
              <a:path w="6015567" h="3920044">
                <a:moveTo>
                  <a:pt x="0" y="0"/>
                </a:moveTo>
                <a:lnTo>
                  <a:pt x="6015567" y="0"/>
                </a:lnTo>
                <a:lnTo>
                  <a:pt x="6015567" y="3920044"/>
                </a:lnTo>
                <a:lnTo>
                  <a:pt x="2469659" y="3920044"/>
                </a:lnTo>
                <a:lnTo>
                  <a:pt x="2469659" y="3103224"/>
                </a:lnTo>
                <a:lnTo>
                  <a:pt x="0" y="3103224"/>
                </a:lnTo>
                <a:close/>
              </a:path>
            </a:pathLst>
          </a:cu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036" r="-4" b="15209"/>
          <a:stretch/>
        </p:blipFill>
        <p:spPr>
          <a:xfrm>
            <a:off x="20" y="4069976"/>
            <a:ext cx="3535311" cy="2788023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2985"/>
          <a:stretch/>
        </p:blipFill>
        <p:spPr>
          <a:xfrm>
            <a:off x="3696199" y="3257176"/>
            <a:ext cx="4789093" cy="360082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1" r="1" b="12603"/>
          <a:stretch/>
        </p:blipFill>
        <p:spPr>
          <a:xfrm>
            <a:off x="1" y="10"/>
            <a:ext cx="6015567" cy="3920034"/>
          </a:xfrm>
          <a:custGeom>
            <a:avLst/>
            <a:gdLst/>
            <a:ahLst/>
            <a:cxnLst/>
            <a:rect l="l" t="t" r="r" b="b"/>
            <a:pathLst>
              <a:path w="6015567" h="3920044">
                <a:moveTo>
                  <a:pt x="0" y="0"/>
                </a:moveTo>
                <a:lnTo>
                  <a:pt x="6015567" y="0"/>
                </a:lnTo>
                <a:lnTo>
                  <a:pt x="6015567" y="3103224"/>
                </a:lnTo>
                <a:lnTo>
                  <a:pt x="3545908" y="3103224"/>
                </a:lnTo>
                <a:lnTo>
                  <a:pt x="3545908" y="3920044"/>
                </a:lnTo>
                <a:lnTo>
                  <a:pt x="0" y="3920044"/>
                </a:lnTo>
                <a:close/>
              </a:path>
            </a:pathLst>
          </a:cu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3" r="227" b="-4"/>
          <a:stretch/>
        </p:blipFill>
        <p:spPr>
          <a:xfrm>
            <a:off x="8646161" y="4069976"/>
            <a:ext cx="3545840" cy="2788024"/>
          </a:xfrm>
          <a:prstGeom prst="rect">
            <a:avLst/>
          </a:prstGeom>
        </p:spPr>
      </p:pic>
      <p:sp>
        <p:nvSpPr>
          <p:cNvPr id="9" name="Flèche droite 8">
            <a:hlinkClick r:id="" action="ppaction://hlinkshowjump?jump=nextslide"/>
          </p:cNvPr>
          <p:cNvSpPr/>
          <p:nvPr/>
        </p:nvSpPr>
        <p:spPr>
          <a:xfrm>
            <a:off x="10216173" y="6312366"/>
            <a:ext cx="1004047" cy="5456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983462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24" r="1" b="33003"/>
          <a:stretch/>
        </p:blipFill>
        <p:spPr>
          <a:xfrm>
            <a:off x="6176433" y="10"/>
            <a:ext cx="6015567" cy="3920034"/>
          </a:xfrm>
          <a:custGeom>
            <a:avLst/>
            <a:gdLst/>
            <a:ahLst/>
            <a:cxnLst/>
            <a:rect l="l" t="t" r="r" b="b"/>
            <a:pathLst>
              <a:path w="6015567" h="3920044">
                <a:moveTo>
                  <a:pt x="0" y="0"/>
                </a:moveTo>
                <a:lnTo>
                  <a:pt x="6015567" y="0"/>
                </a:lnTo>
                <a:lnTo>
                  <a:pt x="6015567" y="3920044"/>
                </a:lnTo>
                <a:lnTo>
                  <a:pt x="2469659" y="3920044"/>
                </a:lnTo>
                <a:lnTo>
                  <a:pt x="2469659" y="3103224"/>
                </a:lnTo>
                <a:lnTo>
                  <a:pt x="0" y="3103224"/>
                </a:lnTo>
                <a:close/>
              </a:path>
            </a:pathLst>
          </a:custGeom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93" b="-4"/>
          <a:stretch/>
        </p:blipFill>
        <p:spPr>
          <a:xfrm>
            <a:off x="20" y="4069976"/>
            <a:ext cx="3535311" cy="2788023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" r="2" b="2"/>
          <a:stretch/>
        </p:blipFill>
        <p:spPr>
          <a:xfrm>
            <a:off x="3696199" y="3257176"/>
            <a:ext cx="4789093" cy="3600824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82" r="1" b="7932"/>
          <a:stretch/>
        </p:blipFill>
        <p:spPr>
          <a:xfrm>
            <a:off x="1" y="10"/>
            <a:ext cx="6015567" cy="3920034"/>
          </a:xfrm>
          <a:custGeom>
            <a:avLst/>
            <a:gdLst/>
            <a:ahLst/>
            <a:cxnLst/>
            <a:rect l="l" t="t" r="r" b="b"/>
            <a:pathLst>
              <a:path w="6015567" h="3920044">
                <a:moveTo>
                  <a:pt x="0" y="0"/>
                </a:moveTo>
                <a:lnTo>
                  <a:pt x="6015567" y="0"/>
                </a:lnTo>
                <a:lnTo>
                  <a:pt x="6015567" y="3103224"/>
                </a:lnTo>
                <a:lnTo>
                  <a:pt x="3545908" y="3103224"/>
                </a:lnTo>
                <a:lnTo>
                  <a:pt x="3545908" y="3920044"/>
                </a:lnTo>
                <a:lnTo>
                  <a:pt x="0" y="3920044"/>
                </a:lnTo>
                <a:close/>
              </a:path>
            </a:pathLst>
          </a:cu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10" b="-4"/>
          <a:stretch/>
        </p:blipFill>
        <p:spPr>
          <a:xfrm>
            <a:off x="8646161" y="4069976"/>
            <a:ext cx="3545840" cy="2788024"/>
          </a:xfrm>
          <a:prstGeom prst="rect">
            <a:avLst/>
          </a:prstGeom>
        </p:spPr>
      </p:pic>
      <p:sp>
        <p:nvSpPr>
          <p:cNvPr id="7" name="Flèche droite 6">
            <a:hlinkClick r:id="" action="ppaction://hlinkshowjump?jump=nextslide"/>
          </p:cNvPr>
          <p:cNvSpPr/>
          <p:nvPr/>
        </p:nvSpPr>
        <p:spPr>
          <a:xfrm>
            <a:off x="9184216" y="6078070"/>
            <a:ext cx="1004047" cy="59891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8" name="Flèche gauche 7">
            <a:hlinkClick r:id="rId7" action="ppaction://hlinksldjump"/>
          </p:cNvPr>
          <p:cNvSpPr/>
          <p:nvPr/>
        </p:nvSpPr>
        <p:spPr>
          <a:xfrm>
            <a:off x="1127204" y="6078069"/>
            <a:ext cx="1130514" cy="598910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200" dirty="0" smtClean="0">
                <a:hlinkClick r:id="rId7" action="ppaction://hlinksldjump"/>
              </a:rPr>
              <a:t>Menu</a:t>
            </a:r>
            <a:endParaRPr lang="fr-BE" sz="1200" dirty="0"/>
          </a:p>
        </p:txBody>
      </p:sp>
    </p:spTree>
    <p:extLst>
      <p:ext uri="{BB962C8B-B14F-4D97-AF65-F5344CB8AC3E}">
        <p14:creationId xmlns:p14="http://schemas.microsoft.com/office/powerpoint/2010/main" val="1999777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xmlns="" id="{3B854194-185D-494D-905C-7C7CB2E30F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xmlns="" id="{B4F5FA0D-0104-4987-8241-EFF7C85B88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40079" y="2053641"/>
            <a:ext cx="3669161" cy="2760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  <a:ea typeface="+mj-ea"/>
                <a:cs typeface="+mj-cs"/>
              </a:rPr>
              <a:t>Le restaurant scolaire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5338917" y="58464"/>
            <a:ext cx="6676102" cy="657778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Le restaurant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scolaire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propose un self-service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comportant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>
                <a:solidFill>
                  <a:schemeClr val="accent2"/>
                </a:solidFill>
                <a:latin typeface="Futura Lt BT Light" panose="020B0402020204020303" pitchFamily="34" charset="0"/>
              </a:rPr>
              <a:t>450 places assises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. 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Deux temps de midi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sont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organisés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: </a:t>
            </a:r>
          </a:p>
          <a:p>
            <a:pPr marL="457200" indent="-22860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à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11h50 pour les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élèves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de la 3</a:t>
            </a:r>
            <a:r>
              <a:rPr lang="en-US" sz="2400" baseline="30000" dirty="0">
                <a:solidFill>
                  <a:srgbClr val="000000"/>
                </a:solidFill>
                <a:latin typeface="Futura Lt BT Light" panose="020B0402020204020303" pitchFamily="34" charset="0"/>
              </a:rPr>
              <a:t>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à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la 6</a:t>
            </a:r>
            <a:r>
              <a:rPr lang="en-US" sz="2400" baseline="30000" dirty="0">
                <a:solidFill>
                  <a:srgbClr val="000000"/>
                </a:solidFill>
                <a:latin typeface="Futura Lt BT Light" panose="020B0402020204020303" pitchFamily="34" charset="0"/>
              </a:rPr>
              <a:t>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année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</a:p>
          <a:p>
            <a:pPr marL="457200"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à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12h40 pour les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élèves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de 1</a:t>
            </a:r>
            <a:r>
              <a:rPr lang="en-US" sz="2400" baseline="30000" dirty="0">
                <a:solidFill>
                  <a:srgbClr val="000000"/>
                </a:solidFill>
                <a:latin typeface="Futura Lt BT Light" panose="020B0402020204020303" pitchFamily="34" charset="0"/>
              </a:rPr>
              <a:t>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et 2</a:t>
            </a:r>
            <a:r>
              <a:rPr lang="en-US" sz="2400" baseline="30000" dirty="0">
                <a:solidFill>
                  <a:srgbClr val="000000"/>
                </a:solidFill>
                <a:latin typeface="Futura Lt BT Light" panose="020B0402020204020303" pitchFamily="34" charset="0"/>
              </a:rPr>
              <a:t>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années</a:t>
            </a:r>
            <a:endParaRPr lang="en-US" sz="2400" dirty="0">
              <a:solidFill>
                <a:srgbClr val="000000"/>
              </a:solidFill>
              <a:latin typeface="Futura Lt BT Light" panose="020B0402020204020303" pitchFamily="34" charset="0"/>
            </a:endParaRPr>
          </a:p>
          <a:p>
            <a:pPr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  <a:latin typeface="Futura Lt BT Light" panose="020B0402020204020303" pitchFamily="34" charset="0"/>
            </a:endParaRP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Les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élèves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ont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un libre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accès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aux deux </a:t>
            </a:r>
            <a:r>
              <a:rPr lang="en-US" sz="2400" dirty="0" err="1">
                <a:solidFill>
                  <a:schemeClr val="accent2"/>
                </a:solidFill>
                <a:latin typeface="Futura Lt BT Light" panose="020B0402020204020303" pitchFamily="34" charset="0"/>
              </a:rPr>
              <a:t>fontaines</a:t>
            </a:r>
            <a:r>
              <a:rPr lang="en-US" sz="2400" dirty="0">
                <a:solidFill>
                  <a:schemeClr val="accent2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Futura Lt BT Light" panose="020B0402020204020303" pitchFamily="34" charset="0"/>
              </a:rPr>
              <a:t>à</a:t>
            </a:r>
            <a:r>
              <a:rPr lang="en-US" sz="2400" dirty="0">
                <a:solidFill>
                  <a:schemeClr val="accent2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Futura Lt BT Light" panose="020B0402020204020303" pitchFamily="34" charset="0"/>
              </a:rPr>
              <a:t>eau</a:t>
            </a:r>
            <a:r>
              <a:rPr lang="en-US" sz="2400" dirty="0">
                <a:solidFill>
                  <a:schemeClr val="accent2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et aux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distributeurs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de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boissons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chaudes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.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Le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paiement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des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repas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et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consommations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se fait par </a:t>
            </a:r>
            <a:r>
              <a:rPr lang="en-US" sz="2400" dirty="0">
                <a:solidFill>
                  <a:schemeClr val="accent2"/>
                </a:solidFill>
                <a:latin typeface="Futura Lt BT Light" panose="020B0402020204020303" pitchFamily="34" charset="0"/>
              </a:rPr>
              <a:t>carte </a:t>
            </a:r>
            <a:r>
              <a:rPr lang="en-US" sz="2400" dirty="0" err="1">
                <a:solidFill>
                  <a:schemeClr val="accent2"/>
                </a:solidFill>
                <a:latin typeface="Futura Lt BT Light" panose="020B0402020204020303" pitchFamily="34" charset="0"/>
              </a:rPr>
              <a:t>magnétique</a:t>
            </a:r>
            <a:r>
              <a:rPr lang="en-US" sz="2400" dirty="0">
                <a:solidFill>
                  <a:schemeClr val="accent2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rechargeable aux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bornes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spécifiques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ou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par internet.</a:t>
            </a:r>
          </a:p>
        </p:txBody>
      </p:sp>
      <p:sp>
        <p:nvSpPr>
          <p:cNvPr id="9" name="Flèche droite 8">
            <a:hlinkClick r:id="" action="ppaction://hlinkshowjump?jump=nextslide"/>
          </p:cNvPr>
          <p:cNvSpPr/>
          <p:nvPr/>
        </p:nvSpPr>
        <p:spPr>
          <a:xfrm>
            <a:off x="10211899" y="6177324"/>
            <a:ext cx="1004047" cy="45892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275192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aintBrus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0806" b="4194"/>
          <a:stretch/>
        </p:blipFill>
        <p:spPr>
          <a:xfrm>
            <a:off x="20" y="10"/>
            <a:ext cx="12191980" cy="6857990"/>
          </a:xfrm>
          <a:prstGeom prst="rect">
            <a:avLst/>
          </a:prstGeom>
          <a:solidFill>
            <a:schemeClr val="accent1"/>
          </a:solidFill>
        </p:spPr>
      </p:pic>
      <p:sp>
        <p:nvSpPr>
          <p:cNvPr id="13" name="Freeform: Shape 12">
            <a:extLst>
              <a:ext uri="{FF2B5EF4-FFF2-40B4-BE49-F238E27FC236}">
                <a16:creationId xmlns:a16="http://schemas.microsoft.com/office/drawing/2014/main" xmlns="" id="{22C6C9C9-83BF-4A6C-A1BF-C1735C61B4F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896524" y="1"/>
            <a:ext cx="7295477" cy="6853457"/>
          </a:xfrm>
          <a:custGeom>
            <a:avLst/>
            <a:gdLst>
              <a:gd name="connsiteX0" fmla="*/ 2113864 w 7295477"/>
              <a:gd name="connsiteY0" fmla="*/ 0 h 6853457"/>
              <a:gd name="connsiteX1" fmla="*/ 5731689 w 7295477"/>
              <a:gd name="connsiteY1" fmla="*/ 0 h 6853457"/>
              <a:gd name="connsiteX2" fmla="*/ 5792604 w 7295477"/>
              <a:gd name="connsiteY2" fmla="*/ 31199 h 6853457"/>
              <a:gd name="connsiteX3" fmla="*/ 7277638 w 7295477"/>
              <a:gd name="connsiteY3" fmla="*/ 1446415 h 6853457"/>
              <a:gd name="connsiteX4" fmla="*/ 7295477 w 7295477"/>
              <a:gd name="connsiteY4" fmla="*/ 1478103 h 6853457"/>
              <a:gd name="connsiteX5" fmla="*/ 7295477 w 7295477"/>
              <a:gd name="connsiteY5" fmla="*/ 5482224 h 6853457"/>
              <a:gd name="connsiteX6" fmla="*/ 7195301 w 7295477"/>
              <a:gd name="connsiteY6" fmla="*/ 5644337 h 6853457"/>
              <a:gd name="connsiteX7" fmla="*/ 5956878 w 7295477"/>
              <a:gd name="connsiteY7" fmla="*/ 6835380 h 6853457"/>
              <a:gd name="connsiteX8" fmla="*/ 5925438 w 7295477"/>
              <a:gd name="connsiteY8" fmla="*/ 6853457 h 6853457"/>
              <a:gd name="connsiteX9" fmla="*/ 1920114 w 7295477"/>
              <a:gd name="connsiteY9" fmla="*/ 6853457 h 6853457"/>
              <a:gd name="connsiteX10" fmla="*/ 1888674 w 7295477"/>
              <a:gd name="connsiteY10" fmla="*/ 6835380 h 6853457"/>
              <a:gd name="connsiteX11" fmla="*/ 0 w 7295477"/>
              <a:gd name="connsiteY11" fmla="*/ 3480517 h 6853457"/>
              <a:gd name="connsiteX12" fmla="*/ 2052949 w 7295477"/>
              <a:gd name="connsiteY12" fmla="*/ 31199 h 6853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295477" h="6853457">
                <a:moveTo>
                  <a:pt x="2113864" y="0"/>
                </a:moveTo>
                <a:lnTo>
                  <a:pt x="5731689" y="0"/>
                </a:lnTo>
                <a:lnTo>
                  <a:pt x="5792604" y="31199"/>
                </a:lnTo>
                <a:cubicBezTo>
                  <a:pt x="6404018" y="363339"/>
                  <a:pt x="6917255" y="853303"/>
                  <a:pt x="7277638" y="1446415"/>
                </a:cubicBezTo>
                <a:lnTo>
                  <a:pt x="7295477" y="1478103"/>
                </a:lnTo>
                <a:lnTo>
                  <a:pt x="7295477" y="5482224"/>
                </a:lnTo>
                <a:lnTo>
                  <a:pt x="7195301" y="5644337"/>
                </a:lnTo>
                <a:cubicBezTo>
                  <a:pt x="6875688" y="6126745"/>
                  <a:pt x="6452261" y="6534378"/>
                  <a:pt x="5956878" y="6835380"/>
                </a:cubicBezTo>
                <a:lnTo>
                  <a:pt x="5925438" y="6853457"/>
                </a:lnTo>
                <a:lnTo>
                  <a:pt x="1920114" y="6853457"/>
                </a:lnTo>
                <a:lnTo>
                  <a:pt x="1888674" y="6835380"/>
                </a:lnTo>
                <a:cubicBezTo>
                  <a:pt x="756370" y="6147375"/>
                  <a:pt x="0" y="4902276"/>
                  <a:pt x="0" y="3480517"/>
                </a:cubicBezTo>
                <a:cubicBezTo>
                  <a:pt x="0" y="1991056"/>
                  <a:pt x="830121" y="695479"/>
                  <a:pt x="2052949" y="31199"/>
                </a:cubicBezTo>
                <a:close/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41" r="9245" b="1"/>
          <a:stretch/>
        </p:blipFill>
        <p:spPr>
          <a:xfrm>
            <a:off x="5063089" y="1"/>
            <a:ext cx="7128913" cy="6853457"/>
          </a:xfrm>
          <a:custGeom>
            <a:avLst/>
            <a:gdLst/>
            <a:ahLst/>
            <a:cxnLst/>
            <a:rect l="l" t="t" r="r" b="b"/>
            <a:pathLst>
              <a:path w="7128913" h="6853457">
                <a:moveTo>
                  <a:pt x="2343548" y="0"/>
                </a:moveTo>
                <a:lnTo>
                  <a:pt x="5168877" y="0"/>
                </a:lnTo>
                <a:lnTo>
                  <a:pt x="5218299" y="19487"/>
                </a:lnTo>
                <a:cubicBezTo>
                  <a:pt x="5976640" y="340238"/>
                  <a:pt x="6607722" y="902948"/>
                  <a:pt x="7014769" y="1610837"/>
                </a:cubicBezTo>
                <a:lnTo>
                  <a:pt x="7128913" y="1827198"/>
                </a:lnTo>
                <a:lnTo>
                  <a:pt x="7128913" y="5131581"/>
                </a:lnTo>
                <a:lnTo>
                  <a:pt x="7091067" y="5210750"/>
                </a:lnTo>
                <a:cubicBezTo>
                  <a:pt x="6744936" y="5876527"/>
                  <a:pt x="6205281" y="6425584"/>
                  <a:pt x="5546646" y="6783375"/>
                </a:cubicBezTo>
                <a:lnTo>
                  <a:pt x="5409811" y="6853457"/>
                </a:lnTo>
                <a:lnTo>
                  <a:pt x="2102613" y="6853457"/>
                </a:lnTo>
                <a:lnTo>
                  <a:pt x="1965779" y="6783375"/>
                </a:lnTo>
                <a:cubicBezTo>
                  <a:pt x="794873" y="6147301"/>
                  <a:pt x="0" y="4906735"/>
                  <a:pt x="0" y="3480517"/>
                </a:cubicBezTo>
                <a:cubicBezTo>
                  <a:pt x="0" y="1924643"/>
                  <a:pt x="945964" y="589711"/>
                  <a:pt x="2294125" y="19487"/>
                </a:cubicBezTo>
                <a:close/>
              </a:path>
            </a:pathLst>
          </a:custGeom>
        </p:spPr>
      </p:pic>
      <p:sp>
        <p:nvSpPr>
          <p:cNvPr id="5" name="Flèche droite 4">
            <a:hlinkClick r:id="" action="ppaction://hlinkshowjump?jump=nextslide"/>
          </p:cNvPr>
          <p:cNvSpPr/>
          <p:nvPr/>
        </p:nvSpPr>
        <p:spPr>
          <a:xfrm>
            <a:off x="7050432" y="6132350"/>
            <a:ext cx="1004047" cy="5289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6" name="Flèche gauche 5">
            <a:hlinkClick r:id="rId5" action="ppaction://hlinksldjump"/>
          </p:cNvPr>
          <p:cNvSpPr/>
          <p:nvPr/>
        </p:nvSpPr>
        <p:spPr>
          <a:xfrm>
            <a:off x="3284036" y="6097353"/>
            <a:ext cx="1130514" cy="598910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200" dirty="0" smtClean="0">
                <a:hlinkClick r:id="rId5" action="ppaction://hlinksldjump"/>
              </a:rPr>
              <a:t>Menu</a:t>
            </a:r>
            <a:endParaRPr lang="fr-BE" sz="1200" dirty="0"/>
          </a:p>
        </p:txBody>
      </p:sp>
    </p:spTree>
    <p:extLst>
      <p:ext uri="{BB962C8B-B14F-4D97-AF65-F5344CB8AC3E}">
        <p14:creationId xmlns:p14="http://schemas.microsoft.com/office/powerpoint/2010/main" val="588177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3B854194-185D-494D-905C-7C7CB2E30F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B4F5FA0D-0104-4987-8241-EFF7C85B88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40079" y="2053641"/>
            <a:ext cx="3669161" cy="2760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  <a:ea typeface="+mj-ea"/>
                <a:cs typeface="+mj-cs"/>
              </a:rPr>
              <a:t>Le Conservatoire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6090574" y="801866"/>
            <a:ext cx="5575400" cy="5230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L’Athénée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Royal de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Huy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est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l’un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des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rares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établissements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choisi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par la Fédération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Wallonie-Bruxelles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pour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l’organisation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des </a:t>
            </a:r>
            <a:r>
              <a:rPr lang="en-US" sz="2400" dirty="0" err="1">
                <a:solidFill>
                  <a:schemeClr val="accent2"/>
                </a:solidFill>
                <a:latin typeface="Futura Lt BT Light" panose="020B0402020204020303" pitchFamily="34" charset="0"/>
              </a:rPr>
              <a:t>Humanités</a:t>
            </a:r>
            <a:r>
              <a:rPr lang="en-US" sz="2400" dirty="0">
                <a:solidFill>
                  <a:schemeClr val="accent2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Futura Lt BT Light" panose="020B0402020204020303" pitchFamily="34" charset="0"/>
              </a:rPr>
              <a:t>artistiques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, option « Arts de la parole et du Théâtre ».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Ces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cours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sont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dispensés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à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partir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de la 3</a:t>
            </a:r>
            <a:r>
              <a:rPr lang="en-US" sz="2400" baseline="30000" dirty="0">
                <a:solidFill>
                  <a:srgbClr val="000000"/>
                </a:solidFill>
                <a:latin typeface="Futura Lt BT Light" panose="020B0402020204020303" pitchFamily="34" charset="0"/>
              </a:rPr>
              <a:t>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année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en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collaboration avec le </a:t>
            </a:r>
            <a:r>
              <a:rPr lang="en-US" sz="2400" dirty="0">
                <a:solidFill>
                  <a:schemeClr val="accent2"/>
                </a:solidFill>
                <a:latin typeface="Futura Lt BT Light" panose="020B0402020204020303" pitchFamily="34" charset="0"/>
              </a:rPr>
              <a:t>Conservatoire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présent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au sein de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nos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infrastructures.</a:t>
            </a:r>
          </a:p>
        </p:txBody>
      </p:sp>
      <p:sp>
        <p:nvSpPr>
          <p:cNvPr id="7" name="Flèche droite 6">
            <a:hlinkClick r:id="" action="ppaction://hlinkshowjump?jump=nextslide"/>
          </p:cNvPr>
          <p:cNvSpPr/>
          <p:nvPr/>
        </p:nvSpPr>
        <p:spPr>
          <a:xfrm>
            <a:off x="5987099" y="6145794"/>
            <a:ext cx="1004047" cy="59891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8" name="Flèche gauche 7">
            <a:hlinkClick r:id="rId3" action="ppaction://hlinksldjump"/>
          </p:cNvPr>
          <p:cNvSpPr/>
          <p:nvPr/>
        </p:nvSpPr>
        <p:spPr>
          <a:xfrm>
            <a:off x="4137575" y="6145794"/>
            <a:ext cx="1130514" cy="598910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200" dirty="0" smtClean="0">
                <a:hlinkClick r:id="rId3" action="ppaction://hlinksldjump"/>
              </a:rPr>
              <a:t>Menu</a:t>
            </a:r>
            <a:endParaRPr lang="fr-BE" sz="1200" dirty="0"/>
          </a:p>
        </p:txBody>
      </p:sp>
    </p:spTree>
    <p:extLst>
      <p:ext uri="{BB962C8B-B14F-4D97-AF65-F5344CB8AC3E}">
        <p14:creationId xmlns:p14="http://schemas.microsoft.com/office/powerpoint/2010/main" val="4292571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3B854194-185D-494D-905C-7C7CB2E30F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B4F5FA0D-0104-4987-8241-EFF7C85B88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40079" y="2053641"/>
            <a:ext cx="3669161" cy="2760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  <a:ea typeface="+mj-ea"/>
                <a:cs typeface="+mj-cs"/>
              </a:rPr>
              <a:t>La sécurité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5513011" y="339213"/>
            <a:ext cx="6489289" cy="61795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Les entrées et sorties de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l’établissement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sont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surveillées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L’accès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au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bâtiment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principal se fait par </a:t>
            </a:r>
            <a:r>
              <a:rPr lang="en-US" sz="2400" dirty="0">
                <a:solidFill>
                  <a:schemeClr val="accent2"/>
                </a:solidFill>
                <a:latin typeface="Futura Lt BT Light" panose="020B0402020204020303" pitchFamily="34" charset="0"/>
              </a:rPr>
              <a:t>carte </a:t>
            </a:r>
            <a:r>
              <a:rPr lang="en-US" sz="2400" dirty="0" err="1">
                <a:solidFill>
                  <a:schemeClr val="accent2"/>
                </a:solidFill>
                <a:latin typeface="Futura Lt BT Light" panose="020B0402020204020303" pitchFamily="34" charset="0"/>
              </a:rPr>
              <a:t>magnétique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.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Les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élèves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ont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l’obligation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de notifier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toute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arrivée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tardive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ou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départ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anticipé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. Un </a:t>
            </a:r>
            <a:r>
              <a:rPr lang="en-US" sz="2400" dirty="0">
                <a:solidFill>
                  <a:schemeClr val="accent2"/>
                </a:solidFill>
                <a:latin typeface="Futura Lt BT Light" panose="020B0402020204020303" pitchFamily="34" charset="0"/>
              </a:rPr>
              <a:t>SMS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est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envoyé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aux parents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afin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de signaler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toute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absence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à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la 1</a:t>
            </a:r>
            <a:r>
              <a:rPr lang="en-US" sz="2400" baseline="30000" dirty="0">
                <a:solidFill>
                  <a:srgbClr val="000000"/>
                </a:solidFill>
                <a:latin typeface="Futura Lt BT Light" panose="020B0402020204020303" pitchFamily="34" charset="0"/>
              </a:rPr>
              <a:t>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heure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de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cours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.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Les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élèves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de 1</a:t>
            </a:r>
            <a:r>
              <a:rPr lang="en-US" sz="2400" baseline="30000" dirty="0">
                <a:solidFill>
                  <a:srgbClr val="000000"/>
                </a:solidFill>
                <a:latin typeface="Futura Lt BT Light" panose="020B0402020204020303" pitchFamily="34" charset="0"/>
              </a:rPr>
              <a:t>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année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sont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également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accueillis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sur la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cour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et </a:t>
            </a:r>
            <a:r>
              <a:rPr lang="en-US" sz="2400" dirty="0" err="1">
                <a:solidFill>
                  <a:schemeClr val="accent2"/>
                </a:solidFill>
                <a:latin typeface="Futura Lt BT Light" panose="020B0402020204020303" pitchFamily="34" charset="0"/>
              </a:rPr>
              <a:t>guidés</a:t>
            </a:r>
            <a:r>
              <a:rPr lang="en-US" sz="2400" dirty="0">
                <a:solidFill>
                  <a:schemeClr val="accent2"/>
                </a:solidFill>
                <a:latin typeface="Futura Lt BT Light" panose="020B0402020204020303" pitchFamily="34" charset="0"/>
              </a:rPr>
              <a:t> par les </a:t>
            </a:r>
            <a:r>
              <a:rPr lang="en-US" sz="2400" dirty="0" err="1">
                <a:solidFill>
                  <a:schemeClr val="accent2"/>
                </a:solidFill>
                <a:latin typeface="Futura Lt BT Light" panose="020B0402020204020303" pitchFamily="34" charset="0"/>
              </a:rPr>
              <a:t>professeurs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en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1</a:t>
            </a:r>
            <a:r>
              <a:rPr lang="en-US" sz="2400" baseline="30000" dirty="0">
                <a:solidFill>
                  <a:srgbClr val="000000"/>
                </a:solidFill>
                <a:latin typeface="Futura Lt BT Light" panose="020B0402020204020303" pitchFamily="34" charset="0"/>
              </a:rPr>
              <a:t>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heure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et après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chaque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récréation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.</a:t>
            </a:r>
          </a:p>
        </p:txBody>
      </p:sp>
      <p:sp>
        <p:nvSpPr>
          <p:cNvPr id="7" name="Flèche droite 6">
            <a:hlinkClick r:id="" action="ppaction://hlinkshowjump?jump=nextslide"/>
          </p:cNvPr>
          <p:cNvSpPr/>
          <p:nvPr/>
        </p:nvSpPr>
        <p:spPr>
          <a:xfrm>
            <a:off x="10496230" y="6089484"/>
            <a:ext cx="1004047" cy="59891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1752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85" r="2" b="24130"/>
          <a:stretch/>
        </p:blipFill>
        <p:spPr>
          <a:xfrm>
            <a:off x="7794519" y="3506112"/>
            <a:ext cx="4397481" cy="3351888"/>
          </a:xfrm>
          <a:custGeom>
            <a:avLst/>
            <a:gdLst/>
            <a:ahLst/>
            <a:cxnLst/>
            <a:rect l="l" t="t" r="r" b="b"/>
            <a:pathLst>
              <a:path w="4397481" h="3351888">
                <a:moveTo>
                  <a:pt x="0" y="0"/>
                </a:moveTo>
                <a:lnTo>
                  <a:pt x="4397481" y="0"/>
                </a:lnTo>
                <a:lnTo>
                  <a:pt x="4397481" y="3351888"/>
                </a:lnTo>
                <a:lnTo>
                  <a:pt x="1552363" y="3351888"/>
                </a:lnTo>
                <a:close/>
              </a:path>
            </a:pathLst>
          </a:cu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0" r="1" b="6510"/>
          <a:stretch/>
        </p:blipFill>
        <p:spPr>
          <a:xfrm>
            <a:off x="20" y="10"/>
            <a:ext cx="9154673" cy="6863475"/>
          </a:xfrm>
          <a:custGeom>
            <a:avLst/>
            <a:gdLst/>
            <a:ahLst/>
            <a:cxnLst/>
            <a:rect l="l" t="t" r="r" b="b"/>
            <a:pathLst>
              <a:path w="9154693" h="6863485">
                <a:moveTo>
                  <a:pt x="0" y="0"/>
                </a:moveTo>
                <a:lnTo>
                  <a:pt x="5976000" y="0"/>
                </a:lnTo>
                <a:lnTo>
                  <a:pt x="9154693" y="6863485"/>
                </a:lnTo>
                <a:lnTo>
                  <a:pt x="0" y="6863485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026" name="Picture 2" descr="Aucune description disponible.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54" r="3" b="22178"/>
          <a:stretch/>
        </p:blipFill>
        <p:spPr bwMode="auto">
          <a:xfrm>
            <a:off x="6168189" y="10"/>
            <a:ext cx="6023811" cy="3346394"/>
          </a:xfrm>
          <a:custGeom>
            <a:avLst/>
            <a:gdLst/>
            <a:ahLst/>
            <a:cxnLst/>
            <a:rect l="l" t="t" r="r" b="b"/>
            <a:pathLst>
              <a:path w="6023811" h="3346404">
                <a:moveTo>
                  <a:pt x="0" y="0"/>
                </a:moveTo>
                <a:lnTo>
                  <a:pt x="6023811" y="0"/>
                </a:lnTo>
                <a:lnTo>
                  <a:pt x="6023811" y="3346404"/>
                </a:lnTo>
                <a:lnTo>
                  <a:pt x="1549824" y="3346404"/>
                </a:lnTo>
                <a:close/>
              </a:path>
            </a:pathLst>
          </a:cu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Flèche droite 5">
            <a:hlinkClick r:id="" action="ppaction://hlinkshowjump?jump=nextslide"/>
          </p:cNvPr>
          <p:cNvSpPr/>
          <p:nvPr/>
        </p:nvSpPr>
        <p:spPr>
          <a:xfrm>
            <a:off x="5617991" y="6076740"/>
            <a:ext cx="1100395" cy="6243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7" name="Flèche gauche 6">
            <a:hlinkClick r:id="rId5" action="ppaction://hlinksldjump"/>
          </p:cNvPr>
          <p:cNvSpPr/>
          <p:nvPr/>
        </p:nvSpPr>
        <p:spPr>
          <a:xfrm>
            <a:off x="3880474" y="6089483"/>
            <a:ext cx="1130514" cy="598910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200" dirty="0" smtClean="0">
                <a:hlinkClick r:id="rId5" action="ppaction://hlinksldjump"/>
              </a:rPr>
              <a:t>Menu</a:t>
            </a:r>
            <a:endParaRPr lang="fr-BE" sz="1200" dirty="0"/>
          </a:p>
        </p:txBody>
      </p:sp>
    </p:spTree>
    <p:extLst>
      <p:ext uri="{BB962C8B-B14F-4D97-AF65-F5344CB8AC3E}">
        <p14:creationId xmlns:p14="http://schemas.microsoft.com/office/powerpoint/2010/main" val="1749927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3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464614" y="1783959"/>
            <a:ext cx="4087306" cy="288911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54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UTURA LT BT LIGHT" panose="020B0402020204020303" pitchFamily="34" charset="0"/>
                <a:ea typeface="+mj-ea"/>
                <a:cs typeface="+mj-cs"/>
              </a:rPr>
              <a:t>ŒUVRES SCOLAIRES</a:t>
            </a:r>
            <a:endParaRPr lang="en-US" sz="5400" b="1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FUTURA LT BT LIGHT" panose="020B0402020204020303" pitchFamily="34" charset="0"/>
              <a:ea typeface="+mj-ea"/>
              <a:cs typeface="+mj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xmlns="" id="{E49CC64F-7275-4E33-961B-0C5CDC43987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68" r="11568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5" name="Flèche droite 4">
            <a:hlinkClick r:id="" action="ppaction://hlinkshowjump?jump=nextslide"/>
          </p:cNvPr>
          <p:cNvSpPr/>
          <p:nvPr/>
        </p:nvSpPr>
        <p:spPr>
          <a:xfrm>
            <a:off x="10373264" y="6074624"/>
            <a:ext cx="1004047" cy="45892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14507875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17">
            <a:extLst>
              <a:ext uri="{FF2B5EF4-FFF2-40B4-BE49-F238E27FC236}">
                <a16:creationId xmlns:a16="http://schemas.microsoft.com/office/drawing/2014/main" xmlns="" id="{4351DFE5-F63D-4BE0-BDA9-E3EB88F01AA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55601" y="0"/>
            <a:ext cx="11480494" cy="2753936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" name="Picture 19">
            <a:extLst>
              <a:ext uri="{FF2B5EF4-FFF2-40B4-BE49-F238E27FC236}">
                <a16:creationId xmlns:a16="http://schemas.microsoft.com/office/drawing/2014/main" xmlns="" id="{3AA16612-ACD2-4A16-8F2B-4514FD6BF28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179074" y="714186"/>
            <a:ext cx="983354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kern="1200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  <a:ea typeface="+mj-ea"/>
                <a:cs typeface="+mj-cs"/>
              </a:rPr>
              <a:t>Le </a:t>
            </a:r>
            <a:r>
              <a:rPr lang="en-US" sz="4000" b="1" kern="120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  <a:ea typeface="+mj-ea"/>
                <a:cs typeface="+mj-cs"/>
              </a:rPr>
              <a:t>Comité</a:t>
            </a:r>
            <a:r>
              <a:rPr lang="en-US" sz="4000" b="1" kern="1200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4000" b="1" kern="120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  <a:ea typeface="+mj-ea"/>
                <a:cs typeface="+mj-cs"/>
              </a:rPr>
              <a:t>Solidarité</a:t>
            </a:r>
            <a:endParaRPr lang="en-US" sz="4000" b="1" kern="1200" dirty="0">
              <a:ln w="13462">
                <a:solidFill>
                  <a:schemeClr val="bg1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55601" y="2562207"/>
            <a:ext cx="11480494" cy="44875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L’Athénée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Royal de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Huy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se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veut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000" dirty="0" err="1">
                <a:solidFill>
                  <a:schemeClr val="accent2"/>
                </a:solidFill>
                <a:latin typeface="Futura Lt BT Light" panose="020B0402020204020303" pitchFamily="34" charset="0"/>
              </a:rPr>
              <a:t>actif</a:t>
            </a:r>
            <a:r>
              <a:rPr lang="en-US" sz="2000" dirty="0">
                <a:solidFill>
                  <a:schemeClr val="accent2"/>
                </a:solidFill>
                <a:latin typeface="Futura Lt BT Light" panose="020B0402020204020303" pitchFamily="34" charset="0"/>
              </a:rPr>
              <a:t> face aux </a:t>
            </a:r>
            <a:r>
              <a:rPr lang="en-US" sz="2000" dirty="0" err="1">
                <a:solidFill>
                  <a:schemeClr val="accent2"/>
                </a:solidFill>
                <a:latin typeface="Futura Lt BT Light" panose="020B0402020204020303" pitchFamily="34" charset="0"/>
              </a:rPr>
              <a:t>inégalités</a:t>
            </a:r>
            <a:r>
              <a:rPr lang="en-US" sz="2000" dirty="0">
                <a:solidFill>
                  <a:schemeClr val="accent2"/>
                </a:solidFill>
                <a:latin typeface="Futura Lt BT Light" panose="020B0402020204020303" pitchFamily="34" charset="0"/>
              </a:rPr>
              <a:t> </a:t>
            </a:r>
            <a:r>
              <a:rPr lang="en-US" sz="2000" dirty="0" err="1">
                <a:solidFill>
                  <a:schemeClr val="accent2"/>
                </a:solidFill>
                <a:latin typeface="Futura Lt BT Light" panose="020B0402020204020303" pitchFamily="34" charset="0"/>
              </a:rPr>
              <a:t>sociales</a:t>
            </a:r>
            <a:r>
              <a:rPr lang="en-US" sz="2000" dirty="0">
                <a:solidFill>
                  <a:schemeClr val="accent2"/>
                </a:solidFill>
                <a:latin typeface="Futura Lt BT Light" panose="020B0402020204020303" pitchFamily="34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et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tient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à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soutenir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les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moins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favorisés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afin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qu’aucun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choix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ni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aucune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activité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ne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leur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soit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fermé pour des raisons socio-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économiques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.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Le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Comité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Solidarité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peut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proposer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une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000" dirty="0">
                <a:solidFill>
                  <a:schemeClr val="accent2"/>
                </a:solidFill>
                <a:latin typeface="Futura Lt BT Light" panose="020B0402020204020303" pitchFamily="34" charset="0"/>
              </a:rPr>
              <a:t>aide financière 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pour :</a:t>
            </a:r>
          </a:p>
          <a:p>
            <a:pPr marL="2286000" lvl="4" indent="-22860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les frais de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rentrée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scolaire</a:t>
            </a:r>
            <a:endParaRPr lang="en-US" sz="2000" dirty="0">
              <a:solidFill>
                <a:srgbClr val="000000"/>
              </a:solidFill>
              <a:latin typeface="Futura Lt BT Light" panose="020B0402020204020303" pitchFamily="34" charset="0"/>
            </a:endParaRPr>
          </a:p>
          <a:p>
            <a:pPr marL="2286000" lvl="4" indent="-22860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les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activités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culturelles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et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sportives</a:t>
            </a:r>
            <a:endParaRPr lang="en-US" sz="2000" dirty="0">
              <a:solidFill>
                <a:srgbClr val="000000"/>
              </a:solidFill>
              <a:latin typeface="Futura Lt BT Light" panose="020B0402020204020303" pitchFamily="34" charset="0"/>
            </a:endParaRPr>
          </a:p>
          <a:p>
            <a:pPr marL="2286000" lvl="4" indent="-22860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les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repas</a:t>
            </a:r>
            <a:endParaRPr lang="en-US" sz="2000" dirty="0">
              <a:solidFill>
                <a:srgbClr val="000000"/>
              </a:solidFill>
              <a:latin typeface="Futura Lt BT Light" panose="020B0402020204020303" pitchFamily="34" charset="0"/>
            </a:endParaRPr>
          </a:p>
          <a:p>
            <a:pPr marL="2286000" lvl="4" indent="-22860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les locations de matériel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ou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de livres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scolaires</a:t>
            </a:r>
            <a:endParaRPr lang="en-US" sz="2000" dirty="0">
              <a:solidFill>
                <a:srgbClr val="000000"/>
              </a:solidFill>
              <a:latin typeface="Futura Lt BT Light" panose="020B0402020204020303" pitchFamily="34" charset="0"/>
            </a:endParaRP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Il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récompense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lors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de la </a:t>
            </a:r>
            <a:r>
              <a:rPr lang="en-US" sz="2000" dirty="0">
                <a:solidFill>
                  <a:schemeClr val="accent2"/>
                </a:solidFill>
                <a:latin typeface="Futura Lt BT Light" panose="020B0402020204020303" pitchFamily="34" charset="0"/>
              </a:rPr>
              <a:t>remise des prix 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de fin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d’année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, les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élèves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 les plus </a:t>
            </a:r>
            <a:r>
              <a:rPr lang="en-US" sz="20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méritants</a:t>
            </a:r>
            <a:r>
              <a:rPr lang="en-US" sz="2000" dirty="0">
                <a:solidFill>
                  <a:srgbClr val="000000"/>
                </a:solidFill>
                <a:latin typeface="Futura Lt BT Light" panose="020B0402020204020303" pitchFamily="34" charset="0"/>
              </a:rPr>
              <a:t>.</a:t>
            </a:r>
          </a:p>
        </p:txBody>
      </p:sp>
      <p:sp>
        <p:nvSpPr>
          <p:cNvPr id="6" name="Flèche droite 5">
            <a:hlinkClick r:id="" action="ppaction://hlinkshowjump?jump=nextslide"/>
          </p:cNvPr>
          <p:cNvSpPr/>
          <p:nvPr/>
        </p:nvSpPr>
        <p:spPr>
          <a:xfrm flipV="1">
            <a:off x="10832048" y="6087975"/>
            <a:ext cx="1004047" cy="57726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791433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4351DFE5-F63D-4BE0-BDA9-E3EB88F01AA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55601" y="0"/>
            <a:ext cx="11480494" cy="2753936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3AA16612-ACD2-4A16-8F2B-4514FD6BF28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179226" y="826680"/>
            <a:ext cx="983354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kern="120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  <a:ea typeface="+mj-ea"/>
                <a:cs typeface="+mj-cs"/>
              </a:rPr>
              <a:t>La Procure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1179226" y="2753936"/>
            <a:ext cx="4631639" cy="34403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La Procure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est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le </a:t>
            </a:r>
            <a:r>
              <a:rPr lang="en-US" sz="2400" dirty="0" err="1">
                <a:solidFill>
                  <a:schemeClr val="accent2"/>
                </a:solidFill>
                <a:latin typeface="Futura Lt BT Light" panose="020B0402020204020303" pitchFamily="34" charset="0"/>
              </a:rPr>
              <a:t>magasin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de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l’établissement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ouvert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tous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les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jours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à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la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récréation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. Il dispose de tout le </a:t>
            </a:r>
            <a:r>
              <a:rPr lang="en-US" sz="2400" dirty="0">
                <a:solidFill>
                  <a:schemeClr val="accent2"/>
                </a:solidFill>
                <a:latin typeface="Futura Lt BT Light" panose="020B0402020204020303" pitchFamily="34" charset="0"/>
              </a:rPr>
              <a:t>matériel </a:t>
            </a:r>
            <a:r>
              <a:rPr lang="en-US" sz="2400" dirty="0" err="1">
                <a:solidFill>
                  <a:schemeClr val="accent2"/>
                </a:solidFill>
                <a:latin typeface="Futura Lt BT Light" panose="020B0402020204020303" pitchFamily="34" charset="0"/>
              </a:rPr>
              <a:t>scolaire</a:t>
            </a:r>
            <a:r>
              <a:rPr lang="en-US" sz="2400" dirty="0">
                <a:solidFill>
                  <a:schemeClr val="accent2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demandé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par les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professeurs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et le met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en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vente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à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>
                <a:solidFill>
                  <a:schemeClr val="accent2"/>
                </a:solidFill>
                <a:latin typeface="Futura Lt BT Light" panose="020B0402020204020303" pitchFamily="34" charset="0"/>
              </a:rPr>
              <a:t>prix </a:t>
            </a:r>
            <a:r>
              <a:rPr lang="en-US" sz="2400" dirty="0" err="1">
                <a:solidFill>
                  <a:schemeClr val="accent2"/>
                </a:solidFill>
                <a:latin typeface="Futura Lt BT Light" panose="020B0402020204020303" pitchFamily="34" charset="0"/>
              </a:rPr>
              <a:t>coûtant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.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xmlns="" id="{9AE76ECB-ECD6-A445-8B75-304C0C9342B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010"/>
          <a:stretch/>
        </p:blipFill>
        <p:spPr>
          <a:xfrm>
            <a:off x="6474543" y="2743304"/>
            <a:ext cx="4094012" cy="35707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Flèche droite 6">
            <a:hlinkClick r:id="" action="ppaction://hlinkshowjump?jump=nextslide"/>
          </p:cNvPr>
          <p:cNvSpPr/>
          <p:nvPr/>
        </p:nvSpPr>
        <p:spPr>
          <a:xfrm>
            <a:off x="10832048" y="6194324"/>
            <a:ext cx="1004047" cy="5514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9" name="Flèche gauche 8">
            <a:hlinkClick r:id="rId4" action="ppaction://hlinksldjump"/>
          </p:cNvPr>
          <p:cNvSpPr/>
          <p:nvPr/>
        </p:nvSpPr>
        <p:spPr>
          <a:xfrm>
            <a:off x="354469" y="6040488"/>
            <a:ext cx="1130514" cy="598910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200" dirty="0" smtClean="0">
                <a:hlinkClick r:id="rId4" action="ppaction://hlinksldjump"/>
              </a:rPr>
              <a:t>Menu</a:t>
            </a:r>
            <a:endParaRPr lang="fr-BE" sz="1200" dirty="0"/>
          </a:p>
        </p:txBody>
      </p:sp>
    </p:spTree>
    <p:extLst>
      <p:ext uri="{BB962C8B-B14F-4D97-AF65-F5344CB8AC3E}">
        <p14:creationId xmlns:p14="http://schemas.microsoft.com/office/powerpoint/2010/main" val="3724722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3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645729" y="2453431"/>
            <a:ext cx="5546270" cy="288911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0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cap="none" spc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utura Lt BT Light" panose="020B0402020204020303" pitchFamily="34" charset="0"/>
                <a:ea typeface="+mj-ea"/>
                <a:cs typeface="+mj-cs"/>
              </a:rPr>
              <a:t>COMMUNICATION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xmlns="" id="{E49CC64F-7275-4E33-961B-0C5CDC43987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68" r="11568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5" name="Flèche droite 4">
            <a:hlinkClick r:id="" action="ppaction://hlinkshowjump?jump=nextslide"/>
          </p:cNvPr>
          <p:cNvSpPr/>
          <p:nvPr/>
        </p:nvSpPr>
        <p:spPr>
          <a:xfrm>
            <a:off x="10695994" y="6087291"/>
            <a:ext cx="1004047" cy="5179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65123444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xmlns="" id="{523E859E-BCBF-4E66-BDB2-B45C407894B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4030581"/>
            <a:ext cx="12192000" cy="2827419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xmlns="" id="{3A9AEE7E-B925-446D-8A61-75BFE40B8B9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716" b="33968"/>
          <a:stretch/>
        </p:blipFill>
        <p:spPr>
          <a:xfrm flipV="1">
            <a:off x="0" y="4228848"/>
            <a:ext cx="12192000" cy="1393277"/>
          </a:xfrm>
          <a:custGeom>
            <a:avLst/>
            <a:gdLst>
              <a:gd name="connsiteX0" fmla="*/ 0 w 12192000"/>
              <a:gd name="connsiteY0" fmla="*/ 0 h 3049325"/>
              <a:gd name="connsiteX1" fmla="*/ 12192000 w 12192000"/>
              <a:gd name="connsiteY1" fmla="*/ 0 h 3049325"/>
              <a:gd name="connsiteX2" fmla="*/ 12192000 w 12192000"/>
              <a:gd name="connsiteY2" fmla="*/ 3049325 h 3049325"/>
              <a:gd name="connsiteX3" fmla="*/ 0 w 12192000"/>
              <a:gd name="connsiteY3" fmla="*/ 3049325 h 3049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3049325">
                <a:moveTo>
                  <a:pt x="0" y="0"/>
                </a:moveTo>
                <a:lnTo>
                  <a:pt x="12192000" y="0"/>
                </a:lnTo>
                <a:lnTo>
                  <a:pt x="12192000" y="3049325"/>
                </a:lnTo>
                <a:lnTo>
                  <a:pt x="0" y="3049325"/>
                </a:lnTo>
                <a:close/>
              </a:path>
            </a:pathLst>
          </a:cu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xmlns="" id="{30447EB0-9F3D-D743-AB6D-F9CABE43520C}"/>
              </a:ext>
            </a:extLst>
          </p:cNvPr>
          <p:cNvSpPr txBox="1"/>
          <p:nvPr/>
        </p:nvSpPr>
        <p:spPr>
          <a:xfrm>
            <a:off x="804672" y="5033994"/>
            <a:ext cx="10579398" cy="11897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Avec </a:t>
            </a:r>
            <a:r>
              <a:rPr lang="en-US" sz="44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nos</a:t>
            </a:r>
            <a:r>
              <a:rPr lang="en-US" sz="44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4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élèves</a:t>
            </a:r>
            <a:r>
              <a:rPr lang="en-US" sz="44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et </a:t>
            </a:r>
            <a:r>
              <a:rPr lang="en-US" sz="44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leurs</a:t>
            </a:r>
            <a:r>
              <a:rPr lang="en-US" sz="44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parents…</a:t>
            </a: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xmlns="" id="{B45D527E-542C-44E0-8FC2-F03B24CFA2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-1"/>
            <a:ext cx="12188952" cy="437322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logo teams - Institut Superieur Ozanam">
            <a:extLst>
              <a:ext uri="{FF2B5EF4-FFF2-40B4-BE49-F238E27FC236}">
                <a16:creationId xmlns:a16="http://schemas.microsoft.com/office/drawing/2014/main" xmlns="" id="{D51912A1-4DD8-F84E-997D-B732CA6E37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2738" y="718453"/>
            <a:ext cx="2156764" cy="2156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ZoneTexte 18"/>
          <p:cNvSpPr txBox="1"/>
          <p:nvPr/>
        </p:nvSpPr>
        <p:spPr>
          <a:xfrm>
            <a:off x="6354870" y="2907226"/>
            <a:ext cx="5029200" cy="18328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200" dirty="0">
                <a:solidFill>
                  <a:schemeClr val="accent2"/>
                </a:solidFill>
                <a:latin typeface="Herculanum" panose="02000505000000020004" pitchFamily="2" charset="77"/>
              </a:rPr>
              <a:t>Ecole </a:t>
            </a:r>
            <a:r>
              <a:rPr lang="en-US" sz="3200" dirty="0" err="1">
                <a:solidFill>
                  <a:schemeClr val="accent2"/>
                </a:solidFill>
                <a:latin typeface="Herculanum" panose="02000505000000020004" pitchFamily="2" charset="77"/>
              </a:rPr>
              <a:t>en</a:t>
            </a:r>
            <a:r>
              <a:rPr lang="en-US" sz="3200" dirty="0">
                <a:solidFill>
                  <a:schemeClr val="accent2"/>
                </a:solidFill>
                <a:latin typeface="Herculanum" panose="02000505000000020004" pitchFamily="2" charset="77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Herculanum" panose="02000505000000020004" pitchFamily="2" charset="77"/>
              </a:rPr>
              <a:t>ligne</a:t>
            </a:r>
            <a:endParaRPr lang="en-US" sz="3200" dirty="0">
              <a:solidFill>
                <a:schemeClr val="accent2"/>
              </a:solidFill>
              <a:latin typeface="Herculanum" panose="02000505000000020004" pitchFamily="2" charset="77"/>
            </a:endParaRPr>
          </a:p>
          <a:p>
            <a:pPr marL="80010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Journal de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classe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en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ligne</a:t>
            </a:r>
            <a:endParaRPr lang="en-US" sz="2400" dirty="0">
              <a:solidFill>
                <a:srgbClr val="000000"/>
              </a:solidFill>
              <a:latin typeface="Futura Lt BT Light" panose="020B0402020204020303" pitchFamily="34" charset="0"/>
            </a:endParaRPr>
          </a:p>
          <a:p>
            <a:pPr marL="80010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Présences</a:t>
            </a:r>
            <a:r>
              <a:rPr lang="en-US" sz="2400" dirty="0">
                <a:solidFill>
                  <a:srgbClr val="000000"/>
                </a:solidFill>
                <a:latin typeface="Futura Lt BT Light" panose="020B0402020204020303" pitchFamily="34" charset="0"/>
              </a:rPr>
              <a:t> des </a:t>
            </a:r>
            <a:r>
              <a:rPr lang="en-US" sz="2400" dirty="0" err="1">
                <a:solidFill>
                  <a:srgbClr val="000000"/>
                </a:solidFill>
                <a:latin typeface="Futura Lt BT Light" panose="020B0402020204020303" pitchFamily="34" charset="0"/>
              </a:rPr>
              <a:t>élèves</a:t>
            </a:r>
            <a:endParaRPr lang="en-US" sz="2400" dirty="0">
              <a:solidFill>
                <a:srgbClr val="000000"/>
              </a:solidFill>
              <a:latin typeface="Futura Lt BT Light" panose="020B0402020204020303" pitchFamily="34" charset="0"/>
            </a:endParaRP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900" dirty="0">
              <a:solidFill>
                <a:srgbClr val="000000"/>
              </a:solidFill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804673" y="537634"/>
            <a:ext cx="8072130" cy="1985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fr-BE" sz="3600" dirty="0">
                <a:solidFill>
                  <a:schemeClr val="accent2">
                    <a:lumMod val="75000"/>
                  </a:schemeClr>
                </a:solidFill>
                <a:latin typeface="Herculanum" panose="02000505000000020004" pitchFamily="2" charset="77"/>
              </a:rPr>
              <a:t>Teams</a:t>
            </a:r>
          </a:p>
          <a:p>
            <a:pPr marL="2171700" lvl="4" indent="-34290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fr-BE" sz="2400" dirty="0">
                <a:latin typeface="Futura Lt BT Light" panose="020B0402020204020303" pitchFamily="34" charset="0"/>
              </a:rPr>
              <a:t>Cours à distance </a:t>
            </a:r>
          </a:p>
          <a:p>
            <a:pPr marL="2171700" lvl="4" indent="-34290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fr-BE" sz="2400" dirty="0">
                <a:latin typeface="Futura Lt BT Light" panose="020B0402020204020303" pitchFamily="34" charset="0"/>
              </a:rPr>
              <a:t>Communication entre élèves et professeurs</a:t>
            </a:r>
          </a:p>
          <a:p>
            <a:pPr marL="2171700" lvl="4" indent="-34290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fr-BE" sz="2400" dirty="0">
                <a:latin typeface="Futura Lt BT Light" panose="020B0402020204020303" pitchFamily="34" charset="0"/>
              </a:rPr>
              <a:t>Échange d’ informations pédagogiques</a:t>
            </a:r>
          </a:p>
        </p:txBody>
      </p:sp>
      <p:sp>
        <p:nvSpPr>
          <p:cNvPr id="9" name="Flèche droite 8">
            <a:hlinkClick r:id="" action="ppaction://hlinkshowjump?jump=nextslide"/>
          </p:cNvPr>
          <p:cNvSpPr/>
          <p:nvPr/>
        </p:nvSpPr>
        <p:spPr>
          <a:xfrm>
            <a:off x="10783988" y="6100355"/>
            <a:ext cx="1004047" cy="56653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004854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D3FFFA32-D9F4-4AF9-A025-CD128AC85E3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1360967"/>
            <a:ext cx="12192000" cy="5497033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2823A416-999C-4FA3-A853-0AE48404B5D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 flipV="1">
            <a:off x="0" y="0"/>
            <a:ext cx="12192000" cy="3049325"/>
            <a:chOff x="0" y="3808676"/>
            <a:chExt cx="12192000" cy="304932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xmlns="" id="{9362F656-1A8D-4BA3-BA72-92332E75DB9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5716" b="9820"/>
            <a:stretch>
              <a:fillRect/>
            </a:stretch>
          </p:blipFill>
          <p:spPr>
            <a:xfrm>
              <a:off x="0" y="3808676"/>
              <a:ext cx="12192000" cy="3049325"/>
            </a:xfrm>
            <a:custGeom>
              <a:avLst/>
              <a:gdLst>
                <a:gd name="connsiteX0" fmla="*/ 0 w 12192000"/>
                <a:gd name="connsiteY0" fmla="*/ 0 h 3049325"/>
                <a:gd name="connsiteX1" fmla="*/ 12192000 w 12192000"/>
                <a:gd name="connsiteY1" fmla="*/ 0 h 3049325"/>
                <a:gd name="connsiteX2" fmla="*/ 12192000 w 12192000"/>
                <a:gd name="connsiteY2" fmla="*/ 3049325 h 3049325"/>
                <a:gd name="connsiteX3" fmla="*/ 0 w 12192000"/>
                <a:gd name="connsiteY3" fmla="*/ 3049325 h 3049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192000" h="3049325">
                  <a:moveTo>
                    <a:pt x="0" y="0"/>
                  </a:moveTo>
                  <a:lnTo>
                    <a:pt x="12192000" y="0"/>
                  </a:lnTo>
                  <a:lnTo>
                    <a:pt x="12192000" y="3049325"/>
                  </a:lnTo>
                  <a:lnTo>
                    <a:pt x="0" y="3049325"/>
                  </a:lnTo>
                  <a:close/>
                </a:path>
              </a:pathLst>
            </a:custGeom>
          </p:spPr>
        </p:pic>
        <p:sp>
          <p:nvSpPr>
            <p:cNvPr id="17" name="Oval 16">
              <a:extLst>
                <a:ext uri="{FF2B5EF4-FFF2-40B4-BE49-F238E27FC236}">
                  <a16:creationId xmlns:a16="http://schemas.microsoft.com/office/drawing/2014/main" xmlns="" id="{9338807D-FB66-4E3A-9CF0-786662C4AB4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2067339" y="5375082"/>
              <a:ext cx="373711" cy="40551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ZoneTexte 2"/>
          <p:cNvSpPr txBox="1"/>
          <p:nvPr/>
        </p:nvSpPr>
        <p:spPr>
          <a:xfrm>
            <a:off x="986681" y="1589775"/>
            <a:ext cx="4829538" cy="1738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fr-BE" sz="3200" dirty="0">
                <a:latin typeface="Herculanum" panose="02000505000000020004" pitchFamily="2" charset="77"/>
                <a:hlinkClick r:id="rId3"/>
              </a:rPr>
              <a:t>Facebook</a:t>
            </a:r>
            <a:endParaRPr lang="fr-BE" sz="3200" dirty="0">
              <a:latin typeface="Herculanum" panose="02000505000000020004" pitchFamily="2" charset="77"/>
            </a:endParaRPr>
          </a:p>
          <a:p>
            <a:pPr marL="800100" lvl="1" indent="-34290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fr-BE" sz="2000" dirty="0">
                <a:latin typeface="Futura Lt BT Light" panose="020B0402020204020303" pitchFamily="34" charset="0"/>
              </a:rPr>
              <a:t>informations organisationnelles</a:t>
            </a:r>
          </a:p>
          <a:p>
            <a:pPr marL="800100" lvl="1" indent="-34290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fr-BE" sz="2000" dirty="0">
                <a:latin typeface="Futura Lt BT Light" panose="020B0402020204020303" pitchFamily="34" charset="0"/>
              </a:rPr>
              <a:t>activités culturelles et sportives</a:t>
            </a:r>
          </a:p>
          <a:p>
            <a:pPr marL="800100" lvl="1" indent="-34290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fr-BE" sz="2000" dirty="0">
                <a:latin typeface="Futura Lt BT Light" panose="020B0402020204020303" pitchFamily="34" charset="0"/>
              </a:rPr>
              <a:t>photos et vidéos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986681" y="3705142"/>
            <a:ext cx="4535449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fr-BE" sz="3200" dirty="0">
                <a:solidFill>
                  <a:schemeClr val="accent2"/>
                </a:solidFill>
                <a:latin typeface="Herculanum" panose="02000505000000020004" pitchFamily="2" charset="77"/>
              </a:rPr>
              <a:t>Téléphone et mails</a:t>
            </a:r>
          </a:p>
          <a:p>
            <a:pPr marL="800100" lvl="1" indent="-34290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fr-BE" sz="2000" dirty="0">
                <a:latin typeface="Futura Lt BT Light" panose="020B0402020204020303" pitchFamily="34" charset="0"/>
              </a:rPr>
              <a:t>Contact direct avec l’équipe de Direction, l’équipe éducative et l’équipe administrative</a:t>
            </a:r>
          </a:p>
          <a:p>
            <a:pPr marL="800100" lvl="1" indent="-34290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fr-BE" sz="2000" dirty="0">
                <a:latin typeface="Futura Lt BT Light" panose="020B0402020204020303" pitchFamily="34" charset="0"/>
              </a:rPr>
              <a:t>envoi efficace des documents utiles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6210301" y="3740383"/>
            <a:ext cx="5464629" cy="15850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fr-BE" sz="3200" dirty="0">
                <a:solidFill>
                  <a:schemeClr val="accent2"/>
                </a:solidFill>
                <a:latin typeface="Herculanum" panose="02000505000000020004" pitchFamily="2" charset="77"/>
              </a:rPr>
              <a:t>Rendez-vous</a:t>
            </a:r>
          </a:p>
          <a:p>
            <a:pPr lvl="1" algn="just">
              <a:spcAft>
                <a:spcPts val="600"/>
              </a:spcAft>
            </a:pPr>
            <a:r>
              <a:rPr lang="fr-BE" sz="2000" dirty="0">
                <a:latin typeface="Futura Lt BT Light" panose="020B0402020204020303" pitchFamily="34" charset="0"/>
              </a:rPr>
              <a:t>L’équipe de Direction et l’équipe éducative restent à votre entière disposition pour une rencontre, sur rendez-vous.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xmlns="" id="{FA7E8487-D3A7-3B4B-8857-A11AFB23A203}"/>
              </a:ext>
            </a:extLst>
          </p:cNvPr>
          <p:cNvSpPr txBox="1"/>
          <p:nvPr/>
        </p:nvSpPr>
        <p:spPr>
          <a:xfrm>
            <a:off x="6096000" y="1608312"/>
            <a:ext cx="8821429" cy="1738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fr-BE" sz="3200" dirty="0">
                <a:latin typeface="Herculanum" panose="02000505000000020004" pitchFamily="2" charset="77"/>
                <a:hlinkClick r:id="rId4"/>
              </a:rPr>
              <a:t>Notre site internet</a:t>
            </a:r>
            <a:endParaRPr lang="fr-BE" sz="3200" dirty="0">
              <a:latin typeface="Herculanum" panose="02000505000000020004" pitchFamily="2" charset="77"/>
            </a:endParaRPr>
          </a:p>
          <a:p>
            <a:pPr marL="800100" lvl="1" indent="-34290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fr-BE" sz="2000" dirty="0"/>
              <a:t>renseignements sur l’équipe éducative</a:t>
            </a:r>
          </a:p>
          <a:p>
            <a:pPr marL="800100" lvl="1" indent="-34290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fr-BE" sz="2000" dirty="0"/>
              <a:t>grilles et options de tous les degrés</a:t>
            </a:r>
          </a:p>
          <a:p>
            <a:pPr marL="800100" lvl="1" indent="-34290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fr-BE" sz="2000" dirty="0"/>
              <a:t>Téléchargement des documents utiles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xmlns="" id="{356FBF45-28FC-5B41-9F96-C1BA64728418}"/>
              </a:ext>
            </a:extLst>
          </p:cNvPr>
          <p:cNvSpPr txBox="1"/>
          <p:nvPr/>
        </p:nvSpPr>
        <p:spPr>
          <a:xfrm>
            <a:off x="526520" y="312187"/>
            <a:ext cx="10579398" cy="11897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Avec </a:t>
            </a:r>
            <a:r>
              <a:rPr lang="en-US" sz="44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nos</a:t>
            </a:r>
            <a:r>
              <a:rPr lang="en-US" sz="44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400" kern="1200" dirty="0" err="1">
                <a:solidFill>
                  <a:schemeClr val="accent2"/>
                </a:solidFill>
                <a:latin typeface="+mj-lt"/>
                <a:ea typeface="+mj-ea"/>
                <a:cs typeface="+mj-cs"/>
              </a:rPr>
              <a:t>futurs</a:t>
            </a:r>
            <a:r>
              <a:rPr lang="en-US" sz="44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400" kern="1200" dirty="0" err="1">
                <a:solidFill>
                  <a:schemeClr val="accent2"/>
                </a:solidFill>
                <a:latin typeface="+mj-lt"/>
                <a:ea typeface="+mj-ea"/>
                <a:cs typeface="+mj-cs"/>
              </a:rPr>
              <a:t>élèves</a:t>
            </a:r>
            <a:r>
              <a:rPr lang="en-US" sz="4400" kern="1200" dirty="0">
                <a:solidFill>
                  <a:schemeClr val="accent2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4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et </a:t>
            </a:r>
            <a:r>
              <a:rPr lang="en-US" sz="44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leurs</a:t>
            </a:r>
            <a:r>
              <a:rPr lang="en-US" sz="44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parents…</a:t>
            </a:r>
          </a:p>
        </p:txBody>
      </p:sp>
      <p:sp>
        <p:nvSpPr>
          <p:cNvPr id="11" name="Flèche droite 10">
            <a:hlinkClick r:id="" action="ppaction://hlinkshowjump?jump=nextslide"/>
          </p:cNvPr>
          <p:cNvSpPr/>
          <p:nvPr/>
        </p:nvSpPr>
        <p:spPr>
          <a:xfrm>
            <a:off x="10670883" y="6111698"/>
            <a:ext cx="1004047" cy="55667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8" name="Flèche gauche 17">
            <a:hlinkClick r:id="rId5" action="ppaction://hlinksldjump"/>
          </p:cNvPr>
          <p:cNvSpPr/>
          <p:nvPr/>
        </p:nvSpPr>
        <p:spPr>
          <a:xfrm>
            <a:off x="171589" y="6111698"/>
            <a:ext cx="1130514" cy="598910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200" dirty="0" smtClean="0">
                <a:hlinkClick r:id="rId5" action="ppaction://hlinksldjump"/>
              </a:rPr>
              <a:t>Menu</a:t>
            </a:r>
            <a:endParaRPr lang="fr-BE" sz="1200" dirty="0"/>
          </a:p>
        </p:txBody>
      </p:sp>
    </p:spTree>
    <p:extLst>
      <p:ext uri="{BB962C8B-B14F-4D97-AF65-F5344CB8AC3E}">
        <p14:creationId xmlns:p14="http://schemas.microsoft.com/office/powerpoint/2010/main" val="19557592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7">
            <a:extLst>
              <a:ext uri="{FF2B5EF4-FFF2-40B4-BE49-F238E27FC236}">
                <a16:creationId xmlns:a16="http://schemas.microsoft.com/office/drawing/2014/main" xmlns="" id="{AB8C311F-7253-4AED-9701-7FC0708C41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9">
            <a:extLst>
              <a:ext uri="{FF2B5EF4-FFF2-40B4-BE49-F238E27FC236}">
                <a16:creationId xmlns:a16="http://schemas.microsoft.com/office/drawing/2014/main" xmlns="" id="{FD073016-B734-483B-8953-5BADEE14511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038600" y="0"/>
            <a:ext cx="8157458" cy="6858000"/>
          </a:xfrm>
          <a:prstGeom prst="rect">
            <a:avLst/>
          </a:prstGeom>
          <a:gradFill>
            <a:gsLst>
              <a:gs pos="2000">
                <a:schemeClr val="accent1"/>
              </a:gs>
              <a:gs pos="78000">
                <a:schemeClr val="accent1">
                  <a:lumMod val="50000"/>
                </a:schemeClr>
              </a:gs>
              <a:gs pos="100000">
                <a:srgbClr val="000000">
                  <a:alpha val="85000"/>
                </a:srgb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1">
            <a:extLst>
              <a:ext uri="{FF2B5EF4-FFF2-40B4-BE49-F238E27FC236}">
                <a16:creationId xmlns:a16="http://schemas.microsoft.com/office/drawing/2014/main" xmlns="" id="{90A7EAB6-59D3-4325-8DE6-E0CA4009CE5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>
            <a:off x="4034537" y="1839884"/>
            <a:ext cx="8157460" cy="5017687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  <a:alpha val="30000"/>
                </a:schemeClr>
              </a:gs>
              <a:gs pos="100000">
                <a:srgbClr val="000000">
                  <a:alpha val="44000"/>
                </a:srgbClr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A8D57A06-A426-446D-B02C-A2DC6B62E4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4063179" y="-33131"/>
            <a:ext cx="6857999" cy="6923403"/>
          </a:xfrm>
          <a:prstGeom prst="rect">
            <a:avLst/>
          </a:prstGeom>
          <a:gradFill>
            <a:gsLst>
              <a:gs pos="56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/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E1A5DB0E-D3A0-8640-AD3A-2BD002EB8B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348" y="457200"/>
            <a:ext cx="7951304" cy="5943600"/>
          </a:xfrm>
          <a:prstGeom prst="rect">
            <a:avLst/>
          </a:prstGeom>
        </p:spPr>
      </p:pic>
      <p:sp>
        <p:nvSpPr>
          <p:cNvPr id="7" name="Flèche droite 6">
            <a:hlinkClick r:id="" action="ppaction://hlinkshowjump?jump=nextslide"/>
          </p:cNvPr>
          <p:cNvSpPr/>
          <p:nvPr/>
        </p:nvSpPr>
        <p:spPr>
          <a:xfrm>
            <a:off x="10953880" y="6100355"/>
            <a:ext cx="1004047" cy="52990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644984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35555856-9970-4BC3-9AA9-6A917F53AFB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>
            <a:off x="0" y="0"/>
            <a:ext cx="6421721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xmlns="" id="{7F487851-BFAF-46D8-A1ED-50CAD6E46F5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90662" y="4267832"/>
            <a:ext cx="4805996" cy="129711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25000" lnSpcReduction="20000"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2400" kern="1200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2400" kern="1200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9300" kern="1200" dirty="0">
                <a:solidFill>
                  <a:srgbClr val="000000"/>
                </a:solidFill>
                <a:latin typeface="Futura Lt BT Light" panose="020B0402020204020303" pitchFamily="34" charset="0"/>
                <a:ea typeface="+mj-ea"/>
                <a:cs typeface="+mj-cs"/>
              </a:rPr>
              <a:t>Nous </a:t>
            </a:r>
            <a:r>
              <a:rPr lang="en-US" sz="9300" kern="1200" dirty="0" err="1">
                <a:solidFill>
                  <a:srgbClr val="000000"/>
                </a:solidFill>
                <a:latin typeface="Futura Lt BT Light" panose="020B0402020204020303" pitchFamily="34" charset="0"/>
                <a:ea typeface="+mj-ea"/>
                <a:cs typeface="+mj-cs"/>
              </a:rPr>
              <a:t>vous</a:t>
            </a:r>
            <a:r>
              <a:rPr lang="en-US" sz="9300" kern="1200" dirty="0">
                <a:solidFill>
                  <a:srgbClr val="000000"/>
                </a:solidFill>
                <a:latin typeface="Futura Lt BT Light" panose="020B0402020204020303" pitchFamily="34" charset="0"/>
                <a:ea typeface="+mj-ea"/>
                <a:cs typeface="+mj-cs"/>
              </a:rPr>
              <a:t> </a:t>
            </a:r>
            <a:r>
              <a:rPr lang="en-US" sz="9300" kern="1200" dirty="0" err="1">
                <a:solidFill>
                  <a:srgbClr val="000000"/>
                </a:solidFill>
                <a:latin typeface="Futura Lt BT Light" panose="020B0402020204020303" pitchFamily="34" charset="0"/>
                <a:ea typeface="+mj-ea"/>
                <a:cs typeface="+mj-cs"/>
              </a:rPr>
              <a:t>attendons</a:t>
            </a:r>
            <a:r>
              <a:rPr lang="en-US" sz="9300" kern="1200" dirty="0">
                <a:solidFill>
                  <a:srgbClr val="000000"/>
                </a:solidFill>
                <a:latin typeface="Futura Lt BT Light" panose="020B0402020204020303" pitchFamily="34" charset="0"/>
                <a:ea typeface="+mj-ea"/>
                <a:cs typeface="+mj-cs"/>
              </a:rPr>
              <a:t> </a:t>
            </a:r>
            <a:r>
              <a:rPr lang="en-US" sz="9300" kern="1200" dirty="0" err="1">
                <a:solidFill>
                  <a:srgbClr val="000000"/>
                </a:solidFill>
                <a:latin typeface="Futura Lt BT Light" panose="020B0402020204020303" pitchFamily="34" charset="0"/>
                <a:ea typeface="+mj-ea"/>
                <a:cs typeface="+mj-cs"/>
              </a:rPr>
              <a:t>nombreux</a:t>
            </a:r>
            <a:r>
              <a:rPr lang="en-US" sz="9300" dirty="0">
                <a:solidFill>
                  <a:srgbClr val="000000"/>
                </a:solidFill>
                <a:latin typeface="Futura Lt BT Light" panose="020B0402020204020303" pitchFamily="34" charset="0"/>
                <a:ea typeface="+mj-ea"/>
                <a:cs typeface="+mj-cs"/>
              </a:rPr>
              <a:t>.</a:t>
            </a:r>
          </a:p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9300" kern="1200" dirty="0">
              <a:solidFill>
                <a:srgbClr val="000000"/>
              </a:solidFill>
              <a:latin typeface="Futura Lt BT Light" panose="020B0402020204020303" pitchFamily="34" charset="0"/>
              <a:ea typeface="+mj-ea"/>
              <a:cs typeface="+mj-cs"/>
            </a:endParaRPr>
          </a:p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9300" kern="1200" dirty="0">
                <a:solidFill>
                  <a:srgbClr val="000000"/>
                </a:solidFill>
                <a:latin typeface="Futura Lt BT Light" panose="020B0402020204020303" pitchFamily="34" charset="0"/>
                <a:ea typeface="+mj-ea"/>
                <a:cs typeface="+mj-cs"/>
              </a:rPr>
              <a:t>A </a:t>
            </a:r>
            <a:r>
              <a:rPr lang="en-US" sz="9300" kern="1200" dirty="0" err="1">
                <a:solidFill>
                  <a:srgbClr val="000000"/>
                </a:solidFill>
                <a:latin typeface="Futura Lt BT Light" panose="020B0402020204020303" pitchFamily="34" charset="0"/>
                <a:ea typeface="+mj-ea"/>
                <a:cs typeface="+mj-cs"/>
              </a:rPr>
              <a:t>très</a:t>
            </a:r>
            <a:r>
              <a:rPr lang="en-US" sz="9300" kern="1200" dirty="0">
                <a:solidFill>
                  <a:srgbClr val="000000"/>
                </a:solidFill>
                <a:latin typeface="Futura Lt BT Light" panose="020B0402020204020303" pitchFamily="34" charset="0"/>
                <a:ea typeface="+mj-ea"/>
                <a:cs typeface="+mj-cs"/>
              </a:rPr>
              <a:t> </a:t>
            </a:r>
            <a:r>
              <a:rPr lang="en-US" sz="9300" kern="1200" dirty="0" err="1" smtClean="0">
                <a:solidFill>
                  <a:srgbClr val="000000"/>
                </a:solidFill>
                <a:latin typeface="Futura Lt BT Light" panose="020B0402020204020303" pitchFamily="34" charset="0"/>
                <a:ea typeface="+mj-ea"/>
                <a:cs typeface="+mj-cs"/>
              </a:rPr>
              <a:t>bientôt</a:t>
            </a:r>
            <a:r>
              <a:rPr lang="en-US" sz="9300" kern="1200" dirty="0" smtClean="0">
                <a:solidFill>
                  <a:srgbClr val="000000"/>
                </a:solidFill>
                <a:latin typeface="Futura Lt BT Light" panose="020B0402020204020303" pitchFamily="34" charset="0"/>
                <a:ea typeface="+mj-ea"/>
                <a:cs typeface="+mj-cs"/>
              </a:rPr>
              <a:t> !</a:t>
            </a:r>
            <a:endParaRPr lang="en-US" sz="9300" kern="1200" dirty="0">
              <a:solidFill>
                <a:srgbClr val="000000"/>
              </a:solidFill>
              <a:latin typeface="Futura Lt BT Light" panose="020B0402020204020303" pitchFamily="34" charset="0"/>
              <a:ea typeface="+mj-ea"/>
              <a:cs typeface="+mj-cs"/>
            </a:endParaRPr>
          </a:p>
        </p:txBody>
      </p:sp>
      <p:sp>
        <p:nvSpPr>
          <p:cNvPr id="34" name="Freeform 50">
            <a:extLst>
              <a:ext uri="{FF2B5EF4-FFF2-40B4-BE49-F238E27FC236}">
                <a16:creationId xmlns:a16="http://schemas.microsoft.com/office/drawing/2014/main" xmlns="" id="{13722DD7-BA73-4776-93A3-94491FEF726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>
            <a:off x="0" y="581159"/>
            <a:ext cx="5464879" cy="6276841"/>
          </a:xfrm>
          <a:custGeom>
            <a:avLst/>
            <a:gdLst>
              <a:gd name="connsiteX0" fmla="*/ 3299930 w 5464879"/>
              <a:gd name="connsiteY0" fmla="*/ 0 h 6276841"/>
              <a:gd name="connsiteX1" fmla="*/ 5398992 w 5464879"/>
              <a:gd name="connsiteY1" fmla="*/ 753544 h 6276841"/>
              <a:gd name="connsiteX2" fmla="*/ 5464879 w 5464879"/>
              <a:gd name="connsiteY2" fmla="*/ 813426 h 6276841"/>
              <a:gd name="connsiteX3" fmla="*/ 5464879 w 5464879"/>
              <a:gd name="connsiteY3" fmla="*/ 5786434 h 6276841"/>
              <a:gd name="connsiteX4" fmla="*/ 5398992 w 5464879"/>
              <a:gd name="connsiteY4" fmla="*/ 5846317 h 6276841"/>
              <a:gd name="connsiteX5" fmla="*/ 4872873 w 5464879"/>
              <a:gd name="connsiteY5" fmla="*/ 6201577 h 6276841"/>
              <a:gd name="connsiteX6" fmla="*/ 4716632 w 5464879"/>
              <a:gd name="connsiteY6" fmla="*/ 6276841 h 6276841"/>
              <a:gd name="connsiteX7" fmla="*/ 1883227 w 5464879"/>
              <a:gd name="connsiteY7" fmla="*/ 6276841 h 6276841"/>
              <a:gd name="connsiteX8" fmla="*/ 1726987 w 5464879"/>
              <a:gd name="connsiteY8" fmla="*/ 6201577 h 6276841"/>
              <a:gd name="connsiteX9" fmla="*/ 0 w 5464879"/>
              <a:gd name="connsiteY9" fmla="*/ 3299930 h 6276841"/>
              <a:gd name="connsiteX10" fmla="*/ 3299930 w 5464879"/>
              <a:gd name="connsiteY10" fmla="*/ 0 h 62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64879" h="6276841">
                <a:moveTo>
                  <a:pt x="3299930" y="0"/>
                </a:moveTo>
                <a:cubicBezTo>
                  <a:pt x="4097274" y="0"/>
                  <a:pt x="4828569" y="282789"/>
                  <a:pt x="5398992" y="753544"/>
                </a:cubicBezTo>
                <a:lnTo>
                  <a:pt x="5464879" y="813426"/>
                </a:lnTo>
                <a:lnTo>
                  <a:pt x="5464879" y="5786434"/>
                </a:lnTo>
                <a:lnTo>
                  <a:pt x="5398992" y="5846317"/>
                </a:lnTo>
                <a:cubicBezTo>
                  <a:pt x="5236014" y="5980818"/>
                  <a:pt x="5059904" y="6099975"/>
                  <a:pt x="4872873" y="6201577"/>
                </a:cubicBezTo>
                <a:lnTo>
                  <a:pt x="4716632" y="6276841"/>
                </a:lnTo>
                <a:lnTo>
                  <a:pt x="1883227" y="6276841"/>
                </a:lnTo>
                <a:lnTo>
                  <a:pt x="1726987" y="6201577"/>
                </a:lnTo>
                <a:cubicBezTo>
                  <a:pt x="698316" y="5642769"/>
                  <a:pt x="0" y="4552900"/>
                  <a:pt x="0" y="3299930"/>
                </a:cubicBezTo>
                <a:cubicBezTo>
                  <a:pt x="0" y="1477429"/>
                  <a:pt x="1477429" y="0"/>
                  <a:pt x="3299930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Espace réservé du contenu 5" descr="Une image contenant texte&#10;&#10;Description générée automatiquemen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470" y="3420252"/>
            <a:ext cx="4141760" cy="931896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sp>
        <p:nvSpPr>
          <p:cNvPr id="7" name="Flèche gauche 6">
            <a:hlinkClick r:id="rId4" action="ppaction://hlinksldjump"/>
          </p:cNvPr>
          <p:cNvSpPr/>
          <p:nvPr/>
        </p:nvSpPr>
        <p:spPr>
          <a:xfrm>
            <a:off x="354469" y="6040488"/>
            <a:ext cx="1130514" cy="598910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200" smtClean="0">
                <a:solidFill>
                  <a:srgbClr val="0070C0"/>
                </a:solidFill>
                <a:hlinkClick r:id="rId5" action="ppaction://hlinksldjump"/>
              </a:rPr>
              <a:t>Accueil</a:t>
            </a:r>
            <a:r>
              <a:rPr lang="fr-BE" sz="1200" smtClean="0">
                <a:hlinkClick r:id="rId5" action="ppaction://hlinksldjump"/>
              </a:rPr>
              <a:t>l</a:t>
            </a:r>
            <a:endParaRPr lang="fr-BE" sz="1200" dirty="0"/>
          </a:p>
        </p:txBody>
      </p:sp>
    </p:spTree>
    <p:extLst>
      <p:ext uri="{BB962C8B-B14F-4D97-AF65-F5344CB8AC3E}">
        <p14:creationId xmlns:p14="http://schemas.microsoft.com/office/powerpoint/2010/main" val="438766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4428</TotalTime>
  <Words>1064</Words>
  <Application>Microsoft Office PowerPoint</Application>
  <PresentationFormat>Grand écran</PresentationFormat>
  <Paragraphs>129</Paragraphs>
  <Slides>36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36</vt:i4>
      </vt:variant>
    </vt:vector>
  </HeadingPairs>
  <TitlesOfParts>
    <vt:vector size="45" baseType="lpstr">
      <vt:lpstr>Meiryo</vt:lpstr>
      <vt:lpstr>Arial</vt:lpstr>
      <vt:lpstr>Calibri</vt:lpstr>
      <vt:lpstr>Calibri Light</vt:lpstr>
      <vt:lpstr>FUTURA LT BT LIGHT</vt:lpstr>
      <vt:lpstr>FUTURA LT BT LIGHT</vt:lpstr>
      <vt:lpstr>Herculanum</vt:lpstr>
      <vt:lpstr>Wingdings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Sandrine Léonard</dc:creator>
  <cp:lastModifiedBy>Athenee ARH1</cp:lastModifiedBy>
  <cp:revision>155</cp:revision>
  <dcterms:created xsi:type="dcterms:W3CDTF">2021-01-05T07:07:19Z</dcterms:created>
  <dcterms:modified xsi:type="dcterms:W3CDTF">2021-02-01T07:09:10Z</dcterms:modified>
</cp:coreProperties>
</file>