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85" d="100"/>
          <a:sy n="85" d="100"/>
        </p:scale>
        <p:origin x="19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1143000" y="685800"/>
            <a:ext cx="4572000" cy="3429000"/>
          </a:xfrm>
          <a:prstGeom prst="rect">
            <a:avLst/>
          </a:prstGeom>
        </p:spPr>
        <p:txBody>
          <a:bodyPr/>
          <a:lstStyle/>
          <a:p>
            <a:endParaRPr/>
          </a:p>
        </p:txBody>
      </p:sp>
      <p:sp>
        <p:nvSpPr>
          <p:cNvPr id="168" name="Shape 16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sz="2304" b="1"/>
            </a:lvl1pPr>
          </a:lstStyle>
          <a:p>
            <a:r>
              <a:t>Author and Date</a:t>
            </a:r>
          </a:p>
        </p:txBody>
      </p:sp>
      <p:sp>
        <p:nvSpPr>
          <p:cNvPr id="12" name="Presentation Title"/>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Presentation Title</a:t>
            </a:r>
          </a:p>
        </p:txBody>
      </p:sp>
      <p:sp>
        <p:nvSpPr>
          <p:cNvPr id="13" name="Body Level One…"/>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53454" y="9220199"/>
            <a:ext cx="297892"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a:lvl1pPr>
          </a:lstStyle>
          <a:p>
            <a:r>
              <a:t>Fact information</a:t>
            </a:r>
          </a:p>
        </p:txBody>
      </p:sp>
      <p:sp>
        <p:nvSpPr>
          <p:cNvPr id="107" name="Body Level One…"/>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4984750" y="2749550"/>
            <a:ext cx="7937500" cy="9238276"/>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886640052_3195x2556.jpeg"/>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Divider">
    <p:spTree>
      <p:nvGrpSpPr>
        <p:cNvPr id="1" name=""/>
        <p:cNvGrpSpPr/>
        <p:nvPr/>
      </p:nvGrpSpPr>
      <p:grpSpPr>
        <a:xfrm>
          <a:off x="0" y="0"/>
          <a:ext cx="0" cy="0"/>
          <a:chOff x="0" y="0"/>
          <a:chExt cx="0" cy="0"/>
        </a:xfrm>
      </p:grpSpPr>
      <p:pic>
        <p:nvPicPr>
          <p:cNvPr id="149" name="Template-1.png" descr="Template-1.png"/>
          <p:cNvPicPr>
            <a:picLocks noChangeAspect="1"/>
          </p:cNvPicPr>
          <p:nvPr/>
        </p:nvPicPr>
        <p:blipFill>
          <a:blip r:embed="rId2"/>
          <a:stretch>
            <a:fillRect/>
          </a:stretch>
        </p:blipFill>
        <p:spPr>
          <a:xfrm>
            <a:off x="145" y="281873"/>
            <a:ext cx="13004510" cy="9189854"/>
          </a:xfrm>
          <a:prstGeom prst="rect">
            <a:avLst/>
          </a:prstGeom>
          <a:ln w="12700">
            <a:miter lim="400000"/>
          </a:ln>
        </p:spPr>
      </p:pic>
      <p:sp>
        <p:nvSpPr>
          <p:cNvPr id="150" name="Slide Number"/>
          <p:cNvSpPr txBox="1">
            <a:spLocks noGrp="1"/>
          </p:cNvSpPr>
          <p:nvPr>
            <p:ph type="sldNum" sz="quarter" idx="2"/>
          </p:nvPr>
        </p:nvSpPr>
        <p:spPr>
          <a:xfrm>
            <a:off x="6346138" y="9040952"/>
            <a:ext cx="306142" cy="306471"/>
          </a:xfrm>
          <a:prstGeom prst="rect">
            <a:avLst/>
          </a:prstGeom>
        </p:spPr>
        <p:txBody>
          <a:bodyPr lIns="47863" tIns="47863" rIns="47863" bIns="47863" anchor="t"/>
          <a:lstStyle>
            <a:lvl1pPr>
              <a:defRPr sz="14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2">
    <p:spTree>
      <p:nvGrpSpPr>
        <p:cNvPr id="1" name=""/>
        <p:cNvGrpSpPr/>
        <p:nvPr/>
      </p:nvGrpSpPr>
      <p:grpSpPr>
        <a:xfrm>
          <a:off x="0" y="0"/>
          <a:ext cx="0" cy="0"/>
          <a:chOff x="0" y="0"/>
          <a:chExt cx="0" cy="0"/>
        </a:xfrm>
      </p:grpSpPr>
      <p:pic>
        <p:nvPicPr>
          <p:cNvPr id="157" name="Template-01.png" descr="Template-01.png"/>
          <p:cNvPicPr>
            <a:picLocks noChangeAspect="1"/>
          </p:cNvPicPr>
          <p:nvPr/>
        </p:nvPicPr>
        <p:blipFill>
          <a:blip r:embed="rId2"/>
          <a:stretch>
            <a:fillRect/>
          </a:stretch>
        </p:blipFill>
        <p:spPr>
          <a:xfrm>
            <a:off x="145" y="281873"/>
            <a:ext cx="13004510" cy="9189854"/>
          </a:xfrm>
          <a:prstGeom prst="rect">
            <a:avLst/>
          </a:prstGeom>
          <a:ln w="12700">
            <a:miter lim="400000"/>
          </a:ln>
        </p:spPr>
      </p:pic>
      <p:pic>
        <p:nvPicPr>
          <p:cNvPr id="15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647" y="866347"/>
            <a:ext cx="2354722" cy="469282"/>
          </a:xfrm>
          <a:prstGeom prst="rect">
            <a:avLst/>
          </a:prstGeom>
          <a:ln w="12700">
            <a:miter lim="400000"/>
          </a:ln>
        </p:spPr>
      </p:pic>
      <p:pic>
        <p:nvPicPr>
          <p:cNvPr id="159"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647" y="9045412"/>
            <a:ext cx="151148" cy="225556"/>
          </a:xfrm>
          <a:prstGeom prst="rect">
            <a:avLst/>
          </a:prstGeom>
          <a:ln w="12700">
            <a:miter lim="400000"/>
          </a:ln>
        </p:spPr>
      </p:pic>
      <p:sp>
        <p:nvSpPr>
          <p:cNvPr id="160" name="Slide Number"/>
          <p:cNvSpPr txBox="1">
            <a:spLocks noGrp="1"/>
          </p:cNvSpPr>
          <p:nvPr>
            <p:ph type="sldNum" sz="quarter" idx="2"/>
          </p:nvPr>
        </p:nvSpPr>
        <p:spPr>
          <a:xfrm>
            <a:off x="707284" y="9005064"/>
            <a:ext cx="306197" cy="311628"/>
          </a:xfrm>
          <a:prstGeom prst="rect">
            <a:avLst/>
          </a:prstGeom>
        </p:spPr>
        <p:txBody>
          <a:bodyPr lIns="47863" tIns="47863" rIns="47863" bIns="47863" anchor="ctr"/>
          <a:lstStyle>
            <a:lvl1pPr algn="l">
              <a:defRPr sz="1400">
                <a:solidFill>
                  <a:srgbClr val="FFFFFF"/>
                </a:solidFill>
                <a:latin typeface="Helvetica"/>
                <a:ea typeface="Helvetica"/>
                <a:cs typeface="Helvetica"/>
                <a:sym typeface="Helvetica"/>
              </a:defRPr>
            </a:lvl1pPr>
          </a:lstStyle>
          <a:p>
            <a:fld id="{86CB4B4D-7CA3-9044-876B-883B54F8677D}" type="slidenum">
              <a:t>‹#›</a:t>
            </a:fld>
            <a:endParaRPr/>
          </a:p>
        </p:txBody>
      </p:sp>
      <p:sp>
        <p:nvSpPr>
          <p:cNvPr id="161" name="Wheels Of Arabia"/>
          <p:cNvSpPr txBox="1"/>
          <p:nvPr/>
        </p:nvSpPr>
        <p:spPr>
          <a:xfrm>
            <a:off x="10610493" y="9005064"/>
            <a:ext cx="1847448" cy="311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7863" tIns="47863" rIns="47863" bIns="47863" anchor="ctr">
            <a:spAutoFit/>
          </a:bodyPr>
          <a:lstStyle>
            <a:lvl1pPr algn="r" defTabSz="584200">
              <a:defRPr sz="1400" cap="all">
                <a:solidFill>
                  <a:srgbClr val="FFFFFF"/>
                </a:solidFill>
                <a:latin typeface="Helvetica"/>
                <a:ea typeface="Helvetica"/>
                <a:cs typeface="Helvetica"/>
                <a:sym typeface="Helvetica"/>
              </a:defRPr>
            </a:lvl1pPr>
          </a:lstStyle>
          <a:p>
            <a:r>
              <a:t>Wheels Of Arabia</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Presentation Title</a:t>
            </a:r>
          </a:p>
        </p:txBody>
      </p:sp>
      <p:sp>
        <p:nvSpPr>
          <p:cNvPr id="23" name="Body Level One…"/>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Author and Date</a:t>
            </a:r>
          </a:p>
        </p:txBody>
      </p:sp>
      <p:sp>
        <p:nvSpPr>
          <p:cNvPr id="25"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eg"/>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660384004_1290x1720.jpeg"/>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98500" y="444500"/>
            <a:ext cx="11607800" cy="10160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tiff"/><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47.ti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50.tiff"/><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png"/><Relationship Id="rId1" Type="http://schemas.openxmlformats.org/officeDocument/2006/relationships/slideLayout" Target="../slideLayouts/slideLayout16.xml"/><Relationship Id="rId5" Type="http://schemas.openxmlformats.org/officeDocument/2006/relationships/image" Target="../media/image58.tiff"/><Relationship Id="rId4" Type="http://schemas.openxmlformats.org/officeDocument/2006/relationships/image" Target="../media/image57.tiff"/></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60.tiff"/><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6.xml"/><Relationship Id="rId5" Type="http://schemas.openxmlformats.org/officeDocument/2006/relationships/image" Target="../media/image73.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image" Target="../media/image22.jpeg"/><Relationship Id="rId7" Type="http://schemas.openxmlformats.org/officeDocument/2006/relationships/image" Target="../media/image26.tiff"/><Relationship Id="rId12" Type="http://schemas.openxmlformats.org/officeDocument/2006/relationships/image" Target="../media/image31.tiff"/><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25.tiff"/><Relationship Id="rId11" Type="http://schemas.openxmlformats.org/officeDocument/2006/relationships/image" Target="../media/image30.tif"/><Relationship Id="rId5" Type="http://schemas.openxmlformats.org/officeDocument/2006/relationships/image" Target="../media/image24.png"/><Relationship Id="rId10" Type="http://schemas.openxmlformats.org/officeDocument/2006/relationships/image" Target="../media/image29.tiff"/><Relationship Id="rId4" Type="http://schemas.openxmlformats.org/officeDocument/2006/relationships/image" Target="../media/image23.jpeg"/><Relationship Id="rId9" Type="http://schemas.openxmlformats.org/officeDocument/2006/relationships/image" Target="../media/image28.tiff"/><Relationship Id="rId14" Type="http://schemas.openxmlformats.org/officeDocument/2006/relationships/image" Target="../media/image33.tif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70"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172" name="Rectangle"/>
          <p:cNvSpPr/>
          <p:nvPr/>
        </p:nvSpPr>
        <p:spPr>
          <a:xfrm>
            <a:off x="-37354" y="3226385"/>
            <a:ext cx="13042153"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173" name="HOW  WE WIN IN 2021 WITH"/>
          <p:cNvSpPr txBox="1"/>
          <p:nvPr/>
        </p:nvSpPr>
        <p:spPr>
          <a:xfrm>
            <a:off x="-156883" y="21552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ts val="32500"/>
              </a:lnSpc>
              <a:defRPr sz="9000" spc="1440">
                <a:latin typeface="Impact"/>
                <a:ea typeface="Impact"/>
                <a:cs typeface="Impact"/>
                <a:sym typeface="Impact"/>
              </a:defRPr>
            </a:pPr>
            <a:r>
              <a:rPr spc="180" dirty="0"/>
              <a:t>HOW  WE WIN IN 2021 WITH</a:t>
            </a:r>
            <a:r>
              <a:rPr dirty="0"/>
              <a:t> </a:t>
            </a:r>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8666" y="5880171"/>
            <a:ext cx="5101398" cy="216211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Book your test ride…"/>
          <p:cNvSpPr txBox="1"/>
          <p:nvPr/>
        </p:nvSpPr>
        <p:spPr>
          <a:xfrm>
            <a:off x="292161" y="1250950"/>
            <a:ext cx="12420477" cy="351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600">
                <a:solidFill>
                  <a:schemeClr val="accent5">
                    <a:lumOff val="-29866"/>
                  </a:schemeClr>
                </a:solidFill>
                <a:latin typeface="Helvetica"/>
                <a:ea typeface="Helvetica"/>
                <a:cs typeface="Helvetica"/>
                <a:sym typeface="Helvetica"/>
              </a:defRPr>
            </a:pPr>
            <a:endParaRPr>
              <a:solidFill>
                <a:srgbClr val="000000"/>
              </a:solidFill>
            </a:endParaRPr>
          </a:p>
          <a:p>
            <a:pPr defTabSz="457200">
              <a:defRPr sz="3400">
                <a:solidFill>
                  <a:srgbClr val="000000"/>
                </a:solidFill>
                <a:latin typeface="Helvetica"/>
                <a:ea typeface="Helvetica"/>
                <a:cs typeface="Helvetica"/>
                <a:sym typeface="Helvetica"/>
              </a:defRPr>
            </a:pPr>
            <a:r>
              <a:t>Book your test ride</a:t>
            </a:r>
          </a:p>
          <a:p>
            <a:pPr defTabSz="457200">
              <a:defRPr sz="4800">
                <a:solidFill>
                  <a:srgbClr val="000000"/>
                </a:solidFill>
                <a:latin typeface="Helvetica"/>
                <a:ea typeface="Helvetica"/>
                <a:cs typeface="Helvetica"/>
                <a:sym typeface="Helvetica"/>
              </a:defRPr>
            </a:pPr>
            <a:endParaRPr/>
          </a:p>
          <a:p>
            <a:pPr defTabSz="457200">
              <a:defRPr sz="1800">
                <a:solidFill>
                  <a:srgbClr val="000000"/>
                </a:solidFill>
                <a:latin typeface="Helvetica"/>
                <a:ea typeface="Helvetica"/>
                <a:cs typeface="Helvetica"/>
                <a:sym typeface="Helvetica"/>
              </a:defRPr>
            </a:pPr>
            <a:r>
              <a:t>You're only 3 simple steps away from booking a free, no obligation test ride on the  of your dreams.</a:t>
            </a:r>
          </a:p>
          <a:p>
            <a:pPr defTabSz="457200">
              <a:defRPr sz="1800">
                <a:solidFill>
                  <a:srgbClr val="000000"/>
                </a:solidFill>
                <a:latin typeface="Helvetica"/>
                <a:ea typeface="Helvetica"/>
                <a:cs typeface="Helvetica"/>
                <a:sym typeface="Helvetica"/>
              </a:defRPr>
            </a:pPr>
            <a:r>
              <a:t>We'll then be in touch to confirm your booking.</a:t>
            </a:r>
          </a:p>
          <a:p>
            <a:pPr defTabSz="457200">
              <a:defRPr sz="1800">
                <a:solidFill>
                  <a:srgbClr val="000000"/>
                </a:solidFill>
                <a:latin typeface="Helvetica"/>
                <a:ea typeface="Helvetica"/>
                <a:cs typeface="Helvetica"/>
                <a:sym typeface="Helvetica"/>
              </a:defRPr>
            </a:pPr>
            <a:endParaRPr/>
          </a:p>
          <a:p>
            <a:pPr defTabSz="457200">
              <a:defRPr sz="1800">
                <a:solidFill>
                  <a:srgbClr val="000000"/>
                </a:solidFill>
                <a:latin typeface="Helvetica"/>
                <a:ea typeface="Helvetica"/>
                <a:cs typeface="Helvetica"/>
                <a:sym typeface="Helvetica"/>
              </a:defRPr>
            </a:pPr>
            <a:r>
              <a:t>COVID-19: In these challenging times, there may be a delay in our dealers responding to your request. Sit tight though, as they will get in touch as soon as they possibly can.</a:t>
            </a:r>
          </a:p>
        </p:txBody>
      </p:sp>
      <p:pic>
        <p:nvPicPr>
          <p:cNvPr id="24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5551" y="317300"/>
            <a:ext cx="2753698" cy="1007395"/>
          </a:xfrm>
          <a:prstGeom prst="rect">
            <a:avLst/>
          </a:prstGeom>
          <a:ln w="12700">
            <a:miter lim="400000"/>
          </a:ln>
        </p:spPr>
      </p:pic>
      <p:sp>
        <p:nvSpPr>
          <p:cNvPr id="247" name="Oval"/>
          <p:cNvSpPr/>
          <p:nvPr/>
        </p:nvSpPr>
        <p:spPr>
          <a:xfrm>
            <a:off x="1727200" y="5390951"/>
            <a:ext cx="675303" cy="628849"/>
          </a:xfrm>
          <a:prstGeom prst="ellipse">
            <a:avLst/>
          </a:prstGeom>
          <a:solidFill>
            <a:srgbClr val="8A2628"/>
          </a:solidFill>
          <a:ln w="12700">
            <a:miter lim="400000"/>
          </a:ln>
        </p:spPr>
        <p:txBody>
          <a:bodyPr lIns="50800" tIns="50800" rIns="50800" bIns="50800" anchor="ctr"/>
          <a:lstStyle/>
          <a:p>
            <a:pPr defTabSz="584200">
              <a:defRPr sz="2200">
                <a:solidFill>
                  <a:srgbClr val="8A2628"/>
                </a:solidFill>
                <a:latin typeface="Helvetica Neue Medium"/>
                <a:ea typeface="Helvetica Neue Medium"/>
                <a:cs typeface="Helvetica Neue Medium"/>
                <a:sym typeface="Helvetica Neue Medium"/>
              </a:defRPr>
            </a:pPr>
            <a:endParaRPr/>
          </a:p>
        </p:txBody>
      </p:sp>
      <p:sp>
        <p:nvSpPr>
          <p:cNvPr id="248" name="Oval"/>
          <p:cNvSpPr/>
          <p:nvPr/>
        </p:nvSpPr>
        <p:spPr>
          <a:xfrm>
            <a:off x="6164748" y="5390951"/>
            <a:ext cx="675304" cy="628849"/>
          </a:xfrm>
          <a:prstGeom prst="ellipse">
            <a:avLst/>
          </a:prstGeom>
          <a:solidFill>
            <a:srgbClr val="8A2628"/>
          </a:solidFill>
          <a:ln w="12700">
            <a:miter lim="400000"/>
          </a:ln>
        </p:spPr>
        <p:txBody>
          <a:bodyPr lIns="50800" tIns="50800" rIns="50800" bIns="50800" anchor="ctr"/>
          <a:lstStyle/>
          <a:p>
            <a:pPr defTabSz="584200">
              <a:defRPr sz="2200">
                <a:solidFill>
                  <a:srgbClr val="8A2628"/>
                </a:solidFill>
                <a:latin typeface="Helvetica Neue Medium"/>
                <a:ea typeface="Helvetica Neue Medium"/>
                <a:cs typeface="Helvetica Neue Medium"/>
                <a:sym typeface="Helvetica Neue Medium"/>
              </a:defRPr>
            </a:pPr>
            <a:endParaRPr/>
          </a:p>
        </p:txBody>
      </p:sp>
      <p:sp>
        <p:nvSpPr>
          <p:cNvPr id="249" name="Oval"/>
          <p:cNvSpPr/>
          <p:nvPr/>
        </p:nvSpPr>
        <p:spPr>
          <a:xfrm>
            <a:off x="10602297" y="5390951"/>
            <a:ext cx="675303" cy="628849"/>
          </a:xfrm>
          <a:prstGeom prst="ellipse">
            <a:avLst/>
          </a:prstGeom>
          <a:solidFill>
            <a:srgbClr val="8A2628"/>
          </a:solidFill>
          <a:ln w="12700">
            <a:miter lim="400000"/>
          </a:ln>
        </p:spPr>
        <p:txBody>
          <a:bodyPr lIns="50800" tIns="50800" rIns="50800" bIns="50800" anchor="ctr"/>
          <a:lstStyle/>
          <a:p>
            <a:pPr defTabSz="584200">
              <a:defRPr sz="2200">
                <a:solidFill>
                  <a:srgbClr val="8A2628"/>
                </a:solidFill>
                <a:latin typeface="Helvetica Neue Medium"/>
                <a:ea typeface="Helvetica Neue Medium"/>
                <a:cs typeface="Helvetica Neue Medium"/>
                <a:sym typeface="Helvetica Neue Medium"/>
              </a:defRPr>
            </a:pPr>
            <a:endParaRPr/>
          </a:p>
        </p:txBody>
      </p:sp>
      <p:sp>
        <p:nvSpPr>
          <p:cNvPr id="250" name="Line"/>
          <p:cNvSpPr/>
          <p:nvPr/>
        </p:nvSpPr>
        <p:spPr>
          <a:xfrm>
            <a:off x="2400300" y="5727700"/>
            <a:ext cx="3758939" cy="0"/>
          </a:xfrm>
          <a:prstGeom prst="line">
            <a:avLst/>
          </a:prstGeom>
          <a:ln w="25400">
            <a:solidFill>
              <a:srgbClr val="000000"/>
            </a:solidFill>
            <a:miter lim="400000"/>
            <a:tailEnd type="triangle"/>
          </a:ln>
        </p:spPr>
        <p:txBody>
          <a:bodyPr lIns="50800" tIns="50800" rIns="50800" bIns="50800" anchor="ctr"/>
          <a:lstStyle/>
          <a:p>
            <a:endParaRPr/>
          </a:p>
        </p:txBody>
      </p:sp>
      <p:sp>
        <p:nvSpPr>
          <p:cNvPr id="251" name="Line"/>
          <p:cNvSpPr/>
          <p:nvPr/>
        </p:nvSpPr>
        <p:spPr>
          <a:xfrm>
            <a:off x="6858000" y="5727700"/>
            <a:ext cx="3758939" cy="0"/>
          </a:xfrm>
          <a:prstGeom prst="line">
            <a:avLst/>
          </a:prstGeom>
          <a:ln w="25400">
            <a:solidFill>
              <a:srgbClr val="000000"/>
            </a:solidFill>
            <a:miter lim="400000"/>
            <a:tailEnd type="triangle"/>
          </a:ln>
        </p:spPr>
        <p:txBody>
          <a:bodyPr lIns="50800" tIns="50800" rIns="50800" bIns="50800" anchor="ctr"/>
          <a:lstStyle/>
          <a:p>
            <a:endParaRPr/>
          </a:p>
        </p:txBody>
      </p:sp>
      <p:sp>
        <p:nvSpPr>
          <p:cNvPr id="252" name="1"/>
          <p:cNvSpPr txBox="1"/>
          <p:nvPr/>
        </p:nvSpPr>
        <p:spPr>
          <a:xfrm>
            <a:off x="1951211" y="5543120"/>
            <a:ext cx="227281"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1</a:t>
            </a:r>
          </a:p>
        </p:txBody>
      </p:sp>
      <p:sp>
        <p:nvSpPr>
          <p:cNvPr id="253" name="2"/>
          <p:cNvSpPr txBox="1"/>
          <p:nvPr/>
        </p:nvSpPr>
        <p:spPr>
          <a:xfrm>
            <a:off x="6388760" y="5543120"/>
            <a:ext cx="227280"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2</a:t>
            </a:r>
          </a:p>
        </p:txBody>
      </p:sp>
      <p:sp>
        <p:nvSpPr>
          <p:cNvPr id="254" name="3"/>
          <p:cNvSpPr txBox="1"/>
          <p:nvPr/>
        </p:nvSpPr>
        <p:spPr>
          <a:xfrm>
            <a:off x="10826308" y="5543120"/>
            <a:ext cx="227281"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3</a:t>
            </a:r>
          </a:p>
        </p:txBody>
      </p:sp>
      <p:sp>
        <p:nvSpPr>
          <p:cNvPr id="255" name="Choose your ride"/>
          <p:cNvSpPr txBox="1"/>
          <p:nvPr/>
        </p:nvSpPr>
        <p:spPr>
          <a:xfrm>
            <a:off x="1228734" y="6225844"/>
            <a:ext cx="1672235"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Choose your ride</a:t>
            </a:r>
          </a:p>
        </p:txBody>
      </p:sp>
      <p:sp>
        <p:nvSpPr>
          <p:cNvPr id="256" name="Select your dealer"/>
          <p:cNvSpPr txBox="1"/>
          <p:nvPr/>
        </p:nvSpPr>
        <p:spPr>
          <a:xfrm>
            <a:off x="5624931" y="6225844"/>
            <a:ext cx="1754938"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Select your dealer</a:t>
            </a:r>
          </a:p>
        </p:txBody>
      </p:sp>
      <p:sp>
        <p:nvSpPr>
          <p:cNvPr id="257" name="Enter your details"/>
          <p:cNvSpPr txBox="1"/>
          <p:nvPr/>
        </p:nvSpPr>
        <p:spPr>
          <a:xfrm>
            <a:off x="10090623" y="6225844"/>
            <a:ext cx="1698651"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Enter your details</a:t>
            </a:r>
          </a:p>
        </p:txBody>
      </p:sp>
      <p:pic>
        <p:nvPicPr>
          <p:cNvPr id="258" name="Screen Shot 2021-01-17 at 12.57.38 PM.png" descr="Screen Shot 2021-01-17 at 12.57.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0150" y="7297896"/>
            <a:ext cx="3517900" cy="2260601"/>
          </a:xfrm>
          <a:prstGeom prst="rect">
            <a:avLst/>
          </a:prstGeom>
          <a:ln w="12700">
            <a:miter lim="400000"/>
          </a:ln>
        </p:spPr>
      </p:pic>
      <p:pic>
        <p:nvPicPr>
          <p:cNvPr id="259" name="Screen Shot 2021-01-17 at 12.57.16 PM.png" descr="Screen Shot 2021-01-17 at 12.57.1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651" y="7316946"/>
            <a:ext cx="2881498" cy="2222501"/>
          </a:xfrm>
          <a:prstGeom prst="rect">
            <a:avLst/>
          </a:prstGeom>
          <a:ln w="12700">
            <a:miter lim="400000"/>
          </a:ln>
        </p:spPr>
      </p:pic>
      <p:pic>
        <p:nvPicPr>
          <p:cNvPr id="260" name="Screen Shot 2021-01-17 at 12.57.01 PM.png" descr="Screen Shot 2021-01-17 at 12.57.01 P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09591" y="7316946"/>
            <a:ext cx="2922666" cy="222239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62"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6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264"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265" name="WWW"/>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WWW</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4592" y="526478"/>
            <a:ext cx="2963700" cy="590647"/>
          </a:xfrm>
          <a:prstGeom prst="rect">
            <a:avLst/>
          </a:prstGeom>
          <a:ln w="12700">
            <a:miter lim="400000"/>
          </a:ln>
        </p:spPr>
      </p:pic>
      <p:sp>
        <p:nvSpPr>
          <p:cNvPr id="268" name="WOA directly notice the importance to have an E-commerce website to be able to sell online and to please our customer with an easy shopping system.…"/>
          <p:cNvSpPr txBox="1"/>
          <p:nvPr/>
        </p:nvSpPr>
        <p:spPr>
          <a:xfrm>
            <a:off x="6378670" y="2128973"/>
            <a:ext cx="5655543" cy="3296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WOA directly notice the importance to have an E-commerce website to be able to sell online and to please our customer with an easy shopping system. </a:t>
            </a:r>
          </a:p>
          <a:p>
            <a:pPr algn="l"/>
            <a:endParaRPr/>
          </a:p>
          <a:p>
            <a:pPr algn="l"/>
            <a:r>
              <a:t>The Pandemic helped us to re-design our business vision and to develop new ideas to maintain our numbers.</a:t>
            </a:r>
          </a:p>
          <a:p>
            <a:pPr algn="l"/>
            <a:endParaRPr/>
          </a:p>
          <a:p>
            <a:pPr algn="l"/>
            <a:r>
              <a:t>We are planing to launch our New E-Commerce in February and add more product with delivery in all Bahrain.  </a:t>
            </a:r>
          </a:p>
          <a:p>
            <a:pPr algn="l"/>
            <a:endParaRPr/>
          </a:p>
          <a:p>
            <a:pPr algn="l"/>
            <a:r>
              <a:t> </a:t>
            </a:r>
          </a:p>
          <a:p>
            <a:pPr algn="l"/>
            <a:endParaRPr/>
          </a:p>
          <a:p>
            <a:endParaRPr/>
          </a:p>
        </p:txBody>
      </p:sp>
      <p:pic>
        <p:nvPicPr>
          <p:cNvPr id="269" name="Screen Shot 2021-01-19 at 11.35.22 PM.png" descr="Screen Shot 2021-01-19 at 11.35.2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06" y="-10714"/>
            <a:ext cx="5925506" cy="3322234"/>
          </a:xfrm>
          <a:prstGeom prst="rect">
            <a:avLst/>
          </a:prstGeom>
          <a:ln w="12700">
            <a:miter lim="400000"/>
          </a:ln>
        </p:spPr>
      </p:pic>
      <p:pic>
        <p:nvPicPr>
          <p:cNvPr id="270" name="Screen Shot 2021-01-19 at 11.36.14 PM.png" descr="Screen Shot 2021-01-19 at 11.36.1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1" y="3153853"/>
            <a:ext cx="5844391" cy="3445894"/>
          </a:xfrm>
          <a:prstGeom prst="rect">
            <a:avLst/>
          </a:prstGeom>
          <a:ln w="12700">
            <a:miter lim="400000"/>
          </a:ln>
        </p:spPr>
      </p:pic>
      <p:pic>
        <p:nvPicPr>
          <p:cNvPr id="271" name="Screen Shot 2021-01-19 at 11.36.34 PM.png" descr="Screen Shot 2021-01-19 at 11.36.34 P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3906" y="6570005"/>
            <a:ext cx="5925506" cy="3166286"/>
          </a:xfrm>
          <a:prstGeom prst="rect">
            <a:avLst/>
          </a:prstGeom>
          <a:ln w="12700">
            <a:miter lim="400000"/>
          </a:ln>
        </p:spPr>
      </p:pic>
      <p:pic>
        <p:nvPicPr>
          <p:cNvPr id="272" name="Screen Shot 2021-01-19 at 11.43.53 PM.png" descr="Screen Shot 2021-01-19 at 11.43.53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5294" y="5624333"/>
            <a:ext cx="6107457" cy="304386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creen Shot 2021-01-17 at 5.03.49 PM.png" descr="Screen Shot 2021-01-17 at 5.03.49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24105"/>
            <a:ext cx="13004800" cy="7905390"/>
          </a:xfrm>
          <a:prstGeom prst="rect">
            <a:avLst/>
          </a:prstGeom>
          <a:ln w="25400">
            <a:solidFill>
              <a:srgbClr val="F3F7F5"/>
            </a:solidFill>
            <a:miter lim="400000"/>
          </a:ln>
          <a:effectLst>
            <a:outerShdw blurRad="50800" dist="63500" dir="2700000" rotWithShape="0">
              <a:srgbClr val="000000">
                <a:alpha val="50000"/>
              </a:srgbClr>
            </a:outerShdw>
          </a:effectLst>
        </p:spPr>
      </p:pic>
      <p:sp>
        <p:nvSpPr>
          <p:cNvPr id="275" name="https://shop.wheelsofarabia.com"/>
          <p:cNvSpPr txBox="1"/>
          <p:nvPr/>
        </p:nvSpPr>
        <p:spPr>
          <a:xfrm>
            <a:off x="4846269" y="9115197"/>
            <a:ext cx="3312262" cy="33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https://shop.wheelsofarabia.com</a:t>
            </a:r>
          </a:p>
        </p:txBody>
      </p:sp>
      <p:sp>
        <p:nvSpPr>
          <p:cNvPr id="276" name="E-COMMERCE WOA"/>
          <p:cNvSpPr txBox="1"/>
          <p:nvPr/>
        </p:nvSpPr>
        <p:spPr>
          <a:xfrm>
            <a:off x="3870259" y="91885"/>
            <a:ext cx="5264282" cy="730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7863" tIns="47863" rIns="47863" bIns="47863" anchor="ctr">
            <a:spAutoFit/>
          </a:bodyPr>
          <a:lstStyle>
            <a:lvl1pPr defTabSz="584200">
              <a:defRPr sz="4200" b="1">
                <a:latin typeface="Helvetica"/>
                <a:ea typeface="Helvetica"/>
                <a:cs typeface="Helvetica"/>
                <a:sym typeface="Helvetica"/>
              </a:defRPr>
            </a:lvl1pPr>
          </a:lstStyle>
          <a:p>
            <a:r>
              <a:t>E-COMMERCE WOA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78"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280"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281" name="LOOK @ ME"/>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LOOK @ ME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4592" y="526478"/>
            <a:ext cx="2963700" cy="590647"/>
          </a:xfrm>
          <a:prstGeom prst="rect">
            <a:avLst/>
          </a:prstGeom>
          <a:ln w="12700">
            <a:miter lim="400000"/>
          </a:ln>
        </p:spPr>
      </p:pic>
      <p:sp>
        <p:nvSpPr>
          <p:cNvPr id="284" name="We believe in Indian Motorcycle and we believe that we will achieve a great 2021 year.…"/>
          <p:cNvSpPr txBox="1"/>
          <p:nvPr/>
        </p:nvSpPr>
        <p:spPr>
          <a:xfrm>
            <a:off x="6378670" y="1661315"/>
            <a:ext cx="5655543" cy="7411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endParaRPr/>
          </a:p>
          <a:p>
            <a:pPr algn="l"/>
            <a:r>
              <a:t>We believe in Indian Motorcycle and we believe that we will achieve a great 2021 year.</a:t>
            </a:r>
          </a:p>
          <a:p>
            <a:pPr algn="l"/>
            <a:endParaRPr/>
          </a:p>
          <a:p>
            <a:pPr algn="l"/>
            <a:r>
              <a:t>Our first operational year for Indian Motorcycle and POLARIS in the Kingdom of Bahrain will be a year of introduction and seduction. We are already working in our database or existing HD customers but also targeting new riders generation. Until now we have already convince more than 12 friends and clients to buy Indian Motorcycle. </a:t>
            </a:r>
          </a:p>
          <a:p>
            <a:pPr algn="l"/>
            <a:endParaRPr/>
          </a:p>
          <a:p>
            <a:pPr algn="l"/>
            <a:r>
              <a:t>The numbers are feasible and we will do everything to fulfill this amazing challenge. After few month of operation when our cash flow will be stabilized we will develop the trade IN policy and make special events to boost the sales. </a:t>
            </a:r>
          </a:p>
          <a:p>
            <a:pPr algn="l"/>
            <a:endParaRPr/>
          </a:p>
          <a:p>
            <a:pPr algn="l"/>
            <a:r>
              <a:t>We are working also in a Motorcycle loan for new riders and make a special package including the purchase of motorcycle, training &amp; fees, License fees, Insurance so a FULL PACKAGE. </a:t>
            </a:r>
          </a:p>
          <a:p>
            <a:pPr algn="l"/>
            <a:endParaRPr/>
          </a:p>
          <a:p>
            <a:pPr algn="l"/>
            <a:r>
              <a:t>Having our own training system helped us to keep our trainees as customers.</a:t>
            </a:r>
          </a:p>
          <a:p>
            <a:pPr algn="l"/>
            <a:endParaRPr/>
          </a:p>
          <a:p>
            <a:pPr algn="l"/>
            <a:r>
              <a:t>We will also offer Indian Motorcycle as Police or Royal Escort and try to make a fleet deal with Bahraini government. </a:t>
            </a:r>
          </a:p>
          <a:p>
            <a:pPr algn="l"/>
            <a:endParaRPr/>
          </a:p>
          <a:p>
            <a:pPr algn="l"/>
            <a:endParaRPr/>
          </a:p>
          <a:p>
            <a:pPr algn="l"/>
            <a:r>
              <a:t> </a:t>
            </a:r>
          </a:p>
          <a:p>
            <a:pPr algn="l"/>
            <a:endParaRPr/>
          </a:p>
          <a:p>
            <a:endParaRPr/>
          </a:p>
        </p:txBody>
      </p:sp>
      <p:pic>
        <p:nvPicPr>
          <p:cNvPr id="28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49" y="9142782"/>
            <a:ext cx="1759973" cy="350752"/>
          </a:xfrm>
          <a:prstGeom prst="rect">
            <a:avLst/>
          </a:prstGeom>
          <a:ln w="12700">
            <a:miter lim="400000"/>
          </a:ln>
        </p:spPr>
      </p:pic>
      <p:pic>
        <p:nvPicPr>
          <p:cNvPr id="286" name="Image" descr="Image"/>
          <p:cNvPicPr>
            <a:picLocks noChangeAspect="1"/>
          </p:cNvPicPr>
          <p:nvPr/>
        </p:nvPicPr>
        <p:blipFill>
          <a:blip r:embed="rId4"/>
          <a:stretch>
            <a:fillRect/>
          </a:stretch>
        </p:blipFill>
        <p:spPr>
          <a:xfrm>
            <a:off x="0" y="-1"/>
            <a:ext cx="13004800" cy="97536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4592" y="526478"/>
            <a:ext cx="2963700" cy="590647"/>
          </a:xfrm>
          <a:prstGeom prst="rect">
            <a:avLst/>
          </a:prstGeom>
          <a:ln w="12700">
            <a:miter lim="400000"/>
          </a:ln>
        </p:spPr>
      </p:pic>
      <p:sp>
        <p:nvSpPr>
          <p:cNvPr id="289" name="Part of our vision for Indian Motorcycle but also for all the Polaris products we must been see. “Look at me” is the key of the success.…"/>
          <p:cNvSpPr txBox="1"/>
          <p:nvPr/>
        </p:nvSpPr>
        <p:spPr>
          <a:xfrm>
            <a:off x="6378670" y="1608273"/>
            <a:ext cx="5655543" cy="3524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endParaRPr/>
          </a:p>
          <a:p>
            <a:pPr algn="l"/>
            <a:r>
              <a:t>Part of our vision for Indian Motorcycle but also for all the Polaris products we must been see. “Look at me” is the key of the success. </a:t>
            </a:r>
          </a:p>
          <a:p>
            <a:pPr algn="l"/>
            <a:endParaRPr/>
          </a:p>
          <a:p>
            <a:pPr algn="l"/>
            <a:r>
              <a:t>We already book several strategic location of digital lamppost all around Bahrain. </a:t>
            </a:r>
          </a:p>
          <a:p>
            <a:pPr algn="l"/>
            <a:endParaRPr/>
          </a:p>
          <a:p>
            <a:pPr algn="l"/>
            <a:r>
              <a:t>Our Policy will be to have an affordable price to attract a lot of customers. </a:t>
            </a:r>
          </a:p>
          <a:p>
            <a:pPr algn="l"/>
            <a:endParaRPr/>
          </a:p>
          <a:p>
            <a:pPr algn="l"/>
            <a:r>
              <a:t> </a:t>
            </a:r>
          </a:p>
          <a:p>
            <a:pPr algn="l"/>
            <a:endParaRPr/>
          </a:p>
          <a:p>
            <a:endParaRPr/>
          </a:p>
        </p:txBody>
      </p:sp>
      <p:pic>
        <p:nvPicPr>
          <p:cNvPr id="29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49" y="9142782"/>
            <a:ext cx="1759973" cy="350752"/>
          </a:xfrm>
          <a:prstGeom prst="rect">
            <a:avLst/>
          </a:prstGeom>
          <a:ln w="12700">
            <a:miter lim="400000"/>
          </a:ln>
        </p:spPr>
      </p:pic>
      <p:pic>
        <p:nvPicPr>
          <p:cNvPr id="291" name="Screen Shot 2021-01-19 at 11.20.33 PM.png" descr="Screen Shot 2021-01-19 at 11.20.3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28" y="2339928"/>
            <a:ext cx="5887446" cy="7411112"/>
          </a:xfrm>
          <a:prstGeom prst="rect">
            <a:avLst/>
          </a:prstGeom>
          <a:ln w="12700">
            <a:miter lim="400000"/>
          </a:ln>
        </p:spPr>
      </p:pic>
      <p:pic>
        <p:nvPicPr>
          <p:cNvPr id="292" name="Screen Shot 2021-01-19 at 11.19.42 PM.png" descr="Screen Shot 2021-01-19 at 11.19.42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09" y="-13548"/>
            <a:ext cx="5938286" cy="3008446"/>
          </a:xfrm>
          <a:prstGeom prst="rect">
            <a:avLst/>
          </a:prstGeom>
          <a:ln w="12700">
            <a:miter lim="400000"/>
          </a:ln>
        </p:spPr>
      </p:pic>
      <p:pic>
        <p:nvPicPr>
          <p:cNvPr id="293"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387075" y="4227370"/>
            <a:ext cx="3924374" cy="5224419"/>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Screen Shot 2021-01-17 at 10.44.57 AM.png" descr="Screen Shot 2021-01-17 at 10.44.57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300" y="285750"/>
            <a:ext cx="6146800" cy="8877300"/>
          </a:xfrm>
          <a:prstGeom prst="rect">
            <a:avLst/>
          </a:prstGeom>
          <a:ln w="12700">
            <a:miter lim="400000"/>
          </a:ln>
        </p:spPr>
      </p:pic>
      <p:pic>
        <p:nvPicPr>
          <p:cNvPr id="296" name="Screen Shot 2021-01-17 at 10.46.17 AM.png" descr="Screen Shot 2021-01-17 at 10.46.17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0350" y="304800"/>
            <a:ext cx="6134100" cy="8839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Screen Shot 2021-01-17 at 10.47.32 AM.png" descr="Screen Shot 2021-01-17 at 10.47.3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650" y="266700"/>
            <a:ext cx="6108700" cy="8915400"/>
          </a:xfrm>
          <a:prstGeom prst="rect">
            <a:avLst/>
          </a:prstGeom>
          <a:ln w="12700">
            <a:miter lim="400000"/>
          </a:ln>
        </p:spPr>
      </p:pic>
      <p:pic>
        <p:nvPicPr>
          <p:cNvPr id="299" name="Screen Shot 2021-01-17 at 10.48.20 AM.png" descr="Screen Shot 2021-01-17 at 10.48.20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2100" y="298450"/>
            <a:ext cx="6121400" cy="88519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01"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0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303"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04" name="IT’S HAPPENING"/>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r>
              <a:t>IT’S HAPPENING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76"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7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178" name="Rectangle"/>
          <p:cNvSpPr/>
          <p:nvPr/>
        </p:nvSpPr>
        <p:spPr>
          <a:xfrm>
            <a:off x="-44825" y="4138705"/>
            <a:ext cx="13058495"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179" name="WHERE ?"/>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WHERE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Screen Shot 2021-01-17 at 5.00.40 PM.png" descr="Screen Shot 2021-01-17 at 5.00.40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00"/>
            <a:ext cx="13004800" cy="7146072"/>
          </a:xfrm>
          <a:prstGeom prst="rect">
            <a:avLst/>
          </a:prstGeom>
          <a:ln w="12700">
            <a:miter lim="400000"/>
          </a:ln>
        </p:spPr>
      </p:pic>
      <p:sp>
        <p:nvSpPr>
          <p:cNvPr id="307" name="Rectangle"/>
          <p:cNvSpPr/>
          <p:nvPr/>
        </p:nvSpPr>
        <p:spPr>
          <a:xfrm>
            <a:off x="-12700" y="6997700"/>
            <a:ext cx="13030200" cy="2691656"/>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08" name="After the signature of the contract with Polaris - Indian we worked to establish several strategies.…"/>
          <p:cNvSpPr txBox="1"/>
          <p:nvPr/>
        </p:nvSpPr>
        <p:spPr>
          <a:xfrm>
            <a:off x="219909" y="6581444"/>
            <a:ext cx="12564982" cy="2915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200"/>
            </a:pPr>
            <a:r>
              <a:t>After the signature of the contract with Polaris - Indian we worked to establish several strategies. </a:t>
            </a:r>
          </a:p>
          <a:p>
            <a:pPr algn="l">
              <a:defRPr sz="1200"/>
            </a:pPr>
            <a:endParaRPr/>
          </a:p>
          <a:p>
            <a:pPr algn="l">
              <a:defRPr sz="1200"/>
            </a:pPr>
            <a:r>
              <a:t>Convert H-D customers in Indian Motorcycle using brand awareness. Trying to explain the legacy of Indian motorcycles, the quality &amp; power before the first Indian Motorcycles reach Bahrain.</a:t>
            </a:r>
          </a:p>
          <a:p>
            <a:pPr algn="l">
              <a:defRPr sz="1200"/>
            </a:pPr>
            <a:endParaRPr/>
          </a:p>
          <a:p>
            <a:pPr algn="l">
              <a:defRPr sz="1200"/>
            </a:pPr>
            <a:r>
              <a:t>We are working actually to attract new customers in cooperation with several University (American University of Bahrain) to promote the use of Indian Motorcycle for the students. We are also finalizing a cooperation with a Bank to give a special loan for young and student for the purchase of Indian Motorcycle. </a:t>
            </a:r>
          </a:p>
          <a:p>
            <a:pPr algn="l">
              <a:defRPr sz="1200"/>
            </a:pPr>
            <a:endParaRPr/>
          </a:p>
          <a:p>
            <a:pPr algn="l">
              <a:defRPr sz="1200"/>
            </a:pPr>
            <a:r>
              <a:t>We are making a package that will include the following: </a:t>
            </a:r>
          </a:p>
          <a:p>
            <a:pPr algn="l">
              <a:defRPr sz="1200"/>
            </a:pPr>
            <a:endParaRPr/>
          </a:p>
          <a:p>
            <a:pPr algn="l">
              <a:defRPr sz="1200"/>
            </a:pPr>
            <a:r>
              <a:t>1- Indian Motorcycle Simulator Experience 2- Motorcycle training (Scout) 3- Motorcycle driving license and test Fees. 4- Indian Motorcycle any choice. 5- Third Party Insurance. 6- Licensing and registration. </a:t>
            </a:r>
          </a:p>
          <a:p>
            <a:pPr algn="l"/>
            <a:r>
              <a:t> </a:t>
            </a:r>
          </a:p>
          <a:p>
            <a:pPr algn="l"/>
            <a:endParaRPr/>
          </a:p>
          <a:p>
            <a:pPr algn="l"/>
            <a:r>
              <a:t> </a:t>
            </a:r>
          </a:p>
        </p:txBody>
      </p:sp>
      <p:pic>
        <p:nvPicPr>
          <p:cNvPr id="30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9009058"/>
            <a:ext cx="1268133" cy="513595"/>
          </a:xfrm>
          <a:prstGeom prst="rect">
            <a:avLst/>
          </a:prstGeom>
          <a:ln w="12700">
            <a:miter lim="400000"/>
          </a:ln>
        </p:spPr>
      </p:pic>
      <p:pic>
        <p:nvPicPr>
          <p:cNvPr id="31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3600" y="8889153"/>
            <a:ext cx="1604762" cy="550205"/>
          </a:xfrm>
          <a:prstGeom prst="rect">
            <a:avLst/>
          </a:prstGeom>
          <a:ln w="12700">
            <a:miter lim="400000"/>
          </a:ln>
        </p:spPr>
      </p:pic>
      <p:pic>
        <p:nvPicPr>
          <p:cNvPr id="311"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5529" y="8818385"/>
            <a:ext cx="720067" cy="89494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13"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1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315"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16" name="FAMILY"/>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FAMILY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297800" y="3808388"/>
            <a:ext cx="3236756" cy="2246856"/>
          </a:xfrm>
          <a:prstGeom prst="rect">
            <a:avLst/>
          </a:prstGeom>
          <a:ln w="12700">
            <a:miter lim="400000"/>
          </a:ln>
        </p:spPr>
      </p:pic>
      <p:pic>
        <p:nvPicPr>
          <p:cNvPr id="319"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76068" y="438635"/>
            <a:ext cx="2252664" cy="1747828"/>
          </a:xfrm>
          <a:custGeom>
            <a:avLst/>
            <a:gdLst/>
            <a:ahLst/>
            <a:cxnLst>
              <a:cxn ang="0">
                <a:pos x="wd2" y="hd2"/>
              </a:cxn>
              <a:cxn ang="5400000">
                <a:pos x="wd2" y="hd2"/>
              </a:cxn>
              <a:cxn ang="10800000">
                <a:pos x="wd2" y="hd2"/>
              </a:cxn>
              <a:cxn ang="16200000">
                <a:pos x="wd2" y="hd2"/>
              </a:cxn>
            </a:cxnLst>
            <a:rect l="0" t="0" r="r" b="b"/>
            <a:pathLst>
              <a:path w="21600" h="21577" extrusionOk="0">
                <a:moveTo>
                  <a:pt x="10865" y="1"/>
                </a:moveTo>
                <a:cubicBezTo>
                  <a:pt x="10445" y="-3"/>
                  <a:pt x="10028" y="10"/>
                  <a:pt x="9799" y="45"/>
                </a:cubicBezTo>
                <a:cubicBezTo>
                  <a:pt x="8933" y="175"/>
                  <a:pt x="7767" y="509"/>
                  <a:pt x="7767" y="628"/>
                </a:cubicBezTo>
                <a:cubicBezTo>
                  <a:pt x="7767" y="653"/>
                  <a:pt x="7780" y="711"/>
                  <a:pt x="7794" y="755"/>
                </a:cubicBezTo>
                <a:cubicBezTo>
                  <a:pt x="7817" y="827"/>
                  <a:pt x="7882" y="1095"/>
                  <a:pt x="8087" y="1951"/>
                </a:cubicBezTo>
                <a:cubicBezTo>
                  <a:pt x="8123" y="2104"/>
                  <a:pt x="8171" y="2301"/>
                  <a:pt x="8193" y="2387"/>
                </a:cubicBezTo>
                <a:cubicBezTo>
                  <a:pt x="8230" y="2530"/>
                  <a:pt x="8229" y="2547"/>
                  <a:pt x="8186" y="2588"/>
                </a:cubicBezTo>
                <a:cubicBezTo>
                  <a:pt x="8160" y="2612"/>
                  <a:pt x="8118" y="2632"/>
                  <a:pt x="8094" y="2632"/>
                </a:cubicBezTo>
                <a:cubicBezTo>
                  <a:pt x="8070" y="2632"/>
                  <a:pt x="8040" y="2645"/>
                  <a:pt x="8026" y="2661"/>
                </a:cubicBezTo>
                <a:cubicBezTo>
                  <a:pt x="8012" y="2677"/>
                  <a:pt x="7937" y="2715"/>
                  <a:pt x="7862" y="2749"/>
                </a:cubicBezTo>
                <a:cubicBezTo>
                  <a:pt x="7621" y="2861"/>
                  <a:pt x="6913" y="3349"/>
                  <a:pt x="6599" y="3617"/>
                </a:cubicBezTo>
                <a:cubicBezTo>
                  <a:pt x="5956" y="4164"/>
                  <a:pt x="5336" y="4891"/>
                  <a:pt x="4867" y="5645"/>
                </a:cubicBezTo>
                <a:cubicBezTo>
                  <a:pt x="4207" y="6707"/>
                  <a:pt x="3685" y="8068"/>
                  <a:pt x="3421" y="9393"/>
                </a:cubicBezTo>
                <a:lnTo>
                  <a:pt x="3395" y="9516"/>
                </a:lnTo>
                <a:lnTo>
                  <a:pt x="1697" y="9520"/>
                </a:lnTo>
                <a:cubicBezTo>
                  <a:pt x="764" y="9525"/>
                  <a:pt x="0" y="9540"/>
                  <a:pt x="0" y="9550"/>
                </a:cubicBezTo>
                <a:cubicBezTo>
                  <a:pt x="0" y="9560"/>
                  <a:pt x="28" y="9726"/>
                  <a:pt x="65" y="9922"/>
                </a:cubicBezTo>
                <a:cubicBezTo>
                  <a:pt x="101" y="10118"/>
                  <a:pt x="158" y="10431"/>
                  <a:pt x="190" y="10613"/>
                </a:cubicBezTo>
                <a:cubicBezTo>
                  <a:pt x="222" y="10795"/>
                  <a:pt x="277" y="11097"/>
                  <a:pt x="312" y="11289"/>
                </a:cubicBezTo>
                <a:cubicBezTo>
                  <a:pt x="347" y="11481"/>
                  <a:pt x="398" y="11758"/>
                  <a:pt x="422" y="11902"/>
                </a:cubicBezTo>
                <a:cubicBezTo>
                  <a:pt x="447" y="12045"/>
                  <a:pt x="502" y="12353"/>
                  <a:pt x="544" y="12583"/>
                </a:cubicBezTo>
                <a:cubicBezTo>
                  <a:pt x="586" y="12813"/>
                  <a:pt x="657" y="13216"/>
                  <a:pt x="704" y="13484"/>
                </a:cubicBezTo>
                <a:cubicBezTo>
                  <a:pt x="751" y="13752"/>
                  <a:pt x="796" y="13984"/>
                  <a:pt x="807" y="13999"/>
                </a:cubicBezTo>
                <a:cubicBezTo>
                  <a:pt x="817" y="14013"/>
                  <a:pt x="1403" y="14028"/>
                  <a:pt x="2108" y="14033"/>
                </a:cubicBezTo>
                <a:lnTo>
                  <a:pt x="3391" y="14043"/>
                </a:lnTo>
                <a:lnTo>
                  <a:pt x="3478" y="14444"/>
                </a:lnTo>
                <a:cubicBezTo>
                  <a:pt x="3580" y="14905"/>
                  <a:pt x="3673" y="15258"/>
                  <a:pt x="3760" y="15508"/>
                </a:cubicBezTo>
                <a:cubicBezTo>
                  <a:pt x="3946" y="16046"/>
                  <a:pt x="4002" y="16198"/>
                  <a:pt x="4121" y="16483"/>
                </a:cubicBezTo>
                <a:cubicBezTo>
                  <a:pt x="4312" y="16939"/>
                  <a:pt x="4726" y="17723"/>
                  <a:pt x="4989" y="18124"/>
                </a:cubicBezTo>
                <a:cubicBezTo>
                  <a:pt x="5448" y="18824"/>
                  <a:pt x="6059" y="19514"/>
                  <a:pt x="6644" y="20000"/>
                </a:cubicBezTo>
                <a:cubicBezTo>
                  <a:pt x="7336" y="20574"/>
                  <a:pt x="8131" y="21025"/>
                  <a:pt x="8893" y="21274"/>
                </a:cubicBezTo>
                <a:cubicBezTo>
                  <a:pt x="9070" y="21332"/>
                  <a:pt x="9164" y="21357"/>
                  <a:pt x="9514" y="21446"/>
                </a:cubicBezTo>
                <a:cubicBezTo>
                  <a:pt x="9638" y="21477"/>
                  <a:pt x="9982" y="21535"/>
                  <a:pt x="10244" y="21568"/>
                </a:cubicBezTo>
                <a:cubicBezTo>
                  <a:pt x="10475" y="21597"/>
                  <a:pt x="11583" y="21552"/>
                  <a:pt x="11827" y="21505"/>
                </a:cubicBezTo>
                <a:cubicBezTo>
                  <a:pt x="13029" y="21270"/>
                  <a:pt x="14088" y="20760"/>
                  <a:pt x="15020" y="19961"/>
                </a:cubicBezTo>
                <a:cubicBezTo>
                  <a:pt x="16273" y="18888"/>
                  <a:pt x="17208" y="17446"/>
                  <a:pt x="17810" y="15655"/>
                </a:cubicBezTo>
                <a:cubicBezTo>
                  <a:pt x="17952" y="15230"/>
                  <a:pt x="18148" y="14506"/>
                  <a:pt x="18179" y="14288"/>
                </a:cubicBezTo>
                <a:cubicBezTo>
                  <a:pt x="18218" y="14006"/>
                  <a:pt x="18095" y="14028"/>
                  <a:pt x="19537" y="14018"/>
                </a:cubicBezTo>
                <a:lnTo>
                  <a:pt x="20824" y="14008"/>
                </a:lnTo>
                <a:lnTo>
                  <a:pt x="20942" y="13347"/>
                </a:lnTo>
                <a:cubicBezTo>
                  <a:pt x="21006" y="12983"/>
                  <a:pt x="21091" y="12514"/>
                  <a:pt x="21128" y="12303"/>
                </a:cubicBezTo>
                <a:cubicBezTo>
                  <a:pt x="21165" y="12092"/>
                  <a:pt x="21220" y="11785"/>
                  <a:pt x="21250" y="11622"/>
                </a:cubicBezTo>
                <a:cubicBezTo>
                  <a:pt x="21280" y="11459"/>
                  <a:pt x="21335" y="11152"/>
                  <a:pt x="21372" y="10941"/>
                </a:cubicBezTo>
                <a:cubicBezTo>
                  <a:pt x="21409" y="10730"/>
                  <a:pt x="21475" y="10356"/>
                  <a:pt x="21520" y="10108"/>
                </a:cubicBezTo>
                <a:cubicBezTo>
                  <a:pt x="21565" y="9860"/>
                  <a:pt x="21600" y="9629"/>
                  <a:pt x="21600" y="9594"/>
                </a:cubicBezTo>
                <a:cubicBezTo>
                  <a:pt x="21600" y="9534"/>
                  <a:pt x="21524" y="9530"/>
                  <a:pt x="19926" y="9530"/>
                </a:cubicBezTo>
                <a:cubicBezTo>
                  <a:pt x="18618" y="9530"/>
                  <a:pt x="18245" y="9520"/>
                  <a:pt x="18225" y="9486"/>
                </a:cubicBezTo>
                <a:cubicBezTo>
                  <a:pt x="18210" y="9462"/>
                  <a:pt x="18189" y="9383"/>
                  <a:pt x="18179" y="9310"/>
                </a:cubicBezTo>
                <a:cubicBezTo>
                  <a:pt x="18169" y="9237"/>
                  <a:pt x="18107" y="8970"/>
                  <a:pt x="18042" y="8717"/>
                </a:cubicBezTo>
                <a:cubicBezTo>
                  <a:pt x="17615" y="7048"/>
                  <a:pt x="16814" y="5505"/>
                  <a:pt x="15785" y="4366"/>
                </a:cubicBezTo>
                <a:cubicBezTo>
                  <a:pt x="15549" y="4104"/>
                  <a:pt x="15442" y="3995"/>
                  <a:pt x="15131" y="3705"/>
                </a:cubicBezTo>
                <a:cubicBezTo>
                  <a:pt x="14810" y="3406"/>
                  <a:pt x="13990" y="2852"/>
                  <a:pt x="13593" y="2666"/>
                </a:cubicBezTo>
                <a:cubicBezTo>
                  <a:pt x="13500" y="2622"/>
                  <a:pt x="13419" y="2571"/>
                  <a:pt x="13411" y="2553"/>
                </a:cubicBezTo>
                <a:cubicBezTo>
                  <a:pt x="13402" y="2536"/>
                  <a:pt x="13427" y="2403"/>
                  <a:pt x="13464" y="2254"/>
                </a:cubicBezTo>
                <a:cubicBezTo>
                  <a:pt x="13501" y="2106"/>
                  <a:pt x="13585" y="1748"/>
                  <a:pt x="13654" y="1461"/>
                </a:cubicBezTo>
                <a:cubicBezTo>
                  <a:pt x="13723" y="1173"/>
                  <a:pt x="13793" y="901"/>
                  <a:pt x="13806" y="853"/>
                </a:cubicBezTo>
                <a:cubicBezTo>
                  <a:pt x="13820" y="805"/>
                  <a:pt x="13832" y="729"/>
                  <a:pt x="13837" y="682"/>
                </a:cubicBezTo>
                <a:cubicBezTo>
                  <a:pt x="13847" y="576"/>
                  <a:pt x="13815" y="557"/>
                  <a:pt x="13251" y="368"/>
                </a:cubicBezTo>
                <a:cubicBezTo>
                  <a:pt x="12895" y="249"/>
                  <a:pt x="12517" y="160"/>
                  <a:pt x="11938" y="64"/>
                </a:cubicBezTo>
                <a:cubicBezTo>
                  <a:pt x="11706" y="26"/>
                  <a:pt x="11284" y="4"/>
                  <a:pt x="10865" y="1"/>
                </a:cubicBezTo>
                <a:close/>
              </a:path>
            </a:pathLst>
          </a:custGeom>
          <a:ln w="12700">
            <a:miter lim="400000"/>
          </a:ln>
        </p:spPr>
      </p:pic>
      <p:sp>
        <p:nvSpPr>
          <p:cNvPr id="320" name="We believe that Indian Motorcycle Riders Group must start the first year by several members that will be our first customers, the need to make them part of a brand and family is essential. We will create a group that is part of the dealership life and sh"/>
          <p:cNvSpPr txBox="1"/>
          <p:nvPr/>
        </p:nvSpPr>
        <p:spPr>
          <a:xfrm>
            <a:off x="219909" y="2338328"/>
            <a:ext cx="12564982" cy="1861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200"/>
            </a:pPr>
            <a:r>
              <a:rPr sz="1500"/>
              <a:t>We believe that Indian Motorcycle Riders Group must start the first year by several members that will be our first customers, the need to make them part of a brand and family is essential. We will create a group that is part of the dealership life and share and support our events. We will create a yearly activities calendar mixing riding and social events like BBQ, Bowling, sport activities, Family event, International ride if permitted. Our aim will be to create a big Motorcycle Rally for all Gulf and Middle East countries to gather and share our passion but also to boost and keep Indian Motorcycle growing in the region.   </a:t>
            </a:r>
            <a:r>
              <a:t> </a:t>
            </a:r>
          </a:p>
          <a:p>
            <a:pPr algn="l"/>
            <a:r>
              <a:t> </a:t>
            </a:r>
          </a:p>
          <a:p>
            <a:pPr algn="l"/>
            <a:endParaRPr/>
          </a:p>
          <a:p>
            <a:pPr algn="l"/>
            <a:r>
              <a:t> </a:t>
            </a:r>
          </a:p>
        </p:txBody>
      </p:sp>
      <p:pic>
        <p:nvPicPr>
          <p:cNvPr id="321"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290704" y="6173426"/>
            <a:ext cx="3249898" cy="3350656"/>
          </a:xfrm>
          <a:prstGeom prst="rect">
            <a:avLst/>
          </a:prstGeom>
          <a:ln w="12700">
            <a:miter lim="400000"/>
          </a:ln>
        </p:spPr>
      </p:pic>
      <p:pic>
        <p:nvPicPr>
          <p:cNvPr id="322"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98988" y="6159536"/>
            <a:ext cx="3081805" cy="3350684"/>
          </a:xfrm>
          <a:prstGeom prst="rect">
            <a:avLst/>
          </a:prstGeom>
          <a:ln w="12700">
            <a:miter lim="400000"/>
          </a:ln>
        </p:spPr>
      </p:pic>
      <p:pic>
        <p:nvPicPr>
          <p:cNvPr id="323"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1688" y="3816840"/>
            <a:ext cx="3055811" cy="2246920"/>
          </a:xfrm>
          <a:prstGeom prst="rect">
            <a:avLst/>
          </a:prstGeom>
          <a:ln w="12700">
            <a:miter lim="400000"/>
          </a:ln>
        </p:spPr>
      </p:pic>
      <p:pic>
        <p:nvPicPr>
          <p:cNvPr id="324" name="IMRG- Ride Template.latest .001.jpeg" descr="IMRG- Ride Template.latest .001.jpe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917" y="3810887"/>
            <a:ext cx="5714090" cy="571409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26"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2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328"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29" name="THE DAY"/>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THE DAY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Bahrain riders are very excited about have a legendary brand like Indian Motorcycle opening in their Kingdom. WOA will put all efforts to keep the legacy very high and we will do our best to show to our customers that Indian Motorcycle is a unique brand."/>
          <p:cNvSpPr txBox="1"/>
          <p:nvPr/>
        </p:nvSpPr>
        <p:spPr>
          <a:xfrm>
            <a:off x="236904" y="6989269"/>
            <a:ext cx="12770052" cy="2928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sz="1500"/>
              <a:t>Bahrain riders are very excited about have a legendary brand like Indian Motorcycle opening in their Kingdom. WOA will put all efforts to keep the legacy very high and we will do our best to show to our customers that Indian Motorcycle is a unique brand. We will also attract new customers to discover the 2021 models in our show room. </a:t>
            </a:r>
          </a:p>
          <a:p>
            <a:pPr algn="l"/>
            <a:endParaRPr sz="1500"/>
          </a:p>
          <a:p>
            <a:pPr algn="l"/>
            <a:r>
              <a:rPr sz="1500"/>
              <a:t>In our open house we will have live rock music, demos, Simulator and many activities to attract customers to discover all new models. We will also invite all motorcycle club and group in Bahrain to join us for this historical event.</a:t>
            </a:r>
          </a:p>
          <a:p>
            <a:pPr algn="l"/>
            <a:endParaRPr sz="1500"/>
          </a:p>
          <a:p>
            <a:pPr algn="l"/>
            <a:r>
              <a:rPr sz="1500"/>
              <a:t>We will let our customer try the Indian Motorcycle (Demos) but also for non riders our simulator. The Indian Motorcycle simulator will be under a photo booth where customer experience will be catch by photographer and directly send to all our Social media platforms, we will also get all impressions of our new riders about the experience trying an Indian Motorcycle for the first time. Every one will get a certificate with his name and date for trying and Indian Motorcycle. </a:t>
            </a:r>
          </a:p>
          <a:p>
            <a:pPr algn="l"/>
            <a:endParaRPr sz="1500"/>
          </a:p>
          <a:p>
            <a:pPr algn="l"/>
            <a:r>
              <a:t> </a:t>
            </a:r>
          </a:p>
        </p:txBody>
      </p:sp>
      <p:pic>
        <p:nvPicPr>
          <p:cNvPr id="332" name="Image" descr="Image"/>
          <p:cNvPicPr>
            <a:picLocks noChangeAspect="1"/>
          </p:cNvPicPr>
          <p:nvPr/>
        </p:nvPicPr>
        <p:blipFill>
          <a:blip r:embed="rId2"/>
          <a:stretch>
            <a:fillRect/>
          </a:stretch>
        </p:blipFill>
        <p:spPr>
          <a:xfrm>
            <a:off x="0" y="-23712"/>
            <a:ext cx="13004801" cy="6827521"/>
          </a:xfrm>
          <a:prstGeom prst="rect">
            <a:avLst/>
          </a:prstGeom>
          <a:ln w="12700">
            <a:miter lim="400000"/>
          </a:ln>
        </p:spPr>
      </p:pic>
      <p:pic>
        <p:nvPicPr>
          <p:cNvPr id="333"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817" y="2049753"/>
            <a:ext cx="5971836" cy="92186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35"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3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337"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38" name="THE YEAR"/>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THE YEAR</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30" y="1494"/>
            <a:ext cx="13040659" cy="978049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42"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4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344"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45" name="$$$"/>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7" name="Table"/>
          <p:cNvGraphicFramePr/>
          <p:nvPr/>
        </p:nvGraphicFramePr>
        <p:xfrm>
          <a:off x="186033" y="1402544"/>
          <a:ext cx="12635909" cy="7697193"/>
        </p:xfrm>
        <a:graphic>
          <a:graphicData uri="http://schemas.openxmlformats.org/drawingml/2006/table">
            <a:tbl>
              <a:tblPr>
                <a:tableStyleId>{4C3C2611-4C71-4FC5-86AE-919BDF0F9419}</a:tableStyleId>
              </a:tblPr>
              <a:tblGrid>
                <a:gridCol w="2689812">
                  <a:extLst>
                    <a:ext uri="{9D8B030D-6E8A-4147-A177-3AD203B41FA5}">
                      <a16:colId xmlns:a16="http://schemas.microsoft.com/office/drawing/2014/main" val="20000"/>
                    </a:ext>
                  </a:extLst>
                </a:gridCol>
                <a:gridCol w="1250440">
                  <a:extLst>
                    <a:ext uri="{9D8B030D-6E8A-4147-A177-3AD203B41FA5}">
                      <a16:colId xmlns:a16="http://schemas.microsoft.com/office/drawing/2014/main" val="20001"/>
                    </a:ext>
                  </a:extLst>
                </a:gridCol>
                <a:gridCol w="1446919">
                  <a:extLst>
                    <a:ext uri="{9D8B030D-6E8A-4147-A177-3AD203B41FA5}">
                      <a16:colId xmlns:a16="http://schemas.microsoft.com/office/drawing/2014/main" val="20002"/>
                    </a:ext>
                  </a:extLst>
                </a:gridCol>
                <a:gridCol w="1579997">
                  <a:extLst>
                    <a:ext uri="{9D8B030D-6E8A-4147-A177-3AD203B41FA5}">
                      <a16:colId xmlns:a16="http://schemas.microsoft.com/office/drawing/2014/main" val="20003"/>
                    </a:ext>
                  </a:extLst>
                </a:gridCol>
                <a:gridCol w="1697573">
                  <a:extLst>
                    <a:ext uri="{9D8B030D-6E8A-4147-A177-3AD203B41FA5}">
                      <a16:colId xmlns:a16="http://schemas.microsoft.com/office/drawing/2014/main" val="20004"/>
                    </a:ext>
                  </a:extLst>
                </a:gridCol>
                <a:gridCol w="2073983">
                  <a:extLst>
                    <a:ext uri="{9D8B030D-6E8A-4147-A177-3AD203B41FA5}">
                      <a16:colId xmlns:a16="http://schemas.microsoft.com/office/drawing/2014/main" val="20005"/>
                    </a:ext>
                  </a:extLst>
                </a:gridCol>
                <a:gridCol w="1894007">
                  <a:extLst>
                    <a:ext uri="{9D8B030D-6E8A-4147-A177-3AD203B41FA5}">
                      <a16:colId xmlns:a16="http://schemas.microsoft.com/office/drawing/2014/main" val="20006"/>
                    </a:ext>
                  </a:extLst>
                </a:gridCol>
              </a:tblGrid>
              <a:tr h="237203">
                <a:tc gridSpan="7">
                  <a:txBody>
                    <a:bodyPr/>
                    <a:lstStyle/>
                    <a:p>
                      <a:pPr defTabSz="457200">
                        <a:lnSpc>
                          <a:spcPct val="50000"/>
                        </a:lnSpc>
                        <a:defRPr sz="1800"/>
                      </a:pPr>
                      <a:r>
                        <a:rPr sz="1000" b="1">
                          <a:solidFill>
                            <a:srgbClr val="FFFFFF"/>
                          </a:solidFill>
                          <a:latin typeface="Helvetica"/>
                          <a:ea typeface="Helvetica"/>
                          <a:cs typeface="Helvetica"/>
                          <a:sym typeface="Helvetica"/>
                        </a:rPr>
                        <a:t>INDIAN MOTORCYCLES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hMerge="1">
                  <a:txBody>
                    <a:bodyPr/>
                    <a:lstStyle/>
                    <a:p>
                      <a:endParaRPr lang="en-BH"/>
                    </a:p>
                  </a:txBody>
                  <a:tcPr/>
                </a:tc>
                <a:tc hMerge="1">
                  <a:txBody>
                    <a:bodyPr/>
                    <a:lstStyle/>
                    <a:p>
                      <a:endParaRPr lang="en-BH"/>
                    </a:p>
                  </a:txBody>
                  <a:tcPr/>
                </a:tc>
                <a:tc hMerge="1">
                  <a:txBody>
                    <a:bodyPr/>
                    <a:lstStyle/>
                    <a:p>
                      <a:endParaRPr lang="en-BH"/>
                    </a:p>
                  </a:txBody>
                  <a:tcPr/>
                </a:tc>
                <a:tc hMerge="1">
                  <a:txBody>
                    <a:bodyPr/>
                    <a:lstStyle/>
                    <a:p>
                      <a:endParaRPr lang="en-BH"/>
                    </a:p>
                  </a:txBody>
                  <a:tcPr/>
                </a:tc>
                <a:tc hMerge="1">
                  <a:txBody>
                    <a:bodyPr/>
                    <a:lstStyle/>
                    <a:p>
                      <a:endParaRPr lang="en-BH"/>
                    </a:p>
                  </a:txBody>
                  <a:tcPr/>
                </a:tc>
                <a:tc hMerge="1">
                  <a:txBody>
                    <a:bodyPr/>
                    <a:lstStyle/>
                    <a:p>
                      <a:endParaRPr lang="en-BH"/>
                    </a:p>
                  </a:txBody>
                  <a:tcPr/>
                </a:tc>
                <a:extLst>
                  <a:ext uri="{0D108BD9-81ED-4DB2-BD59-A6C34878D82A}">
                    <a16:rowId xmlns:a16="http://schemas.microsoft.com/office/drawing/2014/main" val="10000"/>
                  </a:ext>
                </a:extLst>
              </a:tr>
              <a:tr h="237203">
                <a:tc>
                  <a:txBody>
                    <a:bodyPr/>
                    <a:lstStyle/>
                    <a:p>
                      <a:pPr defTabSz="914400">
                        <a:lnSpc>
                          <a:spcPct val="50000"/>
                        </a:lnSpc>
                        <a:defRPr sz="1600" b="1">
                          <a:latin typeface="Helvetica"/>
                          <a:ea typeface="Helvetica"/>
                          <a:cs typeface="Helvetica"/>
                          <a:sym typeface="Helvetica"/>
                        </a:defRPr>
                      </a:pPr>
                      <a:endParaRP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gridSpan="2">
                  <a:txBody>
                    <a:bodyPr/>
                    <a:lstStyle/>
                    <a:p>
                      <a:pPr defTabSz="457200">
                        <a:lnSpc>
                          <a:spcPct val="50000"/>
                        </a:lnSpc>
                        <a:defRPr sz="1800"/>
                      </a:pPr>
                      <a:r>
                        <a:rPr sz="800" b="1">
                          <a:latin typeface="Helvetica"/>
                          <a:ea typeface="Helvetica"/>
                          <a:cs typeface="Helvetica"/>
                          <a:sym typeface="Helvetica"/>
                        </a:rPr>
                        <a:t>Year 1 (full year)</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hMerge="1">
                  <a:txBody>
                    <a:bodyPr/>
                    <a:lstStyle/>
                    <a:p>
                      <a:endParaRPr lang="en-BH"/>
                    </a:p>
                  </a:txBody>
                  <a:tcPr/>
                </a:tc>
                <a:tc gridSpan="2">
                  <a:txBody>
                    <a:bodyPr/>
                    <a:lstStyle/>
                    <a:p>
                      <a:pPr defTabSz="457200">
                        <a:lnSpc>
                          <a:spcPct val="50000"/>
                        </a:lnSpc>
                        <a:defRPr sz="1800"/>
                      </a:pPr>
                      <a:r>
                        <a:rPr sz="800" b="1">
                          <a:latin typeface="Helvetica"/>
                          <a:ea typeface="Helvetica"/>
                          <a:cs typeface="Helvetica"/>
                          <a:sym typeface="Helvetica"/>
                        </a:rPr>
                        <a:t>Year 2</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hMerge="1">
                  <a:txBody>
                    <a:bodyPr/>
                    <a:lstStyle/>
                    <a:p>
                      <a:endParaRPr lang="en-BH"/>
                    </a:p>
                  </a:txBody>
                  <a:tcPr/>
                </a:tc>
                <a:tc gridSpan="2">
                  <a:txBody>
                    <a:bodyPr/>
                    <a:lstStyle/>
                    <a:p>
                      <a:pPr defTabSz="457200">
                        <a:lnSpc>
                          <a:spcPct val="50000"/>
                        </a:lnSpc>
                        <a:defRPr sz="1800"/>
                      </a:pPr>
                      <a:r>
                        <a:rPr sz="800" b="1">
                          <a:latin typeface="Helvetica"/>
                          <a:ea typeface="Helvetica"/>
                          <a:cs typeface="Helvetica"/>
                          <a:sym typeface="Helvetica"/>
                        </a:rPr>
                        <a:t>Year 3</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hMerge="1">
                  <a:txBody>
                    <a:bodyPr/>
                    <a:lstStyle/>
                    <a:p>
                      <a:endParaRPr lang="en-BH"/>
                    </a:p>
                  </a:txBody>
                  <a:tcPr/>
                </a:tc>
                <a:extLst>
                  <a:ext uri="{0D108BD9-81ED-4DB2-BD59-A6C34878D82A}">
                    <a16:rowId xmlns:a16="http://schemas.microsoft.com/office/drawing/2014/main" val="10001"/>
                  </a:ext>
                </a:extLst>
              </a:tr>
              <a:tr h="237203">
                <a:tc>
                  <a:txBody>
                    <a:bodyPr/>
                    <a:lstStyle/>
                    <a:p>
                      <a:pPr algn="l" defTabSz="457200">
                        <a:lnSpc>
                          <a:spcPct val="50000"/>
                        </a:lnSpc>
                        <a:defRPr sz="1800"/>
                      </a:pPr>
                      <a:r>
                        <a:rPr sz="800">
                          <a:latin typeface="Helvetica"/>
                          <a:ea typeface="Helvetica"/>
                          <a:cs typeface="Helvetica"/>
                          <a:sym typeface="Helvetica"/>
                        </a:rPr>
                        <a:t>Sales forecast</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1800"/>
                      </a:pPr>
                      <a:r>
                        <a:rPr sz="900">
                          <a:latin typeface="Helvetica"/>
                          <a:ea typeface="Helvetica"/>
                          <a:cs typeface="Helvetica"/>
                          <a:sym typeface="Helvetica"/>
                        </a:rPr>
                        <a:t>50 Bikes</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1800"/>
                      </a:pPr>
                      <a:r>
                        <a:rPr sz="900">
                          <a:latin typeface="Helvetica"/>
                          <a:ea typeface="Helvetica"/>
                          <a:cs typeface="Helvetica"/>
                          <a:sym typeface="Helvetica"/>
                        </a:rPr>
                        <a:t>70 Bikes</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1800"/>
                      </a:pPr>
                      <a:r>
                        <a:rPr sz="900">
                          <a:latin typeface="Helvetica"/>
                          <a:ea typeface="Helvetica"/>
                          <a:cs typeface="Helvetica"/>
                          <a:sym typeface="Helvetica"/>
                        </a:rPr>
                        <a:t>100 Bikes</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extLst>
                  <a:ext uri="{0D108BD9-81ED-4DB2-BD59-A6C34878D82A}">
                    <a16:rowId xmlns:a16="http://schemas.microsoft.com/office/drawing/2014/main" val="10002"/>
                  </a:ext>
                </a:extLst>
              </a:tr>
              <a:tr h="340709">
                <a:tc>
                  <a:txBody>
                    <a:bodyPr/>
                    <a:lstStyle/>
                    <a:p>
                      <a:pPr algn="l" defTabSz="457200">
                        <a:lnSpc>
                          <a:spcPct val="50000"/>
                        </a:lnSpc>
                        <a:defRPr sz="1800"/>
                      </a:pPr>
                      <a:r>
                        <a:rPr sz="800" b="1">
                          <a:latin typeface="Helvetica"/>
                          <a:ea typeface="Helvetica"/>
                          <a:cs typeface="Helvetica"/>
                          <a:sym typeface="Helvetica"/>
                        </a:rPr>
                        <a:t>Revenues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defRPr sz="900"/>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457200">
                        <a:lnSpc>
                          <a:spcPct val="1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defRPr sz="900"/>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defRPr sz="900"/>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extLst>
                  <a:ext uri="{0D108BD9-81ED-4DB2-BD59-A6C34878D82A}">
                    <a16:rowId xmlns:a16="http://schemas.microsoft.com/office/drawing/2014/main" val="10003"/>
                  </a:ext>
                </a:extLst>
              </a:tr>
              <a:tr h="237203">
                <a:tc>
                  <a:txBody>
                    <a:bodyPr/>
                    <a:lstStyle/>
                    <a:p>
                      <a:pPr algn="l" defTabSz="457200">
                        <a:lnSpc>
                          <a:spcPct val="50000"/>
                        </a:lnSpc>
                        <a:defRPr sz="1800"/>
                      </a:pPr>
                      <a:r>
                        <a:rPr sz="800">
                          <a:latin typeface="Helvetica"/>
                          <a:ea typeface="Helvetica"/>
                          <a:cs typeface="Helvetica"/>
                          <a:sym typeface="Helvetica"/>
                        </a:rPr>
                        <a:t>New Bikes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307,366.216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74%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419,685.000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71%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585,106.383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71%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4"/>
                  </a:ext>
                </a:extLst>
              </a:tr>
              <a:tr h="237203">
                <a:tc>
                  <a:txBody>
                    <a:bodyPr/>
                    <a:lstStyle/>
                    <a:p>
                      <a:pPr algn="l" defTabSz="457200">
                        <a:lnSpc>
                          <a:spcPct val="50000"/>
                        </a:lnSpc>
                        <a:defRPr sz="1800"/>
                      </a:pPr>
                      <a:r>
                        <a:rPr sz="800">
                          <a:latin typeface="Helvetica"/>
                          <a:ea typeface="Helvetica"/>
                          <a:cs typeface="Helvetica"/>
                          <a:sym typeface="Helvetica"/>
                        </a:rPr>
                        <a:t>Pre-Owned</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27,500.000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38,297.872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5"/>
                  </a:ext>
                </a:extLst>
              </a:tr>
              <a:tr h="237203">
                <a:tc>
                  <a:txBody>
                    <a:bodyPr/>
                    <a:lstStyle/>
                    <a:p>
                      <a:pPr algn="l" defTabSz="457200">
                        <a:lnSpc>
                          <a:spcPct val="50000"/>
                        </a:lnSpc>
                        <a:defRPr sz="1800"/>
                      </a:pPr>
                      <a:r>
                        <a:rPr sz="800">
                          <a:latin typeface="Helvetica"/>
                          <a:ea typeface="Helvetica"/>
                          <a:cs typeface="Helvetica"/>
                          <a:sym typeface="Helvetica"/>
                        </a:rPr>
                        <a:t>Finance &amp; Insurance</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6"/>
                  </a:ext>
                </a:extLst>
              </a:tr>
              <a:tr h="237203">
                <a:tc>
                  <a:txBody>
                    <a:bodyPr/>
                    <a:lstStyle/>
                    <a:p>
                      <a:pPr algn="l" defTabSz="457200">
                        <a:lnSpc>
                          <a:spcPct val="50000"/>
                        </a:lnSpc>
                        <a:defRPr sz="1800"/>
                      </a:pPr>
                      <a:r>
                        <a:rPr sz="800">
                          <a:latin typeface="Helvetica"/>
                          <a:ea typeface="Helvetica"/>
                          <a:cs typeface="Helvetica"/>
                          <a:sym typeface="Helvetica"/>
                        </a:rPr>
                        <a:t>Service (Labor)</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48,648.649</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63,000.000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84,255.319</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7"/>
                  </a:ext>
                </a:extLst>
              </a:tr>
              <a:tr h="237203">
                <a:tc>
                  <a:txBody>
                    <a:bodyPr/>
                    <a:lstStyle/>
                    <a:p>
                      <a:pPr algn="l" defTabSz="457200">
                        <a:lnSpc>
                          <a:spcPct val="50000"/>
                        </a:lnSpc>
                        <a:defRPr sz="1800"/>
                      </a:pPr>
                      <a:r>
                        <a:rPr sz="800">
                          <a:latin typeface="Helvetica"/>
                          <a:ea typeface="Helvetica"/>
                          <a:cs typeface="Helvetica"/>
                          <a:sym typeface="Helvetica"/>
                        </a:rPr>
                        <a:t>Spare Parts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16,216.216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22,000.000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30,851.064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8"/>
                  </a:ext>
                </a:extLst>
              </a:tr>
              <a:tr h="237203">
                <a:tc>
                  <a:txBody>
                    <a:bodyPr/>
                    <a:lstStyle/>
                    <a:p>
                      <a:pPr algn="l" defTabSz="457200">
                        <a:lnSpc>
                          <a:spcPct val="50000"/>
                        </a:lnSpc>
                        <a:defRPr sz="1800"/>
                      </a:pPr>
                      <a:r>
                        <a:rPr sz="800">
                          <a:latin typeface="Helvetica"/>
                          <a:ea typeface="Helvetica"/>
                          <a:cs typeface="Helvetica"/>
                          <a:sym typeface="Helvetica"/>
                        </a:rPr>
                        <a:t>Accessories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24,324.324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33,000.000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44,680.851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9"/>
                  </a:ext>
                </a:extLst>
              </a:tr>
              <a:tr h="237203">
                <a:tc>
                  <a:txBody>
                    <a:bodyPr/>
                    <a:lstStyle/>
                    <a:p>
                      <a:pPr algn="l" defTabSz="457200">
                        <a:lnSpc>
                          <a:spcPct val="50000"/>
                        </a:lnSpc>
                        <a:defRPr sz="1800"/>
                      </a:pPr>
                      <a:r>
                        <a:rPr sz="800">
                          <a:latin typeface="Helvetica"/>
                          <a:ea typeface="Helvetica"/>
                          <a:cs typeface="Helvetica"/>
                          <a:sym typeface="Helvetica"/>
                        </a:rPr>
                        <a:t>Apparel &amp; Merchandising</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20,270.270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27,500.000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38,297.872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0"/>
                  </a:ext>
                </a:extLst>
              </a:tr>
              <a:tr h="237203">
                <a:tc>
                  <a:txBody>
                    <a:bodyPr/>
                    <a:lstStyle/>
                    <a:p>
                      <a:pPr algn="l" defTabSz="457200">
                        <a:lnSpc>
                          <a:spcPct val="50000"/>
                        </a:lnSpc>
                        <a:defRPr sz="1800"/>
                      </a:pPr>
                      <a:r>
                        <a:rPr sz="800" b="1">
                          <a:latin typeface="Helvetica"/>
                          <a:ea typeface="Helvetica"/>
                          <a:cs typeface="Helvetica"/>
                          <a:sym typeface="Helvetica"/>
                        </a:rPr>
                        <a:t>Total Revenues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1800"/>
                      </a:pPr>
                      <a:r>
                        <a:rPr sz="900" b="1">
                          <a:latin typeface="Helvetica"/>
                          <a:ea typeface="Helvetica"/>
                          <a:cs typeface="Helvetica"/>
                          <a:sym typeface="Helvetica"/>
                        </a:rPr>
                        <a:t>416,825.676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1800"/>
                      </a:pPr>
                      <a:r>
                        <a:rPr sz="900" b="1">
                          <a:latin typeface="Helvetica"/>
                          <a:ea typeface="Helvetica"/>
                          <a:cs typeface="Helvetica"/>
                          <a:sym typeface="Helvetica"/>
                        </a:rPr>
                        <a:t>592,685.000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1800"/>
                      </a:pPr>
                      <a:r>
                        <a:rPr sz="900" b="1">
                          <a:latin typeface="Helvetica"/>
                          <a:ea typeface="Helvetica"/>
                          <a:cs typeface="Helvetica"/>
                          <a:sym typeface="Helvetica"/>
                        </a:rPr>
                        <a:t>821,489.362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extLst>
                  <a:ext uri="{0D108BD9-81ED-4DB2-BD59-A6C34878D82A}">
                    <a16:rowId xmlns:a16="http://schemas.microsoft.com/office/drawing/2014/main" val="10011"/>
                  </a:ext>
                </a:extLst>
              </a:tr>
              <a:tr h="237203">
                <a:tc>
                  <a:txBody>
                    <a:bodyPr/>
                    <a:lstStyle/>
                    <a:p>
                      <a:pPr algn="l" defTabSz="457200">
                        <a:lnSpc>
                          <a:spcPct val="50000"/>
                        </a:lnSpc>
                        <a:defRPr sz="1800"/>
                      </a:pPr>
                      <a:r>
                        <a:rPr sz="800" b="1">
                          <a:latin typeface="Helvetica"/>
                          <a:ea typeface="Helvetica"/>
                          <a:cs typeface="Helvetica"/>
                          <a:sym typeface="Helvetica"/>
                        </a:rPr>
                        <a:t>COGS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b="1">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2"/>
                  </a:ext>
                </a:extLst>
              </a:tr>
              <a:tr h="237203">
                <a:tc>
                  <a:txBody>
                    <a:bodyPr/>
                    <a:lstStyle/>
                    <a:p>
                      <a:pPr algn="l" defTabSz="457200">
                        <a:lnSpc>
                          <a:spcPct val="50000"/>
                        </a:lnSpc>
                        <a:defRPr sz="1800"/>
                      </a:pPr>
                      <a:r>
                        <a:rPr sz="800">
                          <a:latin typeface="Helvetica"/>
                          <a:ea typeface="Helvetica"/>
                          <a:cs typeface="Helvetica"/>
                          <a:sym typeface="Helvetica"/>
                        </a:rPr>
                        <a:t>New Bikes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240,259.797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328,094.583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457,446.809</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3"/>
                  </a:ext>
                </a:extLst>
              </a:tr>
              <a:tr h="237203">
                <a:tc>
                  <a:txBody>
                    <a:bodyPr/>
                    <a:lstStyle/>
                    <a:p>
                      <a:pPr algn="l" defTabSz="457200">
                        <a:lnSpc>
                          <a:spcPct val="50000"/>
                        </a:lnSpc>
                        <a:defRPr sz="1800"/>
                      </a:pPr>
                      <a:r>
                        <a:rPr sz="800">
                          <a:latin typeface="Helvetica"/>
                          <a:ea typeface="Helvetica"/>
                          <a:cs typeface="Helvetica"/>
                          <a:sym typeface="Helvetica"/>
                        </a:rPr>
                        <a:t>Pre-Owned</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914400">
                        <a:defRPr sz="1600"/>
                      </a:pPr>
                      <a:endParaRPr/>
                    </a:p>
                  </a:txBody>
                  <a:tcPr marL="50800" marR="50800" marT="50800" marB="50800" anchor="ctr" horzOverflow="overflow">
                    <a:lnL w="3175">
                      <a:solidFill>
                        <a:srgbClr val="000000"/>
                      </a:solidFill>
                      <a:miter lim="400000"/>
                    </a:lnL>
                    <a:lnR w="12700">
                      <a:miter lim="400000"/>
                    </a:lnR>
                    <a:lnT w="3175">
                      <a:solidFill>
                        <a:srgbClr val="000000"/>
                      </a:solidFill>
                      <a:miter lim="400000"/>
                    </a:lnT>
                    <a:lnB w="3175">
                      <a:solidFill>
                        <a:srgbClr val="000000"/>
                      </a:solidFill>
                      <a:miter lim="400000"/>
                    </a:lnB>
                    <a:solidFill>
                      <a:srgbClr val="FFFFFF"/>
                    </a:solidFill>
                  </a:tcPr>
                </a:tc>
                <a:tc>
                  <a:txBody>
                    <a:bodyPr/>
                    <a:lstStyle/>
                    <a:p>
                      <a:pPr defTabSz="914400">
                        <a:defRPr sz="1600"/>
                      </a:pPr>
                      <a:endParaRPr/>
                    </a:p>
                  </a:txBody>
                  <a:tcPr marL="50800" marR="50800" marT="50800" marB="50800" anchor="ctr" horzOverflow="overflow">
                    <a:lnL w="12700">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457200">
                        <a:lnSpc>
                          <a:spcPct val="50000"/>
                        </a:lnSpc>
                        <a:defRPr sz="1800"/>
                      </a:pPr>
                      <a:r>
                        <a:rPr sz="900">
                          <a:latin typeface="Helvetica"/>
                          <a:ea typeface="Helvetica"/>
                          <a:cs typeface="Helvetica"/>
                          <a:sym typeface="Helvetica"/>
                        </a:rPr>
                        <a:t>24,750.000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10%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34,468.085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4"/>
                  </a:ext>
                </a:extLst>
              </a:tr>
              <a:tr h="237203">
                <a:tc>
                  <a:txBody>
                    <a:bodyPr/>
                    <a:lstStyle/>
                    <a:p>
                      <a:pPr algn="l" defTabSz="457200">
                        <a:lnSpc>
                          <a:spcPct val="50000"/>
                        </a:lnSpc>
                        <a:defRPr sz="1800"/>
                      </a:pPr>
                      <a:r>
                        <a:rPr sz="800">
                          <a:latin typeface="Helvetica"/>
                          <a:ea typeface="Helvetica"/>
                          <a:cs typeface="Helvetica"/>
                          <a:sym typeface="Helvetica"/>
                        </a:rPr>
                        <a:t>Finance &amp; Insurance</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914400">
                        <a:defRPr sz="1600"/>
                      </a:pPr>
                      <a:endParaRPr/>
                    </a:p>
                  </a:txBody>
                  <a:tcPr marL="50800" marR="50800" marT="50800" marB="50800" anchor="ctr" horzOverflow="overflow">
                    <a:lnL w="3175">
                      <a:solidFill>
                        <a:srgbClr val="000000"/>
                      </a:solidFill>
                      <a:miter lim="400000"/>
                    </a:lnL>
                    <a:lnR w="12700">
                      <a:miter lim="400000"/>
                    </a:lnR>
                    <a:lnT w="3175">
                      <a:solidFill>
                        <a:srgbClr val="000000"/>
                      </a:solidFill>
                      <a:miter lim="400000"/>
                    </a:lnT>
                    <a:lnB w="3175">
                      <a:solidFill>
                        <a:srgbClr val="000000"/>
                      </a:solidFill>
                      <a:miter lim="400000"/>
                    </a:lnB>
                    <a:solidFill>
                      <a:srgbClr val="FFFFFF"/>
                    </a:solidFill>
                  </a:tcPr>
                </a:tc>
                <a:tc>
                  <a:txBody>
                    <a:bodyPr/>
                    <a:lstStyle/>
                    <a:p>
                      <a:pPr defTabSz="914400">
                        <a:defRPr sz="1600"/>
                      </a:pPr>
                      <a:endParaRPr/>
                    </a:p>
                  </a:txBody>
                  <a:tcPr marL="50800" marR="50800" marT="50800" marB="50800" anchor="ctr" horzOverflow="overflow">
                    <a:lnL w="12700">
                      <a:miter lim="400000"/>
                    </a:lnL>
                    <a:lnR w="12700">
                      <a:miter lim="400000"/>
                    </a:lnR>
                    <a:lnT w="3175">
                      <a:solidFill>
                        <a:srgbClr val="000000"/>
                      </a:solidFill>
                      <a:miter lim="400000"/>
                    </a:lnT>
                    <a:lnB w="3175">
                      <a:solidFill>
                        <a:srgbClr val="000000"/>
                      </a:solidFill>
                      <a:miter lim="400000"/>
                    </a:lnB>
                    <a:solidFill>
                      <a:srgbClr val="FFFFFF"/>
                    </a:solidFill>
                  </a:tcPr>
                </a:tc>
                <a:tc>
                  <a:txBody>
                    <a:bodyPr/>
                    <a:lstStyle/>
                    <a:p>
                      <a:pPr defTabSz="914400">
                        <a:defRPr sz="1600"/>
                      </a:pPr>
                      <a:endParaRPr/>
                    </a:p>
                  </a:txBody>
                  <a:tcPr marL="50800" marR="50800" marT="50800" marB="50800" anchor="ctr" horzOverflow="overflow">
                    <a:lnL w="12700">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914400">
                        <a:lnSpc>
                          <a:spcPct val="50000"/>
                        </a:lnSpc>
                        <a:defRPr sz="1800"/>
                      </a:pPr>
                      <a:r>
                        <a:rPr sz="900">
                          <a:latin typeface="Helvetica"/>
                          <a:ea typeface="Helvetica"/>
                          <a:cs typeface="Helvetica"/>
                          <a:sym typeface="Helvetica"/>
                        </a:rPr>
                        <a:t>10%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5"/>
                  </a:ext>
                </a:extLst>
              </a:tr>
              <a:tr h="237203">
                <a:tc>
                  <a:txBody>
                    <a:bodyPr/>
                    <a:lstStyle/>
                    <a:p>
                      <a:pPr algn="l" defTabSz="457200">
                        <a:lnSpc>
                          <a:spcPct val="50000"/>
                        </a:lnSpc>
                        <a:defRPr sz="1800"/>
                      </a:pPr>
                      <a:r>
                        <a:rPr sz="800">
                          <a:latin typeface="Helvetica"/>
                          <a:ea typeface="Helvetica"/>
                          <a:cs typeface="Helvetica"/>
                          <a:sym typeface="Helvetica"/>
                        </a:rPr>
                        <a:t>Service (Labor)</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6"/>
                  </a:ext>
                </a:extLst>
              </a:tr>
              <a:tr h="237203">
                <a:tc>
                  <a:txBody>
                    <a:bodyPr/>
                    <a:lstStyle/>
                    <a:p>
                      <a:pPr algn="l" defTabSz="457200">
                        <a:lnSpc>
                          <a:spcPct val="50000"/>
                        </a:lnSpc>
                        <a:defRPr sz="1800"/>
                      </a:pPr>
                      <a:r>
                        <a:rPr sz="800">
                          <a:latin typeface="Helvetica"/>
                          <a:ea typeface="Helvetica"/>
                          <a:cs typeface="Helvetica"/>
                          <a:sym typeface="Helvetica"/>
                        </a:rPr>
                        <a:t>Spare Parts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9,729.730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13,208.333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18,510.638</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7"/>
                  </a:ext>
                </a:extLst>
              </a:tr>
              <a:tr h="237203">
                <a:tc>
                  <a:txBody>
                    <a:bodyPr/>
                    <a:lstStyle/>
                    <a:p>
                      <a:pPr algn="l" defTabSz="457200">
                        <a:lnSpc>
                          <a:spcPct val="50000"/>
                        </a:lnSpc>
                        <a:defRPr sz="1800"/>
                      </a:pPr>
                      <a:r>
                        <a:rPr sz="800">
                          <a:latin typeface="Helvetica"/>
                          <a:ea typeface="Helvetica"/>
                          <a:cs typeface="Helvetica"/>
                          <a:sym typeface="Helvetica"/>
                        </a:rPr>
                        <a:t>Accessories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14,594.595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19,791.667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26,808.511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8"/>
                  </a:ext>
                </a:extLst>
              </a:tr>
              <a:tr h="237203">
                <a:tc>
                  <a:txBody>
                    <a:bodyPr/>
                    <a:lstStyle/>
                    <a:p>
                      <a:pPr algn="l" defTabSz="457200">
                        <a:lnSpc>
                          <a:spcPct val="50000"/>
                        </a:lnSpc>
                        <a:defRPr sz="1800"/>
                      </a:pPr>
                      <a:r>
                        <a:rPr sz="800">
                          <a:latin typeface="Helvetica"/>
                          <a:ea typeface="Helvetica"/>
                          <a:cs typeface="Helvetica"/>
                          <a:sym typeface="Helvetica"/>
                        </a:rPr>
                        <a:t>Apparel &amp; Merchandising</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b="1">
                          <a:latin typeface="Helvetica"/>
                          <a:ea typeface="Helvetica"/>
                          <a:cs typeface="Helvetica"/>
                          <a:sym typeface="Helvetica"/>
                        </a:rPr>
                        <a:t>12,162.162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914400">
                        <a:lnSpc>
                          <a:spcPct val="50000"/>
                        </a:lnSpc>
                        <a:defRPr sz="1800"/>
                      </a:pPr>
                      <a:r>
                        <a:rPr sz="900" b="1">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457200">
                        <a:lnSpc>
                          <a:spcPct val="50000"/>
                        </a:lnSpc>
                        <a:defRPr sz="1800"/>
                      </a:pPr>
                      <a:r>
                        <a:rPr sz="900" b="1">
                          <a:latin typeface="Helvetica"/>
                          <a:ea typeface="Helvetica"/>
                          <a:cs typeface="Helvetica"/>
                          <a:sym typeface="Helvetica"/>
                        </a:rPr>
                        <a:t>16,500.000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914400">
                        <a:lnSpc>
                          <a:spcPct val="50000"/>
                        </a:lnSpc>
                        <a:defRPr sz="1800"/>
                      </a:pPr>
                      <a:r>
                        <a:rPr sz="900" b="1">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457200">
                        <a:lnSpc>
                          <a:spcPct val="50000"/>
                        </a:lnSpc>
                        <a:defRPr sz="1800"/>
                      </a:pPr>
                      <a:r>
                        <a:rPr sz="900" b="1">
                          <a:latin typeface="Helvetica"/>
                          <a:ea typeface="Helvetica"/>
                          <a:cs typeface="Helvetica"/>
                          <a:sym typeface="Helvetica"/>
                        </a:rPr>
                        <a:t>22,978.723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algn="r" defTabSz="457200">
                        <a:lnSpc>
                          <a:spcPct val="50000"/>
                        </a:lnSpc>
                        <a:defRPr sz="1800"/>
                      </a:pPr>
                      <a:r>
                        <a:rPr sz="900">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19"/>
                  </a:ext>
                </a:extLst>
              </a:tr>
              <a:tr h="237203">
                <a:tc>
                  <a:txBody>
                    <a:bodyPr/>
                    <a:lstStyle/>
                    <a:p>
                      <a:pPr algn="l" defTabSz="457200">
                        <a:lnSpc>
                          <a:spcPct val="50000"/>
                        </a:lnSpc>
                        <a:defRPr sz="1800"/>
                      </a:pPr>
                      <a:r>
                        <a:rPr sz="800" b="1">
                          <a:latin typeface="Helvetica"/>
                          <a:ea typeface="Helvetica"/>
                          <a:cs typeface="Helvetica"/>
                          <a:sym typeface="Helvetica"/>
                        </a:rPr>
                        <a:t>Total Cogs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1800"/>
                      </a:pPr>
                      <a:r>
                        <a:rPr sz="900" b="1">
                          <a:latin typeface="Helvetica"/>
                          <a:ea typeface="Helvetica"/>
                          <a:cs typeface="Helvetica"/>
                          <a:sym typeface="Helvetica"/>
                        </a:rPr>
                        <a:t>276,746.284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1800"/>
                      </a:pPr>
                      <a:r>
                        <a:rPr sz="900" b="1">
                          <a:latin typeface="Helvetica"/>
                          <a:ea typeface="Helvetica"/>
                          <a:cs typeface="Helvetica"/>
                          <a:sym typeface="Helvetica"/>
                        </a:rPr>
                        <a:t>402,344.583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900" b="1">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457200">
                        <a:lnSpc>
                          <a:spcPct val="50000"/>
                        </a:lnSpc>
                        <a:defRPr sz="1800"/>
                      </a:pPr>
                      <a:r>
                        <a:rPr sz="900" b="1">
                          <a:latin typeface="Helvetica"/>
                          <a:ea typeface="Helvetica"/>
                          <a:cs typeface="Helvetica"/>
                          <a:sym typeface="Helvetica"/>
                        </a:rPr>
                        <a:t>560,212.766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tc>
                  <a:txBody>
                    <a:bodyPr/>
                    <a:lstStyle/>
                    <a:p>
                      <a:pPr algn="r" defTabSz="914400">
                        <a:lnSpc>
                          <a:spcPct val="50000"/>
                        </a:lnSpc>
                        <a:defRPr sz="1800"/>
                      </a:pPr>
                      <a:r>
                        <a:rPr sz="900" b="1">
                          <a:latin typeface="Helvetica"/>
                          <a:ea typeface="Helvetica"/>
                          <a:cs typeface="Helvetica"/>
                          <a:sym typeface="Helvetica"/>
                        </a:rPr>
                        <a:t>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D6D5D5"/>
                    </a:solidFill>
                  </a:tcPr>
                </a:tc>
                <a:extLst>
                  <a:ext uri="{0D108BD9-81ED-4DB2-BD59-A6C34878D82A}">
                    <a16:rowId xmlns:a16="http://schemas.microsoft.com/office/drawing/2014/main" val="10020"/>
                  </a:ext>
                </a:extLst>
              </a:tr>
              <a:tr h="237203">
                <a:tc>
                  <a:txBody>
                    <a:bodyPr/>
                    <a:lstStyle/>
                    <a:p>
                      <a:pPr algn="l" defTabSz="457200">
                        <a:lnSpc>
                          <a:spcPct val="50000"/>
                        </a:lnSpc>
                        <a:defRPr sz="1800"/>
                      </a:pPr>
                      <a:r>
                        <a:rPr sz="800" b="1">
                          <a:solidFill>
                            <a:srgbClr val="FFFFFF"/>
                          </a:solidFill>
                          <a:latin typeface="Helvetica"/>
                          <a:ea typeface="Helvetica"/>
                          <a:cs typeface="Helvetica"/>
                          <a:sym typeface="Helvetica"/>
                        </a:rPr>
                        <a:t>Gross profit</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140,079.392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190,340.417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261,276.596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extLst>
                  <a:ext uri="{0D108BD9-81ED-4DB2-BD59-A6C34878D82A}">
                    <a16:rowId xmlns:a16="http://schemas.microsoft.com/office/drawing/2014/main" val="10021"/>
                  </a:ext>
                </a:extLst>
              </a:tr>
              <a:tr h="237203">
                <a:tc>
                  <a:txBody>
                    <a:bodyPr/>
                    <a:lstStyle/>
                    <a:p>
                      <a:pPr algn="l" defTabSz="457200">
                        <a:lnSpc>
                          <a:spcPct val="50000"/>
                        </a:lnSpc>
                        <a:defRPr sz="1800"/>
                      </a:pPr>
                      <a:r>
                        <a:rPr sz="800" b="1">
                          <a:latin typeface="Helvetica"/>
                          <a:ea typeface="Helvetica"/>
                          <a:cs typeface="Helvetica"/>
                          <a:sym typeface="Helvetica"/>
                        </a:rPr>
                        <a:t>Other costs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2"/>
                  </a:ext>
                </a:extLst>
              </a:tr>
              <a:tr h="237203">
                <a:tc>
                  <a:txBody>
                    <a:bodyPr/>
                    <a:lstStyle/>
                    <a:p>
                      <a:pPr algn="l" defTabSz="457200">
                        <a:lnSpc>
                          <a:spcPct val="50000"/>
                        </a:lnSpc>
                        <a:defRPr sz="1800"/>
                      </a:pPr>
                      <a:r>
                        <a:rPr sz="800">
                          <a:latin typeface="Helvetica"/>
                          <a:ea typeface="Helvetica"/>
                          <a:cs typeface="Helvetica"/>
                          <a:sym typeface="Helvetica"/>
                        </a:rPr>
                        <a:t>Personnel</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71,756.757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88,500.000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119,148.936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3"/>
                  </a:ext>
                </a:extLst>
              </a:tr>
              <a:tr h="237203">
                <a:tc>
                  <a:txBody>
                    <a:bodyPr/>
                    <a:lstStyle/>
                    <a:p>
                      <a:pPr algn="l" defTabSz="457200">
                        <a:lnSpc>
                          <a:spcPct val="50000"/>
                        </a:lnSpc>
                        <a:defRPr sz="1800"/>
                      </a:pPr>
                      <a:r>
                        <a:rPr sz="800">
                          <a:latin typeface="Helvetica"/>
                          <a:ea typeface="Helvetica"/>
                          <a:cs typeface="Helvetica"/>
                          <a:sym typeface="Helvetica"/>
                        </a:rPr>
                        <a:t>General and administrative costs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16,891.892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20,833.333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28,723.404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4"/>
                  </a:ext>
                </a:extLst>
              </a:tr>
              <a:tr h="237203">
                <a:tc>
                  <a:txBody>
                    <a:bodyPr/>
                    <a:lstStyle/>
                    <a:p>
                      <a:pPr algn="l" defTabSz="457200">
                        <a:lnSpc>
                          <a:spcPct val="50000"/>
                        </a:lnSpc>
                        <a:defRPr sz="1800"/>
                      </a:pPr>
                      <a:r>
                        <a:rPr sz="800">
                          <a:latin typeface="Helvetica"/>
                          <a:ea typeface="Helvetica"/>
                          <a:cs typeface="Helvetica"/>
                          <a:sym typeface="Helvetica"/>
                        </a:rPr>
                        <a:t>Showroom and service rent</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33,783.784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8%</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41,666.667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53,191.489</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5"/>
                  </a:ext>
                </a:extLst>
              </a:tr>
              <a:tr h="237203">
                <a:tc>
                  <a:txBody>
                    <a:bodyPr/>
                    <a:lstStyle/>
                    <a:p>
                      <a:pPr algn="l" defTabSz="457200">
                        <a:lnSpc>
                          <a:spcPct val="50000"/>
                        </a:lnSpc>
                        <a:defRPr sz="1800"/>
                      </a:pPr>
                      <a:r>
                        <a:rPr sz="800">
                          <a:latin typeface="Helvetica"/>
                          <a:ea typeface="Helvetica"/>
                          <a:cs typeface="Helvetica"/>
                          <a:sym typeface="Helvetica"/>
                        </a:rPr>
                        <a:t>Amortization</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4,343.649</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5,357.167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6,838.936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6"/>
                  </a:ext>
                </a:extLst>
              </a:tr>
              <a:tr h="237203">
                <a:tc>
                  <a:txBody>
                    <a:bodyPr/>
                    <a:lstStyle/>
                    <a:p>
                      <a:pPr algn="l" defTabSz="457200">
                        <a:lnSpc>
                          <a:spcPct val="50000"/>
                        </a:lnSpc>
                        <a:defRPr sz="1800"/>
                      </a:pPr>
                      <a:r>
                        <a:rPr sz="800">
                          <a:latin typeface="Helvetica"/>
                          <a:ea typeface="Helvetica"/>
                          <a:cs typeface="Helvetica"/>
                          <a:sym typeface="Helvetica"/>
                        </a:rPr>
                        <a:t>Adv &amp; Mktg</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4,324.324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5,916.667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8,191.489</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7"/>
                  </a:ext>
                </a:extLst>
              </a:tr>
              <a:tr h="237203">
                <a:tc>
                  <a:txBody>
                    <a:bodyPr/>
                    <a:lstStyle/>
                    <a:p>
                      <a:pPr algn="l" defTabSz="457200">
                        <a:lnSpc>
                          <a:spcPct val="50000"/>
                        </a:lnSpc>
                        <a:defRPr sz="1800"/>
                      </a:pPr>
                      <a:r>
                        <a:rPr sz="800">
                          <a:latin typeface="Helvetica"/>
                          <a:ea typeface="Helvetica"/>
                          <a:cs typeface="Helvetica"/>
                          <a:sym typeface="Helvetica"/>
                        </a:rPr>
                        <a:t>Total Operating Expenses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131,100.405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31%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162,273.833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27%</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216,094.255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8"/>
                  </a:ext>
                </a:extLst>
              </a:tr>
              <a:tr h="237203">
                <a:tc>
                  <a:txBody>
                    <a:bodyPr/>
                    <a:lstStyle/>
                    <a:p>
                      <a:pPr algn="l" defTabSz="457200">
                        <a:lnSpc>
                          <a:spcPct val="50000"/>
                        </a:lnSpc>
                        <a:defRPr sz="1800"/>
                      </a:pPr>
                      <a:r>
                        <a:rPr sz="800" b="1">
                          <a:latin typeface="Helvetica"/>
                          <a:ea typeface="Helvetica"/>
                          <a:cs typeface="Helvetica"/>
                          <a:sym typeface="Helvetica"/>
                        </a:rPr>
                        <a:t>EBIT</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8,978.986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28,066.583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45,182.340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457200">
                        <a:lnSpc>
                          <a:spcPct val="50000"/>
                        </a:lnSpc>
                        <a:defRPr sz="1800"/>
                      </a:pPr>
                      <a:r>
                        <a:rPr sz="900">
                          <a:latin typeface="Helvetica"/>
                          <a:ea typeface="Helvetica"/>
                          <a:cs typeface="Helvetica"/>
                          <a:sym typeface="Helvetica"/>
                        </a:rPr>
                        <a:t>6%</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29"/>
                  </a:ext>
                </a:extLst>
              </a:tr>
              <a:tr h="237203">
                <a:tc>
                  <a:txBody>
                    <a:bodyPr/>
                    <a:lstStyle/>
                    <a:p>
                      <a:pPr algn="l" defTabSz="457200">
                        <a:lnSpc>
                          <a:spcPct val="50000"/>
                        </a:lnSpc>
                        <a:defRPr sz="1800"/>
                      </a:pPr>
                      <a:r>
                        <a:rPr sz="800" b="1">
                          <a:latin typeface="Helvetica"/>
                          <a:ea typeface="Helvetica"/>
                          <a:cs typeface="Helvetica"/>
                          <a:sym typeface="Helvetica"/>
                        </a:rPr>
                        <a:t>Interest Payments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4,504.865</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6,151.750</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1800"/>
                      </a:pPr>
                      <a:r>
                        <a:rPr sz="900">
                          <a:latin typeface="Helvetica"/>
                          <a:ea typeface="Helvetica"/>
                          <a:cs typeface="Helvetica"/>
                          <a:sym typeface="Helvetica"/>
                        </a:rPr>
                        <a:t>8,577.128</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r" defTabSz="914400">
                        <a:lnSpc>
                          <a:spcPct val="50000"/>
                        </a:lnSpc>
                        <a:defRPr sz="900">
                          <a:latin typeface="Helvetica"/>
                          <a:ea typeface="Helvetica"/>
                          <a:cs typeface="Helvetica"/>
                          <a:sym typeface="Helvetica"/>
                        </a:defRPr>
                      </a:pPr>
                      <a:endParaRP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30"/>
                  </a:ext>
                </a:extLst>
              </a:tr>
              <a:tr h="237203">
                <a:tc>
                  <a:txBody>
                    <a:bodyPr/>
                    <a:lstStyle/>
                    <a:p>
                      <a:pPr algn="l" defTabSz="457200">
                        <a:lnSpc>
                          <a:spcPct val="50000"/>
                        </a:lnSpc>
                        <a:defRPr sz="1800"/>
                      </a:pPr>
                      <a:r>
                        <a:rPr sz="800" b="1">
                          <a:latin typeface="Helvetica"/>
                          <a:ea typeface="Helvetica"/>
                          <a:cs typeface="Helvetica"/>
                          <a:sym typeface="Helvetica"/>
                        </a:rPr>
                        <a:t>EBT</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4,474.122</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1%</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21,914.833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36,605.213</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tc>
                  <a:txBody>
                    <a:bodyPr/>
                    <a:lstStyle/>
                    <a:p>
                      <a:pPr algn="r" defTabSz="457200">
                        <a:lnSpc>
                          <a:spcPct val="50000"/>
                        </a:lnSpc>
                        <a:defRPr sz="1800"/>
                      </a:pPr>
                      <a:r>
                        <a:rPr sz="900">
                          <a:latin typeface="Helvetica"/>
                          <a:ea typeface="Helvetica"/>
                          <a:cs typeface="Helvetica"/>
                          <a:sym typeface="Helvetica"/>
                        </a:rPr>
                        <a:t>4%</a:t>
                      </a:r>
                    </a:p>
                  </a:txBody>
                  <a:tcPr marL="0" marR="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5">
                        <a:hueOff val="-82419"/>
                        <a:satOff val="-9513"/>
                        <a:lumOff val="-16343"/>
                      </a:schemeClr>
                    </a:solidFill>
                  </a:tcPr>
                </a:tc>
                <a:extLst>
                  <a:ext uri="{0D108BD9-81ED-4DB2-BD59-A6C34878D82A}">
                    <a16:rowId xmlns:a16="http://schemas.microsoft.com/office/drawing/2014/main" val="10031"/>
                  </a:ext>
                </a:extLst>
              </a:tr>
            </a:tbl>
          </a:graphicData>
        </a:graphic>
      </p:graphicFrame>
      <p:pic>
        <p:nvPicPr>
          <p:cNvPr id="34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0550" y="394995"/>
            <a:ext cx="2963700" cy="59064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4592" y="526478"/>
            <a:ext cx="2963700" cy="590647"/>
          </a:xfrm>
          <a:prstGeom prst="rect">
            <a:avLst/>
          </a:prstGeom>
          <a:ln w="12700">
            <a:miter lim="400000"/>
          </a:ln>
        </p:spPr>
      </p:pic>
      <p:sp>
        <p:nvSpPr>
          <p:cNvPr id="351" name="We believe in Indian Motorcycle and we believe that we will achieve a great 2021 year.…"/>
          <p:cNvSpPr txBox="1"/>
          <p:nvPr/>
        </p:nvSpPr>
        <p:spPr>
          <a:xfrm>
            <a:off x="6378670" y="1661315"/>
            <a:ext cx="5655543" cy="7411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endParaRPr/>
          </a:p>
          <a:p>
            <a:pPr algn="l"/>
            <a:r>
              <a:t>We believe in Indian Motorcycle and we believe that we will achieve a great 2021 year.</a:t>
            </a:r>
          </a:p>
          <a:p>
            <a:pPr algn="l"/>
            <a:endParaRPr/>
          </a:p>
          <a:p>
            <a:pPr algn="l"/>
            <a:r>
              <a:t>Our first operational year for Indian Motorcycle and POLARIS in the Kingdom of Bahrain will be a year of introduction and seduction. We are already working in our database or existing HD customers but also targeting new riders generation. Until now we have already convince more than 12 friends and clients to buy Indian Motorcycle. </a:t>
            </a:r>
          </a:p>
          <a:p>
            <a:pPr algn="l"/>
            <a:endParaRPr/>
          </a:p>
          <a:p>
            <a:pPr algn="l"/>
            <a:r>
              <a:t>The numbers are feasible and we will do everything to fulfill this amazing challenge. After few month of operation when our cash flow will be stabilized we will develop the trade IN policy and make special events to boost the sales. </a:t>
            </a:r>
          </a:p>
          <a:p>
            <a:pPr algn="l"/>
            <a:endParaRPr/>
          </a:p>
          <a:p>
            <a:pPr algn="l"/>
            <a:r>
              <a:t>We are working also in a Motorcycle loan for new riders and make a special package including the purchase of motorcycle, training &amp; fees, License fees, Insurance so a FULL PACKAGE. </a:t>
            </a:r>
          </a:p>
          <a:p>
            <a:pPr algn="l"/>
            <a:endParaRPr/>
          </a:p>
          <a:p>
            <a:pPr algn="l"/>
            <a:r>
              <a:t>Having our own training system helped us to keep our trainees as customers.</a:t>
            </a:r>
          </a:p>
          <a:p>
            <a:pPr algn="l"/>
            <a:endParaRPr/>
          </a:p>
          <a:p>
            <a:pPr algn="l"/>
            <a:r>
              <a:t>We will also offer Indian Motorcycle as Police or Royal Escort and try to make a fleet deal with Bahraini government. </a:t>
            </a:r>
          </a:p>
          <a:p>
            <a:pPr algn="l"/>
            <a:endParaRPr/>
          </a:p>
          <a:p>
            <a:pPr algn="l"/>
            <a:endParaRPr/>
          </a:p>
          <a:p>
            <a:pPr algn="l"/>
            <a:r>
              <a:t> </a:t>
            </a:r>
          </a:p>
          <a:p>
            <a:pPr algn="l"/>
            <a:endParaRPr/>
          </a:p>
          <a:p>
            <a:endParaRPr/>
          </a:p>
        </p:txBody>
      </p:sp>
      <p:pic>
        <p:nvPicPr>
          <p:cNvPr id="35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36" y="-1"/>
            <a:ext cx="5655543" cy="9753601"/>
          </a:xfrm>
          <a:prstGeom prst="rect">
            <a:avLst/>
          </a:prstGeom>
          <a:ln w="12700">
            <a:miter lim="400000"/>
          </a:ln>
        </p:spPr>
      </p:pic>
      <p:sp>
        <p:nvSpPr>
          <p:cNvPr id="353" name="Rectangle"/>
          <p:cNvSpPr/>
          <p:nvPr/>
        </p:nvSpPr>
        <p:spPr>
          <a:xfrm>
            <a:off x="1277470" y="2472764"/>
            <a:ext cx="3015130" cy="969637"/>
          </a:xfrm>
          <a:prstGeom prst="rect">
            <a:avLst/>
          </a:prstGeom>
          <a:solidFill>
            <a:srgbClr val="1D1F15"/>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54" name="Rectangle"/>
          <p:cNvSpPr/>
          <p:nvPr/>
        </p:nvSpPr>
        <p:spPr>
          <a:xfrm>
            <a:off x="1189317" y="8504517"/>
            <a:ext cx="3015131" cy="201893"/>
          </a:xfrm>
          <a:prstGeom prst="rect">
            <a:avLst/>
          </a:prstGeom>
          <a:solidFill>
            <a:srgbClr val="1D1F15"/>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55" name="Rectangle"/>
          <p:cNvSpPr/>
          <p:nvPr/>
        </p:nvSpPr>
        <p:spPr>
          <a:xfrm>
            <a:off x="1397000" y="9217211"/>
            <a:ext cx="3015130" cy="201894"/>
          </a:xfrm>
          <a:prstGeom prst="rect">
            <a:avLst/>
          </a:prstGeom>
          <a:solidFill>
            <a:srgbClr val="1D1F15"/>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5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5049" y="9142782"/>
            <a:ext cx="1759973" cy="350752"/>
          </a:xfrm>
          <a:prstGeom prst="rect">
            <a:avLst/>
          </a:prstGeom>
          <a:ln w="12700">
            <a:miter lim="400000"/>
          </a:ln>
        </p:spPr>
      </p:pic>
      <p:sp>
        <p:nvSpPr>
          <p:cNvPr id="357" name="BHD 99.00"/>
          <p:cNvSpPr txBox="1"/>
          <p:nvPr/>
        </p:nvSpPr>
        <p:spPr>
          <a:xfrm>
            <a:off x="1971066" y="2727053"/>
            <a:ext cx="1627938"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solidFill>
                  <a:srgbClr val="EBEBEB"/>
                </a:solidFill>
              </a:defRPr>
            </a:lvl1pPr>
          </a:lstStyle>
          <a:p>
            <a:r>
              <a:t>BHD 99.00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150" y="286672"/>
            <a:ext cx="2963700" cy="590647"/>
          </a:xfrm>
          <a:prstGeom prst="rect">
            <a:avLst/>
          </a:prstGeom>
          <a:ln w="12700">
            <a:miter lim="400000"/>
          </a:ln>
        </p:spPr>
      </p:pic>
      <p:sp>
        <p:nvSpPr>
          <p:cNvPr id="182" name="Current operation"/>
          <p:cNvSpPr txBox="1"/>
          <p:nvPr/>
        </p:nvSpPr>
        <p:spPr>
          <a:xfrm>
            <a:off x="3609494" y="733235"/>
            <a:ext cx="6014412" cy="921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7863" tIns="47863" rIns="47863" bIns="47863" anchor="ctr">
            <a:spAutoFit/>
          </a:bodyPr>
          <a:lstStyle>
            <a:lvl1pPr defTabSz="584200">
              <a:defRPr sz="5400" b="1">
                <a:latin typeface="Helvetica"/>
                <a:ea typeface="Helvetica"/>
                <a:cs typeface="Helvetica"/>
                <a:sym typeface="Helvetica"/>
              </a:defRPr>
            </a:lvl1pPr>
          </a:lstStyle>
          <a:p>
            <a:r>
              <a:t>Current operation</a:t>
            </a:r>
          </a:p>
        </p:txBody>
      </p:sp>
      <p:sp>
        <p:nvSpPr>
          <p:cNvPr id="183" name="Wheels of Arabia Bahrain operate currently in two location. Our first show room located in a compound next to a petrol station. We are representing in this show room, Ducati, Vespa, Piaggio and MV Agusta, Energica (Electric motorcycle as motorcycles bran"/>
          <p:cNvSpPr txBox="1"/>
          <p:nvPr/>
        </p:nvSpPr>
        <p:spPr>
          <a:xfrm>
            <a:off x="-207140" y="1594271"/>
            <a:ext cx="13419079"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dirty="0"/>
              <a:t>Wheels of Arabia Bahrain operate currently in two location. Our first show room located in a compound next to a petrol station. We are representing in this show room, Ducati, Vespa, Piaggio and MV </a:t>
            </a:r>
            <a:r>
              <a:rPr dirty="0" err="1"/>
              <a:t>Agusta</a:t>
            </a:r>
            <a:r>
              <a:rPr dirty="0"/>
              <a:t>, Energica (Electric motorcycle as motorcycles brands </a:t>
            </a:r>
          </a:p>
        </p:txBody>
      </p:sp>
      <p:pic>
        <p:nvPicPr>
          <p:cNvPr id="184" name="Screen Shot 2021-01-17 at 6.20.42 AM.png" descr="Screen Shot 2021-01-17 at 6.20.42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0" y="2320637"/>
            <a:ext cx="12941300" cy="8051801"/>
          </a:xfrm>
          <a:prstGeom prst="rect">
            <a:avLst/>
          </a:prstGeom>
          <a:ln w="12700">
            <a:miter lim="400000"/>
          </a:ln>
        </p:spPr>
      </p:pic>
      <p:pic>
        <p:nvPicPr>
          <p:cNvPr id="185" name="Screen Shot 2021-01-17 at 6.22.54 AM.png" descr="Screen Shot 2021-01-17 at 6.22.54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1600" y="6643666"/>
            <a:ext cx="1046721" cy="246084"/>
          </a:xfrm>
          <a:prstGeom prst="rect">
            <a:avLst/>
          </a:prstGeom>
          <a:ln w="12700">
            <a:miter lim="400000"/>
          </a:ln>
        </p:spPr>
      </p:pic>
      <p:pic>
        <p:nvPicPr>
          <p:cNvPr id="186" name="Screen Shot 2021-01-17 at 6.22.54 AM.png" descr="Screen Shot 2021-01-17 at 6.22.54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8600" y="9056666"/>
            <a:ext cx="1046721" cy="246084"/>
          </a:xfrm>
          <a:prstGeom prst="rect">
            <a:avLst/>
          </a:prstGeom>
          <a:ln w="12700">
            <a:miter lim="400000"/>
          </a:ln>
        </p:spPr>
      </p:pic>
      <p:pic>
        <p:nvPicPr>
          <p:cNvPr id="187" name="Screen Shot 2021-01-17 at 6.22.54 AM.png" descr="Screen Shot 2021-01-17 at 6.22.54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5564166"/>
            <a:ext cx="1046721" cy="246084"/>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59"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6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361"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62" name="Costing"/>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Costing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Screen Shot 2021-01-19 at 11.46.27 PM.png" descr="Screen Shot 2021-01-19 at 11.46.27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79615"/>
            <a:ext cx="13004801" cy="5894700"/>
          </a:xfrm>
          <a:prstGeom prst="rect">
            <a:avLst/>
          </a:prstGeom>
          <a:ln w="12700">
            <a:miter lim="400000"/>
          </a:ln>
        </p:spPr>
      </p:pic>
      <p:pic>
        <p:nvPicPr>
          <p:cNvPr id="36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0550" y="359137"/>
            <a:ext cx="2963700" cy="590647"/>
          </a:xfrm>
          <a:prstGeom prst="rect">
            <a:avLst/>
          </a:prstGeom>
          <a:ln w="12700">
            <a:miter lim="400000"/>
          </a:ln>
        </p:spPr>
      </p:pic>
      <p:sp>
        <p:nvSpPr>
          <p:cNvPr id="366" name="Pricing is the key of the success, and we will always try to be very competitive. We should have an MSRP for gulf and MENA Regions so all dealers will be same pricing. Middle East and Gulf regions love to bargain and it is in the culture, we should be li"/>
          <p:cNvSpPr txBox="1"/>
          <p:nvPr/>
        </p:nvSpPr>
        <p:spPr>
          <a:xfrm>
            <a:off x="117374" y="7704146"/>
            <a:ext cx="12770052" cy="184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sz="1500"/>
              <a:t>Pricing is the key of the success, and we will always try to be very competitive. We should have an MSRP for gulf and MENA Regions so all dealers will be same pricing. Middle East and Gulf regions love to bargain and it is in the culture, we should be little bit flexible to avoid loosing a deal. Our policy pay back and we always help customers to fulfill their dreams. With an easy access of internet everyone can see worldwide pricing so let’s keep our prices not too far from US prices. Our prices difference between US and Bahrain are not too high compare to the prices of HD previously. </a:t>
            </a:r>
          </a:p>
          <a:p>
            <a:pPr algn="l"/>
            <a:endParaRPr sz="1500"/>
          </a:p>
          <a:p>
            <a:pPr algn="l"/>
            <a:r>
              <a:rPr sz="1500"/>
              <a:t>We will also have a Full package that include Training fees, License fees, Insurance, Motorcycle licensing &amp; registration fees. </a:t>
            </a:r>
          </a:p>
          <a:p>
            <a:pPr algn="l"/>
            <a:endParaRPr sz="1500"/>
          </a:p>
          <a:p>
            <a:pPr algn="l"/>
            <a:r>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68"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6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370" name="Rectangle"/>
          <p:cNvSpPr/>
          <p:nvPr/>
        </p:nvSpPr>
        <p:spPr>
          <a:xfrm>
            <a:off x="-35857" y="4138705"/>
            <a:ext cx="13079508"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71" name="PGA"/>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PGA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0550" y="538431"/>
            <a:ext cx="2963700" cy="590647"/>
          </a:xfrm>
          <a:prstGeom prst="rect">
            <a:avLst/>
          </a:prstGeom>
          <a:ln w="12700">
            <a:miter lim="400000"/>
          </a:ln>
        </p:spPr>
      </p:pic>
      <p:sp>
        <p:nvSpPr>
          <p:cNvPr id="374" name="We will dedicate 1 Display wall per family for accessories as we believe we must show and introduce to our existing customer the Indian Motorcycle accessory line properly. We will create accessories package ( Jad already working on it) and adapt this pac"/>
          <p:cNvSpPr txBox="1"/>
          <p:nvPr/>
        </p:nvSpPr>
        <p:spPr>
          <a:xfrm>
            <a:off x="-25741" y="1517880"/>
            <a:ext cx="13056282" cy="3753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We will dedicate 1 Display wall per family for accessories as we believe we must show and introduce to our existing customer the Indian Motorcycle accessory line properly. We will create accessories package ( Jad already working on it) and adapt this package to the local taste. We will create service package. We will use our social media but also our E-commerce to help customers in purchasing. We will do a weekly session using our social media showing the installation of the accessories illustrating the use, benefits and the style of each items. We will also focus on the performance parts which is a big seller in the region and in Bahrain. ( We already have in line 2 stage III upgrades for 2 Challengers). We will have in stock parts for Stage I for easiness to sell them. (Promoting them via our demo bikes) .</a:t>
            </a:r>
          </a:p>
          <a:p>
            <a:pPr algn="l"/>
            <a:r>
              <a:t>Our demo bikes will be customized with Stage I and minor customization such as grips, floorboards, pegs.</a:t>
            </a:r>
          </a:p>
          <a:p>
            <a:pPr algn="l"/>
            <a:endParaRPr/>
          </a:p>
          <a:p>
            <a:pPr algn="l"/>
            <a:r>
              <a:t>We will create a 100 Horsepower club (patches and pins) so every owners can joined if their motorcycle is over 100hp then we will do a top 20 of the most powerful Indians in Bahrain then in the region. </a:t>
            </a:r>
          </a:p>
          <a:p>
            <a:pPr algn="l"/>
            <a:endParaRPr/>
          </a:p>
          <a:p>
            <a:pPr algn="l"/>
            <a:endParaRPr/>
          </a:p>
          <a:p>
            <a:pPr algn="l"/>
            <a:r>
              <a:t> </a:t>
            </a:r>
          </a:p>
          <a:p>
            <a:pPr algn="l"/>
            <a:endParaRPr/>
          </a:p>
          <a:p>
            <a:endParaRPr/>
          </a:p>
        </p:txBody>
      </p:sp>
      <p:pic>
        <p:nvPicPr>
          <p:cNvPr id="37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28790"/>
            <a:ext cx="13004801" cy="5422985"/>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Rectangle"/>
          <p:cNvSpPr/>
          <p:nvPr/>
        </p:nvSpPr>
        <p:spPr>
          <a:xfrm>
            <a:off x="213176" y="198754"/>
            <a:ext cx="12770224" cy="9356092"/>
          </a:xfrm>
          <a:prstGeom prst="rect">
            <a:avLst/>
          </a:prstGeom>
          <a:solidFill>
            <a:srgbClr val="FFFFFF"/>
          </a:solidFill>
          <a:ln w="12700">
            <a:solidFill>
              <a:srgbClr val="000000"/>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378" name="5f5a018cc66a6.jpg" descr="5f5a018cc66a6.jpg"/>
          <p:cNvPicPr>
            <a:picLocks noChangeAspect="1"/>
          </p:cNvPicPr>
          <p:nvPr/>
        </p:nvPicPr>
        <p:blipFill>
          <a:blip r:embed="rId2" cstate="email">
            <a:alphaModFix amt="21228"/>
            <a:extLst>
              <a:ext uri="{28A0092B-C50C-407E-A947-70E740481C1C}">
                <a14:useLocalDpi xmlns:a14="http://schemas.microsoft.com/office/drawing/2010/main"/>
              </a:ext>
            </a:extLst>
          </a:blip>
          <a:srcRect/>
          <a:stretch>
            <a:fillRect/>
          </a:stretch>
        </p:blipFill>
        <p:spPr>
          <a:xfrm>
            <a:off x="-31134" y="-220233"/>
            <a:ext cx="13066946" cy="10194262"/>
          </a:xfrm>
          <a:prstGeom prst="rect">
            <a:avLst/>
          </a:prstGeom>
          <a:ln w="12700">
            <a:miter lim="400000"/>
          </a:ln>
        </p:spPr>
      </p:pic>
      <p:pic>
        <p:nvPicPr>
          <p:cNvPr id="3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1236" y="2469978"/>
            <a:ext cx="5142279" cy="1937259"/>
          </a:xfrm>
          <a:prstGeom prst="rect">
            <a:avLst/>
          </a:prstGeom>
          <a:ln w="12700">
            <a:miter lim="400000"/>
          </a:ln>
        </p:spPr>
      </p:pic>
      <p:pic>
        <p:nvPicPr>
          <p:cNvPr id="3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0526" y="8616988"/>
            <a:ext cx="2963700" cy="590648"/>
          </a:xfrm>
          <a:prstGeom prst="rect">
            <a:avLst/>
          </a:prstGeom>
          <a:ln w="12700">
            <a:miter lim="400000"/>
          </a:ln>
        </p:spPr>
      </p:pic>
      <p:sp>
        <p:nvSpPr>
          <p:cNvPr id="381" name="INDIAN MOTORCYCLE BAHRAIN"/>
          <p:cNvSpPr txBox="1"/>
          <p:nvPr/>
        </p:nvSpPr>
        <p:spPr>
          <a:xfrm>
            <a:off x="58535" y="920707"/>
            <a:ext cx="13079506"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270">
                <a:latin typeface="Impact"/>
                <a:ea typeface="Impact"/>
                <a:cs typeface="Impact"/>
                <a:sym typeface="Impact"/>
              </a:defRPr>
            </a:lvl1pPr>
          </a:lstStyle>
          <a:p>
            <a:r>
              <a:t>INDIAN MOTORCYCLE BAHRAIN</a:t>
            </a:r>
          </a:p>
        </p:txBody>
      </p:sp>
      <p:sp>
        <p:nvSpPr>
          <p:cNvPr id="382" name="CERTIFICATE"/>
          <p:cNvSpPr txBox="1"/>
          <p:nvPr/>
        </p:nvSpPr>
        <p:spPr>
          <a:xfrm>
            <a:off x="232623" y="335126"/>
            <a:ext cx="13079506"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ts val="27400"/>
              </a:lnSpc>
              <a:defRPr sz="4800" spc="-144">
                <a:latin typeface="Impact"/>
                <a:ea typeface="Impact"/>
                <a:cs typeface="Impact"/>
                <a:sym typeface="Impact"/>
              </a:defRPr>
            </a:pPr>
            <a:r>
              <a:rPr spc="1392"/>
              <a:t>CERTIFICATE</a:t>
            </a:r>
            <a:r>
              <a:t> </a:t>
            </a:r>
          </a:p>
        </p:txBody>
      </p:sp>
      <p:pic>
        <p:nvPicPr>
          <p:cNvPr id="383"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41367" y="7747468"/>
            <a:ext cx="1498601" cy="1498601"/>
          </a:xfrm>
          <a:prstGeom prst="rect">
            <a:avLst/>
          </a:prstGeom>
          <a:ln w="12700">
            <a:miter lim="400000"/>
          </a:ln>
        </p:spPr>
      </p:pic>
      <p:sp>
        <p:nvSpPr>
          <p:cNvPr id="384" name="Line"/>
          <p:cNvSpPr/>
          <p:nvPr/>
        </p:nvSpPr>
        <p:spPr>
          <a:xfrm>
            <a:off x="1765354" y="5638800"/>
            <a:ext cx="10014045" cy="0"/>
          </a:xfrm>
          <a:prstGeom prst="line">
            <a:avLst/>
          </a:prstGeom>
          <a:ln w="25400">
            <a:solidFill>
              <a:srgbClr val="7F9191"/>
            </a:solidFill>
            <a:miter lim="400000"/>
          </a:ln>
        </p:spPr>
        <p:txBody>
          <a:bodyPr lIns="50800" tIns="50800" rIns="50800" bIns="50800" anchor="ctr"/>
          <a:lstStyle/>
          <a:p>
            <a:endParaRPr/>
          </a:p>
        </p:txBody>
      </p:sp>
      <p:sp>
        <p:nvSpPr>
          <p:cNvPr id="385" name="Line"/>
          <p:cNvSpPr/>
          <p:nvPr/>
        </p:nvSpPr>
        <p:spPr>
          <a:xfrm>
            <a:off x="1765354" y="6699484"/>
            <a:ext cx="3461578" cy="1"/>
          </a:xfrm>
          <a:prstGeom prst="line">
            <a:avLst/>
          </a:prstGeom>
          <a:ln w="25400">
            <a:solidFill>
              <a:srgbClr val="7F9191"/>
            </a:solidFill>
            <a:miter lim="400000"/>
          </a:ln>
        </p:spPr>
        <p:txBody>
          <a:bodyPr lIns="50800" tIns="50800" rIns="50800" bIns="50800" anchor="ctr"/>
          <a:lstStyle/>
          <a:p>
            <a:endParaRPr/>
          </a:p>
        </p:txBody>
      </p:sp>
      <p:sp>
        <p:nvSpPr>
          <p:cNvPr id="386" name="PRESENTED TO"/>
          <p:cNvSpPr txBox="1"/>
          <p:nvPr/>
        </p:nvSpPr>
        <p:spPr>
          <a:xfrm>
            <a:off x="232623" y="5688884"/>
            <a:ext cx="13079506"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23800"/>
              </a:lnSpc>
              <a:defRPr sz="1800" spc="522">
                <a:latin typeface="Impact"/>
                <a:ea typeface="Impact"/>
                <a:cs typeface="Impact"/>
                <a:sym typeface="Impact"/>
              </a:defRPr>
            </a:lvl1pPr>
          </a:lstStyle>
          <a:p>
            <a:pPr>
              <a:defRPr spc="-53"/>
            </a:pPr>
            <a:r>
              <a:rPr spc="522"/>
              <a:t>PRESENTED TO </a:t>
            </a:r>
          </a:p>
        </p:txBody>
      </p:sp>
      <p:sp>
        <p:nvSpPr>
          <p:cNvPr id="387" name="Line"/>
          <p:cNvSpPr/>
          <p:nvPr/>
        </p:nvSpPr>
        <p:spPr>
          <a:xfrm>
            <a:off x="8292872" y="6699484"/>
            <a:ext cx="3461578" cy="1"/>
          </a:xfrm>
          <a:prstGeom prst="line">
            <a:avLst/>
          </a:prstGeom>
          <a:ln w="25400">
            <a:solidFill>
              <a:srgbClr val="7F9191"/>
            </a:solidFill>
            <a:miter lim="400000"/>
          </a:ln>
        </p:spPr>
        <p:txBody>
          <a:bodyPr lIns="50800" tIns="50800" rIns="50800" bIns="50800" anchor="ctr"/>
          <a:lstStyle/>
          <a:p>
            <a:endParaRPr/>
          </a:p>
        </p:txBody>
      </p:sp>
      <p:sp>
        <p:nvSpPr>
          <p:cNvPr id="388" name="BIKE MODEL"/>
          <p:cNvSpPr txBox="1"/>
          <p:nvPr/>
        </p:nvSpPr>
        <p:spPr>
          <a:xfrm>
            <a:off x="-3043611" y="6774763"/>
            <a:ext cx="13079507"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23800"/>
              </a:lnSpc>
              <a:defRPr sz="1800" spc="522">
                <a:latin typeface="Impact"/>
                <a:ea typeface="Impact"/>
                <a:cs typeface="Impact"/>
                <a:sym typeface="Impact"/>
              </a:defRPr>
            </a:lvl1pPr>
          </a:lstStyle>
          <a:p>
            <a:pPr>
              <a:defRPr spc="-53"/>
            </a:pPr>
            <a:r>
              <a:rPr spc="522"/>
              <a:t>BIKE MODEL</a:t>
            </a:r>
          </a:p>
        </p:txBody>
      </p:sp>
      <p:sp>
        <p:nvSpPr>
          <p:cNvPr id="389" name="HORSEPOWER"/>
          <p:cNvSpPr txBox="1"/>
          <p:nvPr/>
        </p:nvSpPr>
        <p:spPr>
          <a:xfrm>
            <a:off x="3619812" y="6718176"/>
            <a:ext cx="13079507"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23800"/>
              </a:lnSpc>
              <a:defRPr sz="1800" spc="522">
                <a:latin typeface="Impact"/>
                <a:ea typeface="Impact"/>
                <a:cs typeface="Impact"/>
                <a:sym typeface="Impact"/>
              </a:defRPr>
            </a:lvl1pPr>
          </a:lstStyle>
          <a:p>
            <a:pPr>
              <a:defRPr spc="-53"/>
            </a:pPr>
            <a:r>
              <a:rPr spc="522"/>
              <a:t>HORSEPOWER</a:t>
            </a:r>
          </a:p>
        </p:txBody>
      </p:sp>
      <p:sp>
        <p:nvSpPr>
          <p:cNvPr id="390" name="Jean François Camier"/>
          <p:cNvSpPr txBox="1"/>
          <p:nvPr/>
        </p:nvSpPr>
        <p:spPr>
          <a:xfrm>
            <a:off x="4359971" y="4822277"/>
            <a:ext cx="4824810"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a:latin typeface="Brush Script MT Italic"/>
                <a:ea typeface="Brush Script MT Italic"/>
                <a:cs typeface="Brush Script MT Italic"/>
                <a:sym typeface="Brush Script MT Italic"/>
              </a:defRPr>
            </a:lvl1pPr>
          </a:lstStyle>
          <a:p>
            <a:r>
              <a:t>Jean François Camier</a:t>
            </a:r>
          </a:p>
        </p:txBody>
      </p:sp>
      <p:sp>
        <p:nvSpPr>
          <p:cNvPr id="391" name="Challenger Dark Horse"/>
          <p:cNvSpPr txBox="1"/>
          <p:nvPr/>
        </p:nvSpPr>
        <p:spPr>
          <a:xfrm>
            <a:off x="1608859" y="6107269"/>
            <a:ext cx="3774567" cy="69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Brush Script MT Italic"/>
                <a:ea typeface="Brush Script MT Italic"/>
                <a:cs typeface="Brush Script MT Italic"/>
                <a:sym typeface="Brush Script MT Italic"/>
              </a:defRPr>
            </a:lvl1pPr>
          </a:lstStyle>
          <a:p>
            <a:r>
              <a:t>Challenger Dark Horse</a:t>
            </a:r>
          </a:p>
        </p:txBody>
      </p:sp>
      <p:sp>
        <p:nvSpPr>
          <p:cNvPr id="392" name="122 HP - 128 lbs-ft of torque."/>
          <p:cNvSpPr txBox="1"/>
          <p:nvPr/>
        </p:nvSpPr>
        <p:spPr>
          <a:xfrm>
            <a:off x="7761018" y="6151719"/>
            <a:ext cx="452528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latin typeface="Brush Script MT Italic"/>
                <a:ea typeface="Brush Script MT Italic"/>
                <a:cs typeface="Brush Script MT Italic"/>
                <a:sym typeface="Brush Script MT Italic"/>
              </a:defRPr>
            </a:lvl1pPr>
          </a:lstStyle>
          <a:p>
            <a:r>
              <a:t>122 HP - 128 lbs-ft of torque.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150" y="299372"/>
            <a:ext cx="2963700" cy="590647"/>
          </a:xfrm>
          <a:prstGeom prst="rect">
            <a:avLst/>
          </a:prstGeom>
          <a:ln w="12700">
            <a:miter lim="400000"/>
          </a:ln>
        </p:spPr>
      </p:pic>
      <p:grpSp>
        <p:nvGrpSpPr>
          <p:cNvPr id="195" name="Group"/>
          <p:cNvGrpSpPr/>
          <p:nvPr/>
        </p:nvGrpSpPr>
        <p:grpSpPr>
          <a:xfrm>
            <a:off x="1603207" y="2746019"/>
            <a:ext cx="9798386" cy="5165274"/>
            <a:chOff x="0" y="0"/>
            <a:chExt cx="9798385" cy="5165272"/>
          </a:xfrm>
        </p:grpSpPr>
        <p:pic>
          <p:nvPicPr>
            <p:cNvPr id="190" name="51d62ebc-efa7-4d34-b9f2-5fafe30be379.jpg" descr="51d62ebc-efa7-4d34-b9f2-5fafe30be37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2989528"/>
              <a:ext cx="4669893" cy="2164355"/>
            </a:xfrm>
            <a:prstGeom prst="rect">
              <a:avLst/>
            </a:prstGeom>
            <a:ln w="12700" cap="flat">
              <a:noFill/>
              <a:miter lim="400000"/>
            </a:ln>
            <a:effectLst/>
          </p:spPr>
        </p:pic>
        <p:pic>
          <p:nvPicPr>
            <p:cNvPr id="191" name="_DSC0017.JPG" descr="_DSC0017.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67" y="15377"/>
              <a:ext cx="4672634" cy="2932210"/>
            </a:xfrm>
            <a:prstGeom prst="rect">
              <a:avLst/>
            </a:prstGeom>
            <a:ln w="12700" cap="flat">
              <a:noFill/>
              <a:miter lim="400000"/>
            </a:ln>
            <a:effectLst/>
          </p:spPr>
        </p:pic>
        <p:pic>
          <p:nvPicPr>
            <p:cNvPr id="192" name="_DSC0224.JPG" descr="_DSC0224.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747534" y="0"/>
              <a:ext cx="2627036" cy="2338978"/>
            </a:xfrm>
            <a:prstGeom prst="rect">
              <a:avLst/>
            </a:prstGeom>
            <a:ln w="12700" cap="flat">
              <a:noFill/>
              <a:miter lim="400000"/>
            </a:ln>
            <a:effectLst/>
          </p:spPr>
        </p:pic>
        <p:pic>
          <p:nvPicPr>
            <p:cNvPr id="193" name="cb566b7e-27b2-452c-bb6f-2ac7e8e7843c.jpg" descr="cb566b7e-27b2-452c-bb6f-2ac7e8e7843c.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437369" y="13985"/>
              <a:ext cx="2349066" cy="2311037"/>
            </a:xfrm>
            <a:prstGeom prst="rect">
              <a:avLst/>
            </a:prstGeom>
            <a:ln w="12700" cap="flat">
              <a:noFill/>
              <a:miter lim="400000"/>
            </a:ln>
            <a:effectLst/>
          </p:spPr>
        </p:pic>
        <p:pic>
          <p:nvPicPr>
            <p:cNvPr id="194"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734292" y="2417819"/>
              <a:ext cx="5064094" cy="2747454"/>
            </a:xfrm>
            <a:prstGeom prst="rect">
              <a:avLst/>
            </a:prstGeom>
            <a:ln w="12700" cap="flat">
              <a:noFill/>
              <a:miter lim="400000"/>
            </a:ln>
            <a:effectLst/>
          </p:spPr>
        </p:pic>
      </p:grpSp>
      <p:sp>
        <p:nvSpPr>
          <p:cNvPr id="196" name="Current operation (Salmabad)"/>
          <p:cNvSpPr txBox="1"/>
          <p:nvPr/>
        </p:nvSpPr>
        <p:spPr>
          <a:xfrm>
            <a:off x="1767547" y="1736535"/>
            <a:ext cx="9901506" cy="921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7863" tIns="47863" rIns="47863" bIns="47863" anchor="ctr">
            <a:spAutoFit/>
          </a:bodyPr>
          <a:lstStyle>
            <a:lvl1pPr defTabSz="584200">
              <a:defRPr sz="5400" b="1">
                <a:latin typeface="Helvetica"/>
                <a:ea typeface="Helvetica"/>
                <a:cs typeface="Helvetica"/>
                <a:sym typeface="Helvetica"/>
              </a:defRPr>
            </a:lvl1pPr>
          </a:lstStyle>
          <a:p>
            <a:r>
              <a:t>Current operation (Salmabad)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150" y="299372"/>
            <a:ext cx="2963700" cy="590647"/>
          </a:xfrm>
          <a:prstGeom prst="rect">
            <a:avLst/>
          </a:prstGeom>
          <a:ln w="12700">
            <a:miter lim="400000"/>
          </a:ln>
        </p:spPr>
      </p:pic>
      <p:sp>
        <p:nvSpPr>
          <p:cNvPr id="199" name="Current operation (Budaiya)"/>
          <p:cNvSpPr txBox="1"/>
          <p:nvPr/>
        </p:nvSpPr>
        <p:spPr>
          <a:xfrm>
            <a:off x="2053521" y="1736535"/>
            <a:ext cx="9329558" cy="921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7863" tIns="47863" rIns="47863" bIns="47863" anchor="ctr">
            <a:spAutoFit/>
          </a:bodyPr>
          <a:lstStyle>
            <a:lvl1pPr defTabSz="584200">
              <a:defRPr sz="5400" b="1">
                <a:latin typeface="Helvetica"/>
                <a:ea typeface="Helvetica"/>
                <a:cs typeface="Helvetica"/>
                <a:sym typeface="Helvetica"/>
              </a:defRPr>
            </a:lvl1pPr>
          </a:lstStyle>
          <a:p>
            <a:r>
              <a:t>Current operation (Budaiya)</a:t>
            </a:r>
          </a:p>
        </p:txBody>
      </p:sp>
      <p:grpSp>
        <p:nvGrpSpPr>
          <p:cNvPr id="207" name="Group"/>
          <p:cNvGrpSpPr/>
          <p:nvPr/>
        </p:nvGrpSpPr>
        <p:grpSpPr>
          <a:xfrm>
            <a:off x="1812755" y="2722807"/>
            <a:ext cx="9811090" cy="5150264"/>
            <a:chOff x="0" y="0"/>
            <a:chExt cx="9811089" cy="5150263"/>
          </a:xfrm>
        </p:grpSpPr>
        <p:pic>
          <p:nvPicPr>
            <p:cNvPr id="200" name="_DSC0038.jpg" descr="_DSC003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3225870" cy="2740811"/>
            </a:xfrm>
            <a:prstGeom prst="rect">
              <a:avLst/>
            </a:prstGeom>
            <a:ln w="12700" cap="flat">
              <a:noFill/>
              <a:miter lim="400000"/>
            </a:ln>
            <a:effectLst/>
          </p:spPr>
        </p:pic>
        <p:pic>
          <p:nvPicPr>
            <p:cNvPr id="201" name="_DSC0081.jpg" descr="_DSC008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97" y="2854703"/>
              <a:ext cx="3877402" cy="2291009"/>
            </a:xfrm>
            <a:prstGeom prst="rect">
              <a:avLst/>
            </a:prstGeom>
            <a:ln w="12700" cap="flat">
              <a:noFill/>
              <a:miter lim="400000"/>
            </a:ln>
            <a:effectLst/>
          </p:spPr>
        </p:pic>
        <p:pic>
          <p:nvPicPr>
            <p:cNvPr id="202" name="_DSC0097.jpg" descr="_DSC0097.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948748" y="2854642"/>
              <a:ext cx="4076328" cy="2289046"/>
            </a:xfrm>
            <a:prstGeom prst="rect">
              <a:avLst/>
            </a:prstGeom>
            <a:ln w="12700" cap="flat">
              <a:noFill/>
              <a:miter lim="400000"/>
            </a:ln>
            <a:effectLst/>
          </p:spPr>
        </p:pic>
        <p:pic>
          <p:nvPicPr>
            <p:cNvPr id="203" name="_DSC0108.jpg" descr="_DSC0108.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307326" y="8961"/>
              <a:ext cx="4010994" cy="2739009"/>
            </a:xfrm>
            <a:prstGeom prst="rect">
              <a:avLst/>
            </a:prstGeom>
            <a:ln w="12700" cap="flat">
              <a:noFill/>
              <a:miter lim="400000"/>
            </a:ln>
            <a:effectLst/>
          </p:spPr>
        </p:pic>
        <p:pic>
          <p:nvPicPr>
            <p:cNvPr id="204" name="_DSC0169.jpg" descr="_DSC0169.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356201" y="7639"/>
              <a:ext cx="2440969" cy="1275166"/>
            </a:xfrm>
            <a:prstGeom prst="rect">
              <a:avLst/>
            </a:prstGeom>
            <a:ln w="12700" cap="flat">
              <a:noFill/>
              <a:miter lim="400000"/>
            </a:ln>
            <a:effectLst/>
          </p:spPr>
        </p:pic>
        <p:pic>
          <p:nvPicPr>
            <p:cNvPr id="205" name="_DSC0165.jpg" descr="_DSC0165.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356002" y="1305935"/>
              <a:ext cx="2440969" cy="1472054"/>
            </a:xfrm>
            <a:prstGeom prst="rect">
              <a:avLst/>
            </a:prstGeom>
            <a:ln w="12700" cap="flat">
              <a:noFill/>
              <a:miter lim="400000"/>
            </a:ln>
            <a:effectLst/>
          </p:spPr>
        </p:pic>
        <p:pic>
          <p:nvPicPr>
            <p:cNvPr id="206" name="HD-Signage.jpg" descr="HD-Signage.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8083253" y="2788633"/>
              <a:ext cx="1727837" cy="2361631"/>
            </a:xfrm>
            <a:prstGeom prst="rect">
              <a:avLst/>
            </a:prstGeom>
            <a:ln w="12700" cap="flat">
              <a:noFill/>
              <a:miter lim="400000"/>
            </a:ln>
            <a:effectLst/>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09"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1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211"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212" name="NEW"/>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NEW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150" y="299372"/>
            <a:ext cx="2963700" cy="590647"/>
          </a:xfrm>
          <a:prstGeom prst="rect">
            <a:avLst/>
          </a:prstGeom>
          <a:ln w="12700">
            <a:miter lim="400000"/>
          </a:ln>
        </p:spPr>
      </p:pic>
      <p:sp>
        <p:nvSpPr>
          <p:cNvPr id="215" name="New operation"/>
          <p:cNvSpPr txBox="1"/>
          <p:nvPr/>
        </p:nvSpPr>
        <p:spPr>
          <a:xfrm>
            <a:off x="4231664" y="1330135"/>
            <a:ext cx="4947872" cy="921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7863" tIns="47863" rIns="47863" bIns="47863" anchor="ctr">
            <a:spAutoFit/>
          </a:bodyPr>
          <a:lstStyle>
            <a:lvl1pPr defTabSz="584200">
              <a:defRPr sz="5400" b="1">
                <a:latin typeface="Helvetica"/>
                <a:ea typeface="Helvetica"/>
                <a:cs typeface="Helvetica"/>
                <a:sym typeface="Helvetica"/>
              </a:defRPr>
            </a:lvl1pPr>
          </a:lstStyle>
          <a:p>
            <a:r>
              <a:t>New operation</a:t>
            </a:r>
          </a:p>
        </p:txBody>
      </p:sp>
      <p:pic>
        <p:nvPicPr>
          <p:cNvPr id="21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999" y="3035300"/>
            <a:ext cx="4457701" cy="2971800"/>
          </a:xfrm>
          <a:prstGeom prst="rect">
            <a:avLst/>
          </a:prstGeom>
          <a:ln w="12700">
            <a:miter lim="400000"/>
          </a:ln>
        </p:spPr>
      </p:pic>
      <p:sp>
        <p:nvSpPr>
          <p:cNvPr id="217" name="Wheels of Arabia would like to regroup all our companies under one roof. During the Pandemic time we have the opportunity to get prime location for an affordable price. Our choice and after selected several options, we have now secured the following.…"/>
          <p:cNvSpPr txBox="1"/>
          <p:nvPr/>
        </p:nvSpPr>
        <p:spPr>
          <a:xfrm>
            <a:off x="5161229" y="3040975"/>
            <a:ext cx="7377126" cy="426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Wheels of Arabia would like to regroup all our companies under one roof. During the Pandemic time we have the opportunity to get prime location for an affordable price. Our choice and after selected several options, we have now secured the following. </a:t>
            </a:r>
          </a:p>
          <a:p>
            <a:pPr algn="l"/>
            <a:endParaRPr/>
          </a:p>
          <a:p>
            <a:pPr algn="l" defTabSz="457200">
              <a:defRPr sz="1400">
                <a:latin typeface="Helvetica"/>
                <a:ea typeface="Helvetica"/>
                <a:cs typeface="Helvetica"/>
                <a:sym typeface="Helvetica"/>
              </a:defRPr>
            </a:pPr>
            <a:r>
              <a:rPr b="1"/>
              <a:t>Seef Mall </a:t>
            </a:r>
            <a:r>
              <a:t>is the second largest mall in the Kingdom of Bahrain. The mall is located in the Seef district of the capital city, Manama It attracts an average of 25,000 visitors a day (Before pandemic). </a:t>
            </a:r>
          </a:p>
          <a:p>
            <a:pPr algn="l" defTabSz="457200">
              <a:defRPr sz="1400">
                <a:latin typeface="Helvetica"/>
                <a:ea typeface="Helvetica"/>
                <a:cs typeface="Helvetica"/>
                <a:sym typeface="Helvetica"/>
              </a:defRPr>
            </a:pPr>
            <a:endParaRPr/>
          </a:p>
          <a:p>
            <a:pPr algn="l" defTabSz="457200">
              <a:defRPr sz="1400">
                <a:latin typeface="Helvetica"/>
                <a:ea typeface="Helvetica"/>
                <a:cs typeface="Helvetica"/>
                <a:sym typeface="Helvetica"/>
              </a:defRPr>
            </a:pPr>
            <a:r>
              <a:t>WOA new show room will be located inside the mall parking next to “Toys R us” shop.</a:t>
            </a:r>
          </a:p>
          <a:p>
            <a:pPr algn="l" defTabSz="457200">
              <a:defRPr sz="1400">
                <a:latin typeface="Helvetica"/>
                <a:ea typeface="Helvetica"/>
                <a:cs typeface="Helvetica"/>
                <a:sym typeface="Helvetica"/>
              </a:defRPr>
            </a:pPr>
            <a:r>
              <a:t>The show room and service combined size is 2330 sqm. </a:t>
            </a:r>
          </a:p>
          <a:p>
            <a:pPr algn="l" defTabSz="457200">
              <a:defRPr sz="1400">
                <a:latin typeface="Helvetica"/>
                <a:ea typeface="Helvetica"/>
                <a:cs typeface="Helvetica"/>
                <a:sym typeface="Helvetica"/>
              </a:defRPr>
            </a:pPr>
            <a:endParaRPr/>
          </a:p>
          <a:p>
            <a:pPr algn="l" defTabSz="457200">
              <a:defRPr sz="1400">
                <a:latin typeface="Helvetica"/>
                <a:ea typeface="Helvetica"/>
                <a:cs typeface="Helvetica"/>
                <a:sym typeface="Helvetica"/>
              </a:defRPr>
            </a:pPr>
            <a:r>
              <a:t>Our idea is to switch all our brands under one roof in this very attractive and popular area. Another advantage which the district enjoys because of its location is its proximity to the other vital areas of Manama. This includes the man-made Reef Island, the Diplomatic Area, which can be easily reached through Shaikh Khalifa bin Salman Highway that borders Seef from the south.</a:t>
            </a:r>
          </a:p>
          <a:p>
            <a:pPr algn="l" defTabSz="457200">
              <a:defRPr sz="1400">
                <a:solidFill>
                  <a:srgbClr val="202122"/>
                </a:solidFill>
                <a:latin typeface="Helvetica"/>
                <a:ea typeface="Helvetica"/>
                <a:cs typeface="Helvetica"/>
                <a:sym typeface="Helvetica"/>
              </a:defRPr>
            </a:pPr>
            <a:r>
              <a:t>  </a:t>
            </a:r>
          </a:p>
        </p:txBody>
      </p:sp>
      <p:grpSp>
        <p:nvGrpSpPr>
          <p:cNvPr id="221" name="Group"/>
          <p:cNvGrpSpPr/>
          <p:nvPr/>
        </p:nvGrpSpPr>
        <p:grpSpPr>
          <a:xfrm>
            <a:off x="380999" y="6424453"/>
            <a:ext cx="4457701" cy="2487316"/>
            <a:chOff x="0" y="0"/>
            <a:chExt cx="4457699" cy="2487314"/>
          </a:xfrm>
        </p:grpSpPr>
        <p:pic>
          <p:nvPicPr>
            <p:cNvPr id="21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4457700" cy="2487315"/>
            </a:xfrm>
            <a:prstGeom prst="rect">
              <a:avLst/>
            </a:prstGeom>
            <a:ln w="12700" cap="flat">
              <a:noFill/>
              <a:miter lim="400000"/>
            </a:ln>
            <a:effectLst/>
          </p:spPr>
        </p:pic>
        <p:sp>
          <p:nvSpPr>
            <p:cNvPr id="219" name="Rectangle"/>
            <p:cNvSpPr/>
            <p:nvPr/>
          </p:nvSpPr>
          <p:spPr>
            <a:xfrm>
              <a:off x="685800" y="339628"/>
              <a:ext cx="3645893" cy="590647"/>
            </a:xfrm>
            <a:prstGeom prst="rect">
              <a:avLst/>
            </a:prstGeom>
            <a:solidFill>
              <a:srgbClr val="929292"/>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20"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1699" y="399122"/>
              <a:ext cx="2494095" cy="497058"/>
            </a:xfrm>
            <a:prstGeom prst="rect">
              <a:avLst/>
            </a:prstGeom>
            <a:ln w="12700" cap="flat">
              <a:noFill/>
              <a:miter lim="400000"/>
            </a:ln>
            <a:effectLst/>
          </p:spPr>
        </p:pic>
      </p:grpSp>
      <p:pic>
        <p:nvPicPr>
          <p:cNvPr id="222"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7913" y="7246660"/>
            <a:ext cx="1180064" cy="842903"/>
          </a:xfrm>
          <a:prstGeom prst="rect">
            <a:avLst/>
          </a:prstGeom>
          <a:ln w="12700">
            <a:miter lim="400000"/>
          </a:ln>
        </p:spPr>
      </p:pic>
      <p:pic>
        <p:nvPicPr>
          <p:cNvPr id="223"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408834" y="7342790"/>
            <a:ext cx="1780779" cy="650643"/>
          </a:xfrm>
          <a:custGeom>
            <a:avLst/>
            <a:gdLst/>
            <a:ahLst/>
            <a:cxnLst>
              <a:cxn ang="0">
                <a:pos x="wd2" y="hd2"/>
              </a:cxn>
              <a:cxn ang="5400000">
                <a:pos x="wd2" y="hd2"/>
              </a:cxn>
              <a:cxn ang="10800000">
                <a:pos x="wd2" y="hd2"/>
              </a:cxn>
              <a:cxn ang="16200000">
                <a:pos x="wd2" y="hd2"/>
              </a:cxn>
            </a:cxnLst>
            <a:rect l="0" t="0" r="r" b="b"/>
            <a:pathLst>
              <a:path w="21490" h="21441" extrusionOk="0">
                <a:moveTo>
                  <a:pt x="17357" y="2"/>
                </a:moveTo>
                <a:cubicBezTo>
                  <a:pt x="17214" y="-11"/>
                  <a:pt x="17066" y="40"/>
                  <a:pt x="16830" y="133"/>
                </a:cubicBezTo>
                <a:cubicBezTo>
                  <a:pt x="14849" y="907"/>
                  <a:pt x="11638" y="3813"/>
                  <a:pt x="8496" y="7679"/>
                </a:cubicBezTo>
                <a:cubicBezTo>
                  <a:pt x="7027" y="9487"/>
                  <a:pt x="4294" y="13262"/>
                  <a:pt x="3060" y="15186"/>
                </a:cubicBezTo>
                <a:cubicBezTo>
                  <a:pt x="1898" y="17000"/>
                  <a:pt x="0" y="20341"/>
                  <a:pt x="0" y="20574"/>
                </a:cubicBezTo>
                <a:cubicBezTo>
                  <a:pt x="0" y="20822"/>
                  <a:pt x="344" y="20745"/>
                  <a:pt x="872" y="20378"/>
                </a:cubicBezTo>
                <a:cubicBezTo>
                  <a:pt x="1569" y="19893"/>
                  <a:pt x="2707" y="18658"/>
                  <a:pt x="4023" y="16952"/>
                </a:cubicBezTo>
                <a:cubicBezTo>
                  <a:pt x="4783" y="15967"/>
                  <a:pt x="5166" y="15547"/>
                  <a:pt x="5211" y="15670"/>
                </a:cubicBezTo>
                <a:cubicBezTo>
                  <a:pt x="5290" y="15886"/>
                  <a:pt x="5274" y="15918"/>
                  <a:pt x="4081" y="17671"/>
                </a:cubicBezTo>
                <a:cubicBezTo>
                  <a:pt x="2155" y="20498"/>
                  <a:pt x="1974" y="20901"/>
                  <a:pt x="2625" y="20901"/>
                </a:cubicBezTo>
                <a:cubicBezTo>
                  <a:pt x="3292" y="20901"/>
                  <a:pt x="5015" y="19438"/>
                  <a:pt x="5843" y="18168"/>
                </a:cubicBezTo>
                <a:cubicBezTo>
                  <a:pt x="6082" y="17802"/>
                  <a:pt x="6214" y="17690"/>
                  <a:pt x="6260" y="17815"/>
                </a:cubicBezTo>
                <a:cubicBezTo>
                  <a:pt x="6306" y="17940"/>
                  <a:pt x="6185" y="18252"/>
                  <a:pt x="5877" y="18796"/>
                </a:cubicBezTo>
                <a:cubicBezTo>
                  <a:pt x="5377" y="19675"/>
                  <a:pt x="4933" y="20666"/>
                  <a:pt x="4933" y="20915"/>
                </a:cubicBezTo>
                <a:cubicBezTo>
                  <a:pt x="4933" y="21188"/>
                  <a:pt x="5473" y="21099"/>
                  <a:pt x="5929" y="20745"/>
                </a:cubicBezTo>
                <a:cubicBezTo>
                  <a:pt x="6947" y="19953"/>
                  <a:pt x="7832" y="18818"/>
                  <a:pt x="9392" y="16337"/>
                </a:cubicBezTo>
                <a:cubicBezTo>
                  <a:pt x="9757" y="15757"/>
                  <a:pt x="9961" y="15537"/>
                  <a:pt x="10005" y="15657"/>
                </a:cubicBezTo>
                <a:cubicBezTo>
                  <a:pt x="10079" y="15859"/>
                  <a:pt x="8670" y="18834"/>
                  <a:pt x="7979" y="19934"/>
                </a:cubicBezTo>
                <a:cubicBezTo>
                  <a:pt x="7646" y="20464"/>
                  <a:pt x="7578" y="20636"/>
                  <a:pt x="7639" y="20836"/>
                </a:cubicBezTo>
                <a:cubicBezTo>
                  <a:pt x="7739" y="21165"/>
                  <a:pt x="8028" y="21019"/>
                  <a:pt x="8817" y="20234"/>
                </a:cubicBezTo>
                <a:cubicBezTo>
                  <a:pt x="9567" y="19488"/>
                  <a:pt x="10428" y="18265"/>
                  <a:pt x="11327" y="16677"/>
                </a:cubicBezTo>
                <a:cubicBezTo>
                  <a:pt x="11756" y="15920"/>
                  <a:pt x="12014" y="15571"/>
                  <a:pt x="12055" y="15683"/>
                </a:cubicBezTo>
                <a:cubicBezTo>
                  <a:pt x="12096" y="15795"/>
                  <a:pt x="11772" y="16600"/>
                  <a:pt x="11140" y="17959"/>
                </a:cubicBezTo>
                <a:cubicBezTo>
                  <a:pt x="10097" y="20203"/>
                  <a:pt x="9737" y="21063"/>
                  <a:pt x="9737" y="21294"/>
                </a:cubicBezTo>
                <a:cubicBezTo>
                  <a:pt x="9737" y="21375"/>
                  <a:pt x="9758" y="21425"/>
                  <a:pt x="9804" y="21438"/>
                </a:cubicBezTo>
                <a:cubicBezTo>
                  <a:pt x="9941" y="21475"/>
                  <a:pt x="10283" y="21205"/>
                  <a:pt x="10834" y="20627"/>
                </a:cubicBezTo>
                <a:cubicBezTo>
                  <a:pt x="11659" y="19760"/>
                  <a:pt x="12135" y="19093"/>
                  <a:pt x="12654" y="18090"/>
                </a:cubicBezTo>
                <a:cubicBezTo>
                  <a:pt x="12830" y="17749"/>
                  <a:pt x="13001" y="17535"/>
                  <a:pt x="13032" y="17619"/>
                </a:cubicBezTo>
                <a:cubicBezTo>
                  <a:pt x="13063" y="17702"/>
                  <a:pt x="12896" y="18356"/>
                  <a:pt x="12663" y="19070"/>
                </a:cubicBezTo>
                <a:cubicBezTo>
                  <a:pt x="12267" y="20284"/>
                  <a:pt x="12103" y="20901"/>
                  <a:pt x="12103" y="21176"/>
                </a:cubicBezTo>
                <a:cubicBezTo>
                  <a:pt x="12103" y="21589"/>
                  <a:pt x="13224" y="20296"/>
                  <a:pt x="13808" y="19214"/>
                </a:cubicBezTo>
                <a:cubicBezTo>
                  <a:pt x="14304" y="18295"/>
                  <a:pt x="14381" y="18661"/>
                  <a:pt x="13918" y="19737"/>
                </a:cubicBezTo>
                <a:cubicBezTo>
                  <a:pt x="13535" y="20629"/>
                  <a:pt x="13477" y="20905"/>
                  <a:pt x="13669" y="20901"/>
                </a:cubicBezTo>
                <a:cubicBezTo>
                  <a:pt x="13829" y="20898"/>
                  <a:pt x="14721" y="19821"/>
                  <a:pt x="15130" y="19136"/>
                </a:cubicBezTo>
                <a:cubicBezTo>
                  <a:pt x="15532" y="18463"/>
                  <a:pt x="15648" y="18546"/>
                  <a:pt x="15460" y="19371"/>
                </a:cubicBezTo>
                <a:cubicBezTo>
                  <a:pt x="15236" y="20357"/>
                  <a:pt x="15267" y="20421"/>
                  <a:pt x="15839" y="20287"/>
                </a:cubicBezTo>
                <a:cubicBezTo>
                  <a:pt x="16347" y="20167"/>
                  <a:pt x="16514" y="20215"/>
                  <a:pt x="18616" y="21071"/>
                </a:cubicBezTo>
                <a:cubicBezTo>
                  <a:pt x="19105" y="21270"/>
                  <a:pt x="19600" y="21437"/>
                  <a:pt x="19718" y="21438"/>
                </a:cubicBezTo>
                <a:cubicBezTo>
                  <a:pt x="19938" y="21439"/>
                  <a:pt x="20001" y="21150"/>
                  <a:pt x="19862" y="20771"/>
                </a:cubicBezTo>
                <a:cubicBezTo>
                  <a:pt x="19766" y="20511"/>
                  <a:pt x="19845" y="20158"/>
                  <a:pt x="19986" y="20221"/>
                </a:cubicBezTo>
                <a:cubicBezTo>
                  <a:pt x="20080" y="20263"/>
                  <a:pt x="20097" y="20108"/>
                  <a:pt x="20092" y="19175"/>
                </a:cubicBezTo>
                <a:cubicBezTo>
                  <a:pt x="20087" y="18292"/>
                  <a:pt x="20043" y="17876"/>
                  <a:pt x="19876" y="17069"/>
                </a:cubicBezTo>
                <a:cubicBezTo>
                  <a:pt x="19762" y="16518"/>
                  <a:pt x="19670" y="15931"/>
                  <a:pt x="19670" y="15762"/>
                </a:cubicBezTo>
                <a:cubicBezTo>
                  <a:pt x="19670" y="15592"/>
                  <a:pt x="19773" y="15161"/>
                  <a:pt x="19900" y="14807"/>
                </a:cubicBezTo>
                <a:cubicBezTo>
                  <a:pt x="20027" y="14453"/>
                  <a:pt x="20228" y="13648"/>
                  <a:pt x="20345" y="13015"/>
                </a:cubicBezTo>
                <a:cubicBezTo>
                  <a:pt x="20539" y="11968"/>
                  <a:pt x="20587" y="11831"/>
                  <a:pt x="20887" y="11524"/>
                </a:cubicBezTo>
                <a:cubicBezTo>
                  <a:pt x="21578" y="10816"/>
                  <a:pt x="21600" y="10724"/>
                  <a:pt x="21327" y="9275"/>
                </a:cubicBezTo>
                <a:cubicBezTo>
                  <a:pt x="21212" y="8664"/>
                  <a:pt x="21134" y="8087"/>
                  <a:pt x="21155" y="7993"/>
                </a:cubicBezTo>
                <a:cubicBezTo>
                  <a:pt x="21176" y="7899"/>
                  <a:pt x="21146" y="7621"/>
                  <a:pt x="21088" y="7378"/>
                </a:cubicBezTo>
                <a:cubicBezTo>
                  <a:pt x="20986" y="6954"/>
                  <a:pt x="20986" y="6924"/>
                  <a:pt x="21140" y="6764"/>
                </a:cubicBezTo>
                <a:cubicBezTo>
                  <a:pt x="21260" y="6640"/>
                  <a:pt x="21296" y="6498"/>
                  <a:pt x="21270" y="6227"/>
                </a:cubicBezTo>
                <a:cubicBezTo>
                  <a:pt x="21221" y="5724"/>
                  <a:pt x="20765" y="4360"/>
                  <a:pt x="20499" y="3912"/>
                </a:cubicBezTo>
                <a:cubicBezTo>
                  <a:pt x="20324" y="3618"/>
                  <a:pt x="20287" y="3455"/>
                  <a:pt x="20312" y="3102"/>
                </a:cubicBezTo>
                <a:cubicBezTo>
                  <a:pt x="20337" y="2741"/>
                  <a:pt x="20299" y="2588"/>
                  <a:pt x="20106" y="2278"/>
                </a:cubicBezTo>
                <a:cubicBezTo>
                  <a:pt x="19975" y="2068"/>
                  <a:pt x="19867" y="1780"/>
                  <a:pt x="19867" y="1637"/>
                </a:cubicBezTo>
                <a:cubicBezTo>
                  <a:pt x="19867" y="1323"/>
                  <a:pt x="19588" y="988"/>
                  <a:pt x="18937" y="525"/>
                </a:cubicBezTo>
                <a:cubicBezTo>
                  <a:pt x="18616" y="296"/>
                  <a:pt x="18424" y="240"/>
                  <a:pt x="18372" y="355"/>
                </a:cubicBezTo>
                <a:cubicBezTo>
                  <a:pt x="18320" y="469"/>
                  <a:pt x="18139" y="412"/>
                  <a:pt x="17836" y="211"/>
                </a:cubicBezTo>
                <a:cubicBezTo>
                  <a:pt x="17637" y="80"/>
                  <a:pt x="17500" y="15"/>
                  <a:pt x="17357" y="2"/>
                </a:cubicBezTo>
                <a:close/>
              </a:path>
            </a:pathLst>
          </a:custGeom>
          <a:ln w="12700">
            <a:miter lim="400000"/>
          </a:ln>
        </p:spPr>
      </p:pic>
      <p:pic>
        <p:nvPicPr>
          <p:cNvPr id="224"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06276" y="7207497"/>
            <a:ext cx="767691" cy="921228"/>
          </a:xfrm>
          <a:prstGeom prst="rect">
            <a:avLst/>
          </a:prstGeom>
          <a:ln w="12700">
            <a:miter lim="400000"/>
          </a:ln>
        </p:spPr>
      </p:pic>
      <p:pic>
        <p:nvPicPr>
          <p:cNvPr id="225"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82250" y="7361391"/>
            <a:ext cx="1180063" cy="613440"/>
          </a:xfrm>
          <a:prstGeom prst="rect">
            <a:avLst/>
          </a:prstGeom>
          <a:ln w="12700">
            <a:miter lim="400000"/>
          </a:ln>
        </p:spPr>
      </p:pic>
      <p:pic>
        <p:nvPicPr>
          <p:cNvPr id="226"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09549" y="8268737"/>
            <a:ext cx="1180064" cy="1180064"/>
          </a:xfrm>
          <a:prstGeom prst="rect">
            <a:avLst/>
          </a:prstGeom>
          <a:ln w="12700">
            <a:miter lim="400000"/>
          </a:ln>
        </p:spPr>
      </p:pic>
      <p:pic>
        <p:nvPicPr>
          <p:cNvPr id="227" name="Image" descr="Image"/>
          <p:cNvPicPr>
            <a:picLocks noChangeAspect="1"/>
          </p:cNvPicPr>
          <p:nvPr/>
        </p:nvPicPr>
        <p:blipFill>
          <a:blip r:embed="rId11"/>
          <a:stretch>
            <a:fillRect/>
          </a:stretch>
        </p:blipFill>
        <p:spPr>
          <a:prstGeom prst="rect">
            <a:avLst/>
          </a:prstGeom>
          <a:ln w="12700">
            <a:miter lim="400000"/>
          </a:ln>
        </p:spPr>
      </p:pic>
      <p:pic>
        <p:nvPicPr>
          <p:cNvPr id="228" name="Image" descr="Image"/>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49431" y="8260872"/>
            <a:ext cx="1397027" cy="921229"/>
          </a:xfrm>
          <a:prstGeom prst="rect">
            <a:avLst/>
          </a:prstGeom>
          <a:ln w="12700">
            <a:miter lim="400000"/>
          </a:ln>
        </p:spPr>
      </p:pic>
      <p:pic>
        <p:nvPicPr>
          <p:cNvPr id="229" name="Image" descr="Image"/>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9106343" y="8337646"/>
            <a:ext cx="767557" cy="767680"/>
          </a:xfrm>
          <a:custGeom>
            <a:avLst/>
            <a:gdLst/>
            <a:ahLst/>
            <a:cxnLst>
              <a:cxn ang="0">
                <a:pos x="wd2" y="hd2"/>
              </a:cxn>
              <a:cxn ang="5400000">
                <a:pos x="wd2" y="hd2"/>
              </a:cxn>
              <a:cxn ang="10800000">
                <a:pos x="wd2" y="hd2"/>
              </a:cxn>
              <a:cxn ang="16200000">
                <a:pos x="wd2" y="hd2"/>
              </a:cxn>
            </a:cxnLst>
            <a:rect l="0" t="0" r="r" b="b"/>
            <a:pathLst>
              <a:path w="21600" h="21585" extrusionOk="0">
                <a:moveTo>
                  <a:pt x="21365" y="26"/>
                </a:moveTo>
                <a:cubicBezTo>
                  <a:pt x="21165" y="-15"/>
                  <a:pt x="1180" y="-4"/>
                  <a:pt x="290" y="37"/>
                </a:cubicBezTo>
                <a:lnTo>
                  <a:pt x="0" y="59"/>
                </a:lnTo>
                <a:lnTo>
                  <a:pt x="0" y="10817"/>
                </a:lnTo>
                <a:lnTo>
                  <a:pt x="0" y="21585"/>
                </a:lnTo>
                <a:lnTo>
                  <a:pt x="10800" y="21585"/>
                </a:lnTo>
                <a:lnTo>
                  <a:pt x="21600" y="21585"/>
                </a:lnTo>
                <a:lnTo>
                  <a:pt x="21600" y="10828"/>
                </a:lnTo>
                <a:lnTo>
                  <a:pt x="21600" y="82"/>
                </a:lnTo>
                <a:lnTo>
                  <a:pt x="21365" y="26"/>
                </a:lnTo>
                <a:close/>
              </a:path>
            </a:pathLst>
          </a:custGeom>
          <a:ln w="12700">
            <a:miter lim="400000"/>
          </a:ln>
        </p:spPr>
      </p:pic>
      <p:pic>
        <p:nvPicPr>
          <p:cNvPr id="230" name="Image" descr="Image"/>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10560" y="8343164"/>
            <a:ext cx="1523443" cy="75664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32" name="Rectangle"/>
          <p:cNvSpPr/>
          <p:nvPr/>
        </p:nvSpPr>
        <p:spPr>
          <a:xfrm>
            <a:off x="-37353" y="-1495"/>
            <a:ext cx="13079506" cy="975659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3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726" y="707266"/>
            <a:ext cx="2791348" cy="556298"/>
          </a:xfrm>
          <a:prstGeom prst="rect">
            <a:avLst/>
          </a:prstGeom>
          <a:ln w="12700">
            <a:miter lim="400000"/>
          </a:ln>
        </p:spPr>
      </p:pic>
      <p:sp>
        <p:nvSpPr>
          <p:cNvPr id="234" name="Rectangle"/>
          <p:cNvSpPr/>
          <p:nvPr/>
        </p:nvSpPr>
        <p:spPr>
          <a:xfrm>
            <a:off x="-392953" y="4138705"/>
            <a:ext cx="13406624" cy="1270001"/>
          </a:xfrm>
          <a:prstGeom prst="rect">
            <a:avLst/>
          </a:prstGeom>
          <a:solidFill>
            <a:srgbClr val="212121"/>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235" name="TRY ME"/>
          <p:cNvSpPr txBox="1"/>
          <p:nvPr/>
        </p:nvSpPr>
        <p:spPr>
          <a:xfrm>
            <a:off x="-29883" y="3247464"/>
            <a:ext cx="1307950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32500"/>
              </a:lnSpc>
              <a:defRPr sz="9000" spc="180">
                <a:latin typeface="Impact"/>
                <a:ea typeface="Impact"/>
                <a:cs typeface="Impact"/>
                <a:sym typeface="Impact"/>
              </a:defRPr>
            </a:lvl1pPr>
          </a:lstStyle>
          <a:p>
            <a:pPr>
              <a:defRPr spc="1440"/>
            </a:pPr>
            <a:r>
              <a:rPr spc="180"/>
              <a:t>TRY ME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150" y="299372"/>
            <a:ext cx="2963700" cy="590647"/>
          </a:xfrm>
          <a:prstGeom prst="rect">
            <a:avLst/>
          </a:prstGeom>
          <a:ln w="12700">
            <a:miter lim="400000"/>
          </a:ln>
        </p:spPr>
      </p:pic>
      <p:sp>
        <p:nvSpPr>
          <p:cNvPr id="238" name="It's your first step to feeling true freedom.…"/>
          <p:cNvSpPr txBox="1"/>
          <p:nvPr/>
        </p:nvSpPr>
        <p:spPr>
          <a:xfrm>
            <a:off x="292161" y="2508249"/>
            <a:ext cx="12420477" cy="699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600">
                <a:solidFill>
                  <a:schemeClr val="accent5">
                    <a:lumOff val="-29866"/>
                  </a:schemeClr>
                </a:solidFill>
                <a:latin typeface="Helvetica"/>
                <a:ea typeface="Helvetica"/>
                <a:cs typeface="Helvetica"/>
                <a:sym typeface="Helvetica"/>
              </a:defRPr>
            </a:pPr>
            <a:endParaRPr>
              <a:solidFill>
                <a:srgbClr val="000000"/>
              </a:solidFill>
            </a:endParaRPr>
          </a:p>
          <a:p>
            <a:pPr algn="l" defTabSz="457200">
              <a:defRPr sz="1400">
                <a:solidFill>
                  <a:srgbClr val="000000"/>
                </a:solidFill>
                <a:latin typeface="Helvetica"/>
                <a:ea typeface="Helvetica"/>
                <a:cs typeface="Helvetica"/>
                <a:sym typeface="Helvetica"/>
              </a:defRPr>
            </a:pPr>
            <a:endParaRPr>
              <a:solidFill>
                <a:srgbClr val="000000"/>
              </a:solidFill>
            </a:endParaRPr>
          </a:p>
          <a:p>
            <a:pPr algn="l" defTabSz="457200">
              <a:defRPr sz="2400">
                <a:solidFill>
                  <a:srgbClr val="000000"/>
                </a:solidFill>
                <a:latin typeface="Helvetica"/>
                <a:ea typeface="Helvetica"/>
                <a:cs typeface="Helvetica"/>
                <a:sym typeface="Helvetica"/>
              </a:defRPr>
            </a:pPr>
            <a:r>
              <a:t>It's your first step to feeling true freedom.</a:t>
            </a:r>
          </a:p>
          <a:p>
            <a:pPr algn="l" defTabSz="457200">
              <a:defRPr sz="2400">
                <a:solidFill>
                  <a:srgbClr val="000000"/>
                </a:solidFill>
                <a:latin typeface="Helvetica"/>
                <a:ea typeface="Helvetica"/>
                <a:cs typeface="Helvetica"/>
                <a:sym typeface="Helvetica"/>
              </a:defRPr>
            </a:pPr>
            <a:endParaRPr/>
          </a:p>
          <a:p>
            <a:pPr algn="l" defTabSz="457200">
              <a:defRPr sz="1400">
                <a:solidFill>
                  <a:srgbClr val="000000"/>
                </a:solidFill>
                <a:latin typeface="Helvetica"/>
                <a:ea typeface="Helvetica"/>
                <a:cs typeface="Helvetica"/>
                <a:sym typeface="Helvetica"/>
              </a:defRPr>
            </a:pPr>
            <a:r>
              <a:t>So what is it, you ask?</a:t>
            </a:r>
          </a:p>
          <a:p>
            <a:pPr algn="l" defTabSz="457200">
              <a:defRPr sz="1400">
                <a:solidFill>
                  <a:srgbClr val="000000"/>
                </a:solidFill>
                <a:latin typeface="Helvetica"/>
                <a:ea typeface="Helvetica"/>
                <a:cs typeface="Helvetica"/>
                <a:sym typeface="Helvetica"/>
              </a:defRPr>
            </a:pPr>
            <a:r>
              <a:t>JL and the rest of the crew here at Wheels of Arabia Bahrain decided it was time to get one of these bad boys to give non-riders and new riders a new outlook on riding a Indian Motorcycle Riding on two wheels can be a little nerve-racking, especially if you've never done it before, and this is the first step to kicking those feelings to the curb.</a:t>
            </a:r>
          </a:p>
          <a:p>
            <a:pPr algn="l" defTabSz="457200">
              <a:defRPr sz="1400">
                <a:solidFill>
                  <a:srgbClr val="000000"/>
                </a:solidFill>
                <a:latin typeface="Helvetica"/>
                <a:ea typeface="Helvetica"/>
                <a:cs typeface="Helvetica"/>
                <a:sym typeface="Helvetica"/>
              </a:defRPr>
            </a:pPr>
            <a:endParaRPr/>
          </a:p>
          <a:p>
            <a:pPr algn="l" defTabSz="457200">
              <a:defRPr sz="1400">
                <a:solidFill>
                  <a:srgbClr val="000000"/>
                </a:solidFill>
                <a:latin typeface="Helvetica"/>
                <a:ea typeface="Helvetica"/>
                <a:cs typeface="Helvetica"/>
                <a:sym typeface="Helvetica"/>
              </a:defRPr>
            </a:pPr>
            <a:r>
              <a:t>We attach an Indian Motorcycle to this machine (Indian SCOUT) and line up the back wheels with two rollers. We make sure it's secured and guess what...you're ready to take your first "ride". No, you don't need your license, permit, or any experience. The Indian Motorcycle simulator is a machine that allows the rider to shift through the gears and back down again to get a feel for riding. Only the back wheel spins, allowing the bike to go up to 65 miles per hour.</a:t>
            </a:r>
          </a:p>
          <a:p>
            <a:pPr algn="l" defTabSz="457200">
              <a:defRPr sz="1400">
                <a:solidFill>
                  <a:srgbClr val="000000"/>
                </a:solidFill>
                <a:latin typeface="Helvetica"/>
                <a:ea typeface="Helvetica"/>
                <a:cs typeface="Helvetica"/>
                <a:sym typeface="Helvetica"/>
              </a:defRPr>
            </a:pPr>
            <a:r>
              <a:t>And after doing it a few times, you'll be hooked! (We promise!)</a:t>
            </a:r>
          </a:p>
          <a:p>
            <a:pPr algn="l" defTabSz="457200">
              <a:defRPr sz="1400">
                <a:solidFill>
                  <a:srgbClr val="000000"/>
                </a:solidFill>
                <a:latin typeface="Helvetica"/>
                <a:ea typeface="Helvetica"/>
                <a:cs typeface="Helvetica"/>
                <a:sym typeface="Helvetica"/>
              </a:defRPr>
            </a:pPr>
            <a:r>
              <a:t>Now, remember: Indian Motorcycle - in "no way" - replaces a certified riding course and is not to be considered a "training device". It's just to help you get the feel for shifting through the gears and just begin to understand what riding is all about. You won't have to hold the bike up, worry about other vehicles, or be afraid of your neighbor's dog running out in front of you. You can finally start to understand why your sister, brother, best friend, co-worker, mom, dad, and grandparents love to ride.</a:t>
            </a:r>
          </a:p>
          <a:p>
            <a:pPr algn="l" defTabSz="457200">
              <a:defRPr sz="1400">
                <a:solidFill>
                  <a:srgbClr val="000000"/>
                </a:solidFill>
                <a:latin typeface="Helvetica"/>
                <a:ea typeface="Helvetica"/>
                <a:cs typeface="Helvetica"/>
                <a:sym typeface="Helvetica"/>
              </a:defRPr>
            </a:pPr>
            <a:r>
              <a:t>Stop in anytime at Indian Motorcycle Bahrain - Wheels of Arabia is waiting for you!</a:t>
            </a:r>
          </a:p>
          <a:p>
            <a:pPr algn="l" defTabSz="457200">
              <a:defRPr sz="1400">
                <a:solidFill>
                  <a:srgbClr val="000000"/>
                </a:solidFill>
                <a:latin typeface="Helvetica"/>
                <a:ea typeface="Helvetica"/>
                <a:cs typeface="Helvetica"/>
                <a:sym typeface="Helvetica"/>
              </a:defRPr>
            </a:pPr>
            <a:r>
              <a:t>You may have heard people say that there's nothing like being on a Motorcycle. Now, you can find out for yourself - even if you have no previous experience with motorcycles.	</a:t>
            </a:r>
          </a:p>
          <a:p>
            <a:pPr algn="l" defTabSz="457200">
              <a:defRPr sz="1400">
                <a:solidFill>
                  <a:srgbClr val="000000"/>
                </a:solidFill>
                <a:latin typeface="Helvetica"/>
                <a:ea typeface="Helvetica"/>
                <a:cs typeface="Helvetica"/>
                <a:sym typeface="Helvetica"/>
              </a:defRPr>
            </a:pPr>
            <a:endParaRPr/>
          </a:p>
          <a:p>
            <a:pPr algn="l" defTabSz="457200">
              <a:defRPr sz="1400">
                <a:solidFill>
                  <a:srgbClr val="000000"/>
                </a:solidFill>
                <a:latin typeface="Helvetica"/>
                <a:ea typeface="Helvetica"/>
                <a:cs typeface="Helvetica"/>
                <a:sym typeface="Helvetica"/>
              </a:defRPr>
            </a:pPr>
            <a:r>
              <a:t>Motorcycle will not tip over</a:t>
            </a:r>
            <a:r>
              <a:rPr sz="1200"/>
              <a:t> </a:t>
            </a:r>
            <a:r>
              <a:t>No knowledge or previous motorcycle experience necessary</a:t>
            </a:r>
            <a:endParaRPr sz="1200"/>
          </a:p>
          <a:p>
            <a:pPr algn="l" defTabSz="457200">
              <a:defRPr sz="1400">
                <a:solidFill>
                  <a:srgbClr val="000000"/>
                </a:solidFill>
                <a:latin typeface="Helvetica"/>
                <a:ea typeface="Helvetica"/>
                <a:cs typeface="Helvetica"/>
                <a:sym typeface="Helvetica"/>
              </a:defRPr>
            </a:pPr>
            <a:r>
              <a:t>You'll mount the bike, set your boots on the foot pegs and fire up the engine under the watchful eye of trained personnel. Give the throttle a twist and hear that unforgettable Indian Motorcycle experience.  Sitting comfortably on the bike, you'll continue to shift through the gears - all safely and securely attached to the platform.</a:t>
            </a:r>
          </a:p>
          <a:p>
            <a:pPr algn="l" defTabSz="457200">
              <a:defRPr sz="1400">
                <a:solidFill>
                  <a:srgbClr val="000000"/>
                </a:solidFill>
                <a:latin typeface="Helvetica"/>
                <a:ea typeface="Helvetica"/>
                <a:cs typeface="Helvetica"/>
                <a:sym typeface="Helvetica"/>
              </a:defRPr>
            </a:pPr>
            <a:endParaRPr/>
          </a:p>
          <a:p>
            <a:pPr algn="l" defTabSz="457200">
              <a:defRPr sz="1400">
                <a:solidFill>
                  <a:srgbClr val="000000"/>
                </a:solidFill>
                <a:latin typeface="Helvetica"/>
                <a:ea typeface="Helvetica"/>
                <a:cs typeface="Helvetica"/>
                <a:sym typeface="Helvetica"/>
              </a:defRPr>
            </a:pPr>
            <a:r>
              <a:t>All your impressions will be share on all our social media platforms (FB, Instagram &amp; Snapchat)</a:t>
            </a:r>
          </a:p>
        </p:txBody>
      </p:sp>
      <p:grpSp>
        <p:nvGrpSpPr>
          <p:cNvPr id="241" name="Group"/>
          <p:cNvGrpSpPr/>
          <p:nvPr/>
        </p:nvGrpSpPr>
        <p:grpSpPr>
          <a:xfrm>
            <a:off x="782151" y="1363182"/>
            <a:ext cx="2753698" cy="1219381"/>
            <a:chOff x="0" y="0"/>
            <a:chExt cx="2753697" cy="1219379"/>
          </a:xfrm>
        </p:grpSpPr>
        <p:pic>
          <p:nvPicPr>
            <p:cNvPr id="23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753698" cy="1007395"/>
            </a:xfrm>
            <a:prstGeom prst="rect">
              <a:avLst/>
            </a:prstGeom>
            <a:ln w="12700" cap="flat">
              <a:noFill/>
              <a:miter lim="400000"/>
            </a:ln>
            <a:effectLst/>
          </p:spPr>
        </p:pic>
        <p:pic>
          <p:nvPicPr>
            <p:cNvPr id="240"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24348" y="1023472"/>
              <a:ext cx="1905001" cy="195908"/>
            </a:xfrm>
            <a:prstGeom prst="rect">
              <a:avLst/>
            </a:prstGeom>
            <a:ln w="12700" cap="flat">
              <a:noFill/>
              <a:miter lim="400000"/>
            </a:ln>
            <a:effectLst/>
          </p:spPr>
        </p:pic>
      </p:grpSp>
      <p:pic>
        <p:nvPicPr>
          <p:cNvPr id="242"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768407" y="520905"/>
            <a:ext cx="3606850" cy="2904093"/>
          </a:xfrm>
          <a:prstGeom prst="rect">
            <a:avLst/>
          </a:prstGeom>
          <a:ln w="12700">
            <a:miter lim="400000"/>
          </a:ln>
        </p:spPr>
      </p:pic>
      <p:pic>
        <p:nvPicPr>
          <p:cNvPr id="243" name="Screen Shot 2021-01-19 at 9.42.58 PM.png" descr="Screen Shot 2021-01-19 at 9.42.58 PM.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92309" y="8847918"/>
            <a:ext cx="1766304" cy="590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31" y="21600"/>
                </a:lnTo>
                <a:lnTo>
                  <a:pt x="262" y="21600"/>
                </a:lnTo>
                <a:lnTo>
                  <a:pt x="267" y="20990"/>
                </a:lnTo>
                <a:cubicBezTo>
                  <a:pt x="281" y="18949"/>
                  <a:pt x="286" y="1485"/>
                  <a:pt x="272" y="813"/>
                </a:cubicBezTo>
                <a:lnTo>
                  <a:pt x="252" y="0"/>
                </a:lnTo>
                <a:lnTo>
                  <a:pt x="126" y="0"/>
                </a:lnTo>
                <a:lnTo>
                  <a:pt x="0" y="0"/>
                </a:lnTo>
                <a:close/>
                <a:moveTo>
                  <a:pt x="21542" y="0"/>
                </a:moveTo>
                <a:cubicBezTo>
                  <a:pt x="21487" y="0"/>
                  <a:pt x="21483" y="266"/>
                  <a:pt x="21484" y="4674"/>
                </a:cubicBezTo>
                <a:cubicBezTo>
                  <a:pt x="21484" y="9108"/>
                  <a:pt x="21479" y="9358"/>
                  <a:pt x="21420" y="9552"/>
                </a:cubicBezTo>
                <a:cubicBezTo>
                  <a:pt x="21349" y="9789"/>
                  <a:pt x="21299" y="9746"/>
                  <a:pt x="21299" y="9435"/>
                </a:cubicBezTo>
                <a:cubicBezTo>
                  <a:pt x="21299" y="9315"/>
                  <a:pt x="21280" y="9136"/>
                  <a:pt x="21255" y="9029"/>
                </a:cubicBezTo>
                <a:cubicBezTo>
                  <a:pt x="21231" y="8922"/>
                  <a:pt x="21189" y="8497"/>
                  <a:pt x="21158" y="8085"/>
                </a:cubicBezTo>
                <a:cubicBezTo>
                  <a:pt x="21027" y="6295"/>
                  <a:pt x="20450" y="4326"/>
                  <a:pt x="19746" y="3252"/>
                </a:cubicBezTo>
                <a:cubicBezTo>
                  <a:pt x="19523" y="2910"/>
                  <a:pt x="19109" y="2581"/>
                  <a:pt x="18742" y="2453"/>
                </a:cubicBezTo>
                <a:cubicBezTo>
                  <a:pt x="18345" y="2315"/>
                  <a:pt x="18018" y="2424"/>
                  <a:pt x="17626" y="2831"/>
                </a:cubicBezTo>
                <a:cubicBezTo>
                  <a:pt x="17499" y="2962"/>
                  <a:pt x="17370" y="3084"/>
                  <a:pt x="17339" y="3092"/>
                </a:cubicBezTo>
                <a:cubicBezTo>
                  <a:pt x="17309" y="3100"/>
                  <a:pt x="17287" y="3131"/>
                  <a:pt x="17291" y="3165"/>
                </a:cubicBezTo>
                <a:cubicBezTo>
                  <a:pt x="17300" y="3266"/>
                  <a:pt x="17190" y="3512"/>
                  <a:pt x="17106" y="3629"/>
                </a:cubicBezTo>
                <a:cubicBezTo>
                  <a:pt x="17161" y="3572"/>
                  <a:pt x="17231" y="3491"/>
                  <a:pt x="17310" y="3382"/>
                </a:cubicBezTo>
                <a:cubicBezTo>
                  <a:pt x="17516" y="3099"/>
                  <a:pt x="17935" y="2748"/>
                  <a:pt x="18227" y="2613"/>
                </a:cubicBezTo>
                <a:cubicBezTo>
                  <a:pt x="18416" y="2525"/>
                  <a:pt x="19061" y="2734"/>
                  <a:pt x="19305" y="2961"/>
                </a:cubicBezTo>
                <a:cubicBezTo>
                  <a:pt x="19747" y="3375"/>
                  <a:pt x="20280" y="4430"/>
                  <a:pt x="20605" y="5545"/>
                </a:cubicBezTo>
                <a:cubicBezTo>
                  <a:pt x="20779" y="6141"/>
                  <a:pt x="21025" y="7359"/>
                  <a:pt x="21100" y="7998"/>
                </a:cubicBezTo>
                <a:cubicBezTo>
                  <a:pt x="21141" y="8345"/>
                  <a:pt x="21203" y="8812"/>
                  <a:pt x="21236" y="9029"/>
                </a:cubicBezTo>
                <a:cubicBezTo>
                  <a:pt x="21290" y="9384"/>
                  <a:pt x="21293" y="9584"/>
                  <a:pt x="21270" y="11003"/>
                </a:cubicBezTo>
                <a:cubicBezTo>
                  <a:pt x="21256" y="11871"/>
                  <a:pt x="21228" y="12729"/>
                  <a:pt x="21207" y="12919"/>
                </a:cubicBezTo>
                <a:cubicBezTo>
                  <a:pt x="21186" y="13109"/>
                  <a:pt x="21144" y="13490"/>
                  <a:pt x="21115" y="13761"/>
                </a:cubicBezTo>
                <a:cubicBezTo>
                  <a:pt x="21017" y="14673"/>
                  <a:pt x="20771" y="15784"/>
                  <a:pt x="20460" y="16737"/>
                </a:cubicBezTo>
                <a:cubicBezTo>
                  <a:pt x="20083" y="17889"/>
                  <a:pt x="19662" y="18644"/>
                  <a:pt x="19193" y="19002"/>
                </a:cubicBezTo>
                <a:cubicBezTo>
                  <a:pt x="18947" y="19189"/>
                  <a:pt x="18808" y="19242"/>
                  <a:pt x="18504" y="19234"/>
                </a:cubicBezTo>
                <a:cubicBezTo>
                  <a:pt x="18073" y="19222"/>
                  <a:pt x="17942" y="19147"/>
                  <a:pt x="17567" y="18784"/>
                </a:cubicBezTo>
                <a:cubicBezTo>
                  <a:pt x="17295" y="18521"/>
                  <a:pt x="17277" y="18503"/>
                  <a:pt x="16907" y="17782"/>
                </a:cubicBezTo>
                <a:cubicBezTo>
                  <a:pt x="16694" y="17366"/>
                  <a:pt x="16306" y="16189"/>
                  <a:pt x="16141" y="15460"/>
                </a:cubicBezTo>
                <a:cubicBezTo>
                  <a:pt x="15996" y="14822"/>
                  <a:pt x="15836" y="13670"/>
                  <a:pt x="15781" y="12876"/>
                </a:cubicBezTo>
                <a:cubicBezTo>
                  <a:pt x="15680" y="11399"/>
                  <a:pt x="15675" y="9499"/>
                  <a:pt x="15777" y="9595"/>
                </a:cubicBezTo>
                <a:cubicBezTo>
                  <a:pt x="15794" y="9612"/>
                  <a:pt x="15809" y="9846"/>
                  <a:pt x="15806" y="10118"/>
                </a:cubicBezTo>
                <a:cubicBezTo>
                  <a:pt x="15782" y="12053"/>
                  <a:pt x="15951" y="13748"/>
                  <a:pt x="16310" y="15184"/>
                </a:cubicBezTo>
                <a:cubicBezTo>
                  <a:pt x="16647" y="16530"/>
                  <a:pt x="17057" y="17405"/>
                  <a:pt x="17635" y="17985"/>
                </a:cubicBezTo>
                <a:cubicBezTo>
                  <a:pt x="17828" y="18179"/>
                  <a:pt x="17923" y="18208"/>
                  <a:pt x="18368" y="18203"/>
                </a:cubicBezTo>
                <a:cubicBezTo>
                  <a:pt x="18861" y="18198"/>
                  <a:pt x="18889" y="18175"/>
                  <a:pt x="19159" y="17869"/>
                </a:cubicBezTo>
                <a:cubicBezTo>
                  <a:pt x="19489" y="17497"/>
                  <a:pt x="19785" y="16987"/>
                  <a:pt x="19955" y="16490"/>
                </a:cubicBezTo>
                <a:cubicBezTo>
                  <a:pt x="20022" y="16295"/>
                  <a:pt x="20140" y="15953"/>
                  <a:pt x="20217" y="15735"/>
                </a:cubicBezTo>
                <a:cubicBezTo>
                  <a:pt x="20474" y="15007"/>
                  <a:pt x="20709" y="13708"/>
                  <a:pt x="20828" y="12353"/>
                </a:cubicBezTo>
                <a:cubicBezTo>
                  <a:pt x="20880" y="11769"/>
                  <a:pt x="20889" y="9523"/>
                  <a:pt x="20843" y="9160"/>
                </a:cubicBezTo>
                <a:cubicBezTo>
                  <a:pt x="20827" y="9035"/>
                  <a:pt x="20788" y="8689"/>
                  <a:pt x="20756" y="8390"/>
                </a:cubicBezTo>
                <a:cubicBezTo>
                  <a:pt x="20571" y="6707"/>
                  <a:pt x="20245" y="5378"/>
                  <a:pt x="19785" y="4442"/>
                </a:cubicBezTo>
                <a:cubicBezTo>
                  <a:pt x="19564" y="3993"/>
                  <a:pt x="19067" y="3343"/>
                  <a:pt x="18853" y="3223"/>
                </a:cubicBezTo>
                <a:cubicBezTo>
                  <a:pt x="18669" y="3119"/>
                  <a:pt x="17967" y="3136"/>
                  <a:pt x="17786" y="3252"/>
                </a:cubicBezTo>
                <a:cubicBezTo>
                  <a:pt x="17537" y="3411"/>
                  <a:pt x="17082" y="4035"/>
                  <a:pt x="16868" y="4515"/>
                </a:cubicBezTo>
                <a:cubicBezTo>
                  <a:pt x="16758" y="4762"/>
                  <a:pt x="16667" y="4912"/>
                  <a:pt x="16650" y="4863"/>
                </a:cubicBezTo>
                <a:cubicBezTo>
                  <a:pt x="16614" y="4755"/>
                  <a:pt x="16957" y="3729"/>
                  <a:pt x="17038" y="3702"/>
                </a:cubicBezTo>
                <a:cubicBezTo>
                  <a:pt x="17040" y="3701"/>
                  <a:pt x="17046" y="3688"/>
                  <a:pt x="17048" y="3687"/>
                </a:cubicBezTo>
                <a:cubicBezTo>
                  <a:pt x="17042" y="3689"/>
                  <a:pt x="17033" y="3691"/>
                  <a:pt x="17029" y="3687"/>
                </a:cubicBezTo>
                <a:cubicBezTo>
                  <a:pt x="16957" y="3632"/>
                  <a:pt x="16479" y="4723"/>
                  <a:pt x="16330" y="5284"/>
                </a:cubicBezTo>
                <a:cubicBezTo>
                  <a:pt x="16281" y="5468"/>
                  <a:pt x="16218" y="5618"/>
                  <a:pt x="16194" y="5618"/>
                </a:cubicBezTo>
                <a:cubicBezTo>
                  <a:pt x="16170" y="5618"/>
                  <a:pt x="16163" y="5666"/>
                  <a:pt x="16175" y="5719"/>
                </a:cubicBezTo>
                <a:cubicBezTo>
                  <a:pt x="16186" y="5773"/>
                  <a:pt x="16147" y="6016"/>
                  <a:pt x="16092" y="6256"/>
                </a:cubicBezTo>
                <a:cubicBezTo>
                  <a:pt x="16037" y="6497"/>
                  <a:pt x="15979" y="6810"/>
                  <a:pt x="15961" y="6953"/>
                </a:cubicBezTo>
                <a:cubicBezTo>
                  <a:pt x="15941" y="7112"/>
                  <a:pt x="15911" y="7185"/>
                  <a:pt x="15888" y="7142"/>
                </a:cubicBezTo>
                <a:cubicBezTo>
                  <a:pt x="15866" y="7102"/>
                  <a:pt x="15857" y="7114"/>
                  <a:pt x="15869" y="7171"/>
                </a:cubicBezTo>
                <a:cubicBezTo>
                  <a:pt x="15880" y="7226"/>
                  <a:pt x="15838" y="7740"/>
                  <a:pt x="15772" y="8303"/>
                </a:cubicBezTo>
                <a:cubicBezTo>
                  <a:pt x="15654" y="9312"/>
                  <a:pt x="15653" y="9348"/>
                  <a:pt x="15650" y="10902"/>
                </a:cubicBezTo>
                <a:cubicBezTo>
                  <a:pt x="15648" y="12390"/>
                  <a:pt x="15653" y="12521"/>
                  <a:pt x="15743" y="13311"/>
                </a:cubicBezTo>
                <a:cubicBezTo>
                  <a:pt x="15940" y="15056"/>
                  <a:pt x="16125" y="16002"/>
                  <a:pt x="16480" y="17042"/>
                </a:cubicBezTo>
                <a:cubicBezTo>
                  <a:pt x="16959" y="18441"/>
                  <a:pt x="17588" y="19266"/>
                  <a:pt x="18349" y="19510"/>
                </a:cubicBezTo>
                <a:cubicBezTo>
                  <a:pt x="18486" y="19554"/>
                  <a:pt x="18607" y="19559"/>
                  <a:pt x="18620" y="19524"/>
                </a:cubicBezTo>
                <a:cubicBezTo>
                  <a:pt x="18634" y="19489"/>
                  <a:pt x="18772" y="19424"/>
                  <a:pt x="18926" y="19365"/>
                </a:cubicBezTo>
                <a:cubicBezTo>
                  <a:pt x="19463" y="19158"/>
                  <a:pt x="19980" y="18440"/>
                  <a:pt x="20406" y="17303"/>
                </a:cubicBezTo>
                <a:cubicBezTo>
                  <a:pt x="20517" y="17009"/>
                  <a:pt x="20620" y="16748"/>
                  <a:pt x="20634" y="16737"/>
                </a:cubicBezTo>
                <a:cubicBezTo>
                  <a:pt x="20649" y="16726"/>
                  <a:pt x="20654" y="16684"/>
                  <a:pt x="20649" y="16635"/>
                </a:cubicBezTo>
                <a:cubicBezTo>
                  <a:pt x="20643" y="16587"/>
                  <a:pt x="20673" y="16428"/>
                  <a:pt x="20717" y="16287"/>
                </a:cubicBezTo>
                <a:cubicBezTo>
                  <a:pt x="20978" y="15440"/>
                  <a:pt x="21229" y="13853"/>
                  <a:pt x="21285" y="12702"/>
                </a:cubicBezTo>
                <a:cubicBezTo>
                  <a:pt x="21312" y="12140"/>
                  <a:pt x="21338" y="12067"/>
                  <a:pt x="21420" y="12339"/>
                </a:cubicBezTo>
                <a:cubicBezTo>
                  <a:pt x="21479" y="12534"/>
                  <a:pt x="21480" y="12771"/>
                  <a:pt x="21479" y="17071"/>
                </a:cubicBezTo>
                <a:cubicBezTo>
                  <a:pt x="21477" y="21368"/>
                  <a:pt x="21481" y="21600"/>
                  <a:pt x="21537" y="21600"/>
                </a:cubicBezTo>
                <a:cubicBezTo>
                  <a:pt x="21594" y="21600"/>
                  <a:pt x="21600" y="21138"/>
                  <a:pt x="21600" y="10800"/>
                </a:cubicBezTo>
                <a:cubicBezTo>
                  <a:pt x="21600" y="533"/>
                  <a:pt x="21597" y="0"/>
                  <a:pt x="21542" y="0"/>
                </a:cubicBezTo>
                <a:close/>
                <a:moveTo>
                  <a:pt x="10827" y="2424"/>
                </a:moveTo>
                <a:cubicBezTo>
                  <a:pt x="10428" y="2458"/>
                  <a:pt x="10036" y="2726"/>
                  <a:pt x="9735" y="3223"/>
                </a:cubicBezTo>
                <a:cubicBezTo>
                  <a:pt x="9532" y="3557"/>
                  <a:pt x="9442" y="3780"/>
                  <a:pt x="9618" y="3513"/>
                </a:cubicBezTo>
                <a:cubicBezTo>
                  <a:pt x="9768" y="3286"/>
                  <a:pt x="9852" y="3181"/>
                  <a:pt x="9910" y="3135"/>
                </a:cubicBezTo>
                <a:cubicBezTo>
                  <a:pt x="10237" y="2752"/>
                  <a:pt x="10859" y="2497"/>
                  <a:pt x="11229" y="2656"/>
                </a:cubicBezTo>
                <a:cubicBezTo>
                  <a:pt x="11907" y="2947"/>
                  <a:pt x="12417" y="3693"/>
                  <a:pt x="12865" y="5052"/>
                </a:cubicBezTo>
                <a:cubicBezTo>
                  <a:pt x="13201" y="6070"/>
                  <a:pt x="13436" y="7201"/>
                  <a:pt x="13569" y="8477"/>
                </a:cubicBezTo>
                <a:cubicBezTo>
                  <a:pt x="13600" y="8776"/>
                  <a:pt x="13639" y="9070"/>
                  <a:pt x="13656" y="9131"/>
                </a:cubicBezTo>
                <a:cubicBezTo>
                  <a:pt x="13673" y="9191"/>
                  <a:pt x="13689" y="9731"/>
                  <a:pt x="13690" y="10321"/>
                </a:cubicBezTo>
                <a:cubicBezTo>
                  <a:pt x="13696" y="12876"/>
                  <a:pt x="13538" y="14366"/>
                  <a:pt x="13083" y="16098"/>
                </a:cubicBezTo>
                <a:cubicBezTo>
                  <a:pt x="12593" y="17967"/>
                  <a:pt x="11963" y="18978"/>
                  <a:pt x="11118" y="19234"/>
                </a:cubicBezTo>
                <a:cubicBezTo>
                  <a:pt x="10930" y="19291"/>
                  <a:pt x="10766" y="19328"/>
                  <a:pt x="10754" y="19321"/>
                </a:cubicBezTo>
                <a:cubicBezTo>
                  <a:pt x="10742" y="19314"/>
                  <a:pt x="10650" y="19274"/>
                  <a:pt x="10550" y="19234"/>
                </a:cubicBezTo>
                <a:cubicBezTo>
                  <a:pt x="10029" y="19023"/>
                  <a:pt x="9481" y="18263"/>
                  <a:pt x="9070" y="17187"/>
                </a:cubicBezTo>
                <a:cubicBezTo>
                  <a:pt x="8805" y="16493"/>
                  <a:pt x="8764" y="16360"/>
                  <a:pt x="8585" y="15561"/>
                </a:cubicBezTo>
                <a:cubicBezTo>
                  <a:pt x="8422" y="14841"/>
                  <a:pt x="8350" y="14388"/>
                  <a:pt x="8235" y="13413"/>
                </a:cubicBezTo>
                <a:cubicBezTo>
                  <a:pt x="8151" y="12692"/>
                  <a:pt x="8133" y="12396"/>
                  <a:pt x="8119" y="11265"/>
                </a:cubicBezTo>
                <a:cubicBezTo>
                  <a:pt x="8098" y="9604"/>
                  <a:pt x="8183" y="8176"/>
                  <a:pt x="8284" y="8477"/>
                </a:cubicBezTo>
                <a:cubicBezTo>
                  <a:pt x="8309" y="8553"/>
                  <a:pt x="8307" y="8738"/>
                  <a:pt x="8274" y="9145"/>
                </a:cubicBezTo>
                <a:cubicBezTo>
                  <a:pt x="8214" y="9874"/>
                  <a:pt x="8215" y="11497"/>
                  <a:pt x="8274" y="12324"/>
                </a:cubicBezTo>
                <a:cubicBezTo>
                  <a:pt x="8334" y="13160"/>
                  <a:pt x="8514" y="14394"/>
                  <a:pt x="8691" y="15155"/>
                </a:cubicBezTo>
                <a:cubicBezTo>
                  <a:pt x="9084" y="16834"/>
                  <a:pt x="9765" y="17975"/>
                  <a:pt x="10526" y="18232"/>
                </a:cubicBezTo>
                <a:cubicBezTo>
                  <a:pt x="10753" y="18309"/>
                  <a:pt x="11210" y="18161"/>
                  <a:pt x="11516" y="17913"/>
                </a:cubicBezTo>
                <a:cubicBezTo>
                  <a:pt x="11834" y="17655"/>
                  <a:pt x="12371" y="16754"/>
                  <a:pt x="12355" y="16505"/>
                </a:cubicBezTo>
                <a:cubicBezTo>
                  <a:pt x="12351" y="16436"/>
                  <a:pt x="12411" y="16248"/>
                  <a:pt x="12486" y="16098"/>
                </a:cubicBezTo>
                <a:cubicBezTo>
                  <a:pt x="12561" y="15949"/>
                  <a:pt x="12683" y="15615"/>
                  <a:pt x="12758" y="15344"/>
                </a:cubicBezTo>
                <a:cubicBezTo>
                  <a:pt x="12896" y="14845"/>
                  <a:pt x="13156" y="13381"/>
                  <a:pt x="13175" y="12992"/>
                </a:cubicBezTo>
                <a:cubicBezTo>
                  <a:pt x="13181" y="12876"/>
                  <a:pt x="13205" y="12472"/>
                  <a:pt x="13234" y="12092"/>
                </a:cubicBezTo>
                <a:cubicBezTo>
                  <a:pt x="13299" y="11216"/>
                  <a:pt x="13302" y="10308"/>
                  <a:pt x="13239" y="9261"/>
                </a:cubicBezTo>
                <a:cubicBezTo>
                  <a:pt x="13186" y="8393"/>
                  <a:pt x="13053" y="7320"/>
                  <a:pt x="12952" y="6924"/>
                </a:cubicBezTo>
                <a:cubicBezTo>
                  <a:pt x="12919" y="6795"/>
                  <a:pt x="12894" y="6625"/>
                  <a:pt x="12894" y="6547"/>
                </a:cubicBezTo>
                <a:cubicBezTo>
                  <a:pt x="12894" y="6469"/>
                  <a:pt x="12740" y="5943"/>
                  <a:pt x="12554" y="5385"/>
                </a:cubicBezTo>
                <a:cubicBezTo>
                  <a:pt x="12257" y="4494"/>
                  <a:pt x="12179" y="4316"/>
                  <a:pt x="11904" y="3919"/>
                </a:cubicBezTo>
                <a:cubicBezTo>
                  <a:pt x="11309" y="3061"/>
                  <a:pt x="10710" y="2889"/>
                  <a:pt x="10099" y="3382"/>
                </a:cubicBezTo>
                <a:cubicBezTo>
                  <a:pt x="10091" y="3425"/>
                  <a:pt x="10071" y="3455"/>
                  <a:pt x="10036" y="3455"/>
                </a:cubicBezTo>
                <a:cubicBezTo>
                  <a:pt x="10015" y="3455"/>
                  <a:pt x="9987" y="3462"/>
                  <a:pt x="9958" y="3484"/>
                </a:cubicBezTo>
                <a:cubicBezTo>
                  <a:pt x="9949" y="3491"/>
                  <a:pt x="9942" y="3506"/>
                  <a:pt x="9934" y="3513"/>
                </a:cubicBezTo>
                <a:cubicBezTo>
                  <a:pt x="9689" y="3728"/>
                  <a:pt x="9229" y="4539"/>
                  <a:pt x="9060" y="5095"/>
                </a:cubicBezTo>
                <a:cubicBezTo>
                  <a:pt x="8756" y="6097"/>
                  <a:pt x="8638" y="6349"/>
                  <a:pt x="8638" y="6010"/>
                </a:cubicBezTo>
                <a:cubicBezTo>
                  <a:pt x="8638" y="5956"/>
                  <a:pt x="8813" y="5392"/>
                  <a:pt x="9026" y="4761"/>
                </a:cubicBezTo>
                <a:cubicBezTo>
                  <a:pt x="9321" y="3889"/>
                  <a:pt x="9376" y="3688"/>
                  <a:pt x="9254" y="3934"/>
                </a:cubicBezTo>
                <a:cubicBezTo>
                  <a:pt x="9167" y="4112"/>
                  <a:pt x="9044" y="4396"/>
                  <a:pt x="8983" y="4558"/>
                </a:cubicBezTo>
                <a:cubicBezTo>
                  <a:pt x="8921" y="4720"/>
                  <a:pt x="8871" y="4817"/>
                  <a:pt x="8871" y="4776"/>
                </a:cubicBezTo>
                <a:cubicBezTo>
                  <a:pt x="8871" y="4735"/>
                  <a:pt x="8839" y="4780"/>
                  <a:pt x="8803" y="4877"/>
                </a:cubicBezTo>
                <a:cubicBezTo>
                  <a:pt x="8767" y="4974"/>
                  <a:pt x="8746" y="5098"/>
                  <a:pt x="8755" y="5139"/>
                </a:cubicBezTo>
                <a:cubicBezTo>
                  <a:pt x="8763" y="5179"/>
                  <a:pt x="8713" y="5426"/>
                  <a:pt x="8643" y="5690"/>
                </a:cubicBezTo>
                <a:cubicBezTo>
                  <a:pt x="8400" y="6604"/>
                  <a:pt x="8125" y="8270"/>
                  <a:pt x="8143" y="8710"/>
                </a:cubicBezTo>
                <a:cubicBezTo>
                  <a:pt x="8147" y="8805"/>
                  <a:pt x="8126" y="8911"/>
                  <a:pt x="8099" y="8942"/>
                </a:cubicBezTo>
                <a:cubicBezTo>
                  <a:pt x="8029" y="9023"/>
                  <a:pt x="8047" y="12215"/>
                  <a:pt x="8124" y="13108"/>
                </a:cubicBezTo>
                <a:cubicBezTo>
                  <a:pt x="8276" y="14886"/>
                  <a:pt x="8718" y="16775"/>
                  <a:pt x="9235" y="17869"/>
                </a:cubicBezTo>
                <a:cubicBezTo>
                  <a:pt x="9682" y="18815"/>
                  <a:pt x="10085" y="19262"/>
                  <a:pt x="10642" y="19423"/>
                </a:cubicBezTo>
                <a:cubicBezTo>
                  <a:pt x="10802" y="19469"/>
                  <a:pt x="10955" y="19518"/>
                  <a:pt x="10982" y="19524"/>
                </a:cubicBezTo>
                <a:cubicBezTo>
                  <a:pt x="11098" y="19551"/>
                  <a:pt x="11488" y="19313"/>
                  <a:pt x="11744" y="19074"/>
                </a:cubicBezTo>
                <a:cubicBezTo>
                  <a:pt x="12645" y="18231"/>
                  <a:pt x="13298" y="16320"/>
                  <a:pt x="13617" y="13573"/>
                </a:cubicBezTo>
                <a:cubicBezTo>
                  <a:pt x="13730" y="12599"/>
                  <a:pt x="13732" y="12548"/>
                  <a:pt x="13734" y="10945"/>
                </a:cubicBezTo>
                <a:cubicBezTo>
                  <a:pt x="13735" y="9514"/>
                  <a:pt x="13724" y="9275"/>
                  <a:pt x="13670" y="9029"/>
                </a:cubicBezTo>
                <a:cubicBezTo>
                  <a:pt x="13637" y="8875"/>
                  <a:pt x="13608" y="8617"/>
                  <a:pt x="13603" y="8448"/>
                </a:cubicBezTo>
                <a:cubicBezTo>
                  <a:pt x="13577" y="7643"/>
                  <a:pt x="13282" y="6040"/>
                  <a:pt x="12986" y="5081"/>
                </a:cubicBezTo>
                <a:cubicBezTo>
                  <a:pt x="12828" y="4568"/>
                  <a:pt x="12477" y="3764"/>
                  <a:pt x="12273" y="3455"/>
                </a:cubicBezTo>
                <a:cubicBezTo>
                  <a:pt x="12195" y="3338"/>
                  <a:pt x="12142" y="3211"/>
                  <a:pt x="12152" y="3165"/>
                </a:cubicBezTo>
                <a:cubicBezTo>
                  <a:pt x="12161" y="3118"/>
                  <a:pt x="12134" y="3078"/>
                  <a:pt x="12093" y="3077"/>
                </a:cubicBezTo>
                <a:cubicBezTo>
                  <a:pt x="12053" y="3077"/>
                  <a:pt x="11915" y="2964"/>
                  <a:pt x="11788" y="2831"/>
                </a:cubicBezTo>
                <a:cubicBezTo>
                  <a:pt x="11543" y="2575"/>
                  <a:pt x="11271" y="2448"/>
                  <a:pt x="10997" y="2424"/>
                </a:cubicBezTo>
                <a:cubicBezTo>
                  <a:pt x="10939" y="2419"/>
                  <a:pt x="10884" y="2419"/>
                  <a:pt x="10827" y="2424"/>
                </a:cubicBezTo>
                <a:close/>
                <a:moveTo>
                  <a:pt x="3266" y="2439"/>
                </a:moveTo>
                <a:cubicBezTo>
                  <a:pt x="2906" y="2430"/>
                  <a:pt x="2416" y="2707"/>
                  <a:pt x="2252" y="3019"/>
                </a:cubicBezTo>
                <a:cubicBezTo>
                  <a:pt x="2210" y="3098"/>
                  <a:pt x="2156" y="3130"/>
                  <a:pt x="2135" y="3092"/>
                </a:cubicBezTo>
                <a:cubicBezTo>
                  <a:pt x="2113" y="3051"/>
                  <a:pt x="2107" y="3070"/>
                  <a:pt x="2121" y="3135"/>
                </a:cubicBezTo>
                <a:cubicBezTo>
                  <a:pt x="2134" y="3199"/>
                  <a:pt x="2106" y="3307"/>
                  <a:pt x="2048" y="3397"/>
                </a:cubicBezTo>
                <a:cubicBezTo>
                  <a:pt x="1995" y="3479"/>
                  <a:pt x="1954" y="3583"/>
                  <a:pt x="1951" y="3615"/>
                </a:cubicBezTo>
                <a:cubicBezTo>
                  <a:pt x="1982" y="3579"/>
                  <a:pt x="2016" y="3539"/>
                  <a:pt x="2053" y="3484"/>
                </a:cubicBezTo>
                <a:cubicBezTo>
                  <a:pt x="2251" y="3187"/>
                  <a:pt x="2660" y="2815"/>
                  <a:pt x="2931" y="2671"/>
                </a:cubicBezTo>
                <a:cubicBezTo>
                  <a:pt x="3170" y="2544"/>
                  <a:pt x="3791" y="2677"/>
                  <a:pt x="4076" y="2918"/>
                </a:cubicBezTo>
                <a:cubicBezTo>
                  <a:pt x="4503" y="3277"/>
                  <a:pt x="5044" y="4298"/>
                  <a:pt x="5358" y="5342"/>
                </a:cubicBezTo>
                <a:cubicBezTo>
                  <a:pt x="5566" y="6037"/>
                  <a:pt x="5819" y="7197"/>
                  <a:pt x="5886" y="7766"/>
                </a:cubicBezTo>
                <a:cubicBezTo>
                  <a:pt x="5965" y="8423"/>
                  <a:pt x="5997" y="8689"/>
                  <a:pt x="6051" y="9015"/>
                </a:cubicBezTo>
                <a:cubicBezTo>
                  <a:pt x="6085" y="9214"/>
                  <a:pt x="6100" y="9685"/>
                  <a:pt x="6100" y="10655"/>
                </a:cubicBezTo>
                <a:cubicBezTo>
                  <a:pt x="6100" y="11881"/>
                  <a:pt x="6091" y="12109"/>
                  <a:pt x="5998" y="13079"/>
                </a:cubicBezTo>
                <a:cubicBezTo>
                  <a:pt x="5931" y="13784"/>
                  <a:pt x="5841" y="14417"/>
                  <a:pt x="5741" y="14923"/>
                </a:cubicBezTo>
                <a:cubicBezTo>
                  <a:pt x="5657" y="15347"/>
                  <a:pt x="5570" y="15811"/>
                  <a:pt x="5547" y="15939"/>
                </a:cubicBezTo>
                <a:cubicBezTo>
                  <a:pt x="5504" y="16174"/>
                  <a:pt x="5111" y="17302"/>
                  <a:pt x="4930" y="17710"/>
                </a:cubicBezTo>
                <a:cubicBezTo>
                  <a:pt x="4734" y="18151"/>
                  <a:pt x="4233" y="18846"/>
                  <a:pt x="3974" y="19031"/>
                </a:cubicBezTo>
                <a:cubicBezTo>
                  <a:pt x="3634" y="19274"/>
                  <a:pt x="3414" y="19316"/>
                  <a:pt x="3057" y="19219"/>
                </a:cubicBezTo>
                <a:cubicBezTo>
                  <a:pt x="2569" y="19087"/>
                  <a:pt x="2071" y="18563"/>
                  <a:pt x="1776" y="17884"/>
                </a:cubicBezTo>
                <a:cubicBezTo>
                  <a:pt x="1709" y="17729"/>
                  <a:pt x="1589" y="17481"/>
                  <a:pt x="1514" y="17318"/>
                </a:cubicBezTo>
                <a:cubicBezTo>
                  <a:pt x="1439" y="17155"/>
                  <a:pt x="1323" y="16821"/>
                  <a:pt x="1257" y="16577"/>
                </a:cubicBezTo>
                <a:cubicBezTo>
                  <a:pt x="1190" y="16334"/>
                  <a:pt x="1115" y="16068"/>
                  <a:pt x="1087" y="15982"/>
                </a:cubicBezTo>
                <a:cubicBezTo>
                  <a:pt x="1001" y="15722"/>
                  <a:pt x="790" y="14642"/>
                  <a:pt x="704" y="14008"/>
                </a:cubicBezTo>
                <a:cubicBezTo>
                  <a:pt x="547" y="12858"/>
                  <a:pt x="450" y="10324"/>
                  <a:pt x="544" y="9871"/>
                </a:cubicBezTo>
                <a:cubicBezTo>
                  <a:pt x="596" y="9619"/>
                  <a:pt x="626" y="9946"/>
                  <a:pt x="626" y="10756"/>
                </a:cubicBezTo>
                <a:cubicBezTo>
                  <a:pt x="626" y="11831"/>
                  <a:pt x="666" y="12446"/>
                  <a:pt x="801" y="13471"/>
                </a:cubicBezTo>
                <a:cubicBezTo>
                  <a:pt x="991" y="14918"/>
                  <a:pt x="1346" y="16213"/>
                  <a:pt x="1781" y="17056"/>
                </a:cubicBezTo>
                <a:cubicBezTo>
                  <a:pt x="2435" y="18323"/>
                  <a:pt x="3288" y="18601"/>
                  <a:pt x="4008" y="17797"/>
                </a:cubicBezTo>
                <a:cubicBezTo>
                  <a:pt x="4348" y="17418"/>
                  <a:pt x="4746" y="16722"/>
                  <a:pt x="4746" y="16505"/>
                </a:cubicBezTo>
                <a:cubicBezTo>
                  <a:pt x="4746" y="16436"/>
                  <a:pt x="4804" y="16272"/>
                  <a:pt x="4872" y="16142"/>
                </a:cubicBezTo>
                <a:cubicBezTo>
                  <a:pt x="5323" y="15279"/>
                  <a:pt x="5690" y="12885"/>
                  <a:pt x="5702" y="10742"/>
                </a:cubicBezTo>
                <a:cubicBezTo>
                  <a:pt x="5711" y="9158"/>
                  <a:pt x="5495" y="7288"/>
                  <a:pt x="5144" y="5937"/>
                </a:cubicBezTo>
                <a:cubicBezTo>
                  <a:pt x="4922" y="5084"/>
                  <a:pt x="4494" y="4122"/>
                  <a:pt x="4178" y="3760"/>
                </a:cubicBezTo>
                <a:cubicBezTo>
                  <a:pt x="4065" y="3629"/>
                  <a:pt x="3927" y="3465"/>
                  <a:pt x="3873" y="3397"/>
                </a:cubicBezTo>
                <a:cubicBezTo>
                  <a:pt x="3701" y="3181"/>
                  <a:pt x="3555" y="3122"/>
                  <a:pt x="3140" y="3135"/>
                </a:cubicBezTo>
                <a:cubicBezTo>
                  <a:pt x="2701" y="3150"/>
                  <a:pt x="2515" y="3252"/>
                  <a:pt x="2281" y="3571"/>
                </a:cubicBezTo>
                <a:cubicBezTo>
                  <a:pt x="2211" y="3666"/>
                  <a:pt x="2112" y="3788"/>
                  <a:pt x="2033" y="3890"/>
                </a:cubicBezTo>
                <a:cubicBezTo>
                  <a:pt x="2019" y="3922"/>
                  <a:pt x="2003" y="3964"/>
                  <a:pt x="1975" y="4006"/>
                </a:cubicBezTo>
                <a:cubicBezTo>
                  <a:pt x="1915" y="4099"/>
                  <a:pt x="1779" y="4354"/>
                  <a:pt x="1674" y="4573"/>
                </a:cubicBezTo>
                <a:cubicBezTo>
                  <a:pt x="1544" y="4845"/>
                  <a:pt x="1469" y="4932"/>
                  <a:pt x="1446" y="4863"/>
                </a:cubicBezTo>
                <a:cubicBezTo>
                  <a:pt x="1423" y="4793"/>
                  <a:pt x="1478" y="4585"/>
                  <a:pt x="1621" y="4195"/>
                </a:cubicBezTo>
                <a:cubicBezTo>
                  <a:pt x="1888" y="3465"/>
                  <a:pt x="1753" y="3666"/>
                  <a:pt x="1446" y="4456"/>
                </a:cubicBezTo>
                <a:cubicBezTo>
                  <a:pt x="911" y="5834"/>
                  <a:pt x="550" y="7879"/>
                  <a:pt x="461" y="10031"/>
                </a:cubicBezTo>
                <a:cubicBezTo>
                  <a:pt x="428" y="10826"/>
                  <a:pt x="439" y="11799"/>
                  <a:pt x="485" y="12426"/>
                </a:cubicBezTo>
                <a:cubicBezTo>
                  <a:pt x="551" y="13312"/>
                  <a:pt x="743" y="14807"/>
                  <a:pt x="864" y="15373"/>
                </a:cubicBezTo>
                <a:cubicBezTo>
                  <a:pt x="1143" y="16682"/>
                  <a:pt x="1531" y="17817"/>
                  <a:pt x="1873" y="18334"/>
                </a:cubicBezTo>
                <a:cubicBezTo>
                  <a:pt x="1960" y="18464"/>
                  <a:pt x="2004" y="18599"/>
                  <a:pt x="1990" y="18668"/>
                </a:cubicBezTo>
                <a:cubicBezTo>
                  <a:pt x="1975" y="18741"/>
                  <a:pt x="1988" y="18752"/>
                  <a:pt x="2024" y="18711"/>
                </a:cubicBezTo>
                <a:cubicBezTo>
                  <a:pt x="2054" y="18677"/>
                  <a:pt x="2141" y="18730"/>
                  <a:pt x="2218" y="18827"/>
                </a:cubicBezTo>
                <a:cubicBezTo>
                  <a:pt x="2398" y="19054"/>
                  <a:pt x="2740" y="19339"/>
                  <a:pt x="2951" y="19437"/>
                </a:cubicBezTo>
                <a:cubicBezTo>
                  <a:pt x="3256" y="19579"/>
                  <a:pt x="3902" y="19365"/>
                  <a:pt x="4237" y="19016"/>
                </a:cubicBezTo>
                <a:cubicBezTo>
                  <a:pt x="5397" y="17806"/>
                  <a:pt x="6168" y="14567"/>
                  <a:pt x="6168" y="10887"/>
                </a:cubicBezTo>
                <a:cubicBezTo>
                  <a:pt x="6168" y="10036"/>
                  <a:pt x="6109" y="9067"/>
                  <a:pt x="6051" y="8927"/>
                </a:cubicBezTo>
                <a:cubicBezTo>
                  <a:pt x="6028" y="8871"/>
                  <a:pt x="6000" y="8599"/>
                  <a:pt x="5988" y="8318"/>
                </a:cubicBezTo>
                <a:cubicBezTo>
                  <a:pt x="5928" y="6845"/>
                  <a:pt x="5476" y="5015"/>
                  <a:pt x="4882" y="3832"/>
                </a:cubicBezTo>
                <a:cubicBezTo>
                  <a:pt x="4384" y="2841"/>
                  <a:pt x="3931" y="2456"/>
                  <a:pt x="3266" y="2439"/>
                </a:cubicBezTo>
                <a:close/>
              </a:path>
            </a:pathLst>
          </a:cu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2454</Words>
  <Application>Microsoft Macintosh PowerPoint</Application>
  <PresentationFormat>Custom</PresentationFormat>
  <Paragraphs>316</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Brush Script MT Italic</vt:lpstr>
      <vt:lpstr>Helvetica</vt:lpstr>
      <vt:lpstr>Helvetica Neue</vt:lpstr>
      <vt:lpstr>Helvetica Neue Medium</vt:lpstr>
      <vt:lpstr>Helvetica Neue Thin</vt:lpstr>
      <vt:lpstr>Impact</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ahmad abdo</cp:lastModifiedBy>
  <cp:revision>1</cp:revision>
  <dcterms:modified xsi:type="dcterms:W3CDTF">2021-01-27T16:12:42Z</dcterms:modified>
</cp:coreProperties>
</file>