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6CA1BF-F5F5-A659-2121-516652E6346F}" v="13" dt="2021-01-20T15:38:51.089"/>
    <p1510:client id="{79915D19-0B55-37AF-417B-72B54C51E748}" v="17" dt="2021-01-20T15:02:29.322"/>
    <p1510:client id="{7B1410D0-EF0D-089B-4C69-FCF7A5EC17C6}" v="730" dt="2021-01-21T09:45:45.091"/>
    <p1510:client id="{AFF2C56F-6A3F-3980-55DC-F4AE861D361E}" v="3" dt="2021-01-20T15:11:48.899"/>
    <p1510:client id="{C3FA8718-1FEA-4F49-AC01-B3E0DF67E335}" v="1877" dt="2021-01-20T11:31:45.637"/>
    <p1510:client id="{ECC545ED-15AE-DDE2-FF8E-147BE38E1056}" v="48" dt="2021-01-20T15:35:12.172"/>
    <p1510:client id="{FD11CD7F-600F-A631-5276-327F3560E35D}" v="1525" dt="2021-01-20T14:55:36.7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4660"/>
  </p:normalViewPr>
  <p:slideViewPr>
    <p:cSldViewPr snapToGrid="0">
      <p:cViewPr varScale="1">
        <p:scale>
          <a:sx n="68" d="100"/>
          <a:sy n="68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52D84-7541-4342-99BF-79CD7E4CA83F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AA67B-FF29-4468-8E77-FB5C6FA9C9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096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pas de transition origami ou avion //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825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966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065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780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687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ETIRER ET FONDU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AA67B-FF29-4468-8E77-FB5C6FA9C90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1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76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3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0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991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34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374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58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262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12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79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31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14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mailto:deveco@agglo-cobas.fr" TargetMode="External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.gif"/><Relationship Id="rId5" Type="http://schemas.openxmlformats.org/officeDocument/2006/relationships/image" Target="../media/image6.png"/><Relationship Id="rId4" Type="http://schemas.openxmlformats.org/officeDocument/2006/relationships/hyperlink" Target="mailto:oca@arcachon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32560" y="2807760"/>
            <a:ext cx="9326880" cy="1578694"/>
          </a:xfrm>
        </p:spPr>
        <p:txBody>
          <a:bodyPr vert="horz" lIns="91440" tIns="45720" rIns="91440" bIns="45720" rtlCol="0">
            <a:noAutofit/>
          </a:bodyPr>
          <a:lstStyle/>
          <a:p>
            <a:pPr algn="l"/>
            <a:r>
              <a:rPr lang="en-US" sz="7000" b="1" dirty="0">
                <a:solidFill>
                  <a:srgbClr val="FFC000"/>
                </a:solidFill>
                <a:latin typeface="Berlin Sans FB Demi"/>
              </a:rPr>
              <a:t>Le </a:t>
            </a:r>
            <a:r>
              <a:rPr lang="en-US" sz="7000" b="1" dirty="0" err="1">
                <a:solidFill>
                  <a:srgbClr val="FFC000"/>
                </a:solidFill>
                <a:latin typeface="Berlin Sans FB Demi"/>
              </a:rPr>
              <a:t>Chèque</a:t>
            </a:r>
            <a:r>
              <a:rPr lang="en-US" sz="7000" b="1" dirty="0">
                <a:solidFill>
                  <a:srgbClr val="FFC000"/>
                </a:solidFill>
                <a:latin typeface="Berlin Sans FB Demi"/>
              </a:rPr>
              <a:t> Numérique</a:t>
            </a:r>
            <a:br>
              <a:rPr lang="en-US" sz="7000" b="1" dirty="0">
                <a:solidFill>
                  <a:srgbClr val="FFC000"/>
                </a:solidFill>
                <a:latin typeface="Berlin Sans FB Demi"/>
              </a:rPr>
            </a:br>
            <a:r>
              <a:rPr lang="en-US" sz="7000" b="1" dirty="0">
                <a:solidFill>
                  <a:srgbClr val="FFC000"/>
                </a:solidFill>
                <a:latin typeface="Berlin Sans FB Demi"/>
              </a:rPr>
              <a:t>pour les </a:t>
            </a:r>
            <a:r>
              <a:rPr lang="en-US" sz="7000" b="1" dirty="0" err="1">
                <a:solidFill>
                  <a:srgbClr val="FFC000"/>
                </a:solidFill>
                <a:latin typeface="Berlin Sans FB Demi"/>
              </a:rPr>
              <a:t>commerçants</a:t>
            </a:r>
            <a:endParaRPr lang="en-US" sz="7000" b="1" dirty="0">
              <a:solidFill>
                <a:srgbClr val="FFC000"/>
              </a:solidFill>
              <a:latin typeface="Berlin Sans FB Demi"/>
              <a:cs typeface="Calibri Light"/>
            </a:endParaRPr>
          </a:p>
        </p:txBody>
      </p:sp>
      <p:sp>
        <p:nvSpPr>
          <p:cNvPr id="10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2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CC5EF13-2F1D-4755-8E7A-5A4A53D595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0631" y="-4052"/>
            <a:ext cx="2256721" cy="2173073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32159C8-8F6A-4324-A40C-4366997A45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966" y="1437"/>
            <a:ext cx="2268748" cy="23118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408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312">
        <p:blinds dir="vert"/>
      </p:transition>
    </mc:Choice>
    <mc:Fallback xmlns="">
      <p:transition spd="slow" advTm="431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81C853-133B-4117-8B87-8888C5D2A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8254" y="1284815"/>
            <a:ext cx="5996634" cy="117514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Aharoni"/>
              </a:rPr>
              <a:t>Qu'est-ce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Aharoni"/>
              </a:rPr>
              <a:t> que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Aharoni"/>
              </a:rPr>
              <a:t>c’est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Aharoni"/>
              </a:rPr>
              <a:t> ?</a:t>
            </a:r>
            <a:endParaRPr lang="en-US" sz="4000" dirty="0">
              <a:solidFill>
                <a:schemeClr val="tx2"/>
              </a:solidFill>
              <a:latin typeface="Aharoni"/>
              <a:cs typeface="Aharon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73570-8D08-4C73-BA35-21F7A4308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6306" y="4328378"/>
            <a:ext cx="4334089" cy="112536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2500" dirty="0">
                <a:latin typeface="Georgia Pro Light"/>
                <a:cs typeface="Times"/>
              </a:rPr>
              <a:t>pour </a:t>
            </a:r>
            <a:r>
              <a:rPr lang="en-US" sz="2500" dirty="0" err="1">
                <a:latin typeface="Georgia Pro Light"/>
                <a:cs typeface="Times"/>
              </a:rPr>
              <a:t>accompagner</a:t>
            </a:r>
            <a:r>
              <a:rPr lang="en-US" sz="2500" dirty="0">
                <a:latin typeface="Georgia Pro Light"/>
                <a:cs typeface="Times"/>
              </a:rPr>
              <a:t> les </a:t>
            </a:r>
            <a:r>
              <a:rPr lang="en-US" sz="2500" dirty="0" err="1">
                <a:latin typeface="Georgia Pro Light"/>
                <a:cs typeface="Times"/>
              </a:rPr>
              <a:t>commerçants</a:t>
            </a:r>
            <a:r>
              <a:rPr lang="en-US" sz="2500" dirty="0">
                <a:latin typeface="Georgia Pro Light"/>
                <a:cs typeface="Times"/>
              </a:rPr>
              <a:t> et les petites </a:t>
            </a:r>
            <a:r>
              <a:rPr lang="en-US" sz="2500" dirty="0" err="1">
                <a:latin typeface="Georgia Pro Light"/>
                <a:cs typeface="Times"/>
              </a:rPr>
              <a:t>entreprises</a:t>
            </a:r>
            <a:endParaRPr lang="en-US" sz="2500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0B82708-E5E8-416C-BD3C-9CAF99CEA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743" y="695011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7B3DB734-6DA5-45F0-95CA-116676A6DCAE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6017B3C-2EA8-4529-8A72-7BAAD4D234F2}"/>
              </a:ext>
            </a:extLst>
          </p:cNvPr>
          <p:cNvSpPr txBox="1"/>
          <p:nvPr/>
        </p:nvSpPr>
        <p:spPr>
          <a:xfrm>
            <a:off x="2156001" y="2950202"/>
            <a:ext cx="78765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Georgia Pro Light"/>
                <a:cs typeface="Times"/>
              </a:rPr>
              <a:t>Un </a:t>
            </a:r>
            <a:r>
              <a:rPr lang="en-US" sz="4000" b="1" dirty="0" err="1">
                <a:latin typeface="Georgia Pro Light"/>
                <a:cs typeface="Times"/>
              </a:rPr>
              <a:t>dispositif</a:t>
            </a:r>
            <a:r>
              <a:rPr lang="en-US" sz="4000" b="1" dirty="0">
                <a:latin typeface="Georgia Pro Light"/>
                <a:cs typeface="Times"/>
              </a:rPr>
              <a:t> </a:t>
            </a:r>
            <a:r>
              <a:rPr lang="en-US" sz="4000" b="1" dirty="0" err="1">
                <a:solidFill>
                  <a:srgbClr val="FFC000"/>
                </a:solidFill>
                <a:latin typeface="Georgia Pro Light"/>
                <a:cs typeface="Times"/>
              </a:rPr>
              <a:t>d'aide</a:t>
            </a:r>
            <a:r>
              <a:rPr lang="en-US" sz="4000" b="1" dirty="0">
                <a:solidFill>
                  <a:srgbClr val="FFC000"/>
                </a:solidFill>
                <a:latin typeface="Georgia Pro Light"/>
                <a:cs typeface="Times"/>
              </a:rPr>
              <a:t>  </a:t>
            </a:r>
          </a:p>
          <a:p>
            <a:pPr algn="ctr"/>
            <a:r>
              <a:rPr lang="en-US" sz="4000" b="1" dirty="0">
                <a:solidFill>
                  <a:srgbClr val="FFC000"/>
                </a:solidFill>
                <a:latin typeface="Georgia Pro Light"/>
                <a:cs typeface="Times"/>
              </a:rPr>
              <a:t>à la transition numérique </a:t>
            </a:r>
            <a:endParaRPr lang="fr-FR" sz="4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9955185"/>
      </p:ext>
    </p:extLst>
  </p:cSld>
  <p:clrMapOvr>
    <a:masterClrMapping/>
  </p:clrMapOvr>
  <p:transition spd="slow" advTm="9152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8C1556-D0BF-4CAC-8047-ECC577041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9855" y="1296940"/>
            <a:ext cx="6057018" cy="1161289"/>
          </a:xfrm>
        </p:spPr>
        <p:txBody>
          <a:bodyPr anchor="ctr">
            <a:noAutofit/>
          </a:bodyPr>
          <a:lstStyle/>
          <a:p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Qui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peut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en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bénéficier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?</a:t>
            </a:r>
            <a:endParaRPr lang="en-US" sz="4000" b="1" i="1" u="sng" dirty="0">
              <a:solidFill>
                <a:schemeClr val="tx2"/>
              </a:solidFill>
              <a:latin typeface="Aharoni"/>
              <a:cs typeface="Aharon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EC0D0B-9B05-4326-A331-6EFD17C9A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929" y="663840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74686D34-986E-4EA6-8701-6BA7A1CE6A35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E05CB-1EC8-4C8B-99F0-1D29B6ED6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0731" y="4976002"/>
            <a:ext cx="4466868" cy="99691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2700" dirty="0">
              <a:latin typeface="Georgia Pro Light"/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dirty="0">
                <a:latin typeface="Georgia Pro Light"/>
                <a:cs typeface="Calibri" panose="020F0502020204030204"/>
              </a:rPr>
              <a:t>(*hors </a:t>
            </a:r>
            <a:r>
              <a:rPr lang="en-US" sz="1600" dirty="0" err="1">
                <a:latin typeface="Georgia Pro Light"/>
                <a:cs typeface="Calibri" panose="020F0502020204030204"/>
              </a:rPr>
              <a:t>gérant</a:t>
            </a:r>
            <a:r>
              <a:rPr lang="en-US" sz="1600" dirty="0">
                <a:latin typeface="Georgia Pro Light"/>
                <a:cs typeface="Calibri" panose="020F0502020204030204"/>
              </a:rPr>
              <a:t> et hors </a:t>
            </a:r>
            <a:r>
              <a:rPr lang="en-US" sz="1600" dirty="0" err="1">
                <a:latin typeface="Georgia Pro Light"/>
                <a:cs typeface="Calibri" panose="020F0502020204030204"/>
              </a:rPr>
              <a:t>filière</a:t>
            </a:r>
            <a:r>
              <a:rPr lang="en-US" sz="1600" dirty="0">
                <a:latin typeface="Georgia Pro Light"/>
                <a:cs typeface="Calibri" panose="020F0502020204030204"/>
              </a:rPr>
              <a:t> numérique)</a:t>
            </a:r>
            <a:endParaRPr lang="en-US" sz="1600" dirty="0">
              <a:cs typeface="Calibri"/>
            </a:endParaRPr>
          </a:p>
          <a:p>
            <a:pPr marL="0" indent="0">
              <a:buNone/>
            </a:pPr>
            <a:endParaRPr lang="en-US" sz="2500" dirty="0">
              <a:latin typeface="Georgia Pro Light"/>
              <a:cs typeface="Calibri" panose="020F0502020204030204"/>
            </a:endParaRPr>
          </a:p>
          <a:p>
            <a:pPr marL="0" indent="0">
              <a:buNone/>
            </a:pPr>
            <a:endParaRPr lang="en-US" sz="2500" dirty="0">
              <a:latin typeface="Georgia Pro Light"/>
              <a:cs typeface="Calibri" panose="020F0502020204030204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6B4BADC-B974-4193-84FD-F944C874A4B4}"/>
              </a:ext>
            </a:extLst>
          </p:cNvPr>
          <p:cNvSpPr txBox="1"/>
          <p:nvPr/>
        </p:nvSpPr>
        <p:spPr>
          <a:xfrm>
            <a:off x="1335583" y="2580686"/>
            <a:ext cx="99393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500" dirty="0">
                <a:latin typeface="Georgia Pro Light"/>
                <a:cs typeface="Calibri" panose="020F0502020204030204"/>
              </a:rPr>
              <a:t>Les </a:t>
            </a:r>
            <a:r>
              <a:rPr lang="en-US" sz="2500" dirty="0" err="1">
                <a:latin typeface="Georgia Pro Light"/>
                <a:cs typeface="Calibri" panose="020F0502020204030204"/>
              </a:rPr>
              <a:t>entreprises</a:t>
            </a:r>
            <a:r>
              <a:rPr lang="en-US" sz="2500" dirty="0">
                <a:latin typeface="Georgia Pro Light"/>
                <a:cs typeface="Calibri" panose="020F0502020204030204"/>
              </a:rPr>
              <a:t> de </a:t>
            </a:r>
            <a:r>
              <a:rPr lang="en-US" sz="2500" b="1" dirty="0" err="1">
                <a:solidFill>
                  <a:srgbClr val="FFC000"/>
                </a:solidFill>
                <a:latin typeface="Georgia Pro Light"/>
                <a:cs typeface="Calibri" panose="020F0502020204030204"/>
              </a:rPr>
              <a:t>moins</a:t>
            </a:r>
            <a:r>
              <a:rPr lang="en-US" sz="2500" b="1" dirty="0">
                <a:solidFill>
                  <a:srgbClr val="FFC000"/>
                </a:solidFill>
                <a:latin typeface="Georgia Pro Light"/>
                <a:cs typeface="Calibri" panose="020F0502020204030204"/>
              </a:rPr>
              <a:t> de 10 </a:t>
            </a:r>
            <a:r>
              <a:rPr lang="en-US" sz="2500" b="1" dirty="0" err="1">
                <a:solidFill>
                  <a:srgbClr val="FFC000"/>
                </a:solidFill>
                <a:latin typeface="Georgia Pro Light"/>
                <a:cs typeface="Calibri" panose="020F0502020204030204"/>
              </a:rPr>
              <a:t>salariés</a:t>
            </a:r>
            <a:r>
              <a:rPr lang="en-US" sz="2500" b="1">
                <a:solidFill>
                  <a:srgbClr val="FFC000"/>
                </a:solidFill>
                <a:latin typeface="Georgia Pro Light"/>
                <a:cs typeface="Calibri" panose="020F0502020204030204"/>
              </a:rPr>
              <a:t>* de </a:t>
            </a:r>
            <a:r>
              <a:rPr lang="en-US" sz="2500" b="1" dirty="0">
                <a:solidFill>
                  <a:srgbClr val="FFC000"/>
                </a:solidFill>
                <a:latin typeface="Georgia Pro Light"/>
                <a:cs typeface="Calibri" panose="020F0502020204030204"/>
              </a:rPr>
              <a:t>la COBAS </a:t>
            </a:r>
            <a:r>
              <a:rPr lang="en-US" sz="2500" dirty="0">
                <a:latin typeface="Georgia Pro Light"/>
                <a:cs typeface="Calibri" panose="020F0502020204030204"/>
              </a:rPr>
              <a:t> </a:t>
            </a:r>
            <a:r>
              <a:rPr lang="en-US" sz="2500" dirty="0" err="1">
                <a:latin typeface="Georgia Pro Light"/>
                <a:cs typeface="Calibri" panose="020F0502020204030204"/>
              </a:rPr>
              <a:t>inscrites</a:t>
            </a:r>
            <a:r>
              <a:rPr lang="en-US" sz="2500" dirty="0">
                <a:latin typeface="Georgia Pro Light"/>
                <a:cs typeface="Calibri" panose="020F0502020204030204"/>
              </a:rPr>
              <a:t> au :</a:t>
            </a:r>
            <a:endParaRPr lang="en-US" sz="2500" dirty="0">
              <a:cs typeface="Calibri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4D384EF-5010-4DC5-AC43-4D286CA67460}"/>
              </a:ext>
            </a:extLst>
          </p:cNvPr>
          <p:cNvSpPr txBox="1"/>
          <p:nvPr/>
        </p:nvSpPr>
        <p:spPr>
          <a:xfrm>
            <a:off x="1335583" y="3363682"/>
            <a:ext cx="625453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- </a:t>
            </a:r>
            <a:r>
              <a:rPr lang="en-US" sz="2500" b="1" dirty="0" err="1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Registre</a:t>
            </a:r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des </a:t>
            </a:r>
            <a:r>
              <a:rPr lang="en-US" sz="2500" b="1" dirty="0" err="1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Commerces</a:t>
            </a:r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et des </a:t>
            </a:r>
            <a:r>
              <a:rPr lang="en-US" sz="2500" b="1" dirty="0" err="1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Sociétés</a:t>
            </a:r>
            <a:endParaRPr lang="en-US" sz="2500" dirty="0">
              <a:solidFill>
                <a:schemeClr val="accent1">
                  <a:lumMod val="5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endParaRPr lang="fr-FR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21814E1A-997E-40E1-8577-6EA316BEF074}"/>
              </a:ext>
            </a:extLst>
          </p:cNvPr>
          <p:cNvSpPr txBox="1"/>
          <p:nvPr/>
        </p:nvSpPr>
        <p:spPr>
          <a:xfrm>
            <a:off x="1335583" y="4005715"/>
            <a:ext cx="471716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- </a:t>
            </a:r>
            <a:r>
              <a:rPr lang="en-US" sz="2500" b="1" dirty="0" err="1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Registre</a:t>
            </a:r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des arts et des métiers</a:t>
            </a:r>
            <a:endParaRPr lang="en-US" sz="2500" dirty="0">
              <a:solidFill>
                <a:schemeClr val="accent1">
                  <a:lumMod val="5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endParaRPr lang="fr-FR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29D3746B-E9B3-444B-A80A-DC4E88F8E059}"/>
              </a:ext>
            </a:extLst>
          </p:cNvPr>
          <p:cNvSpPr txBox="1"/>
          <p:nvPr/>
        </p:nvSpPr>
        <p:spPr>
          <a:xfrm>
            <a:off x="1335583" y="4647748"/>
            <a:ext cx="521489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- Chambre </a:t>
            </a:r>
            <a:r>
              <a:rPr lang="en-US" sz="2500" b="1" dirty="0" err="1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d'agriculture</a:t>
            </a:r>
            <a:r>
              <a:rPr lang="en-US" sz="2500" dirty="0">
                <a:latin typeface="Georgia Pro Light"/>
                <a:cs typeface="Calibri" panose="020F0502020204030204"/>
              </a:rPr>
              <a:t>  </a:t>
            </a:r>
          </a:p>
          <a:p>
            <a:endParaRPr lang="fr-F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037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6354">
        <p14:switch dir="r"/>
      </p:transition>
    </mc:Choice>
    <mc:Fallback xmlns="">
      <p:transition spd="slow" advTm="16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3" grpId="0" build="p"/>
      <p:bldP spid="9" grpId="0"/>
      <p:bldP spid="13" grpId="1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C9FA68-5A66-4C0A-A5E7-7B6FC92FD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36" y="1451331"/>
            <a:ext cx="6229023" cy="773363"/>
          </a:xfrm>
        </p:spPr>
        <p:txBody>
          <a:bodyPr anchor="ctr">
            <a:normAutofit/>
          </a:bodyPr>
          <a:lstStyle/>
          <a:p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Comment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ça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marche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 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16BA9-34B8-465D-B463-98CDE06D8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5903" y="2437897"/>
            <a:ext cx="4978054" cy="12500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2200" dirty="0">
                <a:latin typeface="Georgia Pro Light"/>
                <a:cs typeface="Calibri" panose="020F0502020204030204"/>
              </a:rPr>
              <a:t>Un </a:t>
            </a:r>
            <a:r>
              <a:rPr lang="en-US" sz="2200" dirty="0" err="1">
                <a:latin typeface="Georgia Pro Light"/>
                <a:cs typeface="Calibri" panose="020F0502020204030204"/>
              </a:rPr>
              <a:t>professionnel</a:t>
            </a:r>
            <a:r>
              <a:rPr lang="en-US" sz="2200" dirty="0">
                <a:latin typeface="Georgia Pro Light"/>
                <a:cs typeface="Calibri" panose="020F0502020204030204"/>
              </a:rPr>
              <a:t> </a:t>
            </a:r>
            <a:r>
              <a:rPr lang="en-US" sz="2200" dirty="0" err="1">
                <a:latin typeface="Georgia Pro Light"/>
                <a:cs typeface="Calibri" panose="020F0502020204030204"/>
              </a:rPr>
              <a:t>réalise</a:t>
            </a:r>
            <a:r>
              <a:rPr lang="en-US" sz="2200" dirty="0">
                <a:latin typeface="Georgia Pro Light"/>
                <a:cs typeface="Calibri" panose="020F0502020204030204"/>
              </a:rPr>
              <a:t> le </a:t>
            </a:r>
            <a:r>
              <a:rPr lang="en-US" sz="2200" b="1" dirty="0">
                <a:solidFill>
                  <a:srgbClr val="FFC000"/>
                </a:solidFill>
                <a:latin typeface="Georgia Pro Light"/>
                <a:cs typeface="Calibri" panose="020F0502020204030204"/>
              </a:rPr>
              <a:t>Diagnostic Numérique</a:t>
            </a:r>
            <a:r>
              <a:rPr lang="en-US" sz="2200" dirty="0">
                <a:latin typeface="Georgia Pro Light"/>
                <a:cs typeface="Calibri" panose="020F0502020204030204"/>
              </a:rPr>
              <a:t> de </a:t>
            </a:r>
            <a:r>
              <a:rPr lang="en-US" sz="2200" dirty="0" err="1">
                <a:latin typeface="Georgia Pro Light"/>
                <a:cs typeface="Calibri" panose="020F0502020204030204"/>
              </a:rPr>
              <a:t>votre</a:t>
            </a:r>
            <a:r>
              <a:rPr lang="en-US" sz="2200" dirty="0">
                <a:latin typeface="Georgia Pro Light"/>
                <a:cs typeface="Calibri" panose="020F0502020204030204"/>
              </a:rPr>
              <a:t> boutique et </a:t>
            </a:r>
            <a:r>
              <a:rPr lang="en-US" sz="2200" dirty="0" err="1">
                <a:latin typeface="Georgia Pro Light"/>
                <a:cs typeface="Calibri" panose="020F0502020204030204"/>
              </a:rPr>
              <a:t>vous</a:t>
            </a:r>
            <a:r>
              <a:rPr lang="en-US" sz="2200" dirty="0">
                <a:latin typeface="Georgia Pro Light"/>
                <a:cs typeface="Calibri" panose="020F0502020204030204"/>
              </a:rPr>
              <a:t> fait des </a:t>
            </a:r>
            <a:r>
              <a:rPr lang="en-US" sz="2200" dirty="0" err="1">
                <a:latin typeface="Georgia Pro Light"/>
                <a:cs typeface="Calibri" panose="020F0502020204030204"/>
              </a:rPr>
              <a:t>préconisations</a:t>
            </a:r>
            <a:r>
              <a:rPr lang="en-US" sz="2200" dirty="0">
                <a:latin typeface="Georgia Pro Light"/>
                <a:cs typeface="Calibri" panose="020F0502020204030204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8DC1C5-B917-484A-ACED-3DC69CA63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623" y="767671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40843685-81B9-4B6E-B02A-181F7A8B37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4795" y="3258862"/>
            <a:ext cx="3726872" cy="2220463"/>
          </a:xfrm>
          <a:prstGeom prst="rect">
            <a:avLst/>
          </a:prstGeom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94EB4F5A-D24C-4500-8623-3529AB9F8493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D15502E-0A8B-4F9A-89FA-8AB41265A286}"/>
              </a:ext>
            </a:extLst>
          </p:cNvPr>
          <p:cNvSpPr txBox="1"/>
          <p:nvPr/>
        </p:nvSpPr>
        <p:spPr>
          <a:xfrm>
            <a:off x="5455903" y="3644691"/>
            <a:ext cx="49780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err="1">
                <a:latin typeface="Georgia Pro Light"/>
                <a:cs typeface="Calibri" panose="020F0502020204030204"/>
              </a:rPr>
              <a:t>Vous</a:t>
            </a:r>
            <a:r>
              <a:rPr lang="en-US" sz="2200" dirty="0">
                <a:latin typeface="Georgia Pro Light"/>
                <a:cs typeface="Calibri" panose="020F0502020204030204"/>
              </a:rPr>
              <a:t> </a:t>
            </a:r>
            <a:r>
              <a:rPr lang="en-US" sz="2200" dirty="0" err="1">
                <a:latin typeface="Georgia Pro Light"/>
                <a:cs typeface="Calibri" panose="020F0502020204030204"/>
              </a:rPr>
              <a:t>choisissez</a:t>
            </a:r>
            <a:r>
              <a:rPr lang="en-US" sz="2200" dirty="0">
                <a:latin typeface="Georgia Pro Light"/>
                <a:cs typeface="Calibri" panose="020F0502020204030204"/>
              </a:rPr>
              <a:t> des </a:t>
            </a:r>
            <a:r>
              <a:rPr lang="en-US" sz="2200" dirty="0" err="1">
                <a:latin typeface="Georgia Pro Light"/>
                <a:cs typeface="Calibri" panose="020F0502020204030204"/>
              </a:rPr>
              <a:t>prestataires</a:t>
            </a:r>
            <a:r>
              <a:rPr lang="en-US" sz="2200" dirty="0">
                <a:latin typeface="Georgia Pro Light"/>
                <a:cs typeface="Calibri" panose="020F0502020204030204"/>
              </a:rPr>
              <a:t> et </a:t>
            </a:r>
            <a:r>
              <a:rPr lang="en-US" sz="2200" dirty="0" err="1">
                <a:latin typeface="Georgia Pro Light"/>
                <a:cs typeface="Calibri" panose="020F0502020204030204"/>
              </a:rPr>
              <a:t>établissez</a:t>
            </a:r>
            <a:r>
              <a:rPr lang="en-US" sz="2200" dirty="0">
                <a:latin typeface="Georgia Pro Light"/>
                <a:cs typeface="Calibri" panose="020F0502020204030204"/>
              </a:rPr>
              <a:t> des </a:t>
            </a:r>
            <a:r>
              <a:rPr lang="en-US" sz="2200" dirty="0" err="1">
                <a:latin typeface="Georgia Pro Light"/>
                <a:cs typeface="Calibri" panose="020F0502020204030204"/>
              </a:rPr>
              <a:t>devis</a:t>
            </a:r>
            <a:r>
              <a:rPr lang="en-US" sz="2200" dirty="0">
                <a:latin typeface="Georgia Pro Light"/>
                <a:cs typeface="Calibri" panose="020F0502020204030204"/>
              </a:rPr>
              <a:t>.</a:t>
            </a:r>
          </a:p>
          <a:p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F55737C-30DE-4845-984E-76DB3EDF12A5}"/>
              </a:ext>
            </a:extLst>
          </p:cNvPr>
          <p:cNvSpPr txBox="1"/>
          <p:nvPr/>
        </p:nvSpPr>
        <p:spPr>
          <a:xfrm>
            <a:off x="5455903" y="4611330"/>
            <a:ext cx="49780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err="1">
                <a:latin typeface="Georgia Pro Light"/>
                <a:cs typeface="Calibri" panose="020F0502020204030204"/>
              </a:rPr>
              <a:t>Vous</a:t>
            </a:r>
            <a:r>
              <a:rPr lang="en-US" sz="2200" dirty="0">
                <a:latin typeface="Georgia Pro Light"/>
                <a:cs typeface="Calibri" panose="020F0502020204030204"/>
              </a:rPr>
              <a:t> </a:t>
            </a:r>
            <a:r>
              <a:rPr lang="en-US" sz="2200" dirty="0" err="1">
                <a:latin typeface="Georgia Pro Light"/>
                <a:cs typeface="Calibri" panose="020F0502020204030204"/>
              </a:rPr>
              <a:t>présentez</a:t>
            </a:r>
            <a:r>
              <a:rPr lang="en-US" sz="2200" dirty="0">
                <a:latin typeface="Georgia Pro Light"/>
                <a:cs typeface="Calibri" panose="020F0502020204030204"/>
              </a:rPr>
              <a:t> un dossier de </a:t>
            </a:r>
            <a:r>
              <a:rPr lang="en-US" sz="2200" dirty="0" err="1">
                <a:latin typeface="Georgia Pro Light"/>
                <a:cs typeface="Calibri" panose="020F0502020204030204"/>
              </a:rPr>
              <a:t>demande</a:t>
            </a:r>
            <a:r>
              <a:rPr lang="en-US" sz="2200" dirty="0">
                <a:latin typeface="Georgia Pro Light"/>
                <a:cs typeface="Calibri" panose="020F0502020204030204"/>
              </a:rPr>
              <a:t> de </a:t>
            </a:r>
            <a:r>
              <a:rPr lang="en-US" sz="2200" dirty="0" err="1">
                <a:latin typeface="Georgia Pro Light"/>
                <a:cs typeface="Calibri" panose="020F0502020204030204"/>
              </a:rPr>
              <a:t>financement</a:t>
            </a:r>
            <a:r>
              <a:rPr lang="en-US" sz="2200" dirty="0">
                <a:latin typeface="Georgia Pro Light"/>
                <a:cs typeface="Calibri" panose="020F0502020204030204"/>
              </a:rPr>
              <a:t> </a:t>
            </a:r>
            <a:r>
              <a:rPr lang="en-US" sz="2200" dirty="0" err="1">
                <a:latin typeface="Georgia Pro Light"/>
                <a:cs typeface="Calibri" panose="020F0502020204030204"/>
              </a:rPr>
              <a:t>auprès</a:t>
            </a:r>
            <a:r>
              <a:rPr lang="en-US" sz="2200" dirty="0">
                <a:latin typeface="Georgia Pro Light"/>
                <a:cs typeface="Calibri" panose="020F0502020204030204"/>
              </a:rPr>
              <a:t> de la COBAS.</a:t>
            </a:r>
          </a:p>
          <a:p>
            <a:endParaRPr lang="fr-F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0270075"/>
      </p:ext>
    </p:extLst>
  </p:cSld>
  <p:clrMapOvr>
    <a:masterClrMapping/>
  </p:clrMapOvr>
  <p:transition spd="slow" advTm="1410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11" grpId="0"/>
      <p:bldP spid="4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E86107-05D5-4877-BC29-465C22FF8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822" y="1428850"/>
            <a:ext cx="6616167" cy="828781"/>
          </a:xfrm>
        </p:spPr>
        <p:txBody>
          <a:bodyPr anchor="ctr">
            <a:noAutofit/>
          </a:bodyPr>
          <a:lstStyle/>
          <a:p>
            <a:r>
              <a:rPr lang="en-US" sz="4000" b="1" i="1" u="sng" dirty="0" err="1">
                <a:solidFill>
                  <a:srgbClr val="44546A"/>
                </a:solidFill>
                <a:latin typeface="Aharoni"/>
                <a:cs typeface="Calibri Light"/>
              </a:rPr>
              <a:t>Quelles</a:t>
            </a:r>
            <a:r>
              <a:rPr lang="en-US" sz="4000" b="1" i="1" u="sng" dirty="0">
                <a:solidFill>
                  <a:srgbClr val="44546A"/>
                </a:solidFill>
                <a:latin typeface="Aharoni"/>
                <a:cs typeface="Calibri Light"/>
              </a:rPr>
              <a:t> </a:t>
            </a:r>
            <a:r>
              <a:rPr lang="en-US" sz="4000" b="1" i="1" u="sng" dirty="0" err="1">
                <a:solidFill>
                  <a:srgbClr val="44546A"/>
                </a:solidFill>
                <a:latin typeface="Aharoni"/>
                <a:cs typeface="Calibri Light"/>
              </a:rPr>
              <a:t>sont</a:t>
            </a:r>
            <a:r>
              <a:rPr lang="en-US" sz="4000" b="1" i="1" u="sng" dirty="0">
                <a:solidFill>
                  <a:srgbClr val="44546A"/>
                </a:solidFill>
                <a:latin typeface="Aharoni"/>
                <a:cs typeface="Calibri Light"/>
              </a:rPr>
              <a:t> les conditions </a:t>
            </a:r>
            <a:r>
              <a:rPr lang="en-US" sz="4000" b="1" i="1" u="sng" dirty="0" err="1">
                <a:solidFill>
                  <a:srgbClr val="44546A"/>
                </a:solidFill>
                <a:latin typeface="Aharoni"/>
                <a:cs typeface="Calibri Light"/>
              </a:rPr>
              <a:t>d'éligibilité</a:t>
            </a:r>
            <a:r>
              <a:rPr lang="en-US" sz="4000" b="1" i="1" u="sng" dirty="0">
                <a:solidFill>
                  <a:srgbClr val="44546A"/>
                </a:solidFill>
                <a:latin typeface="Aharoni"/>
                <a:cs typeface="Calibri Light"/>
              </a:rPr>
              <a:t> ?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8420AC-58B2-40AE-9E9F-B508FAA98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011" y="746826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C82E72C5-C0A6-4F1A-8B4F-24A8960012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6112" y="3628393"/>
            <a:ext cx="2894459" cy="1625412"/>
          </a:xfrm>
          <a:prstGeom prst="rect">
            <a:avLst/>
          </a:prstGeom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6BADB4A5-1C40-4292-8CE4-192DDCC4D8F6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292318-3194-4DCA-8856-17988ADB52AB}"/>
              </a:ext>
            </a:extLst>
          </p:cNvPr>
          <p:cNvSpPr txBox="1"/>
          <p:nvPr/>
        </p:nvSpPr>
        <p:spPr>
          <a:xfrm>
            <a:off x="886007" y="2671198"/>
            <a:ext cx="591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Georgia Pro Light"/>
                <a:cs typeface="Calibri" panose="020F0502020204030204"/>
              </a:rPr>
              <a:t>Les </a:t>
            </a:r>
            <a:r>
              <a:rPr lang="en-US" sz="1800" b="1" dirty="0" err="1">
                <a:latin typeface="Georgia Pro Light"/>
                <a:cs typeface="Calibri" panose="020F0502020204030204"/>
              </a:rPr>
              <a:t>projets</a:t>
            </a:r>
            <a:r>
              <a:rPr lang="en-US" sz="1800" b="1" dirty="0">
                <a:latin typeface="Georgia Pro Light"/>
                <a:cs typeface="Calibri" panose="020F0502020204030204"/>
              </a:rPr>
              <a:t> </a:t>
            </a:r>
            <a:r>
              <a:rPr lang="en-US" sz="1800" b="1" dirty="0" err="1">
                <a:latin typeface="Georgia Pro Light"/>
                <a:cs typeface="Calibri" panose="020F0502020204030204"/>
              </a:rPr>
              <a:t>doivent</a:t>
            </a:r>
            <a:r>
              <a:rPr lang="en-US" sz="1800" b="1" dirty="0">
                <a:latin typeface="Georgia Pro Light"/>
                <a:cs typeface="Calibri" panose="020F0502020204030204"/>
              </a:rPr>
              <a:t> </a:t>
            </a:r>
            <a:r>
              <a:rPr lang="en-US" sz="1800" b="1" dirty="0" err="1">
                <a:latin typeface="Georgia Pro Light"/>
                <a:cs typeface="Calibri" panose="020F0502020204030204"/>
              </a:rPr>
              <a:t>correspondre</a:t>
            </a:r>
            <a:r>
              <a:rPr lang="en-US" sz="1800" b="1" dirty="0">
                <a:latin typeface="Georgia Pro Light"/>
                <a:cs typeface="Calibri" panose="020F0502020204030204"/>
              </a:rPr>
              <a:t> aux </a:t>
            </a:r>
            <a:r>
              <a:rPr lang="en-US" sz="1800" b="1" dirty="0" err="1">
                <a:latin typeface="Georgia Pro Light"/>
                <a:cs typeface="Calibri" panose="020F0502020204030204"/>
              </a:rPr>
              <a:t>thèmes</a:t>
            </a:r>
            <a:r>
              <a:rPr lang="en-US" sz="1800" b="1" dirty="0">
                <a:latin typeface="Georgia Pro Light"/>
                <a:cs typeface="Calibri" panose="020F0502020204030204"/>
              </a:rPr>
              <a:t> </a:t>
            </a:r>
            <a:r>
              <a:rPr lang="en-US" sz="1800" b="1" dirty="0" err="1">
                <a:latin typeface="Georgia Pro Light"/>
                <a:cs typeface="Calibri" panose="020F0502020204030204"/>
              </a:rPr>
              <a:t>suivants</a:t>
            </a:r>
            <a:r>
              <a:rPr lang="en-US" sz="1800" b="1" dirty="0">
                <a:latin typeface="Georgia Pro Light"/>
                <a:cs typeface="Calibri" panose="020F0502020204030204"/>
              </a:rPr>
              <a:t> : </a:t>
            </a:r>
            <a:endParaRPr lang="en-US" sz="1800" dirty="0">
              <a:solidFill>
                <a:schemeClr val="accent1">
                  <a:lumMod val="50000"/>
                </a:schemeClr>
              </a:solidFill>
              <a:cs typeface="Calibri"/>
            </a:endParaRPr>
          </a:p>
          <a:p>
            <a:endParaRPr lang="fr-FR" dirty="0"/>
          </a:p>
        </p:txBody>
      </p:sp>
      <p:sp>
        <p:nvSpPr>
          <p:cNvPr id="26" name="Rectangle : coins arrondis 25">
            <a:extLst>
              <a:ext uri="{FF2B5EF4-FFF2-40B4-BE49-F238E27FC236}">
                <a16:creationId xmlns:a16="http://schemas.microsoft.com/office/drawing/2014/main" id="{41114CC2-D889-426C-8C70-805D8C9B0BF7}"/>
              </a:ext>
            </a:extLst>
          </p:cNvPr>
          <p:cNvSpPr/>
          <p:nvPr/>
        </p:nvSpPr>
        <p:spPr>
          <a:xfrm>
            <a:off x="836596" y="3176175"/>
            <a:ext cx="2534989" cy="1382215"/>
          </a:xfrm>
          <a:prstGeom prst="roundRect">
            <a:avLst/>
          </a:prstGeom>
          <a:solidFill>
            <a:schemeClr val="accent1">
              <a:lumMod val="60000"/>
              <a:lumOff val="40000"/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 DIGITALISATION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</p:txBody>
      </p:sp>
      <p:sp>
        <p:nvSpPr>
          <p:cNvPr id="30" name="Rectangle : coins arrondis 29">
            <a:extLst>
              <a:ext uri="{FF2B5EF4-FFF2-40B4-BE49-F238E27FC236}">
                <a16:creationId xmlns:a16="http://schemas.microsoft.com/office/drawing/2014/main" id="{2E6CA5F9-4A99-483B-9849-782A06725EE5}"/>
              </a:ext>
            </a:extLst>
          </p:cNvPr>
          <p:cNvSpPr/>
          <p:nvPr/>
        </p:nvSpPr>
        <p:spPr>
          <a:xfrm>
            <a:off x="3718628" y="3176175"/>
            <a:ext cx="2516618" cy="1382215"/>
          </a:xfrm>
          <a:prstGeom prst="roundRect">
            <a:avLst/>
          </a:prstGeom>
          <a:solidFill>
            <a:schemeClr val="accent1">
              <a:lumMod val="60000"/>
              <a:lumOff val="40000"/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 </a:t>
            </a:r>
          </a:p>
          <a:p>
            <a:pPr algn="ctr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FORMATIONS </a:t>
            </a:r>
          </a:p>
          <a:p>
            <a:pPr algn="ctr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ET CONSEILS 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  <a:p>
            <a:pPr marL="0" indent="0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</p:txBody>
      </p:sp>
      <p:sp>
        <p:nvSpPr>
          <p:cNvPr id="31" name="Rectangle : coins arrondis 30">
            <a:extLst>
              <a:ext uri="{FF2B5EF4-FFF2-40B4-BE49-F238E27FC236}">
                <a16:creationId xmlns:a16="http://schemas.microsoft.com/office/drawing/2014/main" id="{BB4FB7C9-218D-4E4E-9216-159FC3FE82B1}"/>
              </a:ext>
            </a:extLst>
          </p:cNvPr>
          <p:cNvSpPr/>
          <p:nvPr/>
        </p:nvSpPr>
        <p:spPr>
          <a:xfrm>
            <a:off x="842772" y="4668024"/>
            <a:ext cx="2534990" cy="1382215"/>
          </a:xfrm>
          <a:prstGeom prst="roundRect">
            <a:avLst/>
          </a:prstGeom>
          <a:solidFill>
            <a:schemeClr val="accent1">
              <a:lumMod val="60000"/>
              <a:lumOff val="40000"/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 INVESTISSEMENTS MATERIELS ET IMMATERIELS</a:t>
            </a:r>
            <a:r>
              <a:rPr lang="en-US" sz="1800" dirty="0">
                <a:solidFill>
                  <a:srgbClr val="000000"/>
                </a:solidFill>
                <a:latin typeface="Georgia Pro Light"/>
                <a:cs typeface="Calibri" panose="020F0502020204030204"/>
              </a:rPr>
              <a:t> </a:t>
            </a:r>
          </a:p>
          <a:p>
            <a:pPr algn="ctr"/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 Pro Light"/>
                <a:cs typeface="Calibri" panose="020F0502020204030204"/>
              </a:rPr>
              <a:t>(hors smartphones et </a:t>
            </a:r>
            <a:r>
              <a:rPr lang="en-US" sz="15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Georgia Pro Light"/>
                <a:cs typeface="Calibri" panose="020F0502020204030204"/>
              </a:rPr>
              <a:t>tablettes</a:t>
            </a: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Georgia Pro Light"/>
                <a:cs typeface="Calibri" panose="020F0502020204030204"/>
              </a:rPr>
              <a:t>)</a:t>
            </a:r>
          </a:p>
          <a:p>
            <a:pPr marL="0" indent="0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</p:txBody>
      </p:sp>
      <p:sp>
        <p:nvSpPr>
          <p:cNvPr id="32" name="Rectangle : coins arrondis 31">
            <a:extLst>
              <a:ext uri="{FF2B5EF4-FFF2-40B4-BE49-F238E27FC236}">
                <a16:creationId xmlns:a16="http://schemas.microsoft.com/office/drawing/2014/main" id="{4082C1B2-805D-4ED9-A9D6-95C8EEE1E653}"/>
              </a:ext>
            </a:extLst>
          </p:cNvPr>
          <p:cNvSpPr/>
          <p:nvPr/>
        </p:nvSpPr>
        <p:spPr>
          <a:xfrm>
            <a:off x="3718628" y="4668024"/>
            <a:ext cx="2559096" cy="1382215"/>
          </a:xfrm>
          <a:prstGeom prst="roundRect">
            <a:avLst/>
          </a:prstGeom>
          <a:solidFill>
            <a:schemeClr val="accent1">
              <a:lumMod val="60000"/>
              <a:lumOff val="40000"/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  </a:t>
            </a:r>
          </a:p>
          <a:p>
            <a:pPr marL="0" indent="0" algn="ctr">
              <a:buNone/>
            </a:pP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Georgia Pro Light"/>
                <a:cs typeface="Calibri" panose="020F0502020204030204"/>
              </a:rPr>
              <a:t>ACCES A LA FIBRE OPTIQUE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  <a:p>
            <a:pPr marL="0" indent="0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Georgia Pro Light"/>
              <a:cs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4698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324">
        <p15:prstTrans prst="peelOff"/>
      </p:transition>
    </mc:Choice>
    <mc:Fallback xmlns="">
      <p:transition spd="slow" advTm="153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4" grpId="0"/>
      <p:bldP spid="26" grpId="0" animBg="1"/>
      <p:bldP spid="30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2D2DEC-1F03-40B2-B217-D1ABF9BBC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6189" y="1424669"/>
            <a:ext cx="5539433" cy="100889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A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combien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</a:t>
            </a:r>
            <a:r>
              <a:rPr lang="en-US" sz="4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s'élève</a:t>
            </a:r>
            <a:r>
              <a:rPr lang="en-US" sz="4000" b="1" i="1" u="sng" dirty="0">
                <a:solidFill>
                  <a:schemeClr val="tx2"/>
                </a:solidFill>
                <a:latin typeface="Aharoni"/>
                <a:cs typeface="Calibri Light"/>
              </a:rPr>
              <a:t> la subvention ?</a:t>
            </a:r>
            <a:endParaRPr lang="en-US" sz="4000" b="1" i="1" u="sng" dirty="0">
              <a:solidFill>
                <a:schemeClr val="tx2"/>
              </a:solidFill>
              <a:latin typeface="Aharoni"/>
              <a:cs typeface="Aharon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7C3CAD-64D7-45F4-9028-D5920D4CF9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958" y="751738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BE4A3475-5FAF-4099-9B08-386B38BE6ADF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00EAC5E-771A-4CA2-A75B-CC40A42275B3}"/>
              </a:ext>
            </a:extLst>
          </p:cNvPr>
          <p:cNvSpPr txBox="1"/>
          <p:nvPr/>
        </p:nvSpPr>
        <p:spPr>
          <a:xfrm>
            <a:off x="2194601" y="4421016"/>
            <a:ext cx="56901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>
                <a:latin typeface="Georgia Pro Light"/>
                <a:cs typeface="Calibri" panose="020F0502020204030204"/>
              </a:rPr>
              <a:t>Cette</a:t>
            </a:r>
            <a:r>
              <a:rPr lang="en-US" sz="3000" dirty="0">
                <a:latin typeface="Georgia Pro Light"/>
                <a:cs typeface="Calibri" panose="020F0502020204030204"/>
              </a:rPr>
              <a:t> aide </a:t>
            </a:r>
            <a:r>
              <a:rPr lang="en-US" sz="3000" dirty="0" err="1">
                <a:latin typeface="Georgia Pro Light"/>
                <a:cs typeface="Calibri" panose="020F0502020204030204"/>
              </a:rPr>
              <a:t>est</a:t>
            </a:r>
            <a:r>
              <a:rPr lang="en-US" sz="3000" b="1" dirty="0">
                <a:solidFill>
                  <a:srgbClr val="FFC000"/>
                </a:solidFill>
                <a:latin typeface="Georgia Pro Light"/>
                <a:cs typeface="Calibri" panose="020F0502020204030204"/>
              </a:rPr>
              <a:t> cumulable</a:t>
            </a:r>
            <a:r>
              <a:rPr lang="en-US" sz="3000" dirty="0">
                <a:latin typeface="Georgia Pro Light"/>
                <a:cs typeface="Calibri" panose="020F0502020204030204"/>
              </a:rPr>
              <a:t> avec </a:t>
            </a:r>
            <a:r>
              <a:rPr lang="en-US" sz="3000" dirty="0" err="1">
                <a:latin typeface="Georgia Pro Light"/>
                <a:cs typeface="Calibri" panose="020F0502020204030204"/>
              </a:rPr>
              <a:t>celle</a:t>
            </a:r>
            <a:r>
              <a:rPr lang="en-US" sz="3000" dirty="0">
                <a:latin typeface="Georgia Pro Light"/>
                <a:cs typeface="Calibri" panose="020F0502020204030204"/>
              </a:rPr>
              <a:t> de </a:t>
            </a:r>
            <a:r>
              <a:rPr lang="en-US" sz="3000" dirty="0" err="1">
                <a:latin typeface="Georgia Pro Light"/>
                <a:cs typeface="Calibri" panose="020F0502020204030204"/>
              </a:rPr>
              <a:t>l'Etat</a:t>
            </a:r>
            <a:r>
              <a:rPr lang="en-US" sz="3000" dirty="0">
                <a:latin typeface="Georgia Pro Light"/>
                <a:cs typeface="Calibri" panose="020F0502020204030204"/>
              </a:rPr>
              <a:t> et de la </a:t>
            </a:r>
            <a:r>
              <a:rPr lang="en-US" sz="3000" dirty="0" err="1">
                <a:latin typeface="Georgia Pro Light"/>
                <a:cs typeface="Calibri" panose="020F0502020204030204"/>
              </a:rPr>
              <a:t>Région</a:t>
            </a:r>
            <a:r>
              <a:rPr lang="en-US" sz="3000" dirty="0">
                <a:latin typeface="Georgia Pro Light"/>
                <a:cs typeface="Calibri" panose="020F0502020204030204"/>
              </a:rPr>
              <a:t> Nouvelle-Aquitaine.</a:t>
            </a:r>
          </a:p>
          <a:p>
            <a:endParaRPr lang="fr-F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026F9-3770-4EC2-96E1-6140A1D6B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656" y="3106489"/>
            <a:ext cx="6668025" cy="126332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3000" dirty="0">
                <a:latin typeface="Georgia Pro Light"/>
                <a:cs typeface="Calibri" panose="020F0502020204030204"/>
              </a:rPr>
              <a:t>Elle </a:t>
            </a:r>
            <a:r>
              <a:rPr lang="en-US" sz="3000" dirty="0" err="1">
                <a:latin typeface="Georgia Pro Light"/>
                <a:cs typeface="Calibri" panose="020F0502020204030204"/>
              </a:rPr>
              <a:t>s’élève</a:t>
            </a:r>
            <a:r>
              <a:rPr lang="en-US" sz="3000" dirty="0">
                <a:latin typeface="Georgia Pro Light"/>
                <a:cs typeface="Calibri" panose="020F0502020204030204"/>
              </a:rPr>
              <a:t> au maximum à 4 000€ HT et correspond à 50% de </a:t>
            </a:r>
            <a:r>
              <a:rPr lang="en-US" sz="3000" dirty="0" err="1">
                <a:latin typeface="Georgia Pro Light"/>
                <a:cs typeface="Calibri" panose="020F0502020204030204"/>
              </a:rPr>
              <a:t>l’investissement</a:t>
            </a:r>
            <a:r>
              <a:rPr lang="en-US" sz="3000" dirty="0">
                <a:latin typeface="Georgia Pro Light"/>
                <a:cs typeface="Calibri" panose="020F0502020204030204"/>
              </a:rPr>
              <a:t>. </a:t>
            </a:r>
            <a:endParaRPr lang="en-US" sz="3000" dirty="0">
              <a:cs typeface="Calibri"/>
            </a:endParaRPr>
          </a:p>
          <a:p>
            <a:pPr marL="0" indent="0">
              <a:buNone/>
            </a:pPr>
            <a:endParaRPr lang="en-US" sz="1500" dirty="0">
              <a:latin typeface="Georgia Pro Light"/>
              <a:cs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61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681">
        <p14:flip dir="r"/>
      </p:transition>
    </mc:Choice>
    <mc:Fallback xmlns="">
      <p:transition spd="slow" advTm="116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4" grpId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DF87A9D-C18C-4CBD-B06E-0007EC4CFA7C}"/>
              </a:ext>
            </a:extLst>
          </p:cNvPr>
          <p:cNvSpPr txBox="1"/>
          <p:nvPr/>
        </p:nvSpPr>
        <p:spPr>
          <a:xfrm>
            <a:off x="1845447" y="3035713"/>
            <a:ext cx="851838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3000" dirty="0">
                <a:latin typeface="Georgia Pro Cond Light"/>
              </a:rPr>
              <a:t>Lucie PAINCHAULT pour </a:t>
            </a:r>
            <a:r>
              <a:rPr lang="en-US" sz="3000" dirty="0" err="1">
                <a:latin typeface="Georgia Pro Cond Light"/>
              </a:rPr>
              <a:t>l'OCA</a:t>
            </a:r>
            <a:r>
              <a:rPr lang="en-US" sz="3000" dirty="0">
                <a:latin typeface="Georgia Pro Cond Light"/>
              </a:rPr>
              <a:t> : </a:t>
            </a:r>
            <a:endParaRPr lang="en-US" sz="3000" dirty="0">
              <a:latin typeface="Georgia Pro Cond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000" dirty="0">
                <a:latin typeface="Georgia Pro Cond Light"/>
              </a:rPr>
              <a:t>       06.35.04.72.62            </a:t>
            </a:r>
            <a:r>
              <a:rPr lang="en-US" sz="3000" dirty="0">
                <a:latin typeface="Georgia Pro Cond Light"/>
                <a:hlinkClick r:id="rId4"/>
              </a:rPr>
              <a:t>oca@arcachon.com</a:t>
            </a:r>
            <a:endParaRPr lang="en-US" sz="3000" dirty="0">
              <a:latin typeface="Georgia Pro Cond Light"/>
              <a:ea typeface="+mn-lt"/>
              <a:cs typeface="+mn-lt"/>
            </a:endParaRPr>
          </a:p>
          <a:p>
            <a:endParaRPr lang="fr-FR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B768E-7EF4-482A-977A-AE92A7DD4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0115" y="1447065"/>
            <a:ext cx="4292525" cy="898053"/>
          </a:xfrm>
        </p:spPr>
        <p:txBody>
          <a:bodyPr anchor="ctr">
            <a:normAutofit/>
          </a:bodyPr>
          <a:lstStyle/>
          <a:p>
            <a:r>
              <a:rPr lang="en-US" sz="5000" b="1" i="1" u="sng" dirty="0" err="1">
                <a:solidFill>
                  <a:schemeClr val="tx2"/>
                </a:solidFill>
                <a:latin typeface="Aharoni"/>
                <a:cs typeface="Calibri Light"/>
              </a:rPr>
              <a:t>Informations</a:t>
            </a:r>
            <a:endParaRPr lang="en-US" sz="5000" b="1" i="1" u="sng" dirty="0">
              <a:solidFill>
                <a:schemeClr val="tx2"/>
              </a:solidFill>
              <a:latin typeface="Aharoni"/>
              <a:cs typeface="Calibri Light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E4BC497-9ED8-4FFB-B5E1-5BA100A783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7528" y="3544751"/>
            <a:ext cx="421079" cy="43862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C565DF-B1DF-47C2-9648-925CE9F4A0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740" y="718717"/>
            <a:ext cx="2354751" cy="235475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2" name="Picture 15">
            <a:extLst>
              <a:ext uri="{FF2B5EF4-FFF2-40B4-BE49-F238E27FC236}">
                <a16:creationId xmlns:a16="http://schemas.microsoft.com/office/drawing/2014/main" id="{8DAD4BF9-94E2-4ADD-95BA-55C2DF35CC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6911" y="3590881"/>
            <a:ext cx="454610" cy="438623"/>
          </a:xfrm>
          <a:prstGeom prst="rect">
            <a:avLst/>
          </a:prstGeom>
        </p:spPr>
      </p:pic>
      <p:sp>
        <p:nvSpPr>
          <p:cNvPr id="16" name="TextBox 5">
            <a:extLst>
              <a:ext uri="{FF2B5EF4-FFF2-40B4-BE49-F238E27FC236}">
                <a16:creationId xmlns:a16="http://schemas.microsoft.com/office/drawing/2014/main" id="{9679088B-FA87-4AAE-ACE0-CCEA2D34CA88}"/>
              </a:ext>
            </a:extLst>
          </p:cNvPr>
          <p:cNvSpPr txBox="1"/>
          <p:nvPr/>
        </p:nvSpPr>
        <p:spPr>
          <a:xfrm>
            <a:off x="1165743" y="807761"/>
            <a:ext cx="2677338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Le </a:t>
            </a:r>
            <a:r>
              <a:rPr lang="en-US" sz="2500" dirty="0" err="1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Chèque</a:t>
            </a:r>
            <a:r>
              <a:rPr lang="en-US" sz="2500" dirty="0">
                <a:solidFill>
                  <a:schemeClr val="accent1">
                    <a:lumMod val="50000"/>
                  </a:schemeClr>
                </a:solidFill>
                <a:latin typeface="Agency FB"/>
                <a:cs typeface="Aharoni"/>
              </a:rPr>
              <a:t> Numérique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AFADC-0DE1-45B2-A171-2726D0893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2256" y="4635327"/>
            <a:ext cx="8420383" cy="159633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3000" dirty="0">
                <a:latin typeface="Georgia Pro Cond Light"/>
              </a:rPr>
              <a:t>Direction du </a:t>
            </a:r>
            <a:r>
              <a:rPr lang="en-US" sz="3000" dirty="0" err="1">
                <a:latin typeface="Georgia Pro Cond Light"/>
              </a:rPr>
              <a:t>développement</a:t>
            </a:r>
            <a:r>
              <a:rPr lang="en-US" sz="3000" dirty="0">
                <a:latin typeface="Georgia Pro Cond Light"/>
              </a:rPr>
              <a:t> </a:t>
            </a:r>
            <a:r>
              <a:rPr lang="en-US" sz="3000" dirty="0" err="1">
                <a:latin typeface="Georgia Pro Cond Light"/>
              </a:rPr>
              <a:t>économique</a:t>
            </a:r>
            <a:r>
              <a:rPr lang="en-US" sz="3000" dirty="0">
                <a:latin typeface="Georgia Pro Cond Light"/>
              </a:rPr>
              <a:t> et de </a:t>
            </a:r>
            <a:r>
              <a:rPr lang="en-US" sz="3000" dirty="0" err="1">
                <a:latin typeface="Georgia Pro Cond Light"/>
              </a:rPr>
              <a:t>l'emploi</a:t>
            </a:r>
            <a:endParaRPr lang="en-US" sz="3000" dirty="0">
              <a:latin typeface="Georgia Pro Cond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000" dirty="0">
                <a:latin typeface="Georgia Pro Cond Light"/>
              </a:rPr>
              <a:t>       05.57.15.23.80             </a:t>
            </a:r>
            <a:r>
              <a:rPr lang="en-US" sz="3000" dirty="0">
                <a:latin typeface="Georgia Pro Cond Light"/>
                <a:hlinkClick r:id="rId8"/>
              </a:rPr>
              <a:t>deveco@agglo-cobas.fr</a:t>
            </a:r>
            <a:endParaRPr lang="en-US" sz="3000" dirty="0">
              <a:latin typeface="Georgia Pro Cond Light"/>
              <a:ea typeface="+mn-lt"/>
              <a:cs typeface="+mn-lt"/>
            </a:endParaRPr>
          </a:p>
          <a:p>
            <a:pPr marL="0" indent="0">
              <a:buNone/>
            </a:pPr>
            <a:endParaRPr lang="en-US" sz="1500" dirty="0">
              <a:cs typeface="Calibri"/>
            </a:endParaRPr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5FF5A83D-38F7-49EC-AEE0-28D7AF478952}"/>
              </a:ext>
            </a:extLst>
          </p:cNvPr>
          <p:cNvSpPr/>
          <p:nvPr/>
        </p:nvSpPr>
        <p:spPr>
          <a:xfrm>
            <a:off x="919214" y="3111534"/>
            <a:ext cx="867894" cy="448666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300DAEA-7284-4795-A0EA-8B22AC77571D}"/>
              </a:ext>
            </a:extLst>
          </p:cNvPr>
          <p:cNvSpPr txBox="1"/>
          <p:nvPr/>
        </p:nvSpPr>
        <p:spPr>
          <a:xfrm>
            <a:off x="5641521" y="3363685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82954AA-C020-411D-AEA2-795845A95182}"/>
              </a:ext>
            </a:extLst>
          </p:cNvPr>
          <p:cNvSpPr txBox="1"/>
          <p:nvPr/>
        </p:nvSpPr>
        <p:spPr>
          <a:xfrm>
            <a:off x="5641521" y="3363685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23" name="Flèche : droite 22">
            <a:extLst>
              <a:ext uri="{FF2B5EF4-FFF2-40B4-BE49-F238E27FC236}">
                <a16:creationId xmlns:a16="http://schemas.microsoft.com/office/drawing/2014/main" id="{AEA0EFD5-A2A0-4506-96ED-797C4F56E7EB}"/>
              </a:ext>
            </a:extLst>
          </p:cNvPr>
          <p:cNvSpPr/>
          <p:nvPr/>
        </p:nvSpPr>
        <p:spPr>
          <a:xfrm>
            <a:off x="920131" y="4635327"/>
            <a:ext cx="867894" cy="448666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4" name="Picture 13">
            <a:extLst>
              <a:ext uri="{FF2B5EF4-FFF2-40B4-BE49-F238E27FC236}">
                <a16:creationId xmlns:a16="http://schemas.microsoft.com/office/drawing/2014/main" id="{3AE6C9B2-279C-4984-AD31-0F6FD8B01F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9361" y="5192829"/>
            <a:ext cx="421079" cy="438623"/>
          </a:xfrm>
          <a:prstGeom prst="rect">
            <a:avLst/>
          </a:prstGeom>
        </p:spPr>
      </p:pic>
      <p:pic>
        <p:nvPicPr>
          <p:cNvPr id="25" name="Picture 15">
            <a:extLst>
              <a:ext uri="{FF2B5EF4-FFF2-40B4-BE49-F238E27FC236}">
                <a16:creationId xmlns:a16="http://schemas.microsoft.com/office/drawing/2014/main" id="{3B08BC53-DE18-4A85-8CE2-1D5FF94835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6911" y="5251634"/>
            <a:ext cx="454610" cy="4386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341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911">
        <p14:gallery dir="l"/>
      </p:transition>
    </mc:Choice>
    <mc:Fallback xmlns="">
      <p:transition spd="slow" advTm="9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4" grpId="1" animBg="1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|2.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|2.2|2.5|2.4|2.4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1|1.6|1.5|3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9|2.3|2.5|1.4|1.4|1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|2.3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1.5|0.9|0.8|0.8|0.8|0.8|0.8|0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258</Words>
  <Application>Microsoft Office PowerPoint</Application>
  <PresentationFormat>Grand écran</PresentationFormat>
  <Paragraphs>48</Paragraphs>
  <Slides>7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6" baseType="lpstr">
      <vt:lpstr>Agency FB</vt:lpstr>
      <vt:lpstr>Aharoni</vt:lpstr>
      <vt:lpstr>Arial</vt:lpstr>
      <vt:lpstr>Berlin Sans FB Demi</vt:lpstr>
      <vt:lpstr>Calibri</vt:lpstr>
      <vt:lpstr>Calibri Light</vt:lpstr>
      <vt:lpstr>Georgia Pro Cond Light</vt:lpstr>
      <vt:lpstr>Georgia Pro Light</vt:lpstr>
      <vt:lpstr>Office Theme</vt:lpstr>
      <vt:lpstr>Le Chèque Numérique pour les commerçants</vt:lpstr>
      <vt:lpstr>Qu'est-ce que c’est ?</vt:lpstr>
      <vt:lpstr>Qui peut en bénéficier ?</vt:lpstr>
      <vt:lpstr>Comment ça marche ?</vt:lpstr>
      <vt:lpstr>Quelles sont les conditions d'éligibilité ? </vt:lpstr>
      <vt:lpstr>A combien s'élève la subvention ?</vt:lpstr>
      <vt:lpstr>Informations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Horan</dc:creator>
  <cp:lastModifiedBy>Manager de ville</cp:lastModifiedBy>
  <cp:revision>1000</cp:revision>
  <dcterms:created xsi:type="dcterms:W3CDTF">2021-01-20T10:25:14Z</dcterms:created>
  <dcterms:modified xsi:type="dcterms:W3CDTF">2021-01-25T13:06:15Z</dcterms:modified>
</cp:coreProperties>
</file>