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sldIdLst>
    <p:sldId id="256" r:id="rId2"/>
    <p:sldId id="257" r:id="rId3"/>
    <p:sldId id="258" r:id="rId4"/>
    <p:sldId id="340" r:id="rId5"/>
    <p:sldId id="336" r:id="rId6"/>
    <p:sldId id="339" r:id="rId7"/>
    <p:sldId id="338" r:id="rId8"/>
    <p:sldId id="361" r:id="rId9"/>
    <p:sldId id="334" r:id="rId10"/>
    <p:sldId id="335" r:id="rId11"/>
    <p:sldId id="355" r:id="rId12"/>
    <p:sldId id="353" r:id="rId13"/>
    <p:sldId id="352" r:id="rId14"/>
    <p:sldId id="331" r:id="rId15"/>
    <p:sldId id="362" r:id="rId16"/>
    <p:sldId id="359" r:id="rId17"/>
    <p:sldId id="346" r:id="rId18"/>
    <p:sldId id="329" r:id="rId19"/>
    <p:sldId id="350" r:id="rId20"/>
    <p:sldId id="360" r:id="rId21"/>
    <p:sldId id="373" r:id="rId22"/>
    <p:sldId id="371" r:id="rId23"/>
    <p:sldId id="372" r:id="rId24"/>
    <p:sldId id="348" r:id="rId25"/>
    <p:sldId id="347" r:id="rId26"/>
    <p:sldId id="330" r:id="rId27"/>
    <p:sldId id="365" r:id="rId28"/>
    <p:sldId id="344" r:id="rId29"/>
    <p:sldId id="333" r:id="rId30"/>
    <p:sldId id="351" r:id="rId31"/>
    <p:sldId id="349" r:id="rId32"/>
    <p:sldId id="332" r:id="rId33"/>
    <p:sldId id="363" r:id="rId34"/>
    <p:sldId id="367" r:id="rId35"/>
    <p:sldId id="366" r:id="rId36"/>
    <p:sldId id="377" r:id="rId37"/>
    <p:sldId id="370" r:id="rId38"/>
    <p:sldId id="345" r:id="rId39"/>
    <p:sldId id="376" r:id="rId40"/>
    <p:sldId id="259" r:id="rId41"/>
  </p:sldIdLst>
  <p:sldSz cx="12192000" cy="6858000"/>
  <p:notesSz cx="6858000" cy="9144000"/>
  <p:embeddedFontLst>
    <p:embeddedFont>
      <p:font typeface="Bassoon" pitchFamily="2" charset="0"/>
      <p:bold r:id="rId42"/>
    </p:embeddedFont>
    <p:embeddedFont>
      <p:font typeface="Calibri" panose="020F0502020204030204" pitchFamily="34" charset="0"/>
      <p:regular r:id="rId43"/>
      <p:bold r:id="rId44"/>
      <p:italic r:id="rId45"/>
      <p:boldItalic r:id="rId46"/>
    </p:embeddedFont>
    <p:embeddedFont>
      <p:font typeface="Calibri Light" panose="020F0302020204030204" pitchFamily="34" charset="0"/>
      <p:regular r:id="rId47"/>
      <p:italic r:id="rId48"/>
    </p:embeddedFont>
    <p:embeddedFont>
      <p:font typeface="Lucida Handwriting" panose="03010101010101010101" pitchFamily="66" charset="0"/>
      <p:regular r:id="rId49"/>
    </p:embeddedFont>
    <p:embeddedFont>
      <p:font typeface="Merlin CE" pitchFamily="2" charset="0"/>
      <p:regular r:id="rId50"/>
    </p:embeddedFont>
    <p:embeddedFont>
      <p:font typeface="Nadianne" panose="03020902050305070206" pitchFamily="66" charset="0"/>
      <p:bold r:id="rId5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sbCpXgFszUgLPgen2DWAg==" hashData="zcHECMw0Acgqt2KrRPBjkfpPo9QmpPItPdE0D6bG6G/1oCUmDup6ys8iIgI7Y2Y5X6V0Z+lYjfFcBVsKBIgw1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76B08"/>
    <a:srgbClr val="F5B990"/>
    <a:srgbClr val="F4B183"/>
    <a:srgbClr val="3C911F"/>
    <a:srgbClr val="E6AF46"/>
    <a:srgbClr val="F9E7A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08" autoAdjust="0"/>
    <p:restoredTop sz="94660"/>
  </p:normalViewPr>
  <p:slideViewPr>
    <p:cSldViewPr snapToGrid="0">
      <p:cViewPr varScale="1">
        <p:scale>
          <a:sx n="102" d="100"/>
          <a:sy n="102" d="100"/>
        </p:scale>
        <p:origin x="120" y="168"/>
      </p:cViewPr>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font" Target="fonts/font10.fntdata"/><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4203904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170282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481718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557173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290605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2945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402724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5456665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553520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462346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9. 6. 2020</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23211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3000"/>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9. 6. 2020</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39744250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ám">
            <a:extLst>
              <a:ext uri="{FF2B5EF4-FFF2-40B4-BE49-F238E27FC236}">
                <a16:creationId xmlns:a16="http://schemas.microsoft.com/office/drawing/2014/main" id="{49C66AAD-A1B5-416E-AFC4-43740DEE56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4" name="Miesto">
            <a:extLst>
              <a:ext uri="{FF2B5EF4-FFF2-40B4-BE49-F238E27FC236}">
                <a16:creationId xmlns:a16="http://schemas.microsoft.com/office/drawing/2014/main" id="{BD15940D-6386-4AC6-82AC-208053A48012}"/>
              </a:ext>
            </a:extLst>
          </p:cNvPr>
          <p:cNvSpPr/>
          <p:nvPr/>
        </p:nvSpPr>
        <p:spPr>
          <a:xfrm>
            <a:off x="3629617" y="1093511"/>
            <a:ext cx="4932761" cy="2431435"/>
          </a:xfrm>
          <a:prstGeom prst="rect">
            <a:avLst/>
          </a:prstGeom>
          <a:noFill/>
        </p:spPr>
        <p:txBody>
          <a:bodyPr wrap="none" lIns="91440" tIns="45720" rIns="91440" bIns="45720">
            <a:spAutoFit/>
            <a:scene3d>
              <a:camera prst="orthographicFront"/>
              <a:lightRig rig="threePt" dir="t"/>
            </a:scene3d>
            <a:sp3d extrusionH="57150">
              <a:bevelT w="38100" h="38100"/>
            </a:sp3d>
          </a:bodyPr>
          <a:lstStyle/>
          <a:p>
            <a:pPr algn="ctr"/>
            <a:r>
              <a:rPr lang="sk-SK" sz="7200" b="1" spc="600">
                <a:ln w="3175">
                  <a:solidFill>
                    <a:schemeClr val="accent2">
                      <a:lumMod val="50000"/>
                      <a:alpha val="30000"/>
                    </a:schemeClr>
                  </a:solidFill>
                  <a:prstDash val="solid"/>
                </a:ln>
                <a:pattFill prst="pct50">
                  <a:fgClr>
                    <a:schemeClr val="bg1"/>
                  </a:fgClr>
                  <a:bgClr>
                    <a:schemeClr val="accent2">
                      <a:lumMod val="60000"/>
                      <a:lumOff val="40000"/>
                    </a:schemeClr>
                  </a:bgClr>
                </a:pattFill>
                <a:effectLst>
                  <a:outerShdw dist="38100" dir="2640000" algn="bl" rotWithShape="0">
                    <a:schemeClr val="tx1"/>
                  </a:outerShdw>
                </a:effectLst>
                <a:latin typeface="Nadianne" panose="03020902050305070206" pitchFamily="66" charset="0"/>
              </a:rPr>
              <a:t>Life</a:t>
            </a:r>
          </a:p>
          <a:p>
            <a:pPr algn="ctr"/>
            <a:r>
              <a:rPr lang="en-US" sz="4000" b="1" spc="600">
                <a:ln w="3175">
                  <a:solidFill>
                    <a:schemeClr val="accent2">
                      <a:lumMod val="50000"/>
                      <a:alpha val="30000"/>
                    </a:schemeClr>
                  </a:solidFill>
                  <a:prstDash val="solid"/>
                </a:ln>
                <a:pattFill prst="pct50">
                  <a:fgClr>
                    <a:schemeClr val="bg1"/>
                  </a:fgClr>
                  <a:bgClr>
                    <a:schemeClr val="accent2">
                      <a:lumMod val="60000"/>
                      <a:lumOff val="40000"/>
                    </a:schemeClr>
                  </a:bgClr>
                </a:pattFill>
                <a:effectLst>
                  <a:outerShdw dist="38100" dir="2640000" algn="bl" rotWithShape="0">
                    <a:schemeClr val="tx1"/>
                  </a:outerShdw>
                </a:effectLst>
                <a:latin typeface="Nadianne" panose="03020902050305070206" pitchFamily="66" charset="0"/>
              </a:rPr>
              <a:t>in the shadow</a:t>
            </a:r>
            <a:endParaRPr lang="sk-SK" sz="4000" b="1" spc="600">
              <a:ln w="3175">
                <a:solidFill>
                  <a:schemeClr val="accent2">
                    <a:lumMod val="50000"/>
                    <a:alpha val="30000"/>
                  </a:schemeClr>
                </a:solidFill>
                <a:prstDash val="solid"/>
              </a:ln>
              <a:pattFill prst="pct50">
                <a:fgClr>
                  <a:schemeClr val="bg1"/>
                </a:fgClr>
                <a:bgClr>
                  <a:schemeClr val="accent2">
                    <a:lumMod val="60000"/>
                    <a:lumOff val="40000"/>
                  </a:schemeClr>
                </a:bgClr>
              </a:pattFill>
              <a:effectLst>
                <a:outerShdw dist="38100" dir="2640000" algn="bl" rotWithShape="0">
                  <a:schemeClr val="tx1"/>
                </a:outerShdw>
              </a:effectLst>
              <a:latin typeface="Nadianne" panose="03020902050305070206" pitchFamily="66" charset="0"/>
            </a:endParaRPr>
          </a:p>
          <a:p>
            <a:pPr algn="ctr"/>
            <a:r>
              <a:rPr lang="en-US" sz="4000" b="1" spc="600">
                <a:ln w="3175">
                  <a:solidFill>
                    <a:schemeClr val="accent2">
                      <a:lumMod val="50000"/>
                      <a:alpha val="30000"/>
                    </a:schemeClr>
                  </a:solidFill>
                  <a:prstDash val="solid"/>
                </a:ln>
                <a:pattFill prst="pct50">
                  <a:fgClr>
                    <a:schemeClr val="bg1"/>
                  </a:fgClr>
                  <a:bgClr>
                    <a:schemeClr val="accent2">
                      <a:lumMod val="60000"/>
                      <a:lumOff val="40000"/>
                    </a:schemeClr>
                  </a:bgClr>
                </a:pattFill>
                <a:effectLst>
                  <a:outerShdw dist="38100" dir="2640000" algn="bl" rotWithShape="0">
                    <a:schemeClr val="tx1"/>
                  </a:outerShdw>
                </a:effectLst>
                <a:latin typeface="Nadianne" panose="03020902050305070206" pitchFamily="66" charset="0"/>
              </a:rPr>
              <a:t>of pyramids</a:t>
            </a:r>
            <a:endParaRPr lang="sk-SK" sz="4000" b="1" spc="600">
              <a:ln w="3175">
                <a:solidFill>
                  <a:schemeClr val="accent2">
                    <a:lumMod val="50000"/>
                    <a:alpha val="30000"/>
                  </a:schemeClr>
                </a:solidFill>
                <a:prstDash val="solid"/>
              </a:ln>
              <a:pattFill prst="pct50">
                <a:fgClr>
                  <a:schemeClr val="bg1"/>
                </a:fgClr>
                <a:bgClr>
                  <a:schemeClr val="accent2">
                    <a:lumMod val="60000"/>
                    <a:lumOff val="40000"/>
                  </a:schemeClr>
                </a:bgClr>
              </a:pattFill>
              <a:effectLst>
                <a:outerShdw dist="38100" dir="2640000" algn="bl" rotWithShape="0">
                  <a:schemeClr val="tx1"/>
                </a:outerShdw>
              </a:effectLst>
              <a:latin typeface="Nadianne" panose="03020902050305070206" pitchFamily="66" charset="0"/>
            </a:endParaRPr>
          </a:p>
        </p:txBody>
      </p:sp>
      <p:sp>
        <p:nvSpPr>
          <p:cNvPr id="2" name="Krajina">
            <a:extLst>
              <a:ext uri="{FF2B5EF4-FFF2-40B4-BE49-F238E27FC236}">
                <a16:creationId xmlns:a16="http://schemas.microsoft.com/office/drawing/2014/main" id="{7B64A156-84F1-4421-8596-06EF9B18325D}"/>
              </a:ext>
            </a:extLst>
          </p:cNvPr>
          <p:cNvSpPr txBox="1"/>
          <p:nvPr/>
        </p:nvSpPr>
        <p:spPr>
          <a:xfrm>
            <a:off x="3341000" y="3833627"/>
            <a:ext cx="5509993" cy="1569660"/>
          </a:xfrm>
          <a:prstGeom prst="rect">
            <a:avLst/>
          </a:prstGeom>
          <a:noFill/>
        </p:spPr>
        <p:txBody>
          <a:bodyPr wrap="square" rtlCol="0">
            <a:spAutoFit/>
            <a:scene3d>
              <a:camera prst="orthographicFront"/>
              <a:lightRig rig="threePt" dir="t"/>
            </a:scene3d>
            <a:sp3d extrusionH="57150">
              <a:bevelT w="38100" h="38100"/>
            </a:sp3d>
          </a:bodyPr>
          <a:lstStyle/>
          <a:p>
            <a:pPr lvl="0" algn="ctr"/>
            <a:r>
              <a:rPr lang="sk-SK" sz="9600" b="1" spc="600">
                <a:ln w="3175">
                  <a:solidFill>
                    <a:schemeClr val="accent2">
                      <a:lumMod val="50000"/>
                      <a:alpha val="30000"/>
                    </a:schemeClr>
                  </a:solidFill>
                  <a:prstDash val="solid"/>
                </a:ln>
                <a:pattFill prst="pct50">
                  <a:fgClr>
                    <a:schemeClr val="bg1"/>
                  </a:fgClr>
                  <a:bgClr>
                    <a:schemeClr val="accent2">
                      <a:lumMod val="60000"/>
                      <a:lumOff val="40000"/>
                    </a:schemeClr>
                  </a:bgClr>
                </a:pattFill>
                <a:effectLst>
                  <a:outerShdw dist="38100" dir="2640000" algn="bl" rotWithShape="0">
                    <a:schemeClr val="tx1"/>
                  </a:outerShdw>
                </a:effectLst>
                <a:latin typeface="Nadianne" panose="03020902050305070206" pitchFamily="66" charset="0"/>
              </a:rPr>
              <a:t>Egypt</a:t>
            </a:r>
          </a:p>
        </p:txBody>
      </p:sp>
      <p:sp>
        <p:nvSpPr>
          <p:cNvPr id="9" name="Číslo">
            <a:extLst>
              <a:ext uri="{FF2B5EF4-FFF2-40B4-BE49-F238E27FC236}">
                <a16:creationId xmlns:a16="http://schemas.microsoft.com/office/drawing/2014/main" id="{357902AF-994C-4859-AFA6-FE716E0EB1E0}"/>
              </a:ext>
            </a:extLst>
          </p:cNvPr>
          <p:cNvSpPr/>
          <p:nvPr/>
        </p:nvSpPr>
        <p:spPr>
          <a:xfrm>
            <a:off x="9485283" y="583565"/>
            <a:ext cx="1944325" cy="1423932"/>
          </a:xfrm>
          <a:prstGeom prst="irregularSeal2">
            <a:avLst/>
          </a:prstGeom>
          <a:gradFill flip="none" rotWithShape="1">
            <a:gsLst>
              <a:gs pos="14000">
                <a:schemeClr val="accent2">
                  <a:lumMod val="60000"/>
                  <a:lumOff val="40000"/>
                </a:schemeClr>
              </a:gs>
              <a:gs pos="52000">
                <a:schemeClr val="accent2">
                  <a:lumMod val="40000"/>
                  <a:lumOff val="60000"/>
                </a:schemeClr>
              </a:gs>
              <a:gs pos="100000">
                <a:schemeClr val="bg1"/>
              </a:gs>
            </a:gsLst>
            <a:lin ang="18900000" scaled="1"/>
            <a:tileRect/>
          </a:gradFill>
          <a:ln>
            <a:solidFill>
              <a:schemeClr val="accent2">
                <a:lumMod val="50000"/>
              </a:schemeClr>
            </a:solidFill>
          </a:ln>
          <a:effectLst>
            <a:outerShdw blurRad="50800" dist="381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000" b="1">
                <a:ln>
                  <a:solidFill>
                    <a:schemeClr val="bg1"/>
                  </a:solidFill>
                </a:ln>
                <a:solidFill>
                  <a:schemeClr val="accent2">
                    <a:lumMod val="50000"/>
                    <a:alpha val="62000"/>
                  </a:schemeClr>
                </a:solidFill>
                <a:effectLst>
                  <a:outerShdw blurRad="38100" dist="38100" dir="2700000" algn="tl">
                    <a:srgbClr val="000000">
                      <a:alpha val="43137"/>
                    </a:srgbClr>
                  </a:outerShdw>
                </a:effectLst>
                <a:latin typeface="Bassoon" pitchFamily="2" charset="0"/>
              </a:rPr>
              <a:t>10</a:t>
            </a:r>
          </a:p>
        </p:txBody>
      </p:sp>
      <p:cxnSp>
        <p:nvCxnSpPr>
          <p:cNvPr id="10" name="Rovná spojnica 9">
            <a:extLst>
              <a:ext uri="{FF2B5EF4-FFF2-40B4-BE49-F238E27FC236}">
                <a16:creationId xmlns:a16="http://schemas.microsoft.com/office/drawing/2014/main" id="{1EE927CF-A541-4AC3-A7F2-60F2E53FAFAC}"/>
              </a:ext>
            </a:extLst>
          </p:cNvPr>
          <p:cNvCxnSpPr>
            <a:cxnSpLocks/>
          </p:cNvCxnSpPr>
          <p:nvPr/>
        </p:nvCxnSpPr>
        <p:spPr>
          <a:xfrm>
            <a:off x="4121834" y="5502544"/>
            <a:ext cx="3995224" cy="0"/>
          </a:xfrm>
          <a:prstGeom prst="line">
            <a:avLst/>
          </a:prstGeom>
          <a:ln w="50800">
            <a:solidFill>
              <a:schemeClr val="accent2">
                <a:lumMod val="40000"/>
                <a:lumOff val="60000"/>
              </a:schemeClr>
            </a:solidFill>
          </a:ln>
          <a:effectLst>
            <a:outerShdw blurRad="50800" dist="50800" dir="2700000" algn="tl" rotWithShape="0">
              <a:prstClr val="black">
                <a:alpha val="94000"/>
              </a:prstClr>
            </a:outerShdw>
          </a:effectLst>
        </p:spPr>
        <p:style>
          <a:lnRef idx="1">
            <a:schemeClr val="accent1"/>
          </a:lnRef>
          <a:fillRef idx="0">
            <a:schemeClr val="accent1"/>
          </a:fillRef>
          <a:effectRef idx="0">
            <a:schemeClr val="accent1"/>
          </a:effectRef>
          <a:fontRef idx="minor">
            <a:schemeClr val="tx1"/>
          </a:fontRef>
        </p:style>
      </p:cxnSp>
      <p:pic>
        <p:nvPicPr>
          <p:cNvPr id="14" name="Vlajka">
            <a:extLst>
              <a:ext uri="{FF2B5EF4-FFF2-40B4-BE49-F238E27FC236}">
                <a16:creationId xmlns:a16="http://schemas.microsoft.com/office/drawing/2014/main" id="{A33C8847-2EEA-4E1B-B1A3-7A9FDED996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791672">
            <a:off x="873118" y="652461"/>
            <a:ext cx="1707266" cy="1286140"/>
          </a:xfrm>
          <a:prstGeom prst="rect">
            <a:avLst/>
          </a:prstGeom>
          <a:effectLst>
            <a:outerShdw blurRad="76200" dist="76200" dir="2700000" algn="tl" rotWithShape="0">
              <a:prstClr val="black">
                <a:alpha val="77000"/>
              </a:prstClr>
            </a:outerShdw>
          </a:effectLst>
        </p:spPr>
      </p:pic>
    </p:spTree>
    <p:extLst>
      <p:ext uri="{BB962C8B-B14F-4D97-AF65-F5344CB8AC3E}">
        <p14:creationId xmlns:p14="http://schemas.microsoft.com/office/powerpoint/2010/main" val="1766294084"/>
      </p:ext>
    </p:extLst>
  </p:cSld>
  <p:clrMapOvr>
    <a:masterClrMapping/>
  </p:clrMapOvr>
  <mc:AlternateContent xmlns:mc="http://schemas.openxmlformats.org/markup-compatibility/2006" xmlns:p14="http://schemas.microsoft.com/office/powerpoint/2010/main">
    <mc:Choice Requires="p14">
      <p:transition spd="slow" p14:dur="2000" advClick="0" advTm="12000">
        <p:fade/>
        <p:sndAc>
          <p:stSnd loop="1">
            <p:snd r:embed="rId2" name="Rachid Taha - Ya rayeh.wav"/>
          </p:stSnd>
        </p:sndAc>
      </p:transition>
    </mc:Choice>
    <mc:Fallback xmlns="">
      <p:transition spd="slow" advClick="0" advTm="12000">
        <p:fade/>
        <p:sndAc>
          <p:stSnd loop="1">
            <p:snd r:embed="rId5" name="Rachid Taha - Ya raye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200" decel="100000"/>
                                        <p:tgtEl>
                                          <p:spTgt spid="9"/>
                                        </p:tgtEl>
                                      </p:cBhvr>
                                    </p:animEffect>
                                    <p:anim calcmode="lin" valueType="num">
                                      <p:cBhvr>
                                        <p:cTn id="8" dur="1200" decel="100000" fill="hold"/>
                                        <p:tgtEl>
                                          <p:spTgt spid="9"/>
                                        </p:tgtEl>
                                        <p:attrNameLst>
                                          <p:attrName>style.rotation</p:attrName>
                                        </p:attrNameLst>
                                      </p:cBhvr>
                                      <p:tavLst>
                                        <p:tav tm="0">
                                          <p:val>
                                            <p:fltVal val="-90"/>
                                          </p:val>
                                        </p:tav>
                                        <p:tav tm="100000">
                                          <p:val>
                                            <p:fltVal val="0"/>
                                          </p:val>
                                        </p:tav>
                                      </p:tavLst>
                                    </p:anim>
                                    <p:anim calcmode="lin" valueType="num">
                                      <p:cBhvr>
                                        <p:cTn id="9" dur="1200" decel="100000" fill="hold"/>
                                        <p:tgtEl>
                                          <p:spTgt spid="9"/>
                                        </p:tgtEl>
                                        <p:attrNameLst>
                                          <p:attrName>ppt_x</p:attrName>
                                        </p:attrNameLst>
                                      </p:cBhvr>
                                      <p:tavLst>
                                        <p:tav tm="0">
                                          <p:val>
                                            <p:strVal val="#ppt_x+0.4"/>
                                          </p:val>
                                        </p:tav>
                                        <p:tav tm="100000">
                                          <p:val>
                                            <p:strVal val="#ppt_x-0.05"/>
                                          </p:val>
                                        </p:tav>
                                      </p:tavLst>
                                    </p:anim>
                                    <p:anim calcmode="lin" valueType="num">
                                      <p:cBhvr>
                                        <p:cTn id="10" dur="1200" decel="100000" fill="hold"/>
                                        <p:tgtEl>
                                          <p:spTgt spid="9"/>
                                        </p:tgtEl>
                                        <p:attrNameLst>
                                          <p:attrName>ppt_y</p:attrName>
                                        </p:attrNameLst>
                                      </p:cBhvr>
                                      <p:tavLst>
                                        <p:tav tm="0">
                                          <p:val>
                                            <p:strVal val="#ppt_y-0.4"/>
                                          </p:val>
                                        </p:tav>
                                        <p:tav tm="100000">
                                          <p:val>
                                            <p:strVal val="#ppt_y+0.1"/>
                                          </p:val>
                                        </p:tav>
                                      </p:tavLst>
                                    </p:anim>
                                    <p:anim calcmode="lin" valueType="num">
                                      <p:cBhvr>
                                        <p:cTn id="11" dur="300" accel="100000" fill="hold">
                                          <p:stCondLst>
                                            <p:cond delay="1200"/>
                                          </p:stCondLst>
                                        </p:cTn>
                                        <p:tgtEl>
                                          <p:spTgt spid="9"/>
                                        </p:tgtEl>
                                        <p:attrNameLst>
                                          <p:attrName>ppt_x</p:attrName>
                                        </p:attrNameLst>
                                      </p:cBhvr>
                                      <p:tavLst>
                                        <p:tav tm="0">
                                          <p:val>
                                            <p:strVal val="#ppt_x-0.05"/>
                                          </p:val>
                                        </p:tav>
                                        <p:tav tm="100000">
                                          <p:val>
                                            <p:strVal val="#ppt_x"/>
                                          </p:val>
                                        </p:tav>
                                      </p:tavLst>
                                    </p:anim>
                                    <p:anim calcmode="lin" valueType="num">
                                      <p:cBhvr>
                                        <p:cTn id="12" dur="300" accel="100000" fill="hold">
                                          <p:stCondLst>
                                            <p:cond delay="1200"/>
                                          </p:stCondLst>
                                        </p:cTn>
                                        <p:tgtEl>
                                          <p:spTgt spid="9"/>
                                        </p:tgtEl>
                                        <p:attrNameLst>
                                          <p:attrName>ppt_y</p:attrName>
                                        </p:attrNameLst>
                                      </p:cBhvr>
                                      <p:tavLst>
                                        <p:tav tm="0">
                                          <p:val>
                                            <p:strVal val="#ppt_y+0.1"/>
                                          </p:val>
                                        </p:tav>
                                        <p:tav tm="100000">
                                          <p:val>
                                            <p:strVal val="#ppt_y"/>
                                          </p:val>
                                        </p:tav>
                                      </p:tavLst>
                                    </p:anim>
                                  </p:childTnLst>
                                </p:cTn>
                              </p:par>
                            </p:childTnLst>
                          </p:cTn>
                        </p:par>
                        <p:par>
                          <p:cTn id="13" fill="hold">
                            <p:stCondLst>
                              <p:cond delay="1500"/>
                            </p:stCondLst>
                            <p:childTnLst>
                              <p:par>
                                <p:cTn id="14" presetID="42" presetClass="entr" presetSubtype="0" fill="hold" grpId="0" nodeType="afterEffect">
                                  <p:stCondLst>
                                    <p:cond delay="5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2000"/>
                                        <p:tgtEl>
                                          <p:spTgt spid="4"/>
                                        </p:tgtEl>
                                      </p:cBhvr>
                                    </p:animEffect>
                                    <p:anim calcmode="lin" valueType="num">
                                      <p:cBhvr>
                                        <p:cTn id="17" dur="2000" fill="hold"/>
                                        <p:tgtEl>
                                          <p:spTgt spid="4"/>
                                        </p:tgtEl>
                                        <p:attrNameLst>
                                          <p:attrName>ppt_x</p:attrName>
                                        </p:attrNameLst>
                                      </p:cBhvr>
                                      <p:tavLst>
                                        <p:tav tm="0">
                                          <p:val>
                                            <p:strVal val="#ppt_x"/>
                                          </p:val>
                                        </p:tav>
                                        <p:tav tm="100000">
                                          <p:val>
                                            <p:strVal val="#ppt_x"/>
                                          </p:val>
                                        </p:tav>
                                      </p:tavLst>
                                    </p:anim>
                                    <p:anim calcmode="lin" valueType="num">
                                      <p:cBhvr>
                                        <p:cTn id="18" dur="2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4000"/>
                            </p:stCondLst>
                            <p:childTnLst>
                              <p:par>
                                <p:cTn id="20" presetID="1" presetClass="entr" presetSubtype="0" fill="hold" nodeType="afterEffect">
                                  <p:stCondLst>
                                    <p:cond delay="1500"/>
                                  </p:stCondLst>
                                  <p:iterate type="lt">
                                    <p:tmAbs val="200"/>
                                  </p:iterate>
                                  <p:childTnLst>
                                    <p:set>
                                      <p:cBhvr>
                                        <p:cTn id="21" dur="1" fill="hold">
                                          <p:stCondLst>
                                            <p:cond delay="0"/>
                                          </p:stCondLst>
                                        </p:cTn>
                                        <p:tgtEl>
                                          <p:spTgt spid="2">
                                            <p:txEl>
                                              <p:pRg st="0" end="0"/>
                                            </p:txEl>
                                          </p:spTgt>
                                        </p:tgtEl>
                                        <p:attrNameLst>
                                          <p:attrName>style.visibility</p:attrName>
                                        </p:attrNameLst>
                                      </p:cBhvr>
                                      <p:to>
                                        <p:strVal val="visible"/>
                                      </p:to>
                                    </p:set>
                                  </p:childTnLst>
                                </p:cTn>
                              </p:par>
                            </p:childTnLst>
                          </p:cTn>
                        </p:par>
                        <p:par>
                          <p:cTn id="22" fill="hold">
                            <p:stCondLst>
                              <p:cond delay="6301"/>
                            </p:stCondLst>
                            <p:childTnLst>
                              <p:par>
                                <p:cTn id="23" presetID="22" presetClass="entr" presetSubtype="8"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1000"/>
                                        <p:tgtEl>
                                          <p:spTgt spid="10"/>
                                        </p:tgtEl>
                                      </p:cBhvr>
                                    </p:animEffect>
                                  </p:childTnLst>
                                </p:cTn>
                              </p:par>
                              <p:par>
                                <p:cTn id="26" presetID="53" presetClass="entr" presetSubtype="16" fill="hold" nodeType="withEffect">
                                  <p:stCondLst>
                                    <p:cond delay="1500"/>
                                  </p:stCondLst>
                                  <p:childTnLst>
                                    <p:set>
                                      <p:cBhvr>
                                        <p:cTn id="27" dur="1" fill="hold">
                                          <p:stCondLst>
                                            <p:cond delay="0"/>
                                          </p:stCondLst>
                                        </p:cTn>
                                        <p:tgtEl>
                                          <p:spTgt spid="14"/>
                                        </p:tgtEl>
                                        <p:attrNameLst>
                                          <p:attrName>style.visibility</p:attrName>
                                        </p:attrNameLst>
                                      </p:cBhvr>
                                      <p:to>
                                        <p:strVal val="visible"/>
                                      </p:to>
                                    </p:set>
                                    <p:anim calcmode="lin" valueType="num">
                                      <p:cBhvr>
                                        <p:cTn id="28" dur="1500" fill="hold"/>
                                        <p:tgtEl>
                                          <p:spTgt spid="14"/>
                                        </p:tgtEl>
                                        <p:attrNameLst>
                                          <p:attrName>ppt_w</p:attrName>
                                        </p:attrNameLst>
                                      </p:cBhvr>
                                      <p:tavLst>
                                        <p:tav tm="0">
                                          <p:val>
                                            <p:fltVal val="0"/>
                                          </p:val>
                                        </p:tav>
                                        <p:tav tm="100000">
                                          <p:val>
                                            <p:strVal val="#ppt_w"/>
                                          </p:val>
                                        </p:tav>
                                      </p:tavLst>
                                    </p:anim>
                                    <p:anim calcmode="lin" valueType="num">
                                      <p:cBhvr>
                                        <p:cTn id="29" dur="1500" fill="hold"/>
                                        <p:tgtEl>
                                          <p:spTgt spid="14"/>
                                        </p:tgtEl>
                                        <p:attrNameLst>
                                          <p:attrName>ppt_h</p:attrName>
                                        </p:attrNameLst>
                                      </p:cBhvr>
                                      <p:tavLst>
                                        <p:tav tm="0">
                                          <p:val>
                                            <p:fltVal val="0"/>
                                          </p:val>
                                        </p:tav>
                                        <p:tav tm="100000">
                                          <p:val>
                                            <p:strVal val="#ppt_h"/>
                                          </p:val>
                                        </p:tav>
                                      </p:tavLst>
                                    </p:anim>
                                    <p:animEffect transition="in" filter="fade">
                                      <p:cBhvr>
                                        <p:cTn id="30" dur="1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extLst>
              <a:ext uri="{FF2B5EF4-FFF2-40B4-BE49-F238E27FC236}">
                <a16:creationId xmlns:a16="http://schemas.microsoft.com/office/drawing/2014/main" id="{C8643176-291F-4C14-9BC8-DFAA303391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7" cy="6857999"/>
          </a:xfrm>
          <a:prstGeom prst="rect">
            <a:avLst/>
          </a:prstGeom>
        </p:spPr>
      </p:pic>
      <p:pic>
        <p:nvPicPr>
          <p:cNvPr id="8" name="Mapa">
            <a:extLst>
              <a:ext uri="{FF2B5EF4-FFF2-40B4-BE49-F238E27FC236}">
                <a16:creationId xmlns:a16="http://schemas.microsoft.com/office/drawing/2014/main" id="{F92511AC-AE37-4835-8C16-1722908363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374197" y="391884"/>
            <a:ext cx="6074229" cy="6074229"/>
          </a:xfrm>
          <a:prstGeom prst="rect">
            <a:avLst/>
          </a:prstGeom>
        </p:spPr>
      </p:pic>
      <p:sp>
        <p:nvSpPr>
          <p:cNvPr id="9" name="Krajina">
            <a:extLst>
              <a:ext uri="{FF2B5EF4-FFF2-40B4-BE49-F238E27FC236}">
                <a16:creationId xmlns:a16="http://schemas.microsoft.com/office/drawing/2014/main" id="{A7B2DE02-65D7-413E-969A-85A4872D4F76}"/>
              </a:ext>
            </a:extLst>
          </p:cNvPr>
          <p:cNvSpPr txBox="1"/>
          <p:nvPr/>
        </p:nvSpPr>
        <p:spPr>
          <a:xfrm>
            <a:off x="630625" y="5221677"/>
            <a:ext cx="2463668" cy="830997"/>
          </a:xfrm>
          <a:prstGeom prst="rect">
            <a:avLst/>
          </a:prstGeom>
          <a:noFill/>
        </p:spPr>
        <p:txBody>
          <a:bodyPr wrap="square" rtlCol="0">
            <a:spAutoFit/>
            <a:scene3d>
              <a:camera prst="orthographicFront"/>
              <a:lightRig rig="threePt" dir="t"/>
            </a:scene3d>
            <a:sp3d extrusionH="57150">
              <a:bevelT w="38100" h="38100"/>
            </a:sp3d>
          </a:bodyPr>
          <a:lstStyle/>
          <a:p>
            <a:pPr algn="ctr"/>
            <a:r>
              <a:rPr lang="sk-SK" sz="4800" b="1" spc="600">
                <a:ln w="3175">
                  <a:solidFill>
                    <a:schemeClr val="accent2">
                      <a:lumMod val="50000"/>
                      <a:alpha val="30000"/>
                    </a:schemeClr>
                  </a:solidFill>
                  <a:prstDash val="solid"/>
                </a:ln>
                <a:pattFill prst="pct50">
                  <a:fgClr>
                    <a:schemeClr val="bg1"/>
                  </a:fgClr>
                  <a:bgClr>
                    <a:schemeClr val="accent2">
                      <a:lumMod val="60000"/>
                      <a:lumOff val="40000"/>
                    </a:schemeClr>
                  </a:bgClr>
                </a:pattFill>
                <a:effectLst>
                  <a:outerShdw dist="38100" dir="2640000" algn="bl" rotWithShape="0">
                    <a:schemeClr val="tx1"/>
                  </a:outerShdw>
                </a:effectLst>
                <a:latin typeface="Nadianne" panose="03020902050305070206" pitchFamily="66" charset="0"/>
              </a:rPr>
              <a:t>Egypt</a:t>
            </a:r>
          </a:p>
        </p:txBody>
      </p:sp>
      <p:pic>
        <p:nvPicPr>
          <p:cNvPr id="5" name="Erb">
            <a:extLst>
              <a:ext uri="{FF2B5EF4-FFF2-40B4-BE49-F238E27FC236}">
                <a16:creationId xmlns:a16="http://schemas.microsoft.com/office/drawing/2014/main" id="{F0C16642-2A1E-43E6-B88B-4021DF5531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080043" y="618194"/>
            <a:ext cx="1223391" cy="1660712"/>
          </a:xfrm>
          <a:prstGeom prst="rect">
            <a:avLst/>
          </a:prstGeom>
          <a:effectLst>
            <a:outerShdw blurRad="101600" dist="76200" dir="2700000" algn="tl" rotWithShape="0">
              <a:prstClr val="black">
                <a:alpha val="74000"/>
              </a:prstClr>
            </a:outerShdw>
          </a:effectLst>
        </p:spPr>
      </p:pic>
    </p:spTree>
    <p:extLst>
      <p:ext uri="{BB962C8B-B14F-4D97-AF65-F5344CB8AC3E}">
        <p14:creationId xmlns:p14="http://schemas.microsoft.com/office/powerpoint/2010/main" val="1450379812"/>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2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1801"/>
                            </p:stCondLst>
                            <p:childTnLst>
                              <p:par>
                                <p:cTn id="8" presetID="53" presetClass="entr" presetSubtype="16" fill="hold" nodeType="afterEffect">
                                  <p:stCondLst>
                                    <p:cond delay="100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fill="hold"/>
                                        <p:tgtEl>
                                          <p:spTgt spid="5"/>
                                        </p:tgtEl>
                                        <p:attrNameLst>
                                          <p:attrName>ppt_w</p:attrName>
                                        </p:attrNameLst>
                                      </p:cBhvr>
                                      <p:tavLst>
                                        <p:tav tm="0">
                                          <p:val>
                                            <p:fltVal val="0"/>
                                          </p:val>
                                        </p:tav>
                                        <p:tav tm="100000">
                                          <p:val>
                                            <p:strVal val="#ppt_w"/>
                                          </p:val>
                                        </p:tav>
                                      </p:tavLst>
                                    </p:anim>
                                    <p:anim calcmode="lin" valueType="num">
                                      <p:cBhvr>
                                        <p:cTn id="11" dur="1500" fill="hold"/>
                                        <p:tgtEl>
                                          <p:spTgt spid="5"/>
                                        </p:tgtEl>
                                        <p:attrNameLst>
                                          <p:attrName>ppt_h</p:attrName>
                                        </p:attrNameLst>
                                      </p:cBhvr>
                                      <p:tavLst>
                                        <p:tav tm="0">
                                          <p:val>
                                            <p:fltVal val="0"/>
                                          </p:val>
                                        </p:tav>
                                        <p:tav tm="100000">
                                          <p:val>
                                            <p:strVal val="#ppt_h"/>
                                          </p:val>
                                        </p:tav>
                                      </p:tavLst>
                                    </p:anim>
                                    <p:animEffect transition="in" filter="fade">
                                      <p:cBhvr>
                                        <p:cTn id="12"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Rám">
            <a:extLst>
              <a:ext uri="{FF2B5EF4-FFF2-40B4-BE49-F238E27FC236}">
                <a16:creationId xmlns:a16="http://schemas.microsoft.com/office/drawing/2014/main" id="{05518A6E-4279-42AE-8EFF-A04026A330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5" name="SVK">
            <a:extLst>
              <a:ext uri="{FF2B5EF4-FFF2-40B4-BE49-F238E27FC236}">
                <a16:creationId xmlns:a16="http://schemas.microsoft.com/office/drawing/2014/main" id="{03AA5A8C-EDA5-405C-B812-9782A8BA35BB}"/>
              </a:ext>
            </a:extLst>
          </p:cNvPr>
          <p:cNvSpPr txBox="1"/>
          <p:nvPr/>
        </p:nvSpPr>
        <p:spPr>
          <a:xfrm>
            <a:off x="1512000" y="4680000"/>
            <a:ext cx="10008000" cy="1785104"/>
          </a:xfrm>
          <a:prstGeom prst="rect">
            <a:avLst/>
          </a:prstGeom>
          <a:gradFill>
            <a:gsLst>
              <a:gs pos="0">
                <a:schemeClr val="accent2">
                  <a:lumMod val="75000"/>
                </a:schemeClr>
              </a:gs>
              <a:gs pos="70000">
                <a:schemeClr val="accent2">
                  <a:lumMod val="60000"/>
                  <a:lumOff val="40000"/>
                </a:schemeClr>
              </a:gs>
              <a:gs pos="100000">
                <a:schemeClr val="accent2">
                  <a:lumMod val="40000"/>
                  <a:lumOff val="60000"/>
                </a:schemeClr>
              </a:gs>
            </a:gsLst>
            <a:lin ang="16200000" scaled="1"/>
          </a:gradFill>
          <a:ln w="19050">
            <a:solidFill>
              <a:schemeClr val="bg1"/>
            </a:solidFill>
          </a:ln>
          <a:effectLst>
            <a:outerShdw blurRad="76200" dist="76200" dir="2700000" algn="tl" rotWithShape="0">
              <a:prstClr val="black">
                <a:alpha val="50000"/>
              </a:prstClr>
            </a:outerShdw>
          </a:effectLst>
        </p:spPr>
        <p:txBody>
          <a:bodyPr wrap="square" rtlCol="0">
            <a:spAutoFit/>
          </a:bodyPr>
          <a:lstStyle/>
          <a:p>
            <a:pPr algn="just"/>
            <a:r>
              <a:rPr lang="sk-SK" sz="2000">
                <a:ln>
                  <a:solidFill>
                    <a:schemeClr val="bg1"/>
                  </a:solidFill>
                </a:ln>
                <a:solidFill>
                  <a:srgbClr val="FF0000"/>
                </a:solidFill>
                <a:latin typeface="Merlin CE" pitchFamily="2" charset="0"/>
              </a:rPr>
              <a:t>   </a:t>
            </a:r>
            <a:r>
              <a:rPr lang="sk-SK" sz="2000">
                <a:ln>
                  <a:solidFill>
                    <a:schemeClr val="tx1"/>
                  </a:solidFill>
                </a:ln>
                <a:solidFill>
                  <a:srgbClr val="FF0000"/>
                </a:solidFill>
                <a:latin typeface="Merlin CE" pitchFamily="2" charset="0"/>
              </a:rPr>
              <a:t>E</a:t>
            </a:r>
            <a:r>
              <a:rPr lang="sk-SK" i="1"/>
              <a:t>gypt je severoafrický arabský štát. V roku 2017 mal necelých 95 miliónov obyvateľov. Hlavným mestom je Káhira s 15 miliónmi obyvateľov. Väčšinu územia krajiny tvorí púšť. Kvôli extrémne suchej klíme až 99 % obyvateľstva žije približne na 6 % územia krajiny. Pozdĺž toku rieky Níl a v jej delte. Jedným z najdôležitejších sektorov egyptskej ekonomiky je cestovný ruch. Egypt je turisticky atraktívna prímorská krajina pri Stredozemnom a Červenom mori. Dôležitú úlohu v ekonomike zohráva aj Suezský prieplav, spájajúci Stredozemné more s Indickým oceánom cez Červené more.</a:t>
            </a:r>
          </a:p>
        </p:txBody>
      </p:sp>
      <p:sp>
        <p:nvSpPr>
          <p:cNvPr id="4" name="ANG">
            <a:extLst>
              <a:ext uri="{FF2B5EF4-FFF2-40B4-BE49-F238E27FC236}">
                <a16:creationId xmlns:a16="http://schemas.microsoft.com/office/drawing/2014/main" id="{B5F50EDD-6052-40E1-B29F-55E415D27F9B}"/>
              </a:ext>
            </a:extLst>
          </p:cNvPr>
          <p:cNvSpPr txBox="1"/>
          <p:nvPr/>
        </p:nvSpPr>
        <p:spPr>
          <a:xfrm>
            <a:off x="1512000" y="432000"/>
            <a:ext cx="10008000" cy="1785104"/>
          </a:xfrm>
          <a:prstGeom prst="rect">
            <a:avLst/>
          </a:prstGeom>
          <a:gradFill>
            <a:gsLst>
              <a:gs pos="0">
                <a:schemeClr val="accent2">
                  <a:lumMod val="75000"/>
                </a:schemeClr>
              </a:gs>
              <a:gs pos="74000">
                <a:schemeClr val="accent2">
                  <a:lumMod val="60000"/>
                  <a:lumOff val="40000"/>
                </a:schemeClr>
              </a:gs>
              <a:gs pos="100000">
                <a:schemeClr val="accent2">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algn="just"/>
            <a:r>
              <a:rPr lang="sk-SK" sz="2000">
                <a:ln>
                  <a:solidFill>
                    <a:schemeClr val="bg1"/>
                  </a:solidFill>
                </a:ln>
                <a:solidFill>
                  <a:srgbClr val="FF0000"/>
                </a:solidFill>
                <a:latin typeface="Merlin CE" pitchFamily="2" charset="0"/>
              </a:rPr>
              <a:t>   </a:t>
            </a:r>
            <a:r>
              <a:rPr lang="sk-SK" sz="2000">
                <a:ln>
                  <a:solidFill>
                    <a:schemeClr val="tx1"/>
                  </a:solidFill>
                </a:ln>
                <a:solidFill>
                  <a:srgbClr val="FF0000"/>
                </a:solidFill>
                <a:latin typeface="Merlin CE" pitchFamily="2" charset="0"/>
              </a:rPr>
              <a:t>E</a:t>
            </a:r>
            <a:r>
              <a:rPr lang="en-US" i="1"/>
              <a:t>gypt is a North African Arab state</a:t>
            </a:r>
            <a:r>
              <a:rPr lang="sk-SK" i="1"/>
              <a:t>.</a:t>
            </a:r>
            <a:r>
              <a:rPr lang="en-US" i="1"/>
              <a:t> In 2017, he had nearly 95 million inhabitants. The capital is Cairo</a:t>
            </a:r>
            <a:r>
              <a:rPr lang="sk-SK" i="1"/>
              <a:t> </a:t>
            </a:r>
            <a:r>
              <a:rPr lang="en-US" i="1"/>
              <a:t>with 15 million inhabitants.</a:t>
            </a:r>
            <a:r>
              <a:rPr lang="sk-SK" i="1"/>
              <a:t> </a:t>
            </a:r>
            <a:r>
              <a:rPr lang="en-US" i="1"/>
              <a:t>Most of the country's territory consists of the </a:t>
            </a:r>
            <a:r>
              <a:rPr lang="sk-SK" i="1"/>
              <a:t>d</a:t>
            </a:r>
            <a:r>
              <a:rPr lang="en-US" i="1"/>
              <a:t>esert. Due to the extremely dry climate, up to 99 % of the population live on approximately 6 % of the country's territory. Along the Nile River and in its delta.</a:t>
            </a:r>
            <a:r>
              <a:rPr lang="sk-SK" i="1"/>
              <a:t> </a:t>
            </a:r>
            <a:r>
              <a:rPr lang="en-US" i="1"/>
              <a:t>One of the most important sectors of the Egyptian economy is tourism. </a:t>
            </a:r>
            <a:r>
              <a:rPr lang="sk-SK" i="1"/>
              <a:t>Egypt</a:t>
            </a:r>
            <a:r>
              <a:rPr lang="en-US" i="1"/>
              <a:t> is an attractive seaside country for tourists by the Mediterranean and the Red Sea. The Suez Canal plays an important role in the economy, linking the Mediterranean Sea with the Indian Ocean through the Red Sea.</a:t>
            </a:r>
          </a:p>
        </p:txBody>
      </p:sp>
      <p:sp>
        <p:nvSpPr>
          <p:cNvPr id="2" name="ŠPA">
            <a:extLst>
              <a:ext uri="{FF2B5EF4-FFF2-40B4-BE49-F238E27FC236}">
                <a16:creationId xmlns:a16="http://schemas.microsoft.com/office/drawing/2014/main" id="{323BD54C-B4A0-4EDD-B235-8F47EBF29894}"/>
              </a:ext>
            </a:extLst>
          </p:cNvPr>
          <p:cNvSpPr txBox="1"/>
          <p:nvPr/>
        </p:nvSpPr>
        <p:spPr>
          <a:xfrm>
            <a:off x="1512000" y="2412000"/>
            <a:ext cx="10008000" cy="2062103"/>
          </a:xfrm>
          <a:prstGeom prst="rect">
            <a:avLst/>
          </a:prstGeom>
          <a:gradFill>
            <a:gsLst>
              <a:gs pos="0">
                <a:schemeClr val="accent2">
                  <a:lumMod val="75000"/>
                </a:schemeClr>
              </a:gs>
              <a:gs pos="68000">
                <a:schemeClr val="accent2">
                  <a:lumMod val="60000"/>
                  <a:lumOff val="40000"/>
                </a:schemeClr>
              </a:gs>
              <a:gs pos="100000">
                <a:schemeClr val="accent2">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algn="just"/>
            <a:r>
              <a:rPr lang="sk-SK" sz="2000">
                <a:ln>
                  <a:solidFill>
                    <a:schemeClr val="bg1"/>
                  </a:solidFill>
                </a:ln>
                <a:solidFill>
                  <a:srgbClr val="FF0000"/>
                </a:solidFill>
                <a:latin typeface="Merlin CE" pitchFamily="2" charset="0"/>
              </a:rPr>
              <a:t>   </a:t>
            </a:r>
            <a:r>
              <a:rPr lang="sk-SK" sz="2000">
                <a:ln>
                  <a:solidFill>
                    <a:schemeClr val="tx1"/>
                  </a:solidFill>
                </a:ln>
                <a:solidFill>
                  <a:srgbClr val="FF0000"/>
                </a:solidFill>
                <a:latin typeface="Merlin CE" pitchFamily="2" charset="0"/>
              </a:rPr>
              <a:t>E</a:t>
            </a:r>
            <a:r>
              <a:rPr lang="es-ES" i="1"/>
              <a:t>gipto es un estado árabe del norte de África. En 2017, tenía casi 95 millones de habitantes. La capital es El Cairo con 15 millones de habitantes. La mayor parte del territorio del país consiste en el desierto. Debido al clima extremadamente seco, hasta el 99 % de la población vive en aproximadamente el 6 % del territorio del país. A lo largo del río Nilo y en su delta. Uno de los sectores más importantes de la economía egipcia es el turismo. Egypto es un atractivo país costero para turistas por el Mediterráneo y el Mar Rojo. El Canal de Suez desempeña un papel importante en la economía, al vincular el Mar Mediterráneo con el Océano Índico a través del Mar Rojo.</a:t>
            </a:r>
            <a:endParaRPr lang="sk-SK" i="1"/>
          </a:p>
        </p:txBody>
      </p:sp>
      <p:pic>
        <p:nvPicPr>
          <p:cNvPr id="8" name="SVK - vlajka">
            <a:hlinkClick r:id="rId3"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2000" y="4860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ANG - vlajka">
            <a:hlinkClick r:id="" action="ppaction://noaction"/>
            <a:extLst>
              <a:ext uri="{FF2B5EF4-FFF2-40B4-BE49-F238E27FC236}">
                <a16:creationId xmlns:a16="http://schemas.microsoft.com/office/drawing/2014/main" id="{A7E0D2D0-D005-4D88-844F-ACDD0C12964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2519" y="576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ŠPA - vlajka">
            <a:hlinkClick r:id="" action="ppaction://noaction"/>
            <a:extLst>
              <a:ext uri="{FF2B5EF4-FFF2-40B4-BE49-F238E27FC236}">
                <a16:creationId xmlns:a16="http://schemas.microsoft.com/office/drawing/2014/main" id="{58A697CD-263F-4152-8CE1-E7E28F72F06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519" y="2556000"/>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9" name="Myš">
            <a:extLst>
              <a:ext uri="{FF2B5EF4-FFF2-40B4-BE49-F238E27FC236}">
                <a16:creationId xmlns:a16="http://schemas.microsoft.com/office/drawing/2014/main" id="{3C29ECB4-5559-4319-8E17-FA238417110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20683170">
            <a:off x="11281067" y="6129166"/>
            <a:ext cx="477863" cy="477863"/>
          </a:xfrm>
          <a:prstGeom prst="rect">
            <a:avLst/>
          </a:prstGeom>
          <a:effectLst>
            <a:outerShdw blurRad="50800" dist="38100" dir="2700000" algn="tl" rotWithShape="0">
              <a:prstClr val="black">
                <a:alpha val="86000"/>
              </a:prstClr>
            </a:outerShdw>
          </a:effectLst>
        </p:spPr>
      </p:pic>
    </p:spTree>
    <p:extLst>
      <p:ext uri="{BB962C8B-B14F-4D97-AF65-F5344CB8AC3E}">
        <p14:creationId xmlns:p14="http://schemas.microsoft.com/office/powerpoint/2010/main" val="2785975127"/>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1000"/>
                            </p:stCondLst>
                            <p:childTnLst>
                              <p:par>
                                <p:cTn id="11" presetID="22" presetClass="entr" presetSubtype="1" fill="hold" grpId="0" nodeType="after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3000"/>
                            </p:stCondLst>
                            <p:childTnLst>
                              <p:par>
                                <p:cTn id="15" presetID="53" presetClass="entr" presetSubtype="16" fill="hold" nodeType="afterEffect">
                                  <p:stCondLst>
                                    <p:cond delay="5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par>
                          <p:cTn id="20" fill="hold">
                            <p:stCondLst>
                              <p:cond delay="4000"/>
                            </p:stCondLst>
                            <p:childTnLst>
                              <p:par>
                                <p:cTn id="21" presetID="22" presetClass="entr" presetSubtype="1" fill="hold" grpId="0" nodeType="afterEffect">
                                  <p:stCondLst>
                                    <p:cond delay="500"/>
                                  </p:stCondLst>
                                  <p:childTnLst>
                                    <p:set>
                                      <p:cBhvr>
                                        <p:cTn id="22" dur="1" fill="hold">
                                          <p:stCondLst>
                                            <p:cond delay="0"/>
                                          </p:stCondLst>
                                        </p:cTn>
                                        <p:tgtEl>
                                          <p:spTgt spid="2"/>
                                        </p:tgtEl>
                                        <p:attrNameLst>
                                          <p:attrName>style.visibility</p:attrName>
                                        </p:attrNameLst>
                                      </p:cBhvr>
                                      <p:to>
                                        <p:strVal val="visible"/>
                                      </p:to>
                                    </p:set>
                                    <p:animEffect transition="in" filter="wipe(up)">
                                      <p:cBhvr>
                                        <p:cTn id="23" dur="1500"/>
                                        <p:tgtEl>
                                          <p:spTgt spid="2"/>
                                        </p:tgtEl>
                                      </p:cBhvr>
                                    </p:animEffect>
                                  </p:childTnLst>
                                </p:cTn>
                              </p:par>
                            </p:childTnLst>
                          </p:cTn>
                        </p:par>
                        <p:par>
                          <p:cTn id="24" fill="hold">
                            <p:stCondLst>
                              <p:cond delay="60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70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9000"/>
                            </p:stCondLst>
                            <p:childTnLst>
                              <p:par>
                                <p:cTn id="35" presetID="53" presetClass="entr" presetSubtype="16" fill="hold"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Effect transition="in" filter="fade">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585561611"/>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1013243622"/>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56889787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1319689199"/>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10017075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172488134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3564606385"/>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4084481955"/>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866288274"/>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127580583"/>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898305412"/>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3385625386"/>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51308612"/>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3085021612"/>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23832974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300983517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38088033"/>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3505327907"/>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857641083"/>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1660757897"/>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3146028803"/>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36117408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83834477"/>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933298325"/>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1662262608"/>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3683980261"/>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3769592922"/>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1664154577"/>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34583860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4055185038"/>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1070822386"/>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3513959853"/>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06427210"/>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2720498176"/>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3404392384"/>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5A7B49C0-1D24-4B15-9480-6DB66074810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7999"/>
          </a:xfrm>
          <a:prstGeom prst="rect">
            <a:avLst/>
          </a:prstGeom>
        </p:spPr>
      </p:pic>
      <p:pic>
        <p:nvPicPr>
          <p:cNvPr id="5" name="Rám">
            <a:extLst>
              <a:ext uri="{FF2B5EF4-FFF2-40B4-BE49-F238E27FC236}">
                <a16:creationId xmlns:a16="http://schemas.microsoft.com/office/drawing/2014/main" id="{FE865405-D43A-4AC2-B7A9-C90A3FB0E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7" name="Autor">
            <a:extLst>
              <a:ext uri="{FF2B5EF4-FFF2-40B4-BE49-F238E27FC236}">
                <a16:creationId xmlns:a16="http://schemas.microsoft.com/office/drawing/2014/main" id="{09DCD084-4AEA-4A94-BE7B-73A798E08153}"/>
              </a:ext>
            </a:extLst>
          </p:cNvPr>
          <p:cNvSpPr/>
          <p:nvPr/>
        </p:nvSpPr>
        <p:spPr>
          <a:xfrm>
            <a:off x="446191" y="6274949"/>
            <a:ext cx="1632130" cy="210478"/>
          </a:xfrm>
          <a:prstGeom prst="flowChartAlternateProcess">
            <a:avLst/>
          </a:prstGeom>
          <a:gradFill flip="none" rotWithShape="1">
            <a:gsLst>
              <a:gs pos="0">
                <a:schemeClr val="accent4">
                  <a:lumMod val="60000"/>
                  <a:lumOff val="40000"/>
                </a:schemeClr>
              </a:gs>
              <a:gs pos="38000">
                <a:schemeClr val="accent4">
                  <a:lumMod val="75000"/>
                </a:schemeClr>
              </a:gs>
              <a:gs pos="83000">
                <a:schemeClr val="accent4">
                  <a:lumMod val="50000"/>
                </a:schemeClr>
              </a:gs>
            </a:gsLst>
            <a:lin ang="5400000" scaled="1"/>
            <a:tileRect/>
          </a:gradFill>
          <a:ln>
            <a:solidFill>
              <a:schemeClr val="bg1"/>
            </a:solidFill>
          </a:ln>
          <a:effectLst>
            <a:softEdge rad="0"/>
          </a:effectLst>
        </p:spPr>
        <p:txBody>
          <a:bodyPr wrap="none" lIns="144000" tIns="36000" rIns="144000" bIns="0" rtlCol="0">
            <a:spAutoFit/>
          </a:bodyPr>
          <a:lstStyle/>
          <a:p>
            <a:r>
              <a:rPr lang="sk-SK" sz="1000" b="1">
                <a:solidFill>
                  <a:schemeClr val="bg1"/>
                </a:solidFill>
                <a:effectLst>
                  <a:outerShdw blurRad="38100" dist="38100" dir="2700000" algn="tl">
                    <a:srgbClr val="000000">
                      <a:alpha val="43137"/>
                    </a:srgbClr>
                  </a:outerShdw>
                </a:effectLst>
                <a:latin typeface="Lucida Handwriting" panose="03010101010101010101" pitchFamily="66" charset="0"/>
              </a:rPr>
              <a:t>Photo © Sekerka D</a:t>
            </a:r>
          </a:p>
        </p:txBody>
      </p:sp>
    </p:spTree>
    <p:extLst>
      <p:ext uri="{BB962C8B-B14F-4D97-AF65-F5344CB8AC3E}">
        <p14:creationId xmlns:p14="http://schemas.microsoft.com/office/powerpoint/2010/main" val="1074808626"/>
      </p:ext>
    </p:extLst>
  </p:cSld>
  <p:clrMapOvr>
    <a:masterClrMapping/>
  </p:clrMapOvr>
  <mc:AlternateContent xmlns:mc="http://schemas.openxmlformats.org/markup-compatibility/2006" xmlns:p14="http://schemas.microsoft.com/office/powerpoint/2010/main">
    <mc:Choice Requires="p14">
      <p:transition spd="slow" p14:dur="2000" advClick="0" advTm="5000">
        <p:wedge/>
      </p:transition>
    </mc:Choice>
    <mc:Fallback xmlns="">
      <p:transition spd="slow" advClick="0" advTm="5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CA4E9CE5-C152-4BBC-B0E4-51F37EDC125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91997" cy="6857999"/>
          </a:xfrm>
          <a:prstGeom prst="rect">
            <a:avLst/>
          </a:prstGeom>
        </p:spPr>
      </p:pic>
      <p:sp>
        <p:nvSpPr>
          <p:cNvPr id="4" name="Info">
            <a:extLst>
              <a:ext uri="{FF2B5EF4-FFF2-40B4-BE49-F238E27FC236}">
                <a16:creationId xmlns:a16="http://schemas.microsoft.com/office/drawing/2014/main" id="{D69232F1-DF6C-410A-A20C-3FF5C0FBC973}"/>
              </a:ext>
            </a:extLst>
          </p:cNvPr>
          <p:cNvSpPr txBox="1"/>
          <p:nvPr/>
        </p:nvSpPr>
        <p:spPr>
          <a:xfrm>
            <a:off x="472285" y="6168664"/>
            <a:ext cx="3421258" cy="400110"/>
          </a:xfrm>
          <a:prstGeom prst="rect">
            <a:avLst/>
          </a:prstGeom>
          <a:noFill/>
        </p:spPr>
        <p:txBody>
          <a:bodyPr wrap="none" rtlCol="0">
            <a:spAutoFit/>
          </a:bodyPr>
          <a:lstStyle/>
          <a:p>
            <a:pPr defTabSz="457200"/>
            <a:r>
              <a:rPr lang="sk-SK" sz="2000" b="1">
                <a:ln w="3175">
                  <a:solidFill>
                    <a:schemeClr val="accent2">
                      <a:lumMod val="50000"/>
                      <a:alpha val="30000"/>
                    </a:schemeClr>
                  </a:solidFill>
                  <a:prstDash val="solid"/>
                </a:ln>
                <a:solidFill>
                  <a:schemeClr val="bg1"/>
                </a:solidFill>
                <a:effectLst>
                  <a:outerShdw dist="38100" dir="2640000" algn="bl" rotWithShape="0">
                    <a:schemeClr val="tx1"/>
                  </a:outerShdw>
                </a:effectLst>
                <a:latin typeface="Nadianne" panose="03020902050305070206" pitchFamily="66" charset="0"/>
              </a:rPr>
              <a:t>Not for commercial use!</a:t>
            </a:r>
          </a:p>
        </p:txBody>
      </p:sp>
      <p:sp>
        <p:nvSpPr>
          <p:cNvPr id="9" name="Rok">
            <a:extLst>
              <a:ext uri="{FF2B5EF4-FFF2-40B4-BE49-F238E27FC236}">
                <a16:creationId xmlns:a16="http://schemas.microsoft.com/office/drawing/2014/main" id="{FAFFA744-4A68-4D21-A7AB-0B77E1C6DD7A}"/>
              </a:ext>
            </a:extLst>
          </p:cNvPr>
          <p:cNvSpPr/>
          <p:nvPr/>
        </p:nvSpPr>
        <p:spPr>
          <a:xfrm>
            <a:off x="472285" y="283417"/>
            <a:ext cx="832279" cy="400110"/>
          </a:xfrm>
          <a:prstGeom prst="rect">
            <a:avLst/>
          </a:prstGeom>
        </p:spPr>
        <p:txBody>
          <a:bodyPr wrap="none">
            <a:spAutoFit/>
          </a:bodyPr>
          <a:lstStyle/>
          <a:p>
            <a:pPr defTabSz="457200"/>
            <a:r>
              <a:rPr lang="sk-SK" sz="2000" b="1">
                <a:ln w="3175">
                  <a:solidFill>
                    <a:schemeClr val="accent2">
                      <a:lumMod val="50000"/>
                      <a:alpha val="30000"/>
                    </a:schemeClr>
                  </a:solidFill>
                  <a:prstDash val="solid"/>
                </a:ln>
                <a:solidFill>
                  <a:schemeClr val="bg1"/>
                </a:solidFill>
                <a:effectLst>
                  <a:outerShdw dist="38100" dir="2640000" algn="bl" rotWithShape="0">
                    <a:schemeClr val="tx1"/>
                  </a:outerShdw>
                </a:effectLst>
                <a:latin typeface="Nadianne" panose="03020902050305070206" pitchFamily="66" charset="0"/>
              </a:rPr>
              <a:t>2019</a:t>
            </a:r>
          </a:p>
        </p:txBody>
      </p:sp>
      <p:pic>
        <p:nvPicPr>
          <p:cNvPr id="5" name="Ruka">
            <a:extLst>
              <a:ext uri="{FF2B5EF4-FFF2-40B4-BE49-F238E27FC236}">
                <a16:creationId xmlns:a16="http://schemas.microsoft.com/office/drawing/2014/main" id="{00F5001D-8798-4653-AD97-6EB30F302C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82538" y="1412710"/>
            <a:ext cx="5517733" cy="4026771"/>
          </a:xfrm>
          <a:prstGeom prst="rect">
            <a:avLst/>
          </a:prstGeom>
        </p:spPr>
      </p:pic>
      <p:sp>
        <p:nvSpPr>
          <p:cNvPr id="6" name="Autori">
            <a:extLst>
              <a:ext uri="{FF2B5EF4-FFF2-40B4-BE49-F238E27FC236}">
                <a16:creationId xmlns:a16="http://schemas.microsoft.com/office/drawing/2014/main" id="{8B0FED51-55D0-4F62-B7E1-D0FFC891B524}"/>
              </a:ext>
            </a:extLst>
          </p:cNvPr>
          <p:cNvSpPr txBox="1"/>
          <p:nvPr/>
        </p:nvSpPr>
        <p:spPr>
          <a:xfrm>
            <a:off x="5865962" y="4344826"/>
            <a:ext cx="5444707" cy="1631216"/>
          </a:xfrm>
          <a:prstGeom prst="rect">
            <a:avLst/>
          </a:prstGeom>
          <a:noFill/>
        </p:spPr>
        <p:txBody>
          <a:bodyPr wrap="square" rtlCol="0">
            <a:spAutoFit/>
          </a:bodyPr>
          <a:lstStyle/>
          <a:p>
            <a:pPr defTabSz="457200"/>
            <a:r>
              <a:rPr lang="en-US" sz="2000" b="1">
                <a:ln w="3175">
                  <a:solidFill>
                    <a:schemeClr val="accent2">
                      <a:lumMod val="50000"/>
                      <a:alpha val="30000"/>
                    </a:schemeClr>
                  </a:solidFill>
                  <a:prstDash val="solid"/>
                </a:ln>
                <a:solidFill>
                  <a:schemeClr val="bg1"/>
                </a:solidFill>
                <a:effectLst>
                  <a:outerShdw dist="38100" dir="2640000" algn="bl" rotWithShape="0">
                    <a:schemeClr val="tx1"/>
                  </a:outerShdw>
                </a:effectLst>
                <a:latin typeface="Nadianne" panose="03020902050305070206" pitchFamily="66" charset="0"/>
              </a:rPr>
              <a:t>Music :</a:t>
            </a:r>
            <a:r>
              <a:rPr lang="sk-SK" sz="2000" b="1">
                <a:ln w="3175">
                  <a:solidFill>
                    <a:schemeClr val="accent2">
                      <a:lumMod val="50000"/>
                      <a:alpha val="30000"/>
                    </a:schemeClr>
                  </a:solidFill>
                  <a:prstDash val="solid"/>
                </a:ln>
                <a:solidFill>
                  <a:schemeClr val="bg1"/>
                </a:solidFill>
                <a:effectLst>
                  <a:outerShdw dist="38100" dir="2640000" algn="bl" rotWithShape="0">
                    <a:schemeClr val="tx1"/>
                  </a:outerShdw>
                </a:effectLst>
                <a:latin typeface="Nadianne" panose="03020902050305070206" pitchFamily="66" charset="0"/>
              </a:rPr>
              <a:t>		</a:t>
            </a:r>
            <a:r>
              <a:rPr lang="en-US" sz="2000" b="1">
                <a:ln w="3175">
                  <a:solidFill>
                    <a:schemeClr val="accent2">
                      <a:lumMod val="50000"/>
                      <a:alpha val="30000"/>
                    </a:schemeClr>
                  </a:solidFill>
                  <a:prstDash val="solid"/>
                </a:ln>
                <a:solidFill>
                  <a:schemeClr val="bg1"/>
                </a:solidFill>
                <a:effectLst>
                  <a:outerShdw dist="38100" dir="2640000" algn="bl" rotWithShape="0">
                    <a:schemeClr val="tx1"/>
                  </a:outerShdw>
                </a:effectLst>
                <a:latin typeface="Nadianne" panose="03020902050305070206" pitchFamily="66" charset="0"/>
              </a:rPr>
              <a:t>Rachid Taha - Ya rayeh</a:t>
            </a:r>
            <a:endParaRPr lang="sk-SK" sz="2000" b="1">
              <a:ln w="3175">
                <a:solidFill>
                  <a:schemeClr val="accent2">
                    <a:lumMod val="50000"/>
                    <a:alpha val="30000"/>
                  </a:schemeClr>
                </a:solidFill>
                <a:prstDash val="solid"/>
              </a:ln>
              <a:solidFill>
                <a:schemeClr val="bg1"/>
              </a:solidFill>
              <a:effectLst>
                <a:outerShdw dist="38100" dir="2640000" algn="bl" rotWithShape="0">
                  <a:schemeClr val="tx1"/>
                </a:outerShdw>
              </a:effectLst>
              <a:latin typeface="Nadianne" panose="03020902050305070206" pitchFamily="66" charset="0"/>
            </a:endParaRPr>
          </a:p>
          <a:p>
            <a:pPr defTabSz="457200"/>
            <a:r>
              <a:rPr lang="sk-SK" sz="2000" b="1">
                <a:ln w="3175">
                  <a:solidFill>
                    <a:schemeClr val="accent2">
                      <a:lumMod val="50000"/>
                      <a:alpha val="30000"/>
                    </a:schemeClr>
                  </a:solidFill>
                  <a:prstDash val="solid"/>
                </a:ln>
                <a:solidFill>
                  <a:schemeClr val="bg1"/>
                </a:solidFill>
                <a:effectLst>
                  <a:outerShdw dist="38100" dir="2640000" algn="bl" rotWithShape="0">
                    <a:schemeClr val="tx1"/>
                  </a:outerShdw>
                </a:effectLst>
                <a:latin typeface="Nadianne" panose="03020902050305070206" pitchFamily="66" charset="0"/>
              </a:rPr>
              <a:t>Compilación :	Steve Rumpler</a:t>
            </a:r>
          </a:p>
          <a:p>
            <a:pPr defTabSz="457200"/>
            <a:r>
              <a:rPr lang="sk-SK" sz="2000" b="1">
                <a:ln w="3175">
                  <a:solidFill>
                    <a:schemeClr val="accent2">
                      <a:lumMod val="50000"/>
                      <a:alpha val="30000"/>
                    </a:schemeClr>
                  </a:solidFill>
                  <a:prstDash val="solid"/>
                </a:ln>
                <a:solidFill>
                  <a:schemeClr val="bg1"/>
                </a:solidFill>
                <a:effectLst>
                  <a:outerShdw dist="38100" dir="2640000" algn="bl" rotWithShape="0">
                    <a:schemeClr val="tx1"/>
                  </a:outerShdw>
                </a:effectLst>
                <a:latin typeface="Nadianne" panose="03020902050305070206" pitchFamily="66" charset="0"/>
              </a:rPr>
              <a:t>Contact :		pista2011@gmail.com</a:t>
            </a:r>
          </a:p>
          <a:p>
            <a:pPr defTabSz="457200"/>
            <a:r>
              <a:rPr lang="sk-SK" sz="2000" b="1">
                <a:ln w="3175">
                  <a:solidFill>
                    <a:schemeClr val="accent2">
                      <a:lumMod val="50000"/>
                      <a:alpha val="30000"/>
                    </a:schemeClr>
                  </a:solidFill>
                  <a:prstDash val="solid"/>
                </a:ln>
                <a:solidFill>
                  <a:schemeClr val="bg1"/>
                </a:solidFill>
                <a:effectLst>
                  <a:outerShdw dist="38100" dir="2640000" algn="bl" rotWithShape="0">
                    <a:schemeClr val="tx1"/>
                  </a:outerShdw>
                </a:effectLst>
                <a:latin typeface="Nadianne" panose="03020902050305070206" pitchFamily="66" charset="0"/>
              </a:rPr>
              <a:t>Fotos :			Dušan Sekerka Ing.</a:t>
            </a:r>
          </a:p>
          <a:p>
            <a:pPr defTabSz="457200"/>
            <a:r>
              <a:rPr lang="sk-SK" sz="2000" b="1">
                <a:ln w="3175">
                  <a:solidFill>
                    <a:schemeClr val="accent2">
                      <a:lumMod val="50000"/>
                      <a:alpha val="30000"/>
                    </a:schemeClr>
                  </a:solidFill>
                  <a:prstDash val="solid"/>
                </a:ln>
                <a:solidFill>
                  <a:schemeClr val="bg1"/>
                </a:solidFill>
                <a:effectLst>
                  <a:outerShdw dist="38100" dir="2640000" algn="bl" rotWithShape="0">
                    <a:schemeClr val="tx1"/>
                  </a:outerShdw>
                </a:effectLst>
                <a:latin typeface="Nadianne" panose="03020902050305070206" pitchFamily="66" charset="0"/>
              </a:rPr>
              <a:t>Contact :		sekerka.dusan@gmail.com</a:t>
            </a:r>
          </a:p>
        </p:txBody>
      </p:sp>
      <p:sp>
        <p:nvSpPr>
          <p:cNvPr id="8" name="Záver">
            <a:extLst>
              <a:ext uri="{FF2B5EF4-FFF2-40B4-BE49-F238E27FC236}">
                <a16:creationId xmlns:a16="http://schemas.microsoft.com/office/drawing/2014/main" id="{77466246-9FC6-47FF-A768-D7344283A29D}"/>
              </a:ext>
            </a:extLst>
          </p:cNvPr>
          <p:cNvSpPr/>
          <p:nvPr/>
        </p:nvSpPr>
        <p:spPr>
          <a:xfrm>
            <a:off x="2552590" y="683527"/>
            <a:ext cx="9167125" cy="523220"/>
          </a:xfrm>
          <a:prstGeom prst="rect">
            <a:avLst/>
          </a:prstGeom>
        </p:spPr>
        <p:txBody>
          <a:bodyPr wrap="none">
            <a:spAutoFit/>
          </a:bodyPr>
          <a:lstStyle/>
          <a:p>
            <a:pPr defTabSz="457200"/>
            <a:r>
              <a:rPr lang="en-US" sz="2800" b="1">
                <a:ln w="3175">
                  <a:solidFill>
                    <a:schemeClr val="accent2">
                      <a:lumMod val="50000"/>
                      <a:alpha val="30000"/>
                    </a:schemeClr>
                  </a:solidFill>
                  <a:prstDash val="solid"/>
                </a:ln>
                <a:pattFill prst="pct50">
                  <a:fgClr>
                    <a:schemeClr val="bg1"/>
                  </a:fgClr>
                  <a:bgClr>
                    <a:schemeClr val="accent2">
                      <a:lumMod val="60000"/>
                      <a:lumOff val="40000"/>
                    </a:schemeClr>
                  </a:bgClr>
                </a:pattFill>
                <a:effectLst>
                  <a:outerShdw dist="38100" dir="2640000" algn="bl" rotWithShape="0">
                    <a:schemeClr val="tx1"/>
                  </a:outerShdw>
                </a:effectLst>
                <a:latin typeface="Nadianne" panose="03020902050305070206" pitchFamily="66" charset="0"/>
              </a:rPr>
              <a:t>Thanks for your feedback on this presentation...</a:t>
            </a:r>
            <a:endParaRPr lang="sk-SK" sz="2800" b="1">
              <a:ln w="3175">
                <a:solidFill>
                  <a:schemeClr val="accent2">
                    <a:lumMod val="50000"/>
                    <a:alpha val="30000"/>
                  </a:schemeClr>
                </a:solidFill>
                <a:prstDash val="solid"/>
              </a:ln>
              <a:pattFill prst="pct50">
                <a:fgClr>
                  <a:schemeClr val="bg1"/>
                </a:fgClr>
                <a:bgClr>
                  <a:schemeClr val="accent2">
                    <a:lumMod val="60000"/>
                    <a:lumOff val="40000"/>
                  </a:schemeClr>
                </a:bgClr>
              </a:pattFill>
              <a:effectLst>
                <a:outerShdw dist="38100" dir="2640000" algn="bl" rotWithShape="0">
                  <a:schemeClr val="tx1"/>
                </a:outerShdw>
              </a:effectLst>
              <a:latin typeface="Nadianne" panose="03020902050305070206" pitchFamily="66" charset="0"/>
            </a:endParaRPr>
          </a:p>
        </p:txBody>
      </p:sp>
      <p:pic>
        <p:nvPicPr>
          <p:cNvPr id="10" name="Kruh - šípka">
            <a:extLst>
              <a:ext uri="{FF2B5EF4-FFF2-40B4-BE49-F238E27FC236}">
                <a16:creationId xmlns:a16="http://schemas.microsoft.com/office/drawing/2014/main" id="{2B74D50C-8E83-478F-BC96-297977F674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55014" y="6035761"/>
            <a:ext cx="516708" cy="516708"/>
          </a:xfrm>
          <a:prstGeom prst="rect">
            <a:avLst/>
          </a:prstGeom>
          <a:noFill/>
          <a:ln>
            <a:noFill/>
          </a:ln>
        </p:spPr>
      </p:pic>
      <p:pic>
        <p:nvPicPr>
          <p:cNvPr id="12" name="Kruh">
            <a:extLst>
              <a:ext uri="{FF2B5EF4-FFF2-40B4-BE49-F238E27FC236}">
                <a16:creationId xmlns:a16="http://schemas.microsoft.com/office/drawing/2014/main" id="{33897CE1-29D4-418C-904C-88CF98230C4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5059" y="6026658"/>
            <a:ext cx="516619" cy="516619"/>
          </a:xfrm>
          <a:prstGeom prst="rect">
            <a:avLst/>
          </a:prstGeom>
          <a:noFill/>
          <a:effectLst>
            <a:outerShdw blurRad="63500" dist="50800" dir="2700000" algn="tl" rotWithShape="0">
              <a:prstClr val="black">
                <a:alpha val="75000"/>
              </a:prstClr>
            </a:outerShdw>
          </a:effectLst>
        </p:spPr>
      </p:pic>
      <p:pic>
        <p:nvPicPr>
          <p:cNvPr id="13" name="Podpis">
            <a:extLst>
              <a:ext uri="{FF2B5EF4-FFF2-40B4-BE49-F238E27FC236}">
                <a16:creationId xmlns:a16="http://schemas.microsoft.com/office/drawing/2014/main" id="{E8314718-6291-4D5A-853B-3229057DFC5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82670" y="6036998"/>
            <a:ext cx="461395" cy="484086"/>
          </a:xfrm>
          <a:prstGeom prst="rect">
            <a:avLst/>
          </a:prstGeom>
          <a:noFill/>
        </p:spPr>
      </p:pic>
    </p:spTree>
    <p:extLst>
      <p:ext uri="{BB962C8B-B14F-4D97-AF65-F5344CB8AC3E}">
        <p14:creationId xmlns:p14="http://schemas.microsoft.com/office/powerpoint/2010/main" val="3716086802"/>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ppt_w</p:attrName>
                                        </p:attrNameLst>
                                      </p:cBhvr>
                                      <p:tavLst>
                                        <p:tav tm="0">
                                          <p:val>
                                            <p:fltVal val="0"/>
                                          </p:val>
                                        </p:tav>
                                        <p:tav tm="100000">
                                          <p:val>
                                            <p:strVal val="#ppt_w"/>
                                          </p:val>
                                        </p:tav>
                                      </p:tavLst>
                                    </p:anim>
                                    <p:anim calcmode="lin" valueType="num">
                                      <p:cBhvr>
                                        <p:cTn id="8" dur="1500" fill="hold"/>
                                        <p:tgtEl>
                                          <p:spTgt spid="9"/>
                                        </p:tgtEl>
                                        <p:attrNameLst>
                                          <p:attrName>ppt_h</p:attrName>
                                        </p:attrNameLst>
                                      </p:cBhvr>
                                      <p:tavLst>
                                        <p:tav tm="0">
                                          <p:val>
                                            <p:fltVal val="0"/>
                                          </p:val>
                                        </p:tav>
                                        <p:tav tm="100000">
                                          <p:val>
                                            <p:strVal val="#ppt_h"/>
                                          </p:val>
                                        </p:tav>
                                      </p:tavLst>
                                    </p:anim>
                                    <p:animEffect transition="in" filter="fade">
                                      <p:cBhvr>
                                        <p:cTn id="9" dur="1500"/>
                                        <p:tgtEl>
                                          <p:spTgt spid="9"/>
                                        </p:tgtEl>
                                      </p:cBhvr>
                                    </p:animEffect>
                                    <p:anim calcmode="lin" valueType="num">
                                      <p:cBhvr>
                                        <p:cTn id="10" dur="1500" fill="hold"/>
                                        <p:tgtEl>
                                          <p:spTgt spid="9"/>
                                        </p:tgtEl>
                                        <p:attrNameLst>
                                          <p:attrName>ppt_x</p:attrName>
                                        </p:attrNameLst>
                                      </p:cBhvr>
                                      <p:tavLst>
                                        <p:tav tm="0">
                                          <p:val>
                                            <p:fltVal val="0.5"/>
                                          </p:val>
                                        </p:tav>
                                        <p:tav tm="100000">
                                          <p:val>
                                            <p:strVal val="#ppt_x"/>
                                          </p:val>
                                        </p:tav>
                                      </p:tavLst>
                                    </p:anim>
                                    <p:anim calcmode="lin" valueType="num">
                                      <p:cBhvr>
                                        <p:cTn id="11" dur="1500" fill="hold"/>
                                        <p:tgtEl>
                                          <p:spTgt spid="9"/>
                                        </p:tgtEl>
                                        <p:attrNameLst>
                                          <p:attrName>ppt_y</p:attrName>
                                        </p:attrNameLst>
                                      </p:cBhvr>
                                      <p:tavLst>
                                        <p:tav tm="0">
                                          <p:val>
                                            <p:fltVal val="0.5"/>
                                          </p:val>
                                        </p:tav>
                                        <p:tav tm="100000">
                                          <p:val>
                                            <p:strVal val="#ppt_y"/>
                                          </p:val>
                                        </p:tav>
                                      </p:tavLst>
                                    </p:anim>
                                  </p:childTnLst>
                                </p:cTn>
                              </p:par>
                            </p:childTnLst>
                          </p:cTn>
                        </p:par>
                        <p:par>
                          <p:cTn id="12" fill="hold">
                            <p:stCondLst>
                              <p:cond delay="2000"/>
                            </p:stCondLst>
                            <p:childTnLst>
                              <p:par>
                                <p:cTn id="13" presetID="22" presetClass="entr" presetSubtype="8" fill="hold" grpId="0" nodeType="afterEffect">
                                  <p:stCondLst>
                                    <p:cond delay="5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wipe(left)">
                                      <p:cBhvr>
                                        <p:cTn id="15" dur="1000"/>
                                        <p:tgtEl>
                                          <p:spTgt spid="6"/>
                                        </p:tgtEl>
                                      </p:cBhvr>
                                    </p:animEffect>
                                  </p:childTnLst>
                                </p:cTn>
                              </p:par>
                            </p:childTnLst>
                          </p:cTn>
                        </p:par>
                        <p:par>
                          <p:cTn id="16" fill="hold">
                            <p:stCondLst>
                              <p:cond delay="16200"/>
                            </p:stCondLst>
                            <p:childTnLst>
                              <p:par>
                                <p:cTn id="17" presetID="52"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Scale>
                                      <p:cBhvr>
                                        <p:cTn id="19"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4"/>
                                        </p:tgtEl>
                                        <p:attrNameLst>
                                          <p:attrName>ppt_x</p:attrName>
                                          <p:attrName>ppt_y</p:attrName>
                                        </p:attrNameLst>
                                      </p:cBhvr>
                                    </p:animMotion>
                                    <p:animEffect transition="in" filter="fade">
                                      <p:cBhvr>
                                        <p:cTn id="21" dur="1000"/>
                                        <p:tgtEl>
                                          <p:spTgt spid="4"/>
                                        </p:tgtEl>
                                      </p:cBhvr>
                                    </p:animEffect>
                                  </p:childTnLst>
                                </p:cTn>
                              </p:par>
                            </p:childTnLst>
                          </p:cTn>
                        </p:par>
                        <p:par>
                          <p:cTn id="22" fill="hold">
                            <p:stCondLst>
                              <p:cond delay="19100"/>
                            </p:stCondLst>
                            <p:childTnLst>
                              <p:par>
                                <p:cTn id="23" presetID="53" presetClass="entr" presetSubtype="16"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500" fill="hold"/>
                                        <p:tgtEl>
                                          <p:spTgt spid="10"/>
                                        </p:tgtEl>
                                        <p:attrNameLst>
                                          <p:attrName>ppt_w</p:attrName>
                                        </p:attrNameLst>
                                      </p:cBhvr>
                                      <p:tavLst>
                                        <p:tav tm="0">
                                          <p:val>
                                            <p:fltVal val="0"/>
                                          </p:val>
                                        </p:tav>
                                        <p:tav tm="100000">
                                          <p:val>
                                            <p:strVal val="#ppt_w"/>
                                          </p:val>
                                        </p:tav>
                                      </p:tavLst>
                                    </p:anim>
                                    <p:anim calcmode="lin" valueType="num">
                                      <p:cBhvr>
                                        <p:cTn id="26" dur="1500" fill="hold"/>
                                        <p:tgtEl>
                                          <p:spTgt spid="10"/>
                                        </p:tgtEl>
                                        <p:attrNameLst>
                                          <p:attrName>ppt_h</p:attrName>
                                        </p:attrNameLst>
                                      </p:cBhvr>
                                      <p:tavLst>
                                        <p:tav tm="0">
                                          <p:val>
                                            <p:fltVal val="0"/>
                                          </p:val>
                                        </p:tav>
                                        <p:tav tm="100000">
                                          <p:val>
                                            <p:strVal val="#ppt_h"/>
                                          </p:val>
                                        </p:tav>
                                      </p:tavLst>
                                    </p:anim>
                                    <p:animEffect transition="in" filter="fade">
                                      <p:cBhvr>
                                        <p:cTn id="27" dur="1500"/>
                                        <p:tgtEl>
                                          <p:spTgt spid="10"/>
                                        </p:tgtEl>
                                      </p:cBhvr>
                                    </p:animEffect>
                                  </p:childTnLst>
                                </p:cTn>
                              </p:par>
                              <p:par>
                                <p:cTn id="28" presetID="53" presetClass="entr" presetSubtype="16"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1500" fill="hold"/>
                                        <p:tgtEl>
                                          <p:spTgt spid="12"/>
                                        </p:tgtEl>
                                        <p:attrNameLst>
                                          <p:attrName>ppt_w</p:attrName>
                                        </p:attrNameLst>
                                      </p:cBhvr>
                                      <p:tavLst>
                                        <p:tav tm="0">
                                          <p:val>
                                            <p:fltVal val="0"/>
                                          </p:val>
                                        </p:tav>
                                        <p:tav tm="100000">
                                          <p:val>
                                            <p:strVal val="#ppt_w"/>
                                          </p:val>
                                        </p:tav>
                                      </p:tavLst>
                                    </p:anim>
                                    <p:anim calcmode="lin" valueType="num">
                                      <p:cBhvr>
                                        <p:cTn id="31" dur="1500" fill="hold"/>
                                        <p:tgtEl>
                                          <p:spTgt spid="12"/>
                                        </p:tgtEl>
                                        <p:attrNameLst>
                                          <p:attrName>ppt_h</p:attrName>
                                        </p:attrNameLst>
                                      </p:cBhvr>
                                      <p:tavLst>
                                        <p:tav tm="0">
                                          <p:val>
                                            <p:fltVal val="0"/>
                                          </p:val>
                                        </p:tav>
                                        <p:tav tm="100000">
                                          <p:val>
                                            <p:strVal val="#ppt_h"/>
                                          </p:val>
                                        </p:tav>
                                      </p:tavLst>
                                    </p:anim>
                                    <p:animEffect transition="in" filter="fade">
                                      <p:cBhvr>
                                        <p:cTn id="32" dur="1500"/>
                                        <p:tgtEl>
                                          <p:spTgt spid="12"/>
                                        </p:tgtEl>
                                      </p:cBhvr>
                                    </p:animEffect>
                                  </p:childTnLst>
                                </p:cTn>
                              </p:par>
                              <p:par>
                                <p:cTn id="33" presetID="53" presetClass="entr" presetSubtype="16"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1500" fill="hold"/>
                                        <p:tgtEl>
                                          <p:spTgt spid="13"/>
                                        </p:tgtEl>
                                        <p:attrNameLst>
                                          <p:attrName>ppt_w</p:attrName>
                                        </p:attrNameLst>
                                      </p:cBhvr>
                                      <p:tavLst>
                                        <p:tav tm="0">
                                          <p:val>
                                            <p:fltVal val="0"/>
                                          </p:val>
                                        </p:tav>
                                        <p:tav tm="100000">
                                          <p:val>
                                            <p:strVal val="#ppt_w"/>
                                          </p:val>
                                        </p:tav>
                                      </p:tavLst>
                                    </p:anim>
                                    <p:anim calcmode="lin" valueType="num">
                                      <p:cBhvr>
                                        <p:cTn id="36" dur="1500" fill="hold"/>
                                        <p:tgtEl>
                                          <p:spTgt spid="13"/>
                                        </p:tgtEl>
                                        <p:attrNameLst>
                                          <p:attrName>ppt_h</p:attrName>
                                        </p:attrNameLst>
                                      </p:cBhvr>
                                      <p:tavLst>
                                        <p:tav tm="0">
                                          <p:val>
                                            <p:fltVal val="0"/>
                                          </p:val>
                                        </p:tav>
                                        <p:tav tm="100000">
                                          <p:val>
                                            <p:strVal val="#ppt_h"/>
                                          </p:val>
                                        </p:tav>
                                      </p:tavLst>
                                    </p:anim>
                                    <p:animEffect transition="in" filter="fade">
                                      <p:cBhvr>
                                        <p:cTn id="37" dur="1500"/>
                                        <p:tgtEl>
                                          <p:spTgt spid="13"/>
                                        </p:tgtEl>
                                      </p:cBhvr>
                                    </p:animEffect>
                                  </p:childTnLst>
                                </p:cTn>
                              </p:par>
                            </p:childTnLst>
                          </p:cTn>
                        </p:par>
                        <p:par>
                          <p:cTn id="38" fill="hold">
                            <p:stCondLst>
                              <p:cond delay="20600"/>
                            </p:stCondLst>
                            <p:childTnLst>
                              <p:par>
                                <p:cTn id="39" presetID="22" presetClass="entr" presetSubtype="8" fill="hold" grpId="0" nodeType="afterEffect">
                                  <p:stCondLst>
                                    <p:cond delay="50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2500"/>
                                        <p:tgtEl>
                                          <p:spTgt spid="8"/>
                                        </p:tgtEl>
                                      </p:cBhvr>
                                    </p:animEffect>
                                  </p:childTnLst>
                                </p:cTn>
                              </p:par>
                            </p:childTnLst>
                          </p:cTn>
                        </p:par>
                        <p:par>
                          <p:cTn id="42" fill="hold">
                            <p:stCondLst>
                              <p:cond delay="23600"/>
                            </p:stCondLst>
                            <p:childTnLst>
                              <p:par>
                                <p:cTn id="43" presetID="15" presetClass="exit" presetSubtype="0" fill="hold" nodeType="afterEffect">
                                  <p:stCondLst>
                                    <p:cond delay="1500"/>
                                  </p:stCondLst>
                                  <p:childTnLst>
                                    <p:anim calcmode="lin" valueType="num">
                                      <p:cBhvr>
                                        <p:cTn id="44" dur="2000"/>
                                        <p:tgtEl>
                                          <p:spTgt spid="12"/>
                                        </p:tgtEl>
                                        <p:attrNameLst>
                                          <p:attrName>ppt_w</p:attrName>
                                        </p:attrNameLst>
                                      </p:cBhvr>
                                      <p:tavLst>
                                        <p:tav tm="0">
                                          <p:val>
                                            <p:strVal val="ppt_w"/>
                                          </p:val>
                                        </p:tav>
                                        <p:tav tm="100000">
                                          <p:val>
                                            <p:fltVal val="0"/>
                                          </p:val>
                                        </p:tav>
                                      </p:tavLst>
                                    </p:anim>
                                    <p:anim calcmode="lin" valueType="num">
                                      <p:cBhvr>
                                        <p:cTn id="45" dur="2000"/>
                                        <p:tgtEl>
                                          <p:spTgt spid="12"/>
                                        </p:tgtEl>
                                        <p:attrNameLst>
                                          <p:attrName>ppt_h</p:attrName>
                                        </p:attrNameLst>
                                      </p:cBhvr>
                                      <p:tavLst>
                                        <p:tav tm="0">
                                          <p:val>
                                            <p:strVal val="ppt_h"/>
                                          </p:val>
                                        </p:tav>
                                        <p:tav tm="100000">
                                          <p:val>
                                            <p:fltVal val="0"/>
                                          </p:val>
                                        </p:tav>
                                      </p:tavLst>
                                    </p:anim>
                                    <p:anim calcmode="lin" valueType="num">
                                      <p:cBhvr>
                                        <p:cTn id="46" dur="2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7" dur="2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8" dur="1" fill="hold">
                                          <p:stCondLst>
                                            <p:cond delay="1999"/>
                                          </p:stCondLst>
                                        </p:cTn>
                                        <p:tgtEl>
                                          <p:spTgt spid="12"/>
                                        </p:tgtEl>
                                        <p:attrNameLst>
                                          <p:attrName>style.visibility</p:attrName>
                                        </p:attrNameLst>
                                      </p:cBhvr>
                                      <p:to>
                                        <p:strVal val="hidden"/>
                                      </p:to>
                                    </p:set>
                                  </p:childTnLst>
                                </p:cTn>
                              </p:par>
                              <p:par>
                                <p:cTn id="49" presetID="15" presetClass="exit" presetSubtype="0" fill="hold" nodeType="withEffect">
                                  <p:stCondLst>
                                    <p:cond delay="1500"/>
                                  </p:stCondLst>
                                  <p:childTnLst>
                                    <p:anim calcmode="lin" valueType="num">
                                      <p:cBhvr>
                                        <p:cTn id="50" dur="2000"/>
                                        <p:tgtEl>
                                          <p:spTgt spid="13"/>
                                        </p:tgtEl>
                                        <p:attrNameLst>
                                          <p:attrName>ppt_w</p:attrName>
                                        </p:attrNameLst>
                                      </p:cBhvr>
                                      <p:tavLst>
                                        <p:tav tm="0">
                                          <p:val>
                                            <p:strVal val="ppt_w"/>
                                          </p:val>
                                        </p:tav>
                                        <p:tav tm="100000">
                                          <p:val>
                                            <p:fltVal val="0"/>
                                          </p:val>
                                        </p:tav>
                                      </p:tavLst>
                                    </p:anim>
                                    <p:anim calcmode="lin" valueType="num">
                                      <p:cBhvr>
                                        <p:cTn id="51" dur="2000"/>
                                        <p:tgtEl>
                                          <p:spTgt spid="13"/>
                                        </p:tgtEl>
                                        <p:attrNameLst>
                                          <p:attrName>ppt_h</p:attrName>
                                        </p:attrNameLst>
                                      </p:cBhvr>
                                      <p:tavLst>
                                        <p:tav tm="0">
                                          <p:val>
                                            <p:strVal val="ppt_h"/>
                                          </p:val>
                                        </p:tav>
                                        <p:tav tm="100000">
                                          <p:val>
                                            <p:fltVal val="0"/>
                                          </p:val>
                                        </p:tav>
                                      </p:tavLst>
                                    </p:anim>
                                    <p:anim calcmode="lin" valueType="num">
                                      <p:cBhvr>
                                        <p:cTn id="52" dur="2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3" dur="2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4"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6" grpId="0"/>
      <p:bldP spid="8"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570</Words>
  <Application>Microsoft Office PowerPoint</Application>
  <PresentationFormat>Širokouhlá</PresentationFormat>
  <Paragraphs>53</Paragraphs>
  <Slides>40</Slides>
  <Notes>0</Notes>
  <HiddenSlides>0</HiddenSlides>
  <MMClips>0</MMClips>
  <ScaleCrop>false</ScaleCrop>
  <HeadingPairs>
    <vt:vector size="6" baseType="variant">
      <vt:variant>
        <vt:lpstr>Použité písma</vt:lpstr>
      </vt:variant>
      <vt:variant>
        <vt:i4>7</vt:i4>
      </vt:variant>
      <vt:variant>
        <vt:lpstr>Motív</vt:lpstr>
      </vt:variant>
      <vt:variant>
        <vt:i4>1</vt:i4>
      </vt:variant>
      <vt:variant>
        <vt:lpstr>Nadpisy snímok</vt:lpstr>
      </vt:variant>
      <vt:variant>
        <vt:i4>40</vt:i4>
      </vt:variant>
    </vt:vector>
  </HeadingPairs>
  <TitlesOfParts>
    <vt:vector size="48" baseType="lpstr">
      <vt:lpstr>Merlin CE</vt:lpstr>
      <vt:lpstr>Bassoon</vt:lpstr>
      <vt:lpstr>Lucida Handwriting</vt:lpstr>
      <vt:lpstr>Nadianne</vt:lpstr>
      <vt:lpstr>Arial</vt:lpstr>
      <vt:lpstr>Calibri</vt:lpstr>
      <vt:lpstr>Calibri Light</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2019-03-28T11:38:55Z</dcterms:created>
  <dcterms:modified xsi:type="dcterms:W3CDTF">2020-06-09T16:56:00Z</dcterms:modified>
</cp:coreProperties>
</file>