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8" r:id="rId2"/>
    <p:sldId id="257" r:id="rId3"/>
    <p:sldId id="270" r:id="rId4"/>
    <p:sldId id="271" r:id="rId5"/>
    <p:sldId id="274" r:id="rId6"/>
    <p:sldId id="258" r:id="rId7"/>
    <p:sldId id="280" r:id="rId8"/>
    <p:sldId id="284" r:id="rId9"/>
    <p:sldId id="281" r:id="rId10"/>
    <p:sldId id="283" r:id="rId11"/>
    <p:sldId id="273" r:id="rId12"/>
    <p:sldId id="282" r:id="rId13"/>
    <p:sldId id="259" r:id="rId14"/>
    <p:sldId id="260" r:id="rId15"/>
    <p:sldId id="261" r:id="rId16"/>
    <p:sldId id="262" r:id="rId17"/>
    <p:sldId id="266" r:id="rId18"/>
    <p:sldId id="265" r:id="rId19"/>
    <p:sldId id="275" r:id="rId20"/>
    <p:sldId id="277" r:id="rId21"/>
    <p:sldId id="278" r:id="rId22"/>
    <p:sldId id="279" r:id="rId23"/>
    <p:sldId id="269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5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9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12" Type="http://schemas.openxmlformats.org/officeDocument/2006/relationships/image" Target="../media/image2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3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FF801E-6306-479E-8F48-82BA54979E9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F7F5B45-9A1C-468E-A36E-09A6E133AC9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AF28960-918D-43BB-8D4E-20390824CF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74"/>
            <a:ext cx="12199784" cy="685362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7E48D21-F421-41DF-BD3C-AF1037A3A177}"/>
              </a:ext>
            </a:extLst>
          </p:cNvPr>
          <p:cNvSpPr txBox="1"/>
          <p:nvPr/>
        </p:nvSpPr>
        <p:spPr>
          <a:xfrm>
            <a:off x="47625" y="5776965"/>
            <a:ext cx="9873843" cy="1348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lnSpc>
                <a:spcPct val="110000"/>
              </a:lnSpc>
            </a:pPr>
            <a:r>
              <a:rPr lang="fr-FR" sz="2800" b="1" i="1" dirty="0"/>
              <a:t>Arrivez comme un Roi, </a:t>
            </a:r>
          </a:p>
          <a:p>
            <a:pPr rtl="0">
              <a:lnSpc>
                <a:spcPct val="110000"/>
              </a:lnSpc>
            </a:pPr>
            <a:r>
              <a:rPr lang="fr-FR" sz="2800" b="1" i="1" dirty="0"/>
              <a:t>Repartez comme une Légende ! </a:t>
            </a:r>
          </a:p>
          <a:p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832896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9767F8D-3A8A-4436-82B5-A0701A05E8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9509" y="1644243"/>
            <a:ext cx="5008227" cy="4556510"/>
          </a:xfrm>
        </p:spPr>
        <p:txBody>
          <a:bodyPr/>
          <a:lstStyle/>
          <a:p>
            <a:pPr marL="0" indent="0">
              <a:buNone/>
            </a:pPr>
            <a:r>
              <a:rPr lang="fr-FR" sz="4800" b="1" dirty="0">
                <a:solidFill>
                  <a:srgbClr val="00B050"/>
                </a:solidFill>
              </a:rPr>
              <a:t>2-3-4-5 juin 2021</a:t>
            </a:r>
            <a:endParaRPr lang="fr-FR" sz="2400" b="1" dirty="0">
              <a:solidFill>
                <a:srgbClr val="00B050"/>
              </a:solidFill>
            </a:endParaRPr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DEPART : mercredi 2 juin 18h00</a:t>
            </a:r>
          </a:p>
          <a:p>
            <a:pPr marL="457200" lvl="1" indent="0">
              <a:buNone/>
            </a:pPr>
            <a:r>
              <a:rPr lang="fr-FR" dirty="0"/>
              <a:t>Où : Saint Cast Le </a:t>
            </a:r>
            <a:r>
              <a:rPr lang="fr-FR" dirty="0" err="1"/>
              <a:t>Guildo</a:t>
            </a:r>
            <a:endParaRPr lang="fr-FR" dirty="0"/>
          </a:p>
          <a:p>
            <a:pPr lvl="1"/>
            <a:endParaRPr lang="fr-FR" dirty="0"/>
          </a:p>
          <a:p>
            <a:r>
              <a:rPr lang="fr-FR" dirty="0"/>
              <a:t>RETOUR : samedi 5 juin 18h00</a:t>
            </a:r>
          </a:p>
          <a:p>
            <a:pPr marL="457200" lvl="1" indent="0">
              <a:buNone/>
            </a:pPr>
            <a:r>
              <a:rPr lang="fr-FR" dirty="0"/>
              <a:t>Où : Saint Cast Le </a:t>
            </a:r>
            <a:r>
              <a:rPr lang="fr-FR" dirty="0" err="1"/>
              <a:t>Guildo</a:t>
            </a:r>
            <a:endParaRPr lang="fr-FR" dirty="0"/>
          </a:p>
          <a:p>
            <a:pPr lvl="1"/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F98B4A0-F113-4424-9866-FF9893CF2B61}"/>
              </a:ext>
            </a:extLst>
          </p:cNvPr>
          <p:cNvSpPr txBox="1"/>
          <p:nvPr/>
        </p:nvSpPr>
        <p:spPr>
          <a:xfrm>
            <a:off x="461394" y="-393761"/>
            <a:ext cx="5008228" cy="7755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600" b="1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SaveThe</a:t>
            </a:r>
            <a:endParaRPr lang="fr-FR" sz="16600" b="1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  <a:p>
            <a:r>
              <a:rPr lang="fr-FR" sz="16600" b="1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10299140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9767F8D-3A8A-4436-82B5-A0701A05E8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9510" y="1644243"/>
            <a:ext cx="4657986" cy="4556510"/>
          </a:xfrm>
        </p:spPr>
        <p:txBody>
          <a:bodyPr/>
          <a:lstStyle/>
          <a:p>
            <a:pPr marL="0" indent="0">
              <a:buNone/>
            </a:pPr>
            <a:r>
              <a:rPr lang="fr-FR" dirty="0"/>
              <a:t>		</a:t>
            </a:r>
            <a:endParaRPr lang="fr-FR" sz="2000" b="1" dirty="0"/>
          </a:p>
          <a:p>
            <a:endParaRPr lang="fr-FR" dirty="0"/>
          </a:p>
          <a:p>
            <a:endParaRPr lang="fr-FR" dirty="0"/>
          </a:p>
          <a:p>
            <a:pPr marL="0" indent="0">
              <a:buNone/>
            </a:pPr>
            <a:r>
              <a:rPr lang="fr-FR" sz="2800" b="1" dirty="0">
                <a:solidFill>
                  <a:srgbClr val="00B050"/>
                </a:solidFill>
              </a:rPr>
              <a:t>11 Riders + 1 Driver</a:t>
            </a:r>
          </a:p>
          <a:p>
            <a:pPr lvl="1"/>
            <a:r>
              <a:rPr lang="fr-FR" dirty="0"/>
              <a:t>5 Riders mixtes</a:t>
            </a:r>
          </a:p>
          <a:p>
            <a:pPr lvl="1"/>
            <a:r>
              <a:rPr lang="fr-FR" dirty="0"/>
              <a:t>1 Rider 100% Race</a:t>
            </a:r>
          </a:p>
          <a:p>
            <a:pPr lvl="1"/>
            <a:r>
              <a:rPr lang="fr-FR" dirty="0"/>
              <a:t>2 </a:t>
            </a:r>
            <a:r>
              <a:rPr lang="fr-FR" dirty="0" err="1"/>
              <a:t>FreeRiders</a:t>
            </a:r>
            <a:r>
              <a:rPr lang="fr-FR" dirty="0"/>
              <a:t> musculaire</a:t>
            </a:r>
          </a:p>
          <a:p>
            <a:pPr lvl="1"/>
            <a:r>
              <a:rPr lang="fr-FR" dirty="0"/>
              <a:t>3 </a:t>
            </a:r>
            <a:r>
              <a:rPr lang="fr-FR" dirty="0" err="1"/>
              <a:t>FreeRiders</a:t>
            </a:r>
            <a:r>
              <a:rPr lang="fr-FR" dirty="0"/>
              <a:t> Electric</a:t>
            </a:r>
          </a:p>
          <a:p>
            <a:pPr lvl="1"/>
            <a:endParaRPr lang="fr-FR" dirty="0"/>
          </a:p>
          <a:p>
            <a:pPr lvl="1"/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F98B4A0-F113-4424-9866-FF9893CF2B61}"/>
              </a:ext>
            </a:extLst>
          </p:cNvPr>
          <p:cNvSpPr txBox="1"/>
          <p:nvPr/>
        </p:nvSpPr>
        <p:spPr>
          <a:xfrm>
            <a:off x="461393" y="-393761"/>
            <a:ext cx="5478013" cy="7755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600" b="1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The</a:t>
            </a:r>
          </a:p>
          <a:p>
            <a:r>
              <a:rPr lang="fr-FR" sz="16600" b="1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UltraTeam</a:t>
            </a:r>
            <a:endParaRPr lang="fr-FR" sz="16600" b="1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74945D47-B61C-4B78-9290-FF434B38C38E}"/>
              </a:ext>
            </a:extLst>
          </p:cNvPr>
          <p:cNvSpPr txBox="1">
            <a:spLocks/>
          </p:cNvSpPr>
          <p:nvPr/>
        </p:nvSpPr>
        <p:spPr>
          <a:xfrm>
            <a:off x="5847127" y="1259749"/>
            <a:ext cx="1973588" cy="173512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fr-FR" sz="12800" b="1" dirty="0">
                <a:solidFill>
                  <a:srgbClr val="00B050"/>
                </a:solidFill>
              </a:rPr>
              <a:t>12</a:t>
            </a:r>
          </a:p>
          <a:p>
            <a:pPr marL="457200" lvl="1" indent="0">
              <a:buNone/>
            </a:pPr>
            <a:endParaRPr lang="fr-FR" dirty="0"/>
          </a:p>
          <a:p>
            <a:pPr lvl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36781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rapeau emblèmatique de la Normandie ⚑ Histoire, achat et vente">
            <a:extLst>
              <a:ext uri="{FF2B5EF4-FFF2-40B4-BE49-F238E27FC236}">
                <a16:creationId xmlns:a16="http://schemas.microsoft.com/office/drawing/2014/main" id="{C817CE85-DAD9-4CD5-8FF9-CA1DBD695A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26" b="17022"/>
          <a:stretch/>
        </p:blipFill>
        <p:spPr bwMode="auto">
          <a:xfrm>
            <a:off x="791015" y="2534945"/>
            <a:ext cx="847856" cy="56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D6B5B47-51E7-4A59-8BBD-A8A671AED456}"/>
              </a:ext>
            </a:extLst>
          </p:cNvPr>
          <p:cNvSpPr txBox="1"/>
          <p:nvPr/>
        </p:nvSpPr>
        <p:spPr>
          <a:xfrm>
            <a:off x="1596926" y="2424631"/>
            <a:ext cx="2143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/>
              <a:t>BenCo</a:t>
            </a:r>
            <a:r>
              <a:rPr lang="fr-FR" dirty="0"/>
              <a:t> 76</a:t>
            </a:r>
          </a:p>
          <a:p>
            <a:r>
              <a:rPr lang="fr-FR" dirty="0"/>
              <a:t>Alias : Olivier</a:t>
            </a:r>
          </a:p>
          <a:p>
            <a:r>
              <a:rPr lang="fr-FR" dirty="0"/>
              <a:t>Bike : VTTAE </a:t>
            </a:r>
          </a:p>
          <a:p>
            <a:endParaRPr lang="fr-FR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0BEEAC0F-2ACB-414B-B06A-FD24ED65B7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015" y="353067"/>
            <a:ext cx="1913258" cy="2126721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9A4A8C8-1EC1-4F1A-BAA5-6187CC5A55F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864" r="8038"/>
          <a:stretch/>
        </p:blipFill>
        <p:spPr>
          <a:xfrm>
            <a:off x="3849614" y="365238"/>
            <a:ext cx="1913258" cy="2114550"/>
          </a:xfrm>
          <a:prstGeom prst="rect">
            <a:avLst/>
          </a:prstGeom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A0C690BC-B21B-4DAE-9F45-CB699D7A33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944" y="2534945"/>
            <a:ext cx="849480" cy="563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325C0EA6-5455-4B6B-B202-D1CB492B9A8D}"/>
              </a:ext>
            </a:extLst>
          </p:cNvPr>
          <p:cNvSpPr txBox="1"/>
          <p:nvPr/>
        </p:nvSpPr>
        <p:spPr>
          <a:xfrm>
            <a:off x="4800872" y="2468200"/>
            <a:ext cx="2143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Bike </a:t>
            </a:r>
            <a:r>
              <a:rPr lang="fr-FR" dirty="0" err="1"/>
              <a:t>seat</a:t>
            </a:r>
            <a:endParaRPr lang="fr-FR" dirty="0"/>
          </a:p>
          <a:p>
            <a:r>
              <a:rPr lang="fr-FR" dirty="0"/>
              <a:t>Alias : Nico</a:t>
            </a:r>
          </a:p>
          <a:p>
            <a:r>
              <a:rPr lang="fr-FR" dirty="0"/>
              <a:t>Bike : VTT &amp; Race </a:t>
            </a:r>
          </a:p>
          <a:p>
            <a:endParaRPr lang="fr-FR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5061E72A-FC49-4513-A0D4-6308AD3211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7520" y="172512"/>
            <a:ext cx="1494595" cy="2341532"/>
          </a:xfrm>
          <a:prstGeom prst="rect">
            <a:avLst/>
          </a:prstGeom>
        </p:spPr>
      </p:pic>
      <p:pic>
        <p:nvPicPr>
          <p:cNvPr id="1032" name="Picture 8" descr="Drapeau, bordeaux, france. Ville, garonne, drapeau, gironde, france.,  sud-ouest, département, bordeaux, rivière, port. | CanStock">
            <a:extLst>
              <a:ext uri="{FF2B5EF4-FFF2-40B4-BE49-F238E27FC236}">
                <a16:creationId xmlns:a16="http://schemas.microsoft.com/office/drawing/2014/main" id="{223700AC-0AF4-4193-BF0A-430BAB39A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520" y="2603359"/>
            <a:ext cx="836383" cy="559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7B7DF3E3-D6CC-4E31-BCF3-CBE9E636E815}"/>
              </a:ext>
            </a:extLst>
          </p:cNvPr>
          <p:cNvSpPr txBox="1"/>
          <p:nvPr/>
        </p:nvSpPr>
        <p:spPr>
          <a:xfrm>
            <a:off x="8093123" y="2540018"/>
            <a:ext cx="2143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0" i="0" dirty="0" err="1">
                <a:effectLst/>
                <a:latin typeface="Roboto"/>
              </a:rPr>
              <a:t>Primoz</a:t>
            </a:r>
            <a:r>
              <a:rPr lang="fr-FR" b="0" i="0" dirty="0">
                <a:effectLst/>
                <a:latin typeface="Roboto"/>
              </a:rPr>
              <a:t> </a:t>
            </a:r>
            <a:r>
              <a:rPr lang="fr-FR" b="0" i="0" dirty="0" err="1">
                <a:effectLst/>
                <a:latin typeface="Roboto"/>
              </a:rPr>
              <a:t>Roglic</a:t>
            </a:r>
            <a:endParaRPr lang="fr-FR" b="0" i="0" dirty="0">
              <a:effectLst/>
              <a:latin typeface="Roboto"/>
            </a:endParaRPr>
          </a:p>
          <a:p>
            <a:r>
              <a:rPr lang="fr-FR" dirty="0">
                <a:latin typeface="Roboto"/>
              </a:rPr>
              <a:t>Alias : </a:t>
            </a:r>
            <a:r>
              <a:rPr lang="fr-FR" dirty="0"/>
              <a:t>Damien</a:t>
            </a:r>
          </a:p>
          <a:p>
            <a:r>
              <a:rPr lang="fr-FR" dirty="0"/>
              <a:t>Bike : VTT &amp; Race </a:t>
            </a:r>
          </a:p>
          <a:p>
            <a:endParaRPr lang="fr-FR" dirty="0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3C6E6DE9-6E19-4125-A297-DBFA6DAE8BC6}"/>
              </a:ext>
            </a:extLst>
          </p:cNvPr>
          <p:cNvSpPr txBox="1"/>
          <p:nvPr/>
        </p:nvSpPr>
        <p:spPr>
          <a:xfrm>
            <a:off x="1596926" y="5853300"/>
            <a:ext cx="2143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Roubaix</a:t>
            </a:r>
          </a:p>
          <a:p>
            <a:r>
              <a:rPr lang="fr-FR" dirty="0"/>
              <a:t>Alias : René</a:t>
            </a:r>
          </a:p>
          <a:p>
            <a:r>
              <a:rPr lang="fr-FR" dirty="0"/>
              <a:t>Bike : Race</a:t>
            </a:r>
          </a:p>
          <a:p>
            <a:endParaRPr lang="fr-FR" dirty="0"/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856F6BA5-EADC-407F-95E0-B26C2D8A0290}"/>
              </a:ext>
            </a:extLst>
          </p:cNvPr>
          <p:cNvSpPr txBox="1"/>
          <p:nvPr/>
        </p:nvSpPr>
        <p:spPr>
          <a:xfrm>
            <a:off x="4800872" y="5896869"/>
            <a:ext cx="2143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/>
              <a:t>Death</a:t>
            </a:r>
            <a:r>
              <a:rPr lang="fr-FR" dirty="0"/>
              <a:t> Rider</a:t>
            </a:r>
          </a:p>
          <a:p>
            <a:r>
              <a:rPr lang="fr-FR" dirty="0"/>
              <a:t>Alias : Ronan</a:t>
            </a:r>
          </a:p>
          <a:p>
            <a:r>
              <a:rPr lang="fr-FR" dirty="0"/>
              <a:t>Bike : VTT &amp; Race </a:t>
            </a:r>
          </a:p>
          <a:p>
            <a:endParaRPr lang="fr-FR" dirty="0"/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648B15F-D793-4DBF-8CFD-23901C435D44}"/>
              </a:ext>
            </a:extLst>
          </p:cNvPr>
          <p:cNvSpPr txBox="1"/>
          <p:nvPr/>
        </p:nvSpPr>
        <p:spPr>
          <a:xfrm>
            <a:off x="8093123" y="5858309"/>
            <a:ext cx="2143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0" i="0" dirty="0">
                <a:effectLst/>
                <a:latin typeface="Roboto"/>
              </a:rPr>
              <a:t>Brother</a:t>
            </a:r>
          </a:p>
          <a:p>
            <a:r>
              <a:rPr lang="fr-FR" dirty="0">
                <a:latin typeface="Roboto"/>
              </a:rPr>
              <a:t>Alias : </a:t>
            </a:r>
            <a:r>
              <a:rPr lang="fr-FR" dirty="0"/>
              <a:t>Guillaume</a:t>
            </a:r>
          </a:p>
          <a:p>
            <a:r>
              <a:rPr lang="fr-FR" dirty="0"/>
              <a:t>Bike : VTT</a:t>
            </a:r>
          </a:p>
          <a:p>
            <a:endParaRPr lang="fr-FR" dirty="0"/>
          </a:p>
        </p:txBody>
      </p:sp>
      <p:pic>
        <p:nvPicPr>
          <p:cNvPr id="1034" name="Picture 10" descr="Achetez le drapeau de Le Havre - Acheterdrapeaux.com">
            <a:extLst>
              <a:ext uri="{FF2B5EF4-FFF2-40B4-BE49-F238E27FC236}">
                <a16:creationId xmlns:a16="http://schemas.microsoft.com/office/drawing/2014/main" id="{4B85CBE8-F275-4CC8-9607-4DD1B2D56B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8" t="6806" r="17182" b="11377"/>
          <a:stretch/>
        </p:blipFill>
        <p:spPr bwMode="auto">
          <a:xfrm>
            <a:off x="791015" y="5945368"/>
            <a:ext cx="785410" cy="64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27A5CF7F-187A-407E-9A0B-BB1B329C6DF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1015" y="3872070"/>
            <a:ext cx="1938642" cy="1958224"/>
          </a:xfrm>
          <a:prstGeom prst="rect">
            <a:avLst/>
          </a:prstGeom>
        </p:spPr>
      </p:pic>
      <p:pic>
        <p:nvPicPr>
          <p:cNvPr id="1036" name="Picture 12" descr="À Propos | 3D60, expert en visite virtuelle au Havre et en Normandie">
            <a:extLst>
              <a:ext uri="{FF2B5EF4-FFF2-40B4-BE49-F238E27FC236}">
                <a16:creationId xmlns:a16="http://schemas.microsoft.com/office/drawing/2014/main" id="{E1BE5F55-5E84-4617-A5E8-9E8950DF52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520" y="5876986"/>
            <a:ext cx="786807" cy="786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FB26733F-BA66-452B-B930-5E9B562E32D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24993" y="3803688"/>
            <a:ext cx="1736260" cy="1945809"/>
          </a:xfrm>
          <a:prstGeom prst="rect">
            <a:avLst/>
          </a:prstGeom>
        </p:spPr>
      </p:pic>
      <p:pic>
        <p:nvPicPr>
          <p:cNvPr id="28" name="Image 27">
            <a:extLst>
              <a:ext uri="{FF2B5EF4-FFF2-40B4-BE49-F238E27FC236}">
                <a16:creationId xmlns:a16="http://schemas.microsoft.com/office/drawing/2014/main" id="{AB516527-6CCA-4C9E-B075-099FACB005B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26466" y="3856261"/>
            <a:ext cx="1546730" cy="1988653"/>
          </a:xfrm>
          <a:prstGeom prst="rect">
            <a:avLst/>
          </a:prstGeom>
        </p:spPr>
      </p:pic>
      <p:pic>
        <p:nvPicPr>
          <p:cNvPr id="1038" name="Picture 14" descr="Drapeau Bretagne – FlagWaves">
            <a:extLst>
              <a:ext uri="{FF2B5EF4-FFF2-40B4-BE49-F238E27FC236}">
                <a16:creationId xmlns:a16="http://schemas.microsoft.com/office/drawing/2014/main" id="{D236AC9C-CDD4-48C5-8FD3-EC6AD1B93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944" y="5985256"/>
            <a:ext cx="849480" cy="565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5098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0D6B5B47-51E7-4A59-8BBD-A8A671AED456}"/>
              </a:ext>
            </a:extLst>
          </p:cNvPr>
          <p:cNvSpPr txBox="1"/>
          <p:nvPr/>
        </p:nvSpPr>
        <p:spPr>
          <a:xfrm>
            <a:off x="1596926" y="2424631"/>
            <a:ext cx="2143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/>
              <a:t>Jerem</a:t>
            </a:r>
            <a:r>
              <a:rPr lang="fr-FR" dirty="0"/>
              <a:t>’</a:t>
            </a:r>
          </a:p>
          <a:p>
            <a:r>
              <a:rPr lang="fr-FR" dirty="0"/>
              <a:t>Alias : Jérémie</a:t>
            </a:r>
          </a:p>
          <a:p>
            <a:r>
              <a:rPr lang="fr-FR" dirty="0"/>
              <a:t>Bike : VTT &amp; Race </a:t>
            </a:r>
          </a:p>
          <a:p>
            <a:endParaRPr lang="fr-FR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325C0EA6-5455-4B6B-B202-D1CB492B9A8D}"/>
              </a:ext>
            </a:extLst>
          </p:cNvPr>
          <p:cNvSpPr txBox="1"/>
          <p:nvPr/>
        </p:nvSpPr>
        <p:spPr>
          <a:xfrm>
            <a:off x="4800872" y="2468200"/>
            <a:ext cx="2143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Driver</a:t>
            </a:r>
          </a:p>
          <a:p>
            <a:r>
              <a:rPr lang="fr-FR" dirty="0"/>
              <a:t>Alias : Franck</a:t>
            </a:r>
          </a:p>
          <a:p>
            <a:r>
              <a:rPr lang="fr-FR" dirty="0"/>
              <a:t>Bike : J9 😉</a:t>
            </a:r>
          </a:p>
          <a:p>
            <a:endParaRPr lang="fr-FR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7B7DF3E3-D6CC-4E31-BCF3-CBE9E636E815}"/>
              </a:ext>
            </a:extLst>
          </p:cNvPr>
          <p:cNvSpPr txBox="1"/>
          <p:nvPr/>
        </p:nvSpPr>
        <p:spPr>
          <a:xfrm>
            <a:off x="8093123" y="2540018"/>
            <a:ext cx="2143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>
                <a:latin typeface="Roboto"/>
              </a:rPr>
              <a:t>Zesty</a:t>
            </a:r>
            <a:endParaRPr lang="fr-FR" b="0" i="0" dirty="0">
              <a:effectLst/>
              <a:latin typeface="Roboto"/>
            </a:endParaRPr>
          </a:p>
          <a:p>
            <a:r>
              <a:rPr lang="fr-FR" dirty="0">
                <a:latin typeface="Roboto"/>
              </a:rPr>
              <a:t>Alias : </a:t>
            </a:r>
            <a:r>
              <a:rPr lang="fr-FR" dirty="0"/>
              <a:t>Thomas</a:t>
            </a:r>
          </a:p>
          <a:p>
            <a:r>
              <a:rPr lang="fr-FR" dirty="0"/>
              <a:t>Bike : VTT &amp; Race </a:t>
            </a:r>
          </a:p>
          <a:p>
            <a:endParaRPr lang="fr-FR" dirty="0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3C6E6DE9-6E19-4125-A297-DBFA6DAE8BC6}"/>
              </a:ext>
            </a:extLst>
          </p:cNvPr>
          <p:cNvSpPr txBox="1"/>
          <p:nvPr/>
        </p:nvSpPr>
        <p:spPr>
          <a:xfrm>
            <a:off x="1596926" y="5853300"/>
            <a:ext cx="2143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/>
              <a:t>JuFree</a:t>
            </a:r>
            <a:endParaRPr lang="fr-FR" dirty="0"/>
          </a:p>
          <a:p>
            <a:r>
              <a:rPr lang="fr-FR" dirty="0"/>
              <a:t>Alias : Julien</a:t>
            </a:r>
          </a:p>
          <a:p>
            <a:r>
              <a:rPr lang="fr-FR" dirty="0"/>
              <a:t>Bike : VTTAE</a:t>
            </a:r>
          </a:p>
          <a:p>
            <a:endParaRPr lang="fr-FR" dirty="0"/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856F6BA5-EADC-407F-95E0-B26C2D8A0290}"/>
              </a:ext>
            </a:extLst>
          </p:cNvPr>
          <p:cNvSpPr txBox="1"/>
          <p:nvPr/>
        </p:nvSpPr>
        <p:spPr>
          <a:xfrm>
            <a:off x="4800872" y="5896869"/>
            <a:ext cx="2143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/>
              <a:t>Kid’s</a:t>
            </a:r>
            <a:endParaRPr lang="fr-FR" dirty="0"/>
          </a:p>
          <a:p>
            <a:r>
              <a:rPr lang="fr-FR" dirty="0"/>
              <a:t>Alias : Antoine</a:t>
            </a:r>
          </a:p>
          <a:p>
            <a:r>
              <a:rPr lang="fr-FR" dirty="0"/>
              <a:t>Bike : VTT</a:t>
            </a:r>
          </a:p>
          <a:p>
            <a:endParaRPr lang="fr-FR" dirty="0"/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648B15F-D793-4DBF-8CFD-23901C435D44}"/>
              </a:ext>
            </a:extLst>
          </p:cNvPr>
          <p:cNvSpPr txBox="1"/>
          <p:nvPr/>
        </p:nvSpPr>
        <p:spPr>
          <a:xfrm>
            <a:off x="8093123" y="5858309"/>
            <a:ext cx="214312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0" i="0" dirty="0">
                <a:effectLst/>
                <a:latin typeface="Roboto"/>
              </a:rPr>
              <a:t>Djoko </a:t>
            </a:r>
            <a:r>
              <a:rPr lang="fr-FR" sz="2400" b="0" i="0" dirty="0">
                <a:effectLst/>
                <a:latin typeface="Roboto"/>
              </a:rPr>
              <a:t>🎾</a:t>
            </a:r>
            <a:endParaRPr lang="fr-FR" b="0" i="0" dirty="0">
              <a:effectLst/>
              <a:latin typeface="Roboto"/>
            </a:endParaRPr>
          </a:p>
          <a:p>
            <a:r>
              <a:rPr lang="fr-FR" dirty="0">
                <a:latin typeface="Roboto"/>
              </a:rPr>
              <a:t>Alias : </a:t>
            </a:r>
            <a:r>
              <a:rPr lang="fr-FR" dirty="0"/>
              <a:t>Laurent</a:t>
            </a:r>
          </a:p>
          <a:p>
            <a:r>
              <a:rPr lang="fr-FR" dirty="0"/>
              <a:t>Bike : VTTAE</a:t>
            </a:r>
          </a:p>
          <a:p>
            <a:endParaRPr lang="fr-FR" dirty="0"/>
          </a:p>
        </p:txBody>
      </p:sp>
      <p:pic>
        <p:nvPicPr>
          <p:cNvPr id="1036" name="Picture 12" descr="À Propos | 3D60, expert en visite virtuelle au Havre et en Normandie">
            <a:extLst>
              <a:ext uri="{FF2B5EF4-FFF2-40B4-BE49-F238E27FC236}">
                <a16:creationId xmlns:a16="http://schemas.microsoft.com/office/drawing/2014/main" id="{E1BE5F55-5E84-4617-A5E8-9E8950DF52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520" y="2577385"/>
            <a:ext cx="786807" cy="786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Planete Supporter Drapeau Suisse - 150 x 90 cm (Uniquement chez Le Vendeur  100% Conforme à l'image): Amazon.fr: Sports et Loisirs">
            <a:extLst>
              <a:ext uri="{FF2B5EF4-FFF2-40B4-BE49-F238E27FC236}">
                <a16:creationId xmlns:a16="http://schemas.microsoft.com/office/drawing/2014/main" id="{631C965A-5553-4E63-A20C-8E6A83A09A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82" b="18979"/>
          <a:stretch/>
        </p:blipFill>
        <p:spPr bwMode="auto">
          <a:xfrm>
            <a:off x="800567" y="2562676"/>
            <a:ext cx="786807" cy="489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E6F686E-1AF0-4B00-A7F2-2051068ECF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015" y="252323"/>
            <a:ext cx="1871910" cy="2211522"/>
          </a:xfrm>
          <a:prstGeom prst="rect">
            <a:avLst/>
          </a:prstGeom>
        </p:spPr>
      </p:pic>
      <p:pic>
        <p:nvPicPr>
          <p:cNvPr id="3076" name="Picture 4" descr="Achetez le drapeau de Saint-Malo - Acheterdrapeaux.com">
            <a:extLst>
              <a:ext uri="{FF2B5EF4-FFF2-40B4-BE49-F238E27FC236}">
                <a16:creationId xmlns:a16="http://schemas.microsoft.com/office/drawing/2014/main" id="{C50E442B-5DAA-4C0D-AF08-AA72A5B823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944" y="2542553"/>
            <a:ext cx="796359" cy="529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Stade Rennais Drapeau Rennes - Collection Officielle Football Club - 100 x  150 cm: Amazon.fr: Sports et Loisirs">
            <a:extLst>
              <a:ext uri="{FF2B5EF4-FFF2-40B4-BE49-F238E27FC236}">
                <a16:creationId xmlns:a16="http://schemas.microsoft.com/office/drawing/2014/main" id="{B65EC615-C23A-4776-81D7-DA27796ED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944" y="5967091"/>
            <a:ext cx="796361" cy="529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rapeau du pays Basque ⚑ Histoire, achat et vente">
            <a:extLst>
              <a:ext uri="{FF2B5EF4-FFF2-40B4-BE49-F238E27FC236}">
                <a16:creationId xmlns:a16="http://schemas.microsoft.com/office/drawing/2014/main" id="{71F6E730-A08A-49A6-B740-5B24D88EDB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6" t="23871" r="10433" b="25242"/>
          <a:stretch/>
        </p:blipFill>
        <p:spPr bwMode="auto">
          <a:xfrm>
            <a:off x="7253450" y="5966902"/>
            <a:ext cx="751368" cy="486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Drapeau Ile-de-France - vente en ligne | Flagsonline.fr">
            <a:extLst>
              <a:ext uri="{FF2B5EF4-FFF2-40B4-BE49-F238E27FC236}">
                <a16:creationId xmlns:a16="http://schemas.microsoft.com/office/drawing/2014/main" id="{25984F8D-CB8C-4056-B291-955AAB0934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46" y="5962024"/>
            <a:ext cx="899928" cy="535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900B983D-E05B-4E13-B979-DEE6FC99A0B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53450" y="276088"/>
            <a:ext cx="1764414" cy="2188907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50B60FC9-CC49-4AF5-9550-01E12A36A38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00944" y="3624802"/>
            <a:ext cx="2275626" cy="2228498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97129951-9B83-4848-B288-CE3C186D353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7446" y="3651717"/>
            <a:ext cx="2484140" cy="2174668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14E4F959-EE84-414F-A481-4476DDB9AE5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37391" y="3624802"/>
            <a:ext cx="2080402" cy="2228498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B73EE65D-42E1-4079-9BC3-8255B75BDA8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00944" y="251629"/>
            <a:ext cx="2420803" cy="2212909"/>
          </a:xfrm>
          <a:prstGeom prst="rect">
            <a:avLst/>
          </a:prstGeom>
        </p:spPr>
      </p:pic>
      <p:cxnSp>
        <p:nvCxnSpPr>
          <p:cNvPr id="25" name="Connecteur : en arc 24">
            <a:extLst>
              <a:ext uri="{FF2B5EF4-FFF2-40B4-BE49-F238E27FC236}">
                <a16:creationId xmlns:a16="http://schemas.microsoft.com/office/drawing/2014/main" id="{C713CFE2-66D3-4A25-89BC-0E174AC1DD3A}"/>
              </a:ext>
            </a:extLst>
          </p:cNvPr>
          <p:cNvCxnSpPr>
            <a:cxnSpLocks/>
          </p:cNvCxnSpPr>
          <p:nvPr/>
        </p:nvCxnSpPr>
        <p:spPr>
          <a:xfrm rot="10800000" flipV="1">
            <a:off x="9317794" y="5209562"/>
            <a:ext cx="1060820" cy="904347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ZoneTexte 30">
            <a:extLst>
              <a:ext uri="{FF2B5EF4-FFF2-40B4-BE49-F238E27FC236}">
                <a16:creationId xmlns:a16="http://schemas.microsoft.com/office/drawing/2014/main" id="{4F9452E6-8E35-48F1-A6CE-B1590A662997}"/>
              </a:ext>
            </a:extLst>
          </p:cNvPr>
          <p:cNvSpPr txBox="1"/>
          <p:nvPr/>
        </p:nvSpPr>
        <p:spPr>
          <a:xfrm rot="20952385">
            <a:off x="10434144" y="4607751"/>
            <a:ext cx="13538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latin typeface="Dubai Medium" panose="020B0603030403030204" pitchFamily="34" charset="-78"/>
                <a:cs typeface="Dubai Medium" panose="020B0603030403030204" pitchFamily="34" charset="-78"/>
              </a:rPr>
              <a:t>Ce mec peut dynamiter le circuit !</a:t>
            </a:r>
          </a:p>
        </p:txBody>
      </p:sp>
    </p:spTree>
    <p:extLst>
      <p:ext uri="{BB962C8B-B14F-4D97-AF65-F5344CB8AC3E}">
        <p14:creationId xmlns:p14="http://schemas.microsoft.com/office/powerpoint/2010/main" val="22150830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53918F-C5EF-4EBA-9E2C-D8FB0ACA9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Trip program’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D72DF6A-F205-4012-B028-615344D14A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2050" y="1569589"/>
            <a:ext cx="4184035" cy="3880772"/>
          </a:xfrm>
        </p:spPr>
        <p:txBody>
          <a:bodyPr/>
          <a:lstStyle/>
          <a:p>
            <a:r>
              <a:rPr lang="fr-FR" b="1" dirty="0">
                <a:solidFill>
                  <a:schemeClr val="accent1">
                    <a:lumMod val="75000"/>
                  </a:schemeClr>
                </a:solidFill>
              </a:rPr>
              <a:t>Mercredi 2 juin :</a:t>
            </a:r>
          </a:p>
          <a:p>
            <a:pPr marL="0" indent="0">
              <a:buNone/>
            </a:pPr>
            <a:r>
              <a:rPr lang="fr-FR" dirty="0"/>
              <a:t>	St Cast le </a:t>
            </a:r>
            <a:r>
              <a:rPr lang="fr-FR" dirty="0" err="1"/>
              <a:t>Guildo</a:t>
            </a:r>
            <a:endParaRPr lang="fr-FR" dirty="0"/>
          </a:p>
          <a:p>
            <a:pPr lvl="1"/>
            <a:r>
              <a:rPr lang="fr-FR" dirty="0"/>
              <a:t>Accueil à partir de 18h</a:t>
            </a:r>
          </a:p>
          <a:p>
            <a:pPr lvl="1"/>
            <a:r>
              <a:rPr lang="fr-FR" dirty="0"/>
              <a:t>Pasta Party</a:t>
            </a:r>
          </a:p>
          <a:p>
            <a:pPr lvl="1"/>
            <a:r>
              <a:rPr lang="fr-FR" dirty="0"/>
              <a:t>Préparation des bikes</a:t>
            </a:r>
          </a:p>
          <a:p>
            <a:pPr lvl="1"/>
            <a:r>
              <a:rPr lang="fr-FR" dirty="0"/>
              <a:t>Nuit sur place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FE348B7-1E24-436E-9E31-6DDCC571E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372374" y="1564970"/>
            <a:ext cx="4184034" cy="3880773"/>
          </a:xfrm>
        </p:spPr>
        <p:txBody>
          <a:bodyPr/>
          <a:lstStyle/>
          <a:p>
            <a:r>
              <a:rPr lang="fr-FR" b="1" dirty="0">
                <a:solidFill>
                  <a:schemeClr val="accent1">
                    <a:lumMod val="75000"/>
                  </a:schemeClr>
                </a:solidFill>
              </a:rPr>
              <a:t>Jeudi 3 juin :</a:t>
            </a:r>
          </a:p>
          <a:p>
            <a:pPr marL="0" indent="0">
              <a:buNone/>
            </a:pPr>
            <a:r>
              <a:rPr lang="fr-FR" dirty="0"/>
              <a:t> St Cast le </a:t>
            </a:r>
            <a:r>
              <a:rPr lang="fr-FR" dirty="0" err="1"/>
              <a:t>guildo</a:t>
            </a:r>
            <a:r>
              <a:rPr lang="fr-FR" dirty="0"/>
              <a:t> / Binic</a:t>
            </a:r>
          </a:p>
          <a:p>
            <a:pPr lvl="1"/>
            <a:r>
              <a:rPr lang="fr-FR" dirty="0"/>
              <a:t>Départ 9h</a:t>
            </a:r>
          </a:p>
          <a:p>
            <a:pPr lvl="1"/>
            <a:r>
              <a:rPr lang="fr-FR" dirty="0"/>
              <a:t>110Km (race 65 + 45 Vtt)</a:t>
            </a:r>
          </a:p>
          <a:p>
            <a:pPr lvl="1"/>
            <a:r>
              <a:rPr lang="fr-FR" dirty="0"/>
              <a:t>D+ 1400 m</a:t>
            </a:r>
          </a:p>
          <a:p>
            <a:pPr lvl="1"/>
            <a:r>
              <a:rPr lang="fr-FR" dirty="0"/>
              <a:t>Restaurant sur le port de Binic</a:t>
            </a:r>
          </a:p>
          <a:p>
            <a:pPr lvl="1"/>
            <a:r>
              <a:rPr lang="fr-FR" dirty="0"/>
              <a:t>Nuit à l’hôtel Binic</a:t>
            </a:r>
          </a:p>
          <a:p>
            <a:pPr lvl="1"/>
            <a:endParaRPr lang="fr-FR" dirty="0"/>
          </a:p>
        </p:txBody>
      </p:sp>
      <p:sp>
        <p:nvSpPr>
          <p:cNvPr id="5" name="Espace réservé du contenu 3">
            <a:extLst>
              <a:ext uri="{FF2B5EF4-FFF2-40B4-BE49-F238E27FC236}">
                <a16:creationId xmlns:a16="http://schemas.microsoft.com/office/drawing/2014/main" id="{8B28F322-CFDD-483C-9C56-5DBD630A9018}"/>
              </a:ext>
            </a:extLst>
          </p:cNvPr>
          <p:cNvSpPr txBox="1">
            <a:spLocks/>
          </p:cNvSpPr>
          <p:nvPr/>
        </p:nvSpPr>
        <p:spPr>
          <a:xfrm>
            <a:off x="7171912" y="1582596"/>
            <a:ext cx="418403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>
                <a:solidFill>
                  <a:schemeClr val="accent1">
                    <a:lumMod val="75000"/>
                  </a:schemeClr>
                </a:solidFill>
              </a:rPr>
              <a:t>Vendredi 4 juin :</a:t>
            </a:r>
          </a:p>
          <a:p>
            <a:pPr marL="0" indent="0">
              <a:buNone/>
            </a:pPr>
            <a:r>
              <a:rPr lang="fr-FR" dirty="0"/>
              <a:t>	Binic / Perros</a:t>
            </a:r>
          </a:p>
          <a:p>
            <a:pPr lvl="1"/>
            <a:r>
              <a:rPr lang="fr-FR" dirty="0"/>
              <a:t>Départ 9h</a:t>
            </a:r>
          </a:p>
          <a:p>
            <a:pPr lvl="1"/>
            <a:r>
              <a:rPr lang="fr-FR" dirty="0"/>
              <a:t>120Km (race 65 + 55 Vtt)</a:t>
            </a:r>
          </a:p>
          <a:p>
            <a:pPr lvl="1"/>
            <a:r>
              <a:rPr lang="fr-FR" dirty="0"/>
              <a:t>D+ 1500 m</a:t>
            </a:r>
          </a:p>
          <a:p>
            <a:pPr lvl="1"/>
            <a:r>
              <a:rPr lang="fr-FR" dirty="0"/>
              <a:t>Jacuzzi à la villa</a:t>
            </a:r>
          </a:p>
          <a:p>
            <a:pPr lvl="1"/>
            <a:r>
              <a:rPr lang="fr-FR" dirty="0"/>
              <a:t>APERO &amp; BBQ à la villa</a:t>
            </a:r>
          </a:p>
          <a:p>
            <a:pPr lvl="1"/>
            <a:r>
              <a:rPr lang="fr-FR" dirty="0"/>
              <a:t>Nuit à la Villa</a:t>
            </a:r>
          </a:p>
        </p:txBody>
      </p:sp>
      <p:sp>
        <p:nvSpPr>
          <p:cNvPr id="8" name="Espace réservé du contenu 3">
            <a:extLst>
              <a:ext uri="{FF2B5EF4-FFF2-40B4-BE49-F238E27FC236}">
                <a16:creationId xmlns:a16="http://schemas.microsoft.com/office/drawing/2014/main" id="{1FB4D70F-AC64-4449-A3DD-EE6CB399B026}"/>
              </a:ext>
            </a:extLst>
          </p:cNvPr>
          <p:cNvSpPr txBox="1">
            <a:spLocks/>
          </p:cNvSpPr>
          <p:nvPr/>
        </p:nvSpPr>
        <p:spPr>
          <a:xfrm>
            <a:off x="677334" y="5063022"/>
            <a:ext cx="418403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>
                <a:solidFill>
                  <a:schemeClr val="accent1">
                    <a:lumMod val="75000"/>
                  </a:schemeClr>
                </a:solidFill>
              </a:rPr>
              <a:t>Samedi 5 juin :</a:t>
            </a:r>
          </a:p>
          <a:p>
            <a:pPr marL="0" indent="0">
              <a:buNone/>
            </a:pPr>
            <a:r>
              <a:rPr lang="fr-FR" dirty="0"/>
              <a:t>	zone de Perros</a:t>
            </a:r>
          </a:p>
          <a:p>
            <a:pPr lvl="1"/>
            <a:r>
              <a:rPr lang="fr-FR" dirty="0"/>
              <a:t>Départ 10h</a:t>
            </a:r>
          </a:p>
          <a:p>
            <a:pPr lvl="1"/>
            <a:r>
              <a:rPr lang="fr-FR" dirty="0"/>
              <a:t>Sortie Marine </a:t>
            </a:r>
          </a:p>
          <a:p>
            <a:pPr lvl="1"/>
            <a:endParaRPr lang="fr-FR" dirty="0"/>
          </a:p>
        </p:txBody>
      </p:sp>
      <p:cxnSp>
        <p:nvCxnSpPr>
          <p:cNvPr id="9" name="Connecteur droit 8">
            <a:extLst>
              <a:ext uri="{FF2B5EF4-FFF2-40B4-BE49-F238E27FC236}">
                <a16:creationId xmlns:a16="http://schemas.microsoft.com/office/drawing/2014/main" id="{FD5DE7DC-1522-4E19-8AA2-1254607EEE42}"/>
              </a:ext>
            </a:extLst>
          </p:cNvPr>
          <p:cNvCxnSpPr/>
          <p:nvPr/>
        </p:nvCxnSpPr>
        <p:spPr>
          <a:xfrm>
            <a:off x="3372374" y="1719743"/>
            <a:ext cx="0" cy="22985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A9EE2C48-8D78-4C9F-91B5-9C4032191DA0}"/>
              </a:ext>
            </a:extLst>
          </p:cNvPr>
          <p:cNvCxnSpPr/>
          <p:nvPr/>
        </p:nvCxnSpPr>
        <p:spPr>
          <a:xfrm>
            <a:off x="7173985" y="1719743"/>
            <a:ext cx="0" cy="22985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>
            <a:extLst>
              <a:ext uri="{FF2B5EF4-FFF2-40B4-BE49-F238E27FC236}">
                <a16:creationId xmlns:a16="http://schemas.microsoft.com/office/drawing/2014/main" id="{7CA8D298-710E-40B8-935D-80ACF2FDF9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119"/>
          <a:stretch/>
        </p:blipFill>
        <p:spPr>
          <a:xfrm>
            <a:off x="4699369" y="4804537"/>
            <a:ext cx="1415978" cy="1819803"/>
          </a:xfrm>
          <a:prstGeom prst="rect">
            <a:avLst/>
          </a:prstGeom>
        </p:spPr>
      </p:pic>
      <p:sp>
        <p:nvSpPr>
          <p:cNvPr id="15" name="Forme libre : forme 14">
            <a:extLst>
              <a:ext uri="{FF2B5EF4-FFF2-40B4-BE49-F238E27FC236}">
                <a16:creationId xmlns:a16="http://schemas.microsoft.com/office/drawing/2014/main" id="{A30D8614-8B88-4CFC-985D-B48F095DB23F}"/>
              </a:ext>
            </a:extLst>
          </p:cNvPr>
          <p:cNvSpPr/>
          <p:nvPr/>
        </p:nvSpPr>
        <p:spPr>
          <a:xfrm>
            <a:off x="2801923" y="6219958"/>
            <a:ext cx="1717134" cy="206009"/>
          </a:xfrm>
          <a:custGeom>
            <a:avLst/>
            <a:gdLst>
              <a:gd name="connsiteX0" fmla="*/ 0 w 1717134"/>
              <a:gd name="connsiteY0" fmla="*/ 206009 h 206009"/>
              <a:gd name="connsiteX1" fmla="*/ 335560 w 1717134"/>
              <a:gd name="connsiteY1" fmla="*/ 96952 h 206009"/>
              <a:gd name="connsiteX2" fmla="*/ 662730 w 1717134"/>
              <a:gd name="connsiteY2" fmla="*/ 189231 h 206009"/>
              <a:gd name="connsiteX3" fmla="*/ 897622 w 1717134"/>
              <a:gd name="connsiteY3" fmla="*/ 96952 h 206009"/>
              <a:gd name="connsiteX4" fmla="*/ 1308683 w 1717134"/>
              <a:gd name="connsiteY4" fmla="*/ 155675 h 206009"/>
              <a:gd name="connsiteX5" fmla="*/ 1702965 w 1717134"/>
              <a:gd name="connsiteY5" fmla="*/ 4673 h 206009"/>
              <a:gd name="connsiteX6" fmla="*/ 1644242 w 1717134"/>
              <a:gd name="connsiteY6" fmla="*/ 13062 h 206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17134" h="206009">
                <a:moveTo>
                  <a:pt x="0" y="206009"/>
                </a:moveTo>
                <a:cubicBezTo>
                  <a:pt x="112552" y="152878"/>
                  <a:pt x="225105" y="99748"/>
                  <a:pt x="335560" y="96952"/>
                </a:cubicBezTo>
                <a:cubicBezTo>
                  <a:pt x="446015" y="94156"/>
                  <a:pt x="569053" y="189231"/>
                  <a:pt x="662730" y="189231"/>
                </a:cubicBezTo>
                <a:cubicBezTo>
                  <a:pt x="756407" y="189231"/>
                  <a:pt x="789963" y="102545"/>
                  <a:pt x="897622" y="96952"/>
                </a:cubicBezTo>
                <a:cubicBezTo>
                  <a:pt x="1005281" y="91359"/>
                  <a:pt x="1174459" y="171055"/>
                  <a:pt x="1308683" y="155675"/>
                </a:cubicBezTo>
                <a:cubicBezTo>
                  <a:pt x="1442907" y="140295"/>
                  <a:pt x="1647039" y="28442"/>
                  <a:pt x="1702965" y="4673"/>
                </a:cubicBezTo>
                <a:cubicBezTo>
                  <a:pt x="1758891" y="-19096"/>
                  <a:pt x="1630260" y="57803"/>
                  <a:pt x="1644242" y="13062"/>
                </a:cubicBezTo>
              </a:path>
            </a:pathLst>
          </a:custGeom>
          <a:noFill/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7" name="Connecteur droit avec flèche 16">
            <a:extLst>
              <a:ext uri="{FF2B5EF4-FFF2-40B4-BE49-F238E27FC236}">
                <a16:creationId xmlns:a16="http://schemas.microsoft.com/office/drawing/2014/main" id="{06298FEB-6B27-4BBB-9718-67B76EA950B6}"/>
              </a:ext>
            </a:extLst>
          </p:cNvPr>
          <p:cNvCxnSpPr>
            <a:cxnSpLocks/>
          </p:cNvCxnSpPr>
          <p:nvPr/>
        </p:nvCxnSpPr>
        <p:spPr>
          <a:xfrm flipV="1">
            <a:off x="4316085" y="6170373"/>
            <a:ext cx="266958" cy="14782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72024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2164128-BA62-4596-8AEA-A9D314B06200}"/>
              </a:ext>
            </a:extLst>
          </p:cNvPr>
          <p:cNvSpPr txBox="1"/>
          <p:nvPr/>
        </p:nvSpPr>
        <p:spPr>
          <a:xfrm>
            <a:off x="243281" y="-385894"/>
            <a:ext cx="6602136" cy="7755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600" b="1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The </a:t>
            </a:r>
            <a:r>
              <a:rPr lang="fr-FR" sz="16600" b="1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SingleTrack</a:t>
            </a:r>
            <a:endParaRPr lang="fr-FR" sz="16600" b="1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9218" name="Picture 2" descr="Sticker autocollant specialized (S-works) - logo S">
            <a:extLst>
              <a:ext uri="{FF2B5EF4-FFF2-40B4-BE49-F238E27FC236}">
                <a16:creationId xmlns:a16="http://schemas.microsoft.com/office/drawing/2014/main" id="{79FCD0E6-081F-4811-B750-1F3E8D02E8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"/>
          <a:stretch/>
        </p:blipFill>
        <p:spPr bwMode="auto">
          <a:xfrm>
            <a:off x="4344797" y="-276837"/>
            <a:ext cx="7399789" cy="7033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58592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2B6B9A6-B2C7-4ECB-AA72-14BB444E23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60" r="1"/>
          <a:stretch/>
        </p:blipFill>
        <p:spPr>
          <a:xfrm>
            <a:off x="8389" y="0"/>
            <a:ext cx="12192000" cy="6858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03046C15-1F63-4899-A66B-06CD9427F1F5}"/>
              </a:ext>
            </a:extLst>
          </p:cNvPr>
          <p:cNvSpPr/>
          <p:nvPr/>
        </p:nvSpPr>
        <p:spPr>
          <a:xfrm>
            <a:off x="134224" y="1434517"/>
            <a:ext cx="914400" cy="469784"/>
          </a:xfrm>
          <a:prstGeom prst="ellipse">
            <a:avLst/>
          </a:prstGeom>
          <a:noFill/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344750EB-FD22-44F1-A217-8F65B5B329B1}"/>
              </a:ext>
            </a:extLst>
          </p:cNvPr>
          <p:cNvSpPr/>
          <p:nvPr/>
        </p:nvSpPr>
        <p:spPr>
          <a:xfrm>
            <a:off x="10981189" y="4095225"/>
            <a:ext cx="1219200" cy="535498"/>
          </a:xfrm>
          <a:prstGeom prst="ellipse">
            <a:avLst/>
          </a:prstGeom>
          <a:noFill/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5377789-2D47-43B3-BE67-ED4D8D9BE5B5}"/>
              </a:ext>
            </a:extLst>
          </p:cNvPr>
          <p:cNvSpPr txBox="1"/>
          <p:nvPr/>
        </p:nvSpPr>
        <p:spPr>
          <a:xfrm>
            <a:off x="2750888" y="-155195"/>
            <a:ext cx="7239699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600" b="1" dirty="0">
                <a:solidFill>
                  <a:srgbClr val="00B050"/>
                </a:solidFill>
              </a:rPr>
              <a:t>240</a:t>
            </a:r>
            <a:r>
              <a:rPr lang="fr-FR" sz="13800" b="1" dirty="0">
                <a:solidFill>
                  <a:srgbClr val="00B050"/>
                </a:solidFill>
              </a:rPr>
              <a:t> Km </a:t>
            </a:r>
          </a:p>
          <a:p>
            <a:r>
              <a:rPr lang="fr-FR" sz="13800" b="1" dirty="0">
                <a:solidFill>
                  <a:srgbClr val="00B050"/>
                </a:solidFill>
              </a:rPr>
              <a:t>D+ 2700</a:t>
            </a: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E0F86917-09A4-444C-A51A-64BBEE4B1374}"/>
              </a:ext>
            </a:extLst>
          </p:cNvPr>
          <p:cNvSpPr/>
          <p:nvPr/>
        </p:nvSpPr>
        <p:spPr>
          <a:xfrm>
            <a:off x="6012109" y="4615342"/>
            <a:ext cx="717259" cy="365177"/>
          </a:xfrm>
          <a:prstGeom prst="ellipse">
            <a:avLst/>
          </a:prstGeom>
          <a:noFill/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45812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hoto libre de droit de Couple Mountain Biking On Single Track In The  Forest banque d'images et plus d'images libres de droit de Arbre - iStock">
            <a:extLst>
              <a:ext uri="{FF2B5EF4-FFF2-40B4-BE49-F238E27FC236}">
                <a16:creationId xmlns:a16="http://schemas.microsoft.com/office/drawing/2014/main" id="{5F879A61-19A5-4C84-A9ED-DBC72AD48E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81" r="15270"/>
          <a:stretch/>
        </p:blipFill>
        <p:spPr bwMode="auto">
          <a:xfrm>
            <a:off x="7038362" y="0"/>
            <a:ext cx="51536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contenu 3">
            <a:extLst>
              <a:ext uri="{FF2B5EF4-FFF2-40B4-BE49-F238E27FC236}">
                <a16:creationId xmlns:a16="http://schemas.microsoft.com/office/drawing/2014/main" id="{76474448-236C-4D9C-8C1C-A146B41F9FC3}"/>
              </a:ext>
            </a:extLst>
          </p:cNvPr>
          <p:cNvSpPr txBox="1">
            <a:spLocks/>
          </p:cNvSpPr>
          <p:nvPr/>
        </p:nvSpPr>
        <p:spPr>
          <a:xfrm>
            <a:off x="610222" y="549745"/>
            <a:ext cx="418403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>
                <a:solidFill>
                  <a:schemeClr val="accent1">
                    <a:lumMod val="75000"/>
                  </a:schemeClr>
                </a:solidFill>
              </a:rPr>
              <a:t>Jeudi 3 juin :</a:t>
            </a:r>
          </a:p>
          <a:p>
            <a:pPr marL="0" indent="0">
              <a:buNone/>
            </a:pPr>
            <a:r>
              <a:rPr lang="fr-FR" dirty="0"/>
              <a:t>	St K   -   Binic</a:t>
            </a:r>
          </a:p>
          <a:p>
            <a:pPr lvl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73698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in by Steve G on Mountain Bike | Mountain bike trails, Bike trails, Mtb  trails">
            <a:extLst>
              <a:ext uri="{FF2B5EF4-FFF2-40B4-BE49-F238E27FC236}">
                <a16:creationId xmlns:a16="http://schemas.microsoft.com/office/drawing/2014/main" id="{E1C976E7-0E52-4E3E-9BC9-DA2FFF93E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7" y="0"/>
            <a:ext cx="45577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contenu 3">
            <a:extLst>
              <a:ext uri="{FF2B5EF4-FFF2-40B4-BE49-F238E27FC236}">
                <a16:creationId xmlns:a16="http://schemas.microsoft.com/office/drawing/2014/main" id="{207EDA7D-88F9-4646-9274-3FEC3EBC8555}"/>
              </a:ext>
            </a:extLst>
          </p:cNvPr>
          <p:cNvSpPr txBox="1">
            <a:spLocks/>
          </p:cNvSpPr>
          <p:nvPr/>
        </p:nvSpPr>
        <p:spPr>
          <a:xfrm>
            <a:off x="610222" y="549745"/>
            <a:ext cx="418403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>
                <a:solidFill>
                  <a:schemeClr val="accent1">
                    <a:lumMod val="75000"/>
                  </a:schemeClr>
                </a:solidFill>
              </a:rPr>
              <a:t>Vendredi 4 juin :</a:t>
            </a:r>
          </a:p>
          <a:p>
            <a:pPr marL="0" indent="0">
              <a:buNone/>
            </a:pPr>
            <a:r>
              <a:rPr lang="fr-FR" dirty="0"/>
              <a:t>	Binic   -   Perros</a:t>
            </a:r>
          </a:p>
          <a:p>
            <a:pPr lvl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44027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9767F8D-3A8A-4436-82B5-A0701A05E8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74362" y="2076924"/>
            <a:ext cx="4657986" cy="2730739"/>
          </a:xfrm>
        </p:spPr>
        <p:txBody>
          <a:bodyPr/>
          <a:lstStyle/>
          <a:p>
            <a:pPr marL="0" indent="0">
              <a:buNone/>
            </a:pPr>
            <a:r>
              <a:rPr lang="fr-FR" dirty="0"/>
              <a:t>		</a:t>
            </a:r>
            <a:r>
              <a:rPr lang="fr-FR" sz="2000" b="1" dirty="0"/>
              <a:t>Prévoir lumière flash </a:t>
            </a:r>
          </a:p>
          <a:p>
            <a:endParaRPr lang="fr-FR" dirty="0"/>
          </a:p>
          <a:p>
            <a:r>
              <a:rPr lang="fr-FR" dirty="0"/>
              <a:t>Nous serons jusqu’à 10 sur la route, un flash arrière et avant est à prévoir sur les vélos !</a:t>
            </a:r>
          </a:p>
          <a:p>
            <a:pPr lvl="1"/>
            <a:r>
              <a:rPr lang="fr-FR" dirty="0"/>
              <a:t>2€ chez décathlon 😉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F98B4A0-F113-4424-9866-FF9893CF2B61}"/>
              </a:ext>
            </a:extLst>
          </p:cNvPr>
          <p:cNvSpPr txBox="1"/>
          <p:nvPr/>
        </p:nvSpPr>
        <p:spPr>
          <a:xfrm>
            <a:off x="461394" y="-393761"/>
            <a:ext cx="673636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600" b="1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Safety</a:t>
            </a:r>
            <a:endParaRPr lang="fr-FR" sz="16600" b="1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  <a:p>
            <a:r>
              <a:rPr lang="fr-FR" sz="16600" b="1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first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2F91698-1898-4BDE-90CE-D74160033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7754" y="58723"/>
            <a:ext cx="1644941" cy="1644941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FFE3666-89C0-47D9-A4CB-7DEEE49EDF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1593" y="4959292"/>
            <a:ext cx="1644941" cy="1644941"/>
          </a:xfrm>
          <a:prstGeom prst="rect">
            <a:avLst/>
          </a:prstGeom>
        </p:spPr>
      </p:pic>
      <p:sp>
        <p:nvSpPr>
          <p:cNvPr id="8" name="Espace réservé du contenu 2">
            <a:extLst>
              <a:ext uri="{FF2B5EF4-FFF2-40B4-BE49-F238E27FC236}">
                <a16:creationId xmlns:a16="http://schemas.microsoft.com/office/drawing/2014/main" id="{ED5B0946-7BBC-48DB-A87F-06F590A4408C}"/>
              </a:ext>
            </a:extLst>
          </p:cNvPr>
          <p:cNvSpPr txBox="1">
            <a:spLocks/>
          </p:cNvSpPr>
          <p:nvPr/>
        </p:nvSpPr>
        <p:spPr>
          <a:xfrm>
            <a:off x="5503956" y="4445994"/>
            <a:ext cx="4657986" cy="27307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Casques Obligatoires  </a:t>
            </a:r>
            <a:r>
              <a:rPr lang="fr-FR" sz="3200" dirty="0"/>
              <a:t>⛑</a:t>
            </a:r>
          </a:p>
          <a:p>
            <a:r>
              <a:rPr lang="fr-FR" dirty="0"/>
              <a:t>Trousse premières Urgences prévue par l’orga</a:t>
            </a:r>
          </a:p>
          <a:p>
            <a:r>
              <a:rPr lang="fr-FR" dirty="0"/>
              <a:t>Lunettes de protection   </a:t>
            </a:r>
            <a:r>
              <a:rPr lang="fr-FR" sz="3200" dirty="0"/>
              <a:t>👓</a:t>
            </a:r>
          </a:p>
          <a:p>
            <a:endParaRPr lang="fr-FR" dirty="0"/>
          </a:p>
        </p:txBody>
      </p:sp>
      <p:sp>
        <p:nvSpPr>
          <p:cNvPr id="6" name="AutoShape 4">
            <a:extLst>
              <a:ext uri="{FF2B5EF4-FFF2-40B4-BE49-F238E27FC236}">
                <a16:creationId xmlns:a16="http://schemas.microsoft.com/office/drawing/2014/main" id="{01569611-1275-4FD5-930E-FE17907FE3B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270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9" name="AutoShape 5">
            <a:extLst>
              <a:ext uri="{FF2B5EF4-FFF2-40B4-BE49-F238E27FC236}">
                <a16:creationId xmlns:a16="http://schemas.microsoft.com/office/drawing/2014/main" id="{9D099015-2E01-4CFC-A48D-FA74EE3ABED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873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0" name="AutoShape 6">
            <a:extLst>
              <a:ext uri="{FF2B5EF4-FFF2-40B4-BE49-F238E27FC236}">
                <a16:creationId xmlns:a16="http://schemas.microsoft.com/office/drawing/2014/main" id="{11DC9B39-BF7A-40EF-8B29-22484E29FCE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4775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1" name="AutoShape 8">
            <a:extLst>
              <a:ext uri="{FF2B5EF4-FFF2-40B4-BE49-F238E27FC236}">
                <a16:creationId xmlns:a16="http://schemas.microsoft.com/office/drawing/2014/main" id="{D561C25B-7FD3-4B66-8A61-C4827EF5A97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635841" y="1064003"/>
            <a:ext cx="1133909" cy="113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2" name="AutoShape 9">
            <a:extLst>
              <a:ext uri="{FF2B5EF4-FFF2-40B4-BE49-F238E27FC236}">
                <a16:creationId xmlns:a16="http://schemas.microsoft.com/office/drawing/2014/main" id="{E807B75A-8975-4ABA-AB6E-E4F70A34E42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69369" y="-9367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3" name="AutoShape 10">
            <a:extLst>
              <a:ext uri="{FF2B5EF4-FFF2-40B4-BE49-F238E27FC236}">
                <a16:creationId xmlns:a16="http://schemas.microsoft.com/office/drawing/2014/main" id="{37495C94-BB02-4548-87BF-8014E33545F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229744" y="-9367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2243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2164128-BA62-4596-8AEA-A9D314B06200}"/>
              </a:ext>
            </a:extLst>
          </p:cNvPr>
          <p:cNvSpPr txBox="1"/>
          <p:nvPr/>
        </p:nvSpPr>
        <p:spPr>
          <a:xfrm>
            <a:off x="-101295" y="1122650"/>
            <a:ext cx="10746298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600" b="1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Logistique</a:t>
            </a:r>
          </a:p>
        </p:txBody>
      </p:sp>
      <p:pic>
        <p:nvPicPr>
          <p:cNvPr id="12290" name="Picture 2" descr="Modèle de fond avec des engrenages sur vert - Telecharger Vectoriel  Gratuit, Clipart Graphique, Vecteur Dessins et Pictogramme Gratuit">
            <a:extLst>
              <a:ext uri="{FF2B5EF4-FFF2-40B4-BE49-F238E27FC236}">
                <a16:creationId xmlns:a16="http://schemas.microsoft.com/office/drawing/2014/main" id="{39C83B2E-6084-4984-8302-50D1F5E14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74013"/>
            <a:ext cx="4673295" cy="2683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44378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E3708A-D705-4C17-B892-6F430A4AD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3660" y="-19050"/>
            <a:ext cx="4102340" cy="1339850"/>
          </a:xfrm>
          <a:solidFill>
            <a:schemeClr val="tx1"/>
          </a:solidFill>
        </p:spPr>
        <p:txBody>
          <a:bodyPr/>
          <a:lstStyle/>
          <a:p>
            <a:r>
              <a:rPr lang="fr-FR" sz="2400" dirty="0"/>
              <a:t> </a:t>
            </a:r>
            <a:br>
              <a:rPr lang="fr-FR" dirty="0"/>
            </a:br>
            <a:r>
              <a:rPr lang="fr-FR" dirty="0"/>
              <a:t>Bagages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9172EFB-5B59-4D9B-81A7-82FCC84C9F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3033" y="1751578"/>
            <a:ext cx="10253521" cy="4552748"/>
          </a:xfrm>
        </p:spPr>
        <p:txBody>
          <a:bodyPr>
            <a:normAutofit/>
          </a:bodyPr>
          <a:lstStyle/>
          <a:p>
            <a:r>
              <a:rPr lang="fr-FR" dirty="0"/>
              <a:t> </a:t>
            </a:r>
            <a:r>
              <a:rPr lang="fr-FR" sz="2800" dirty="0"/>
              <a:t>les bagages suivent </a:t>
            </a:r>
            <a:r>
              <a:rPr lang="fr-FR" sz="2800" dirty="0">
                <a:sym typeface="Wingdings" panose="05000000000000000000" pitchFamily="2" charset="2"/>
              </a:rPr>
              <a:t>!</a:t>
            </a:r>
            <a:endParaRPr lang="fr-FR" sz="2800" dirty="0"/>
          </a:p>
          <a:p>
            <a:pPr lvl="1"/>
            <a:r>
              <a:rPr lang="fr-FR" dirty="0"/>
              <a:t>1 petit sac pour les vêtements de vélo à mettre dans le camion en accès rapide</a:t>
            </a:r>
          </a:p>
          <a:p>
            <a:pPr lvl="1"/>
            <a:r>
              <a:rPr lang="fr-FR" dirty="0"/>
              <a:t>1 seul bagage à prévoir pour le reste des affaires</a:t>
            </a:r>
          </a:p>
          <a:p>
            <a:pPr lvl="1"/>
            <a:r>
              <a:rPr lang="fr-FR" dirty="0"/>
              <a:t>Tenue pour le soir</a:t>
            </a:r>
          </a:p>
          <a:p>
            <a:pPr lvl="1"/>
            <a:r>
              <a:rPr lang="fr-FR" dirty="0"/>
              <a:t>Tenue de Vélo  + casque, lunettes</a:t>
            </a:r>
          </a:p>
          <a:p>
            <a:pPr lvl="1"/>
            <a:r>
              <a:rPr lang="fr-FR" dirty="0"/>
              <a:t>Maillot de bain / serviette de toilette </a:t>
            </a:r>
          </a:p>
          <a:p>
            <a:pPr lvl="1"/>
            <a:r>
              <a:rPr lang="fr-FR" dirty="0"/>
              <a:t>Pour le samedi Tenue et veste Chaude (coupe vent / bonnet )</a:t>
            </a:r>
          </a:p>
          <a:p>
            <a:pPr lvl="1"/>
            <a:r>
              <a:rPr lang="fr-FR" dirty="0"/>
              <a:t>Un drap &amp; Duvet pour la nuit du mercredi  + boules </a:t>
            </a:r>
            <a:r>
              <a:rPr lang="fr-FR" dirty="0" err="1"/>
              <a:t>Quies</a:t>
            </a:r>
            <a:r>
              <a:rPr lang="fr-FR" dirty="0"/>
              <a:t> ! </a:t>
            </a:r>
          </a:p>
          <a:p>
            <a:pPr lvl="1"/>
            <a:endParaRPr lang="fr-FR" dirty="0"/>
          </a:p>
        </p:txBody>
      </p:sp>
      <p:pic>
        <p:nvPicPr>
          <p:cNvPr id="1026" name="Picture 2" descr="Sac à Dos ORTLIEB VELOCITY High Visibility">
            <a:extLst>
              <a:ext uri="{FF2B5EF4-FFF2-40B4-BE49-F238E27FC236}">
                <a16:creationId xmlns:a16="http://schemas.microsoft.com/office/drawing/2014/main" id="{21CDF07D-C72D-4B55-A218-A1A5EBD7A1E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1993660" cy="132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40 paires EARLINE SNR 36dB">
            <a:extLst>
              <a:ext uri="{FF2B5EF4-FFF2-40B4-BE49-F238E27FC236}">
                <a16:creationId xmlns:a16="http://schemas.microsoft.com/office/drawing/2014/main" id="{40CB9D74-EF71-40B6-9B18-F7F207C17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506" y="4263575"/>
            <a:ext cx="726630" cy="945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81938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B2DEBC-6607-4EA9-BAF4-F1655273B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Repas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7B17DCE-4B2A-4B17-A7C6-D76C6211AA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0404" y="1934086"/>
            <a:ext cx="2202772" cy="1494914"/>
          </a:xfrm>
        </p:spPr>
        <p:txBody>
          <a:bodyPr/>
          <a:lstStyle/>
          <a:p>
            <a:pPr marL="0" indent="0">
              <a:buNone/>
            </a:pPr>
            <a:r>
              <a:rPr lang="fr-FR" b="1" dirty="0">
                <a:solidFill>
                  <a:schemeClr val="accent1">
                    <a:lumMod val="75000"/>
                  </a:schemeClr>
                </a:solidFill>
              </a:rPr>
              <a:t>Mercredi</a:t>
            </a:r>
          </a:p>
          <a:p>
            <a:endParaRPr lang="fr-FR" dirty="0"/>
          </a:p>
          <a:p>
            <a:r>
              <a:rPr lang="fr-FR" dirty="0"/>
              <a:t>Pasta party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33EE6BE-0051-4141-A0CB-342F44F34D8F}"/>
              </a:ext>
            </a:extLst>
          </p:cNvPr>
          <p:cNvSpPr txBox="1"/>
          <p:nvPr/>
        </p:nvSpPr>
        <p:spPr>
          <a:xfrm>
            <a:off x="677334" y="1160943"/>
            <a:ext cx="27935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>
                <a:solidFill>
                  <a:srgbClr val="00B050"/>
                </a:solidFill>
              </a:rPr>
              <a:t>Tous les Repas sont prévus</a:t>
            </a:r>
          </a:p>
        </p:txBody>
      </p:sp>
      <p:pic>
        <p:nvPicPr>
          <p:cNvPr id="3074" name="Picture 2" descr="Tranches de Gifs … Fan Gif … les séries télé ! | Smells like Chick Spirit">
            <a:extLst>
              <a:ext uri="{FF2B5EF4-FFF2-40B4-BE49-F238E27FC236}">
                <a16:creationId xmlns:a16="http://schemas.microsoft.com/office/drawing/2014/main" id="{056B2297-4EBF-4C4B-8257-717A82DA6A0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1051"/>
            <a:ext cx="4012301" cy="226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Espace réservé du contenu 2">
            <a:extLst>
              <a:ext uri="{FF2B5EF4-FFF2-40B4-BE49-F238E27FC236}">
                <a16:creationId xmlns:a16="http://schemas.microsoft.com/office/drawing/2014/main" id="{E945962B-6A51-469B-970D-D790AC5FDDC0}"/>
              </a:ext>
            </a:extLst>
          </p:cNvPr>
          <p:cNvSpPr txBox="1">
            <a:spLocks/>
          </p:cNvSpPr>
          <p:nvPr/>
        </p:nvSpPr>
        <p:spPr>
          <a:xfrm>
            <a:off x="7303179" y="1838835"/>
            <a:ext cx="2202772" cy="27522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fr-FR" b="1" dirty="0">
                <a:solidFill>
                  <a:schemeClr val="accent1">
                    <a:lumMod val="75000"/>
                  </a:schemeClr>
                </a:solidFill>
              </a:rPr>
              <a:t>samedi</a:t>
            </a:r>
          </a:p>
          <a:p>
            <a:endParaRPr lang="fr-FR" dirty="0"/>
          </a:p>
          <a:p>
            <a:r>
              <a:rPr lang="fr-FR" dirty="0"/>
              <a:t>P’tit </a:t>
            </a:r>
            <a:r>
              <a:rPr lang="fr-FR" dirty="0" err="1"/>
              <a:t>dej</a:t>
            </a:r>
            <a:endParaRPr lang="fr-FR" dirty="0"/>
          </a:p>
          <a:p>
            <a:r>
              <a:rPr lang="fr-FR" dirty="0"/>
              <a:t>Pique nique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13" name="Espace réservé du contenu 2">
            <a:extLst>
              <a:ext uri="{FF2B5EF4-FFF2-40B4-BE49-F238E27FC236}">
                <a16:creationId xmlns:a16="http://schemas.microsoft.com/office/drawing/2014/main" id="{9A095808-53A4-4DDD-BBF2-2AA24A040C82}"/>
              </a:ext>
            </a:extLst>
          </p:cNvPr>
          <p:cNvSpPr txBox="1">
            <a:spLocks/>
          </p:cNvSpPr>
          <p:nvPr/>
        </p:nvSpPr>
        <p:spPr>
          <a:xfrm>
            <a:off x="4801110" y="1889696"/>
            <a:ext cx="2202772" cy="26504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fr-FR" b="1" dirty="0">
                <a:solidFill>
                  <a:schemeClr val="accent1">
                    <a:lumMod val="75000"/>
                  </a:schemeClr>
                </a:solidFill>
              </a:rPr>
              <a:t>vendredi</a:t>
            </a:r>
          </a:p>
          <a:p>
            <a:endParaRPr lang="fr-FR" dirty="0"/>
          </a:p>
          <a:p>
            <a:r>
              <a:rPr lang="fr-FR" dirty="0"/>
              <a:t>P’tit </a:t>
            </a:r>
            <a:r>
              <a:rPr lang="fr-FR" dirty="0" err="1"/>
              <a:t>dej</a:t>
            </a:r>
            <a:endParaRPr lang="fr-FR" dirty="0"/>
          </a:p>
          <a:p>
            <a:r>
              <a:rPr lang="fr-FR" dirty="0"/>
              <a:t>Ravito</a:t>
            </a:r>
          </a:p>
          <a:p>
            <a:r>
              <a:rPr lang="fr-FR" dirty="0"/>
              <a:t>Pique nique</a:t>
            </a:r>
          </a:p>
          <a:p>
            <a:r>
              <a:rPr lang="fr-FR" dirty="0" err="1"/>
              <a:t>Apero</a:t>
            </a:r>
            <a:r>
              <a:rPr lang="fr-FR" dirty="0"/>
              <a:t> &amp; BQQ</a:t>
            </a:r>
          </a:p>
        </p:txBody>
      </p:sp>
      <p:sp>
        <p:nvSpPr>
          <p:cNvPr id="14" name="Espace réservé du contenu 2">
            <a:extLst>
              <a:ext uri="{FF2B5EF4-FFF2-40B4-BE49-F238E27FC236}">
                <a16:creationId xmlns:a16="http://schemas.microsoft.com/office/drawing/2014/main" id="{5528C677-62EE-44A0-9EB4-3D6F9D8F9E7C}"/>
              </a:ext>
            </a:extLst>
          </p:cNvPr>
          <p:cNvSpPr txBox="1">
            <a:spLocks/>
          </p:cNvSpPr>
          <p:nvPr/>
        </p:nvSpPr>
        <p:spPr>
          <a:xfrm>
            <a:off x="2556724" y="1940558"/>
            <a:ext cx="2202772" cy="26504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fr-FR" b="1" dirty="0">
                <a:solidFill>
                  <a:schemeClr val="accent1">
                    <a:lumMod val="75000"/>
                  </a:schemeClr>
                </a:solidFill>
              </a:rPr>
              <a:t>jeudi</a:t>
            </a:r>
          </a:p>
          <a:p>
            <a:endParaRPr lang="fr-FR" dirty="0"/>
          </a:p>
          <a:p>
            <a:r>
              <a:rPr lang="fr-FR" dirty="0"/>
              <a:t>P’tit </a:t>
            </a:r>
            <a:r>
              <a:rPr lang="fr-FR" dirty="0" err="1"/>
              <a:t>dej</a:t>
            </a:r>
            <a:endParaRPr lang="fr-FR" dirty="0"/>
          </a:p>
          <a:p>
            <a:r>
              <a:rPr lang="fr-FR" dirty="0"/>
              <a:t>Ravito</a:t>
            </a:r>
          </a:p>
          <a:p>
            <a:r>
              <a:rPr lang="fr-FR" dirty="0"/>
              <a:t>Pique nique</a:t>
            </a:r>
          </a:p>
          <a:p>
            <a:r>
              <a:rPr lang="fr-FR" dirty="0"/>
              <a:t>restaurant</a:t>
            </a:r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D9DAB138-297E-495F-A91C-06EF5A79A2F6}"/>
              </a:ext>
            </a:extLst>
          </p:cNvPr>
          <p:cNvCxnSpPr/>
          <p:nvPr/>
        </p:nvCxnSpPr>
        <p:spPr>
          <a:xfrm>
            <a:off x="2200275" y="1838836"/>
            <a:ext cx="0" cy="19425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6">
            <a:extLst>
              <a:ext uri="{FF2B5EF4-FFF2-40B4-BE49-F238E27FC236}">
                <a16:creationId xmlns:a16="http://schemas.microsoft.com/office/drawing/2014/main" id="{38C91E33-1B05-453C-8024-93A0E09B2D74}"/>
              </a:ext>
            </a:extLst>
          </p:cNvPr>
          <p:cNvCxnSpPr/>
          <p:nvPr/>
        </p:nvCxnSpPr>
        <p:spPr>
          <a:xfrm>
            <a:off x="7143750" y="1838835"/>
            <a:ext cx="0" cy="19425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17">
            <a:extLst>
              <a:ext uri="{FF2B5EF4-FFF2-40B4-BE49-F238E27FC236}">
                <a16:creationId xmlns:a16="http://schemas.microsoft.com/office/drawing/2014/main" id="{8214B393-7853-46C7-AC7A-58CCB4CE8C3A}"/>
              </a:ext>
            </a:extLst>
          </p:cNvPr>
          <p:cNvCxnSpPr/>
          <p:nvPr/>
        </p:nvCxnSpPr>
        <p:spPr>
          <a:xfrm>
            <a:off x="4530388" y="1838835"/>
            <a:ext cx="0" cy="19425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15555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30C3EE-EA29-4D09-A0E7-63F9B2586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Transport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19C7755-93D8-4B99-9674-66BF5CFC58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4" y="1674814"/>
            <a:ext cx="4184035" cy="3880772"/>
          </a:xfrm>
        </p:spPr>
        <p:txBody>
          <a:bodyPr>
            <a:normAutofit fontScale="92500" lnSpcReduction="10000"/>
          </a:bodyPr>
          <a:lstStyle/>
          <a:p>
            <a:r>
              <a:rPr lang="fr-FR" dirty="0"/>
              <a:t>St K to St K Inclus et prévu ! </a:t>
            </a:r>
          </a:p>
          <a:p>
            <a:endParaRPr lang="fr-FR" dirty="0"/>
          </a:p>
          <a:p>
            <a:r>
              <a:rPr lang="fr-FR" dirty="0"/>
              <a:t>Organisation par chacun et selon planning de chacun pour se rendre a St k en covoiturage.</a:t>
            </a:r>
          </a:p>
          <a:p>
            <a:endParaRPr lang="fr-FR" dirty="0"/>
          </a:p>
          <a:p>
            <a:r>
              <a:rPr lang="fr-FR" dirty="0"/>
              <a:t>Les vélos voyagerons dans le camion et porte vélo de la voiture suiveuse</a:t>
            </a:r>
          </a:p>
          <a:p>
            <a:endParaRPr lang="fr-FR" dirty="0"/>
          </a:p>
          <a:p>
            <a:r>
              <a:rPr lang="fr-FR" dirty="0"/>
              <a:t>A chaque enchainement de section VTT  /   Race  nous rechargerons le camion des vélos non utilisés.</a:t>
            </a: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A14DEDF8-5BB3-48E7-9609-D9D8401622C6}"/>
              </a:ext>
            </a:extLst>
          </p:cNvPr>
          <p:cNvSpPr txBox="1">
            <a:spLocks/>
          </p:cNvSpPr>
          <p:nvPr/>
        </p:nvSpPr>
        <p:spPr>
          <a:xfrm>
            <a:off x="5016659" y="1056576"/>
            <a:ext cx="4257343" cy="47448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  <a:t>Vélo : </a:t>
            </a:r>
          </a:p>
          <a:p>
            <a:r>
              <a:rPr lang="fr-FR" sz="1700" dirty="0"/>
              <a:t>Révisé et en pleine forme com’ le pilote !</a:t>
            </a:r>
          </a:p>
          <a:p>
            <a:r>
              <a:rPr lang="fr-FR" sz="1700" dirty="0"/>
              <a:t>Un camion et une voiture nous suivent de st K a Perros et récupération d’une seconde voiture à Perros pour rentrer tous ensemble à St K avec les 16 Vélos</a:t>
            </a:r>
          </a:p>
          <a:p>
            <a:r>
              <a:rPr lang="fr-FR" sz="1700" dirty="0"/>
              <a:t>Prévoir le kit complet de réparation </a:t>
            </a:r>
          </a:p>
          <a:p>
            <a:pPr marL="0" indent="0">
              <a:buFont typeface="Wingdings 3" charset="2"/>
              <a:buNone/>
            </a:pPr>
            <a:r>
              <a:rPr lang="fr-FR" sz="1700" dirty="0"/>
              <a:t>(</a:t>
            </a:r>
            <a:r>
              <a:rPr lang="fr-FR" sz="1700" dirty="0">
                <a:sym typeface="Wingdings" panose="05000000000000000000" pitchFamily="2" charset="2"/>
              </a:rPr>
              <a:t>Chambre x2 + pompe +un pneu (VTT pour le groupe des 27 et 29 + 1 pneu race) maillon rapide de chaine, un jeu de clé , …</a:t>
            </a:r>
          </a:p>
          <a:p>
            <a:pPr marL="0" indent="0">
              <a:buFont typeface="Wingdings 3" charset="2"/>
              <a:buNone/>
            </a:pPr>
            <a:r>
              <a:rPr lang="fr-FR" sz="1500" i="1" dirty="0">
                <a:sym typeface="Wingdings" panose="05000000000000000000" pitchFamily="2" charset="2"/>
              </a:rPr>
              <a:t>Ne pas compter sur le copain </a:t>
            </a:r>
            <a:r>
              <a:rPr lang="fr-FR" sz="3200" dirty="0">
                <a:sym typeface="Wingdings" panose="05000000000000000000" pitchFamily="2" charset="2"/>
              </a:rPr>
              <a:t>😉 </a:t>
            </a:r>
            <a:r>
              <a:rPr lang="fr-FR" sz="1500" i="1" dirty="0">
                <a:sym typeface="Wingdings" panose="05000000000000000000" pitchFamily="2" charset="2"/>
              </a:rPr>
              <a:t>un vélo HS c’est l’ultra dans le camion !!!</a:t>
            </a:r>
            <a:endParaRPr lang="fr-FR" i="1" dirty="0">
              <a:sym typeface="Wingdings" panose="05000000000000000000" pitchFamily="2" charset="2"/>
            </a:endParaRPr>
          </a:p>
        </p:txBody>
      </p:sp>
      <p:pic>
        <p:nvPicPr>
          <p:cNvPr id="4098" name="Picture 2" descr="Formation réparation cycles - La Maison du Vélo">
            <a:extLst>
              <a:ext uri="{FF2B5EF4-FFF2-40B4-BE49-F238E27FC236}">
                <a16:creationId xmlns:a16="http://schemas.microsoft.com/office/drawing/2014/main" id="{332C88F6-769C-4438-B5E4-DD8A223029A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83" y="5810250"/>
            <a:ext cx="104775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18299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36C7E6-6065-43E7-BC83-2B8605942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Hébergements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C9AB64E-38C7-4C80-8992-320A06E164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5382" y="1488614"/>
            <a:ext cx="4184035" cy="3880772"/>
          </a:xfrm>
        </p:spPr>
        <p:txBody>
          <a:bodyPr/>
          <a:lstStyle/>
          <a:p>
            <a:pPr marL="0" indent="0">
              <a:buNone/>
            </a:pPr>
            <a:r>
              <a:rPr lang="fr-FR" sz="2000" b="1" dirty="0">
                <a:solidFill>
                  <a:schemeClr val="accent1">
                    <a:lumMod val="75000"/>
                  </a:schemeClr>
                </a:solidFill>
              </a:rPr>
              <a:t>Mercredi  soir </a:t>
            </a:r>
          </a:p>
          <a:p>
            <a:r>
              <a:rPr lang="fr-FR" dirty="0"/>
              <a:t>Location maison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AEC2CEF-CFDF-4D6B-82A5-756CA1A638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82" y="3629527"/>
            <a:ext cx="2924175" cy="2286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483EFE7-87B1-4D81-BA1C-623771D0B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648" y="2333164"/>
            <a:ext cx="2038350" cy="1076325"/>
          </a:xfrm>
          <a:prstGeom prst="rect">
            <a:avLst/>
          </a:prstGeom>
        </p:spPr>
      </p:pic>
      <p:sp>
        <p:nvSpPr>
          <p:cNvPr id="13" name="Espace réservé du contenu 2">
            <a:extLst>
              <a:ext uri="{FF2B5EF4-FFF2-40B4-BE49-F238E27FC236}">
                <a16:creationId xmlns:a16="http://schemas.microsoft.com/office/drawing/2014/main" id="{FC503678-7BDA-4891-B056-32375773241E}"/>
              </a:ext>
            </a:extLst>
          </p:cNvPr>
          <p:cNvSpPr txBox="1">
            <a:spLocks/>
          </p:cNvSpPr>
          <p:nvPr/>
        </p:nvSpPr>
        <p:spPr>
          <a:xfrm>
            <a:off x="3803823" y="1429436"/>
            <a:ext cx="4184035" cy="38807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fr-FR" sz="2000" b="1" dirty="0">
                <a:solidFill>
                  <a:schemeClr val="accent1">
                    <a:lumMod val="75000"/>
                  </a:schemeClr>
                </a:solidFill>
              </a:rPr>
              <a:t>Jeudi  soir </a:t>
            </a:r>
          </a:p>
          <a:p>
            <a:r>
              <a:rPr lang="fr-FR" dirty="0" err="1"/>
              <a:t>Hotel</a:t>
            </a:r>
            <a:r>
              <a:rPr lang="fr-FR" dirty="0"/>
              <a:t> Binic</a:t>
            </a:r>
          </a:p>
          <a:p>
            <a:pPr marL="0" indent="0">
              <a:buNone/>
            </a:pPr>
            <a:r>
              <a:rPr lang="fr-FR" dirty="0"/>
              <a:t>4 chambres triples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203CB25B-8AF3-4517-B875-A4F6A0B40DC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3614"/>
          <a:stretch/>
        </p:blipFill>
        <p:spPr>
          <a:xfrm>
            <a:off x="3620645" y="3629528"/>
            <a:ext cx="2886075" cy="2286000"/>
          </a:xfrm>
          <a:prstGeom prst="rect">
            <a:avLst/>
          </a:prstGeom>
        </p:spPr>
      </p:pic>
      <p:sp>
        <p:nvSpPr>
          <p:cNvPr id="16" name="Espace réservé du contenu 2">
            <a:extLst>
              <a:ext uri="{FF2B5EF4-FFF2-40B4-BE49-F238E27FC236}">
                <a16:creationId xmlns:a16="http://schemas.microsoft.com/office/drawing/2014/main" id="{3D4B81B3-08CE-4545-99B0-AB26520DF3F6}"/>
              </a:ext>
            </a:extLst>
          </p:cNvPr>
          <p:cNvSpPr txBox="1">
            <a:spLocks/>
          </p:cNvSpPr>
          <p:nvPr/>
        </p:nvSpPr>
        <p:spPr>
          <a:xfrm>
            <a:off x="6960986" y="1429436"/>
            <a:ext cx="4184035" cy="38807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fr-FR" sz="2000" b="1" dirty="0">
                <a:solidFill>
                  <a:schemeClr val="accent1">
                    <a:lumMod val="75000"/>
                  </a:schemeClr>
                </a:solidFill>
              </a:rPr>
              <a:t>Vendredi  soir </a:t>
            </a:r>
          </a:p>
          <a:p>
            <a:r>
              <a:rPr lang="fr-FR" dirty="0"/>
              <a:t>Location Villa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0A45F3BB-A656-41E2-88C6-E721318254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7808" y="3629527"/>
            <a:ext cx="2895600" cy="2314575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E1AA9BBF-4603-4B3F-A81E-88E22B8D49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0708" y="2333164"/>
            <a:ext cx="2209800" cy="914400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8B83ED87-F982-44EB-BD5C-D2946BF5DFE0}"/>
              </a:ext>
            </a:extLst>
          </p:cNvPr>
          <p:cNvSpPr txBox="1"/>
          <p:nvPr/>
        </p:nvSpPr>
        <p:spPr>
          <a:xfrm>
            <a:off x="6692083" y="5986790"/>
            <a:ext cx="313981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/>
              <a:t>Il est prévu 2 matelas supplémentaires pour que tout le monde ai son confort ! 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3F2C5ECE-434D-4F75-8760-D9BA57EC7E14}"/>
              </a:ext>
            </a:extLst>
          </p:cNvPr>
          <p:cNvSpPr txBox="1"/>
          <p:nvPr/>
        </p:nvSpPr>
        <p:spPr>
          <a:xfrm>
            <a:off x="375076" y="5944102"/>
            <a:ext cx="29813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/>
              <a:t>Prévoir ses Draps et duvet ! </a:t>
            </a:r>
          </a:p>
        </p:txBody>
      </p:sp>
    </p:spTree>
    <p:extLst>
      <p:ext uri="{BB962C8B-B14F-4D97-AF65-F5344CB8AC3E}">
        <p14:creationId xmlns:p14="http://schemas.microsoft.com/office/powerpoint/2010/main" val="17585408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298729-6F1D-48C7-823E-D75130D45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Samedi  : Boat </a:t>
            </a:r>
            <a:r>
              <a:rPr lang="fr-FR" dirty="0" err="1"/>
              <a:t>day</a:t>
            </a:r>
            <a:endParaRPr lang="fr-FR" dirty="0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093B23F-160A-41E4-8802-7CEA5F7CE7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7334" y="1638217"/>
            <a:ext cx="5765467" cy="1506584"/>
          </a:xfrm>
        </p:spPr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5" name="AutoShape 6" descr="Carte cap frÃ©hel">
            <a:extLst>
              <a:ext uri="{FF2B5EF4-FFF2-40B4-BE49-F238E27FC236}">
                <a16:creationId xmlns:a16="http://schemas.microsoft.com/office/drawing/2014/main" id="{73C08C3A-2B4A-4998-95C7-86827DD201D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34487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81DAE4-76C9-4186-B957-1F92ED6F7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0"/>
            <a:ext cx="8830560" cy="1930400"/>
          </a:xfrm>
        </p:spPr>
        <p:txBody>
          <a:bodyPr>
            <a:normAutofit/>
          </a:bodyPr>
          <a:lstStyle/>
          <a:p>
            <a:r>
              <a:rPr lang="fr-FR" sz="8800" dirty="0"/>
              <a:t>€</a:t>
            </a:r>
            <a:r>
              <a:rPr lang="fr-FR" dirty="0"/>
              <a:t>  </a:t>
            </a:r>
            <a:r>
              <a:rPr lang="fr-FR" dirty="0" err="1"/>
              <a:t>Prize</a:t>
            </a:r>
            <a:r>
              <a:rPr lang="fr-FR" dirty="0"/>
              <a:t> money €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437F2CE-24CD-42D3-B91D-0E446606C4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4175" y="1827562"/>
            <a:ext cx="2689006" cy="1186428"/>
          </a:xfrm>
        </p:spPr>
        <p:txBody>
          <a:bodyPr>
            <a:normAutofit fontScale="92500"/>
          </a:bodyPr>
          <a:lstStyle/>
          <a:p>
            <a:r>
              <a:rPr lang="fr-FR" sz="2800" b="1" dirty="0"/>
              <a:t>Tarif Total :</a:t>
            </a:r>
          </a:p>
          <a:p>
            <a:pPr marL="0" indent="0">
              <a:buNone/>
            </a:pPr>
            <a:r>
              <a:rPr lang="fr-FR" sz="3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fr-FR" sz="32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≈</a:t>
            </a:r>
            <a:r>
              <a:rPr lang="fr-FR" sz="3200" b="1" dirty="0"/>
              <a:t>300 € /pers  </a:t>
            </a:r>
            <a:endParaRPr lang="fr-FR" dirty="0"/>
          </a:p>
        </p:txBody>
      </p:sp>
      <p:sp>
        <p:nvSpPr>
          <p:cNvPr id="9" name="Espace réservé du contenu 3">
            <a:extLst>
              <a:ext uri="{FF2B5EF4-FFF2-40B4-BE49-F238E27FC236}">
                <a16:creationId xmlns:a16="http://schemas.microsoft.com/office/drawing/2014/main" id="{DA15141E-040E-4E46-A3CA-5D0936107047}"/>
              </a:ext>
            </a:extLst>
          </p:cNvPr>
          <p:cNvSpPr txBox="1">
            <a:spLocks/>
          </p:cNvSpPr>
          <p:nvPr/>
        </p:nvSpPr>
        <p:spPr>
          <a:xfrm>
            <a:off x="3996153" y="1930400"/>
            <a:ext cx="4680861" cy="11864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000" dirty="0"/>
              <a:t>A payer avant le 15/02 :</a:t>
            </a:r>
          </a:p>
          <a:p>
            <a:pPr marL="0" indent="0">
              <a:buFont typeface="Wingdings 3" charset="2"/>
              <a:buNone/>
            </a:pPr>
            <a:r>
              <a:rPr lang="fr-FR" sz="2400" dirty="0"/>
              <a:t>104 €  ou 127 €  ou 167 € /pers  </a:t>
            </a:r>
            <a:endParaRPr lang="fr-FR" sz="1400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77CAE3D3-2B39-4705-8E61-FDCE0CFCBD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49601"/>
            <a:ext cx="12192000" cy="3212224"/>
          </a:xfrm>
          <a:prstGeom prst="rect">
            <a:avLst/>
          </a:prstGeom>
        </p:spPr>
      </p:pic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id="{A48B39B1-0FAC-4C88-B109-FC6B6DCB8C87}"/>
              </a:ext>
            </a:extLst>
          </p:cNvPr>
          <p:cNvCxnSpPr>
            <a:cxnSpLocks/>
          </p:cNvCxnSpPr>
          <p:nvPr/>
        </p:nvCxnSpPr>
        <p:spPr>
          <a:xfrm flipH="1">
            <a:off x="3399165" y="2841858"/>
            <a:ext cx="1088860" cy="1422232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1F33FF07-E0A7-4AB7-AB06-BC60507E77D5}"/>
              </a:ext>
            </a:extLst>
          </p:cNvPr>
          <p:cNvCxnSpPr>
            <a:cxnSpLocks/>
          </p:cNvCxnSpPr>
          <p:nvPr/>
        </p:nvCxnSpPr>
        <p:spPr>
          <a:xfrm>
            <a:off x="1586204" y="2911151"/>
            <a:ext cx="724101" cy="1458686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94849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897F3A-27AB-4505-B769-EE12CE7F80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279" y="136268"/>
            <a:ext cx="8596668" cy="782972"/>
          </a:xfrm>
        </p:spPr>
        <p:txBody>
          <a:bodyPr/>
          <a:lstStyle/>
          <a:p>
            <a:r>
              <a:rPr lang="fr-FR" dirty="0"/>
              <a:t>Sites traversés</a:t>
            </a:r>
          </a:p>
        </p:txBody>
      </p:sp>
      <p:pic>
        <p:nvPicPr>
          <p:cNvPr id="4098" name="Picture 2" descr="Dinan - Cap Fréhel - Bretagne - Destination Mont Saint-Michel Normandie">
            <a:extLst>
              <a:ext uri="{FF2B5EF4-FFF2-40B4-BE49-F238E27FC236}">
                <a16:creationId xmlns:a16="http://schemas.microsoft.com/office/drawing/2014/main" id="{1DD1DF8F-34EE-462F-BB6B-24889597F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58" y="1014223"/>
            <a:ext cx="3124506" cy="2079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5699BDF0-69EB-406B-9BF6-F94DB8A7AF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8184" y="1014224"/>
            <a:ext cx="2775861" cy="2079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hâteau de Bienassis-Erquy - Home | Facebook">
            <a:extLst>
              <a:ext uri="{FF2B5EF4-FFF2-40B4-BE49-F238E27FC236}">
                <a16:creationId xmlns:a16="http://schemas.microsoft.com/office/drawing/2014/main" id="{4C546EAD-32DC-4B89-A697-24D5D3E338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543" y="1014223"/>
            <a:ext cx="3118123" cy="2074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Saint-Brieuc. Où voir les ouvrages d'Harel de la Noë -  Saint-Brieuc.maville.com">
            <a:extLst>
              <a:ext uri="{FF2B5EF4-FFF2-40B4-BE49-F238E27FC236}">
                <a16:creationId xmlns:a16="http://schemas.microsoft.com/office/drawing/2014/main" id="{5DCCC84E-3E0C-47BB-8CD8-9BDDBDF2F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33" y="3941981"/>
            <a:ext cx="3848124" cy="2074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Pléneuf-Val-André. La 7e compagnie brille au clair de lune à Dahouët">
            <a:extLst>
              <a:ext uri="{FF2B5EF4-FFF2-40B4-BE49-F238E27FC236}">
                <a16:creationId xmlns:a16="http://schemas.microsoft.com/office/drawing/2014/main" id="{AFB44795-4500-4D45-9B9A-2F0FAA6C39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537" y="3941980"/>
            <a:ext cx="3671099" cy="2074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RÃ©sultat de recherche d'images pour &quot;cap frehel vu de la mer&quot;">
            <a:extLst>
              <a:ext uri="{FF2B5EF4-FFF2-40B4-BE49-F238E27FC236}">
                <a16:creationId xmlns:a16="http://schemas.microsoft.com/office/drawing/2014/main" id="{BF4671B4-84C8-4462-9CC4-5B19EAB2D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58" y="3941980"/>
            <a:ext cx="3114375" cy="2074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D881E81B-F20C-432D-8DEA-5976C871038E}"/>
              </a:ext>
            </a:extLst>
          </p:cNvPr>
          <p:cNvSpPr txBox="1"/>
          <p:nvPr/>
        </p:nvSpPr>
        <p:spPr>
          <a:xfrm>
            <a:off x="4413560" y="3148378"/>
            <a:ext cx="22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Cap Erquy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2FAE6CAB-6C04-40A7-9157-3AE4FFE3E1C7}"/>
              </a:ext>
            </a:extLst>
          </p:cNvPr>
          <p:cNvSpPr txBox="1"/>
          <p:nvPr/>
        </p:nvSpPr>
        <p:spPr>
          <a:xfrm>
            <a:off x="8375122" y="3110002"/>
            <a:ext cx="2530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Château de </a:t>
            </a:r>
            <a:r>
              <a:rPr lang="fr-FR" dirty="0" err="1"/>
              <a:t>Bienassis</a:t>
            </a:r>
            <a:endParaRPr lang="fr-FR" dirty="0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1979A95F-73A5-4578-992C-FAE5DBD63C6F}"/>
              </a:ext>
            </a:extLst>
          </p:cNvPr>
          <p:cNvSpPr txBox="1"/>
          <p:nvPr/>
        </p:nvSpPr>
        <p:spPr>
          <a:xfrm>
            <a:off x="252387" y="6012055"/>
            <a:ext cx="22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Fort La latte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0A01AF63-CDEA-433F-BB37-5D2D691B108E}"/>
              </a:ext>
            </a:extLst>
          </p:cNvPr>
          <p:cNvSpPr txBox="1"/>
          <p:nvPr/>
        </p:nvSpPr>
        <p:spPr>
          <a:xfrm>
            <a:off x="275932" y="3096315"/>
            <a:ext cx="22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Fréhel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DF414B41-6BA7-4A90-8BBA-2356AB37CE4A}"/>
              </a:ext>
            </a:extLst>
          </p:cNvPr>
          <p:cNvSpPr txBox="1"/>
          <p:nvPr/>
        </p:nvSpPr>
        <p:spPr>
          <a:xfrm>
            <a:off x="3753053" y="6012055"/>
            <a:ext cx="3366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Viaduc piéton de Hillion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FF790D20-B80C-400E-BFD3-F65C683CDFF8}"/>
              </a:ext>
            </a:extLst>
          </p:cNvPr>
          <p:cNvSpPr txBox="1"/>
          <p:nvPr/>
        </p:nvSpPr>
        <p:spPr>
          <a:xfrm>
            <a:off x="8081537" y="5975931"/>
            <a:ext cx="22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Port de </a:t>
            </a:r>
            <a:r>
              <a:rPr lang="fr-FR" dirty="0" err="1"/>
              <a:t>Dahoët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54537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atrimoine : Le pont de Toupin se refait une santé -  Saint-Brieuc.maville.com">
            <a:extLst>
              <a:ext uri="{FF2B5EF4-FFF2-40B4-BE49-F238E27FC236}">
                <a16:creationId xmlns:a16="http://schemas.microsoft.com/office/drawing/2014/main" id="{53E5D35A-DED8-4ADC-AD43-DDD9E41B9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71" y="1527844"/>
            <a:ext cx="3379833" cy="1901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es images de BINIC, notre port d'attache – Bienvenue sur GAMA">
            <a:extLst>
              <a:ext uri="{FF2B5EF4-FFF2-40B4-BE49-F238E27FC236}">
                <a16:creationId xmlns:a16="http://schemas.microsoft.com/office/drawing/2014/main" id="{904519CC-D418-4D83-AF55-DFFDEE52D4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4768" y="4203932"/>
            <a:ext cx="3379834" cy="1901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Randonnée autour du barrage du Gouët">
            <a:extLst>
              <a:ext uri="{FF2B5EF4-FFF2-40B4-BE49-F238E27FC236}">
                <a16:creationId xmlns:a16="http://schemas.microsoft.com/office/drawing/2014/main" id="{38C529CB-EC1E-4A33-B59F-742CA45729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98" y="4203932"/>
            <a:ext cx="3364406" cy="1901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Tour de France 2017 : &quot;la Bretagne a été oubliée, c'est scandaleux !&quot;">
            <a:extLst>
              <a:ext uri="{FF2B5EF4-FFF2-40B4-BE49-F238E27FC236}">
                <a16:creationId xmlns:a16="http://schemas.microsoft.com/office/drawing/2014/main" id="{D4CCA355-5A63-44AC-B2ED-019FB5260A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03" t="11326" r="-988" b="21346"/>
          <a:stretch/>
        </p:blipFill>
        <p:spPr bwMode="auto">
          <a:xfrm>
            <a:off x="4544036" y="1527844"/>
            <a:ext cx="3103927" cy="1901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Les plus beaux points de vue sur la Baie de Saint-Brieuc, destination  nature par excellence | Office de tourisme de Saint-Brieuc">
            <a:extLst>
              <a:ext uri="{FF2B5EF4-FFF2-40B4-BE49-F238E27FC236}">
                <a16:creationId xmlns:a16="http://schemas.microsoft.com/office/drawing/2014/main" id="{DC0C4C93-2047-4723-94B5-09912D4D81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540" y="4203932"/>
            <a:ext cx="2862917" cy="1901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re 1">
            <a:extLst>
              <a:ext uri="{FF2B5EF4-FFF2-40B4-BE49-F238E27FC236}">
                <a16:creationId xmlns:a16="http://schemas.microsoft.com/office/drawing/2014/main" id="{F26E4FD8-D4F6-48E7-B793-260F90C9CE42}"/>
              </a:ext>
            </a:extLst>
          </p:cNvPr>
          <p:cNvSpPr txBox="1">
            <a:spLocks/>
          </p:cNvSpPr>
          <p:nvPr/>
        </p:nvSpPr>
        <p:spPr>
          <a:xfrm>
            <a:off x="719279" y="136268"/>
            <a:ext cx="8596668" cy="78297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/>
              <a:t>Sites traversés</a:t>
            </a:r>
            <a:endParaRPr lang="fr-FR" dirty="0"/>
          </a:p>
        </p:txBody>
      </p:sp>
      <p:pic>
        <p:nvPicPr>
          <p:cNvPr id="5132" name="Picture 12" descr="Tu sais que tu viens de SAINT-BRIEUC.Viaduc du pont noir vue d'en haut |  Bretagne france, Pont noir, Bretagne">
            <a:extLst>
              <a:ext uri="{FF2B5EF4-FFF2-40B4-BE49-F238E27FC236}">
                <a16:creationId xmlns:a16="http://schemas.microsoft.com/office/drawing/2014/main" id="{DA079193-8B8B-46A4-8ACB-03DDF50C54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8205" y="808271"/>
            <a:ext cx="2095822" cy="2620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60611D0E-D270-45E4-94AC-204347355BE3}"/>
              </a:ext>
            </a:extLst>
          </p:cNvPr>
          <p:cNvSpPr txBox="1"/>
          <p:nvPr/>
        </p:nvSpPr>
        <p:spPr>
          <a:xfrm>
            <a:off x="8686571" y="3413488"/>
            <a:ext cx="22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Lac Noir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30817CBB-42DC-4E09-A89D-6623D81DB05C}"/>
              </a:ext>
            </a:extLst>
          </p:cNvPr>
          <p:cNvSpPr txBox="1"/>
          <p:nvPr/>
        </p:nvSpPr>
        <p:spPr>
          <a:xfrm>
            <a:off x="4544036" y="3428301"/>
            <a:ext cx="22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Yffiniac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4D0B0CCE-B0A1-432B-8653-48D5EAB99A08}"/>
              </a:ext>
            </a:extLst>
          </p:cNvPr>
          <p:cNvSpPr txBox="1"/>
          <p:nvPr/>
        </p:nvSpPr>
        <p:spPr>
          <a:xfrm>
            <a:off x="4610962" y="6142055"/>
            <a:ext cx="22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Côte de St Brieuc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54493D75-0A6E-4D23-9A2E-45E508E086E6}"/>
              </a:ext>
            </a:extLst>
          </p:cNvPr>
          <p:cNvSpPr txBox="1"/>
          <p:nvPr/>
        </p:nvSpPr>
        <p:spPr>
          <a:xfrm>
            <a:off x="602588" y="6150009"/>
            <a:ext cx="22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Barrage du lac Noir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A5D4AA2-9F0F-434E-9E2C-96558CB16FE1}"/>
              </a:ext>
            </a:extLst>
          </p:cNvPr>
          <p:cNvSpPr txBox="1"/>
          <p:nvPr/>
        </p:nvSpPr>
        <p:spPr>
          <a:xfrm>
            <a:off x="8164768" y="6128338"/>
            <a:ext cx="22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Binic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D4CA9F0B-3F43-46E9-A1FD-5F4A87E3D9E7}"/>
              </a:ext>
            </a:extLst>
          </p:cNvPr>
          <p:cNvSpPr txBox="1"/>
          <p:nvPr/>
        </p:nvSpPr>
        <p:spPr>
          <a:xfrm>
            <a:off x="631971" y="3447134"/>
            <a:ext cx="22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Viaduc de Plérin</a:t>
            </a:r>
          </a:p>
        </p:txBody>
      </p:sp>
    </p:spTree>
    <p:extLst>
      <p:ext uri="{BB962C8B-B14F-4D97-AF65-F5344CB8AC3E}">
        <p14:creationId xmlns:p14="http://schemas.microsoft.com/office/powerpoint/2010/main" val="34725216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F26E4FD8-D4F6-48E7-B793-260F90C9CE42}"/>
              </a:ext>
            </a:extLst>
          </p:cNvPr>
          <p:cNvSpPr txBox="1">
            <a:spLocks/>
          </p:cNvSpPr>
          <p:nvPr/>
        </p:nvSpPr>
        <p:spPr>
          <a:xfrm>
            <a:off x="719279" y="136268"/>
            <a:ext cx="8596668" cy="78297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dirty="0"/>
              <a:t>Sites traversés</a:t>
            </a:r>
          </a:p>
        </p:txBody>
      </p:sp>
      <p:pic>
        <p:nvPicPr>
          <p:cNvPr id="6146" name="Picture 2" descr="L'abbaye de Beauport - Les activités et loisirs en Bretagne - Stereden">
            <a:extLst>
              <a:ext uri="{FF2B5EF4-FFF2-40B4-BE49-F238E27FC236}">
                <a16:creationId xmlns:a16="http://schemas.microsoft.com/office/drawing/2014/main" id="{2CA27C7A-A8CD-4D2E-8539-AC139DBE7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79" y="1373930"/>
            <a:ext cx="3082605" cy="2055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Paimpol et son port - Martine Passion Photos">
            <a:extLst>
              <a:ext uri="{FF2B5EF4-FFF2-40B4-BE49-F238E27FC236}">
                <a16:creationId xmlns:a16="http://schemas.microsoft.com/office/drawing/2014/main" id="{B4AE4980-DB86-400F-8E78-4322679177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31" r="2835" b="16739"/>
          <a:stretch/>
        </p:blipFill>
        <p:spPr bwMode="auto">
          <a:xfrm>
            <a:off x="4261607" y="1373930"/>
            <a:ext cx="3162650" cy="2055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A73717D3-B9D6-4D32-83E2-01E71763A8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3980" y="1378770"/>
            <a:ext cx="3772122" cy="205023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0353698-5129-4E85-9D6A-BEA9F4FF51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207" y="3966129"/>
            <a:ext cx="3008747" cy="205507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C0151A0D-7C1A-496F-BD04-37668FAB1A3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064"/>
          <a:stretch/>
        </p:blipFill>
        <p:spPr>
          <a:xfrm>
            <a:off x="8530381" y="3966129"/>
            <a:ext cx="3371805" cy="2050230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C9194ACC-7126-4B6D-B19E-60140F5D981B}"/>
              </a:ext>
            </a:extLst>
          </p:cNvPr>
          <p:cNvSpPr txBox="1"/>
          <p:nvPr/>
        </p:nvSpPr>
        <p:spPr>
          <a:xfrm>
            <a:off x="684539" y="3429000"/>
            <a:ext cx="2410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Abbaye de Beauport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3587C315-7DC4-4292-A7B2-63A04F69709D}"/>
              </a:ext>
            </a:extLst>
          </p:cNvPr>
          <p:cNvSpPr txBox="1"/>
          <p:nvPr/>
        </p:nvSpPr>
        <p:spPr>
          <a:xfrm>
            <a:off x="7785934" y="3429000"/>
            <a:ext cx="22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Lézardrieux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1E1C2F77-5C04-40C6-B20A-C4BA5B45A243}"/>
              </a:ext>
            </a:extLst>
          </p:cNvPr>
          <p:cNvSpPr txBox="1"/>
          <p:nvPr/>
        </p:nvSpPr>
        <p:spPr>
          <a:xfrm>
            <a:off x="8530381" y="6017440"/>
            <a:ext cx="22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Pontrieux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D18F34EB-4F36-40E6-B982-9AD1F047AB52}"/>
              </a:ext>
            </a:extLst>
          </p:cNvPr>
          <p:cNvSpPr txBox="1"/>
          <p:nvPr/>
        </p:nvSpPr>
        <p:spPr>
          <a:xfrm>
            <a:off x="4261607" y="3432027"/>
            <a:ext cx="22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Paimpol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0D24E6EB-2ADF-400B-972E-E878BFF6EE60}"/>
              </a:ext>
            </a:extLst>
          </p:cNvPr>
          <p:cNvSpPr txBox="1"/>
          <p:nvPr/>
        </p:nvSpPr>
        <p:spPr>
          <a:xfrm>
            <a:off x="756207" y="6103216"/>
            <a:ext cx="22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Trieux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91F5D0BB-101D-4790-827D-52CF0646AADC}"/>
              </a:ext>
            </a:extLst>
          </p:cNvPr>
          <p:cNvSpPr txBox="1"/>
          <p:nvPr/>
        </p:nvSpPr>
        <p:spPr>
          <a:xfrm>
            <a:off x="4476112" y="6103216"/>
            <a:ext cx="22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Viaduc du Leff</a:t>
            </a:r>
          </a:p>
        </p:txBody>
      </p:sp>
      <p:pic>
        <p:nvPicPr>
          <p:cNvPr id="6150" name="Picture 6" descr="Viaduc du Leff | Mapio.net">
            <a:extLst>
              <a:ext uri="{FF2B5EF4-FFF2-40B4-BE49-F238E27FC236}">
                <a16:creationId xmlns:a16="http://schemas.microsoft.com/office/drawing/2014/main" id="{8BD9C2BC-4497-42D8-B9F2-F3EDFFA3E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112" y="3966129"/>
            <a:ext cx="2733640" cy="205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42235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D37F58-2D28-461B-8EA2-74C98EEDA9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986"/>
          <a:stretch/>
        </p:blipFill>
        <p:spPr>
          <a:xfrm>
            <a:off x="464803" y="1160041"/>
            <a:ext cx="3471733" cy="2354946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B428C22-8651-4A6D-A0B6-62C9CCD7C1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297" y="1160041"/>
            <a:ext cx="7942992" cy="3755908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4A5C044-3D7A-4069-8678-C209175DEC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803" y="4144162"/>
            <a:ext cx="3438907" cy="2155971"/>
          </a:xfrm>
          <a:prstGeom prst="rect">
            <a:avLst/>
          </a:prstGeom>
        </p:spPr>
      </p:pic>
      <p:sp>
        <p:nvSpPr>
          <p:cNvPr id="8" name="Titre 1">
            <a:extLst>
              <a:ext uri="{FF2B5EF4-FFF2-40B4-BE49-F238E27FC236}">
                <a16:creationId xmlns:a16="http://schemas.microsoft.com/office/drawing/2014/main" id="{ED36F478-4342-4078-B4DE-2FE4F25B825E}"/>
              </a:ext>
            </a:extLst>
          </p:cNvPr>
          <p:cNvSpPr txBox="1">
            <a:spLocks/>
          </p:cNvSpPr>
          <p:nvPr/>
        </p:nvSpPr>
        <p:spPr>
          <a:xfrm>
            <a:off x="719279" y="136268"/>
            <a:ext cx="8596668" cy="78297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dirty="0"/>
              <a:t>Sites traversés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2CE1F81-16B4-4C7E-A17A-F4B8D96CEA51}"/>
              </a:ext>
            </a:extLst>
          </p:cNvPr>
          <p:cNvSpPr txBox="1"/>
          <p:nvPr/>
        </p:nvSpPr>
        <p:spPr>
          <a:xfrm>
            <a:off x="4143297" y="4915949"/>
            <a:ext cx="22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Perros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C406100-9466-4168-8862-0761CB55CE0D}"/>
              </a:ext>
            </a:extLst>
          </p:cNvPr>
          <p:cNvSpPr txBox="1"/>
          <p:nvPr/>
        </p:nvSpPr>
        <p:spPr>
          <a:xfrm>
            <a:off x="464803" y="6341970"/>
            <a:ext cx="2976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Port Blanc – la Sentinelle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7482B398-D97E-4183-8FE1-465356D2D985}"/>
              </a:ext>
            </a:extLst>
          </p:cNvPr>
          <p:cNvSpPr txBox="1"/>
          <p:nvPr/>
        </p:nvSpPr>
        <p:spPr>
          <a:xfrm>
            <a:off x="464803" y="3548327"/>
            <a:ext cx="22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Maison du Gouffre</a:t>
            </a:r>
          </a:p>
        </p:txBody>
      </p:sp>
    </p:spTree>
    <p:extLst>
      <p:ext uri="{BB962C8B-B14F-4D97-AF65-F5344CB8AC3E}">
        <p14:creationId xmlns:p14="http://schemas.microsoft.com/office/powerpoint/2010/main" val="30146347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2F16D2-BAEA-44A2-80A9-E6C6F8F9B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8AA3AC6-5906-4093-A62E-DAA709256A3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0093C6-FA85-4812-B2D4-38840AEDA07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824C5F-8AC4-4296-82C2-99D85EAB70F0}"/>
              </a:ext>
            </a:extLst>
          </p:cNvPr>
          <p:cNvSpPr/>
          <p:nvPr/>
        </p:nvSpPr>
        <p:spPr>
          <a:xfrm>
            <a:off x="0" y="-100668"/>
            <a:ext cx="12264705" cy="705514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91E63FB1-50AB-40E4-B389-E3DF5DE135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6439" y="-30877"/>
            <a:ext cx="6617895" cy="6888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103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te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10690</TotalTime>
  <Words>740</Words>
  <Application>Microsoft Office PowerPoint</Application>
  <PresentationFormat>Grand écran</PresentationFormat>
  <Paragraphs>188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30" baseType="lpstr">
      <vt:lpstr>Arial</vt:lpstr>
      <vt:lpstr>Arial</vt:lpstr>
      <vt:lpstr>Dubai Medium</vt:lpstr>
      <vt:lpstr>Roboto</vt:lpstr>
      <vt:lpstr>Trebuchet MS</vt:lpstr>
      <vt:lpstr>Wingdings 3</vt:lpstr>
      <vt:lpstr>Facette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Trip program’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  Bagages</vt:lpstr>
      <vt:lpstr>Repas</vt:lpstr>
      <vt:lpstr>Transport </vt:lpstr>
      <vt:lpstr>Hébergements</vt:lpstr>
      <vt:lpstr>Samedi  : Boat day</vt:lpstr>
      <vt:lpstr>€  Prize money €</vt:lpstr>
      <vt:lpstr>Sites traversés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Thomas Lavallee</dc:creator>
  <cp:lastModifiedBy>Thomas LAVALLEE</cp:lastModifiedBy>
  <cp:revision>103</cp:revision>
  <dcterms:created xsi:type="dcterms:W3CDTF">2019-01-19T19:03:39Z</dcterms:created>
  <dcterms:modified xsi:type="dcterms:W3CDTF">2021-01-18T07:49:17Z</dcterms:modified>
</cp:coreProperties>
</file>