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62" r:id="rId5"/>
    <p:sldId id="264" r:id="rId6"/>
    <p:sldId id="257" r:id="rId7"/>
    <p:sldId id="269" r:id="rId8"/>
    <p:sldId id="258" r:id="rId9"/>
    <p:sldId id="270" r:id="rId10"/>
    <p:sldId id="271" r:id="rId11"/>
    <p:sldId id="265" r:id="rId12"/>
    <p:sldId id="272" r:id="rId13"/>
    <p:sldId id="263" r:id="rId14"/>
    <p:sldId id="267" r:id="rId15"/>
    <p:sldId id="268" r:id="rId16"/>
    <p:sldId id="26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00"/>
    <a:srgbClr val="006666"/>
    <a:srgbClr val="DAFD2D"/>
    <a:srgbClr val="0000FF"/>
    <a:srgbClr val="F8F8F8"/>
    <a:srgbClr val="CC00CC"/>
    <a:srgbClr val="6600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 autoAdjust="0"/>
  </p:normalViewPr>
  <p:slideViewPr>
    <p:cSldViewPr>
      <p:cViewPr>
        <p:scale>
          <a:sx n="100" d="100"/>
          <a:sy n="100" d="100"/>
        </p:scale>
        <p:origin x="3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A8BE1-1F0A-48A0-9AED-59FE6F144429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2B3D-2ABA-4C7A-AC20-919498BD2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9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2B3D-2ABA-4C7A-AC20-919498BD25C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01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22B3D-2ABA-4C7A-AC20-919498BD25C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41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8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7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2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1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7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66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9664" y="0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La centrale nucléaire</a:t>
            </a:r>
            <a:endParaRPr lang="fr-FR" sz="44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Clemessy : Une expertise qui répond aux exigences réglementaires du  nuclé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0" y="404664"/>
            <a:ext cx="6163142" cy="61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" y="893007"/>
            <a:ext cx="9138692" cy="51046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8373" y="97155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41612" y="2092206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982795" y="3375899"/>
            <a:ext cx="348845" cy="267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929038" y="3850319"/>
            <a:ext cx="3154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825075" y="4077072"/>
            <a:ext cx="5065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157217" y="358164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Barres de contrôles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038243" y="4163321"/>
            <a:ext cx="15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Condenseur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0" y="53625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Cuve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52120" y="54452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Tour de refroidissement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88251" y="35095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Cours d’eau</a:t>
            </a:r>
            <a:endParaRPr lang="fr-FR" dirty="0"/>
          </a:p>
        </p:txBody>
      </p:sp>
      <p:pic>
        <p:nvPicPr>
          <p:cNvPr id="5122" name="Picture 2" descr="Accident mortel du travail à la centrale nucléaire de Dampier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59" y="1082072"/>
            <a:ext cx="4040533" cy="20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609"/>
            <a:ext cx="9108504" cy="50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0500" y="99164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3739" y="2055228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8357" y="352297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Barres de contrôles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44056" y="534403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Cuve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76817" y="2266311"/>
            <a:ext cx="317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Générateur de vapeur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59832" y="4242552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Condenseur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096341" y="25964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Générateur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678646" y="5445224"/>
            <a:ext cx="24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Tour de refroidissement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236296" y="3873220"/>
            <a:ext cx="128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Cours d’eau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560085" y="19167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Centrale électrique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467412" y="2563059"/>
            <a:ext cx="144016" cy="433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982796" y="3375899"/>
            <a:ext cx="348844" cy="258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929039" y="3850319"/>
            <a:ext cx="258585" cy="10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825076" y="4077072"/>
            <a:ext cx="3321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Titre Le stator alternateur avant remise en place du rotor pendant l'arrêt  de la tranche 3 de la centrale thermique de Vitry, printemps 2010 Référence  PA_130633 Structure Panneau Serie Exposition Centrale Thermique de  Vitry-sur-Seine Description 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75" y="1357280"/>
            <a:ext cx="2356332" cy="12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gérie : la centrale électrique de Cap Djinet entrera dans sa phase  d'exploitation dès janvier proch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8" y="475990"/>
            <a:ext cx="2967079" cy="14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609"/>
            <a:ext cx="9108504" cy="50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895609"/>
            <a:ext cx="4880344" cy="8544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500" y="991647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3739" y="2055228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8357" y="352297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Barres de contrôles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44056" y="534403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Cuve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76817" y="2266311"/>
            <a:ext cx="317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Générateur de vapeur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59832" y="4242552"/>
            <a:ext cx="140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Condenseur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96341" y="25964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Générateur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78646" y="5445224"/>
            <a:ext cx="24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Tour de refroidissement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36296" y="3873220"/>
            <a:ext cx="128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Cours d’eau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560085" y="19167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Centrale électrique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2467412" y="2563059"/>
            <a:ext cx="144016" cy="433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982796" y="3375899"/>
            <a:ext cx="348844" cy="258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929039" y="3850319"/>
            <a:ext cx="258585" cy="10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825076" y="4077072"/>
            <a:ext cx="3321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u="sng" dirty="0" smtClean="0">
                <a:solidFill>
                  <a:schemeClr val="bg1"/>
                </a:solidFill>
                <a:latin typeface="Forte" panose="03060902040502070203" pitchFamily="66" charset="0"/>
              </a:rPr>
              <a:t>Schéma fonctionnel de la centrale: </a:t>
            </a:r>
            <a:endParaRPr lang="fr-FR" sz="2400" u="sng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2280" y="463010"/>
            <a:ext cx="169218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Commande</a:t>
            </a:r>
          </a:p>
          <a:p>
            <a:pPr algn="ctr"/>
            <a:r>
              <a:rPr lang="fr-FR" sz="1400" dirty="0" smtClean="0"/>
              <a:t>(barres de contrôles)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9592" y="2214282"/>
            <a:ext cx="1789929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Production de chaleur</a:t>
            </a:r>
          </a:p>
          <a:p>
            <a:pPr algn="ctr"/>
            <a:r>
              <a:rPr lang="fr-FR" sz="1400" dirty="0" smtClean="0"/>
              <a:t>(Pressuriseur, cuve)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757754" y="980728"/>
            <a:ext cx="5935" cy="123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71600" y="1518463"/>
            <a:ext cx="90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Neutrons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-47147" y="2214973"/>
            <a:ext cx="89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Uranium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0" y="2522750"/>
            <a:ext cx="89959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652972" y="2000762"/>
            <a:ext cx="85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Eau chaude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337593" y="2159730"/>
            <a:ext cx="1872208" cy="73866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Production de chaleur sous-pression</a:t>
            </a:r>
          </a:p>
          <a:p>
            <a:pPr algn="ctr"/>
            <a:r>
              <a:rPr lang="fr-FR" sz="1400" dirty="0" smtClean="0"/>
              <a:t>(générateur de vapeur)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2689521" y="2523982"/>
            <a:ext cx="648072" cy="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204321" y="2564904"/>
            <a:ext cx="853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167627" y="1826240"/>
            <a:ext cx="9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Vapeur sous pression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58146" y="2153418"/>
            <a:ext cx="1676436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Production  de l'énergie mécanique</a:t>
            </a:r>
          </a:p>
          <a:p>
            <a:pPr algn="ctr"/>
            <a:r>
              <a:rPr lang="fr-FR" sz="1400" dirty="0" smtClean="0"/>
              <a:t>(turbine)</a:t>
            </a:r>
            <a:endParaRPr lang="fr-FR" sz="1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930356" y="2609155"/>
            <a:ext cx="118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Arbre de transmission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7740352" y="2712852"/>
            <a:ext cx="456780" cy="641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7164288" y="3356992"/>
            <a:ext cx="1692696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Production de l’énergie électrique</a:t>
            </a:r>
          </a:p>
          <a:p>
            <a:pPr algn="ctr"/>
            <a:r>
              <a:rPr lang="fr-FR" sz="1400" dirty="0" smtClean="0"/>
              <a:t>(alternateur)</a:t>
            </a:r>
            <a:endParaRPr lang="fr-FR" sz="1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7164288" y="415691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Énergie électrique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7999123" y="4092805"/>
            <a:ext cx="11513" cy="848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259632" y="3812611"/>
            <a:ext cx="1872208" cy="738664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Transformer la vapeur en eau</a:t>
            </a:r>
          </a:p>
          <a:p>
            <a:pPr algn="ctr"/>
            <a:r>
              <a:rPr lang="fr-FR" sz="1400" dirty="0" smtClean="0"/>
              <a:t>(condenseur)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 flipH="1">
            <a:off x="3131840" y="2900078"/>
            <a:ext cx="2926308" cy="91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289396" y="4289665"/>
            <a:ext cx="1692696" cy="73866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Refroidir la centrale</a:t>
            </a:r>
          </a:p>
          <a:p>
            <a:pPr algn="ctr"/>
            <a:r>
              <a:rPr lang="fr-FR" sz="1400" dirty="0" smtClean="0"/>
              <a:t>(eau froide ou tour de refroidissement)</a:t>
            </a:r>
            <a:endParaRPr lang="fr-FR" sz="140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H="1" flipV="1">
            <a:off x="3126962" y="4551278"/>
            <a:ext cx="1162434" cy="467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3131840" y="3812611"/>
            <a:ext cx="1157556" cy="468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869541" y="472917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Eau froide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630368" y="3750382"/>
            <a:ext cx="102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Eau chaude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152775" y="4941168"/>
            <a:ext cx="1692696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Bénéficiaires de cette énergie</a:t>
            </a:r>
          </a:p>
          <a:p>
            <a:pPr algn="ctr"/>
            <a:r>
              <a:rPr lang="fr-FR" sz="1400" dirty="0" smtClean="0"/>
              <a:t>(villes)</a:t>
            </a: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49" y="1010854"/>
            <a:ext cx="469363" cy="1117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254" y="1037676"/>
            <a:ext cx="892220" cy="10641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146" y="5676981"/>
            <a:ext cx="2819400" cy="476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57" y="3812611"/>
            <a:ext cx="744645" cy="1057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96" y="5036954"/>
            <a:ext cx="60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58" y="3356992"/>
            <a:ext cx="1047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/>
          <a:srcRect l="3670" t="14432" b="10535"/>
          <a:stretch/>
        </p:blipFill>
        <p:spPr>
          <a:xfrm>
            <a:off x="1936298" y="1239154"/>
            <a:ext cx="732303" cy="970048"/>
          </a:xfrm>
          <a:prstGeom prst="rect">
            <a:avLst/>
          </a:prstGeom>
        </p:spPr>
      </p:pic>
      <p:cxnSp>
        <p:nvCxnSpPr>
          <p:cNvPr id="35" name="Connecteur droit avec flèche 34"/>
          <p:cNvCxnSpPr>
            <a:endCxn id="17" idx="2"/>
          </p:cNvCxnSpPr>
          <p:nvPr/>
        </p:nvCxnSpPr>
        <p:spPr>
          <a:xfrm flipH="1" flipV="1">
            <a:off x="1794557" y="2737502"/>
            <a:ext cx="34356" cy="1075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862280" y="30689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Eau froide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443259" y="337673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Vapeur 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0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00"/>
                            </p:stCondLst>
                            <p:childTnLst>
                              <p:par>
                                <p:cTn id="2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25" grpId="0"/>
      <p:bldP spid="26" grpId="0"/>
      <p:bldP spid="28" grpId="0"/>
      <p:bldP spid="31" grpId="0" animBg="1"/>
      <p:bldP spid="3" grpId="0"/>
      <p:bldP spid="4" grpId="0" animBg="1"/>
      <p:bldP spid="48" grpId="0"/>
      <p:bldP spid="49" grpId="0" animBg="1"/>
      <p:bldP spid="56" grpId="0"/>
      <p:bldP spid="60" grpId="0" animBg="1"/>
      <p:bldP spid="69" grpId="0" animBg="1"/>
      <p:bldP spid="27" grpId="0"/>
      <p:bldP spid="29" grpId="0"/>
      <p:bldP spid="37" grpId="0" animBg="1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166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 smtClean="0">
                <a:solidFill>
                  <a:schemeClr val="bg1"/>
                </a:solidFill>
                <a:latin typeface="Forte" panose="03060902040502070203" pitchFamily="66" charset="0"/>
              </a:rPr>
              <a:t>En exemple:</a:t>
            </a:r>
            <a:endParaRPr lang="fr-FR" sz="2400" u="sng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38" y="1117397"/>
            <a:ext cx="6395047" cy="454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3336497" y="880779"/>
            <a:ext cx="2990665" cy="2061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051191" y="1007150"/>
            <a:ext cx="2585282" cy="1625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361249" y="880779"/>
            <a:ext cx="1965913" cy="2337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42362" y="51675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Réacteur nucléaire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4724" y="72689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Bâtiment contenant le circuit secondaire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877272"/>
            <a:ext cx="468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FF"/>
                </a:solidFill>
              </a:rPr>
              <a:t>C</a:t>
            </a:r>
            <a:r>
              <a:rPr lang="fr-FR" dirty="0" smtClean="0">
                <a:solidFill>
                  <a:srgbClr val="FFFFFF"/>
                </a:solidFill>
              </a:rPr>
              <a:t>entrale nucléaire de Fessenheim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6745" y="6061938"/>
            <a:ext cx="4687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FF"/>
                </a:solidFill>
              </a:rPr>
              <a:t>Elle se situe à la frontière entre la France et l’Allemagne, dans le Haut-Rhin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66" b="293"/>
          <a:stretch/>
        </p:blipFill>
        <p:spPr bwMode="auto">
          <a:xfrm>
            <a:off x="3009020" y="2942590"/>
            <a:ext cx="576064" cy="11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66" b="293"/>
          <a:stretch/>
        </p:blipFill>
        <p:spPr bwMode="auto">
          <a:xfrm>
            <a:off x="4111600" y="2942590"/>
            <a:ext cx="576064" cy="11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47618">
            <a:off x="2443386" y="3495551"/>
            <a:ext cx="795961" cy="293423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100" y="1919393"/>
            <a:ext cx="1702755" cy="112089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036912" y="4941168"/>
            <a:ext cx="217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Circuit de refroidissement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563442" y="5248945"/>
            <a:ext cx="62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(Rhin)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4046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 réacteur n°1 ne fonctionne plus depuis le 22 février 2020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2717" y="30689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Le réacteur n°2 ne fonctionne plus depuis le 29 juin 2020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1562538" cy="18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1511027" cy="17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 r="66366" b="20427"/>
          <a:stretch/>
        </p:blipFill>
        <p:spPr bwMode="auto">
          <a:xfrm>
            <a:off x="2267744" y="896002"/>
            <a:ext cx="1562538" cy="217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 r="66366" b="20427"/>
          <a:stretch/>
        </p:blipFill>
        <p:spPr bwMode="auto">
          <a:xfrm>
            <a:off x="2483768" y="3789040"/>
            <a:ext cx="1562538" cy="217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 - GIF on Imgu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10744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 smtClean="0">
                <a:solidFill>
                  <a:schemeClr val="bg1"/>
                </a:solidFill>
                <a:latin typeface="Forte" panose="03060902040502070203" pitchFamily="66" charset="0"/>
              </a:rPr>
              <a:t>L’énergie nucléaire </a:t>
            </a:r>
            <a:endParaRPr lang="fr-FR" sz="2400" u="sng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60" y="9087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cs typeface="Arial" panose="020B0604020202020204" pitchFamily="34" charset="0"/>
              </a:rPr>
              <a:t>L'énergie nucléaire </a:t>
            </a:r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 combustible </a:t>
            </a:r>
            <a:r>
              <a:rPr lang="fr-FR" dirty="0">
                <a:solidFill>
                  <a:schemeClr val="bg1"/>
                </a:solidFill>
                <a:cs typeface="Arial" panose="020B0604020202020204" pitchFamily="34" charset="0"/>
              </a:rPr>
              <a:t>fissile, </a:t>
            </a:r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l'uranium</a:t>
            </a:r>
            <a:r>
              <a:rPr lang="fr-FR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194" y="119675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dirty="0">
                <a:solidFill>
                  <a:schemeClr val="bg1"/>
                </a:solidFill>
              </a:rPr>
              <a:t>L’énergie nucléaire est l’énergie de liaison des constituants du noyau des atomes.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219" y="3862789"/>
            <a:ext cx="9045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cs typeface="Arial" panose="020B0604020202020204" pitchFamily="34" charset="0"/>
              </a:rPr>
              <a:t>Dans les réacteurs électronucléaires actuels, une forte énergie sous forme de chaleur est libérée par la fission de noyaux lourds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53" y="4618062"/>
            <a:ext cx="3931929" cy="22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53" y="1578660"/>
            <a:ext cx="3426194" cy="228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réaction en chaine nucléaire animation&quot;"/>
          <p:cNvPicPr>
            <a:picLocks noChangeAspect="1" noChangeArrowheads="1"/>
          </p:cNvPicPr>
          <p:nvPr/>
        </p:nvPicPr>
        <p:blipFill rotWithShape="1">
          <a:blip r:embed="rId2" cstate="print"/>
          <a:srcRect r="65272"/>
          <a:stretch/>
        </p:blipFill>
        <p:spPr bwMode="auto">
          <a:xfrm>
            <a:off x="755576" y="692696"/>
            <a:ext cx="2587699" cy="576064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-15230" y="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 smtClean="0">
                <a:solidFill>
                  <a:schemeClr val="bg1"/>
                </a:solidFill>
                <a:latin typeface="Forte" panose="03060902040502070203" pitchFamily="66" charset="0"/>
                <a:cs typeface="Arial" panose="020B0604020202020204" pitchFamily="34" charset="0"/>
              </a:rPr>
              <a:t>Phénomène de fission:</a:t>
            </a:r>
            <a:endParaRPr lang="fr-FR" sz="2400" u="sng" dirty="0">
              <a:solidFill>
                <a:schemeClr val="bg1"/>
              </a:solidFill>
              <a:latin typeface="Forte" panose="0306090204050207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ésultat de recherche d'images pour &quot;réaction en chaine nucléaire animation&quot;"/>
          <p:cNvPicPr>
            <a:picLocks noChangeAspect="1" noChangeArrowheads="1"/>
          </p:cNvPicPr>
          <p:nvPr/>
        </p:nvPicPr>
        <p:blipFill rotWithShape="1">
          <a:blip r:embed="rId2" cstate="print"/>
          <a:srcRect r="44947"/>
          <a:stretch/>
        </p:blipFill>
        <p:spPr bwMode="auto">
          <a:xfrm>
            <a:off x="759049" y="692696"/>
            <a:ext cx="410217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5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ésultat de recherche d'images pour &quot;réaction en chaine nucléaire animatio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26" y="608531"/>
            <a:ext cx="7668344" cy="5928469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46026" y="6179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ainsi de suite…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8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1" y="885825"/>
            <a:ext cx="29908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23928" y="116632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166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u="sng" dirty="0" smtClean="0">
                <a:solidFill>
                  <a:schemeClr val="bg1"/>
                </a:solidFill>
                <a:latin typeface="Forte" panose="03060902040502070203" pitchFamily="66" charset="0"/>
              </a:rPr>
              <a:t>Schéma d’ensemble de la centrale nucléaire:</a:t>
            </a:r>
            <a:endParaRPr lang="fr-FR" sz="2400" u="sng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0845" y="10527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5189" y="2295779"/>
            <a:ext cx="109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Barres de contrôles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68504" y="54138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Cuve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37" y="2056132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pic>
        <p:nvPicPr>
          <p:cNvPr id="1026" name="Picture 2" descr="Présentation générale d'un réacteur nuclé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81" y="2053081"/>
            <a:ext cx="4658774" cy="30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6"/>
          <a:stretch/>
        </p:blipFill>
        <p:spPr bwMode="auto">
          <a:xfrm>
            <a:off x="251520" y="980728"/>
            <a:ext cx="2987040" cy="50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2628205" y="2092206"/>
            <a:ext cx="863675" cy="938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651688" y="1722874"/>
            <a:ext cx="23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Géné</a:t>
            </a:r>
            <a:r>
              <a:rPr lang="fr-FR" dirty="0" smtClean="0">
                <a:solidFill>
                  <a:schemeClr val="bg1"/>
                </a:solidFill>
              </a:rPr>
              <a:t>rateur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de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vapeur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768" y="112474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2696" y="2192032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12992" y="3552168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Barres de contrôles</a:t>
            </a:r>
            <a:endParaRPr lang="fr-FR" sz="14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123716" y="3322796"/>
            <a:ext cx="278481" cy="322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1167125" y="3923355"/>
            <a:ext cx="211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086757" y="4149080"/>
            <a:ext cx="3154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420889" y="5517232"/>
            <a:ext cx="7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Cuve </a:t>
            </a:r>
            <a:endParaRPr lang="fr-FR" dirty="0"/>
          </a:p>
        </p:txBody>
      </p:sp>
      <p:pic>
        <p:nvPicPr>
          <p:cNvPr id="2050" name="Picture 2" descr="Acheminement garanti de générateurs de vapeur avec Onet Technologies /  Actualités / Notre grou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60" y="2780928"/>
            <a:ext cx="35921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0" y="971550"/>
            <a:ext cx="5095875" cy="4914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9641" y="1006087"/>
            <a:ext cx="2192635" cy="9079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8373" y="97155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44477" y="3501008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Barres de contrôles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9745" y="53012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Cuve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41612" y="2092206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929037" y="4040475"/>
            <a:ext cx="3154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" idx="1"/>
          </p:cNvCxnSpPr>
          <p:nvPr/>
        </p:nvCxnSpPr>
        <p:spPr>
          <a:xfrm flipH="1">
            <a:off x="1032664" y="3870340"/>
            <a:ext cx="211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1123716" y="3322796"/>
            <a:ext cx="207924" cy="25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91880" y="3573016"/>
            <a:ext cx="684078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Alstom dévoile la plus grande des ailettes de turbine pour centrales  nucléaires au mo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70340"/>
            <a:ext cx="3484562" cy="23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42092"/>
          <a:stretch/>
        </p:blipFill>
        <p:spPr>
          <a:xfrm>
            <a:off x="19050" y="885825"/>
            <a:ext cx="5273030" cy="50863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8373" y="97155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Réacteur nucléaire</a:t>
            </a:r>
          </a:p>
          <a:p>
            <a:pPr algn="ctr"/>
            <a:r>
              <a:rPr lang="fr-FR" dirty="0" smtClean="0"/>
              <a:t>(enceinte de sécurité)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41612" y="2092206"/>
            <a:ext cx="146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Pressuriseur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44477" y="3480987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Barres de contrôles</a:t>
            </a:r>
            <a:endParaRPr lang="fr-FR" sz="14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982795" y="3375899"/>
            <a:ext cx="348845" cy="267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5" idx="1"/>
          </p:cNvCxnSpPr>
          <p:nvPr/>
        </p:nvCxnSpPr>
        <p:spPr>
          <a:xfrm flipH="1">
            <a:off x="929038" y="3850319"/>
            <a:ext cx="3154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825075" y="4077072"/>
            <a:ext cx="5065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9745" y="53012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Cuve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38243" y="4163321"/>
            <a:ext cx="15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Condenseur </a:t>
            </a:r>
          </a:p>
        </p:txBody>
      </p:sp>
      <p:pic>
        <p:nvPicPr>
          <p:cNvPr id="4098" name="Picture 2" descr="Transformateur de vapeur |AlliA Eur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7615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314</Words>
  <Application>Microsoft Office PowerPoint</Application>
  <PresentationFormat>Affichage à l'écran (4:3)</PresentationFormat>
  <Paragraphs>101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Forte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MOCQUART</dc:creator>
  <cp:lastModifiedBy>Rémy Mocquart</cp:lastModifiedBy>
  <cp:revision>68</cp:revision>
  <dcterms:created xsi:type="dcterms:W3CDTF">2020-11-12T13:09:16Z</dcterms:created>
  <dcterms:modified xsi:type="dcterms:W3CDTF">2020-12-17T16:59:12Z</dcterms:modified>
</cp:coreProperties>
</file>