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389" r:id="rId2"/>
    <p:sldId id="257" r:id="rId3"/>
    <p:sldId id="262" r:id="rId4"/>
    <p:sldId id="313" r:id="rId5"/>
    <p:sldId id="314" r:id="rId6"/>
    <p:sldId id="311" r:id="rId7"/>
    <p:sldId id="312" r:id="rId8"/>
    <p:sldId id="266" r:id="rId9"/>
    <p:sldId id="315" r:id="rId10"/>
    <p:sldId id="339" r:id="rId11"/>
    <p:sldId id="340" r:id="rId12"/>
    <p:sldId id="378" r:id="rId13"/>
    <p:sldId id="270" r:id="rId14"/>
    <p:sldId id="282" r:id="rId15"/>
    <p:sldId id="348" r:id="rId16"/>
    <p:sldId id="272" r:id="rId17"/>
    <p:sldId id="274" r:id="rId18"/>
    <p:sldId id="319" r:id="rId19"/>
    <p:sldId id="275" r:id="rId20"/>
    <p:sldId id="357" r:id="rId21"/>
    <p:sldId id="361" r:id="rId22"/>
    <p:sldId id="358" r:id="rId23"/>
    <p:sldId id="359" r:id="rId24"/>
    <p:sldId id="356" r:id="rId25"/>
    <p:sldId id="360" r:id="rId26"/>
    <p:sldId id="344" r:id="rId27"/>
    <p:sldId id="354" r:id="rId28"/>
    <p:sldId id="355" r:id="rId29"/>
    <p:sldId id="346" r:id="rId30"/>
    <p:sldId id="377" r:id="rId31"/>
    <p:sldId id="325" r:id="rId32"/>
    <p:sldId id="399" r:id="rId33"/>
    <p:sldId id="400" r:id="rId34"/>
    <p:sldId id="277" r:id="rId35"/>
    <p:sldId id="281" r:id="rId36"/>
    <p:sldId id="350" r:id="rId37"/>
    <p:sldId id="290" r:id="rId38"/>
    <p:sldId id="291" r:id="rId39"/>
    <p:sldId id="353" r:id="rId40"/>
    <p:sldId id="295" r:id="rId41"/>
    <p:sldId id="294" r:id="rId42"/>
    <p:sldId id="392" r:id="rId43"/>
    <p:sldId id="396" r:id="rId44"/>
    <p:sldId id="366" r:id="rId45"/>
    <p:sldId id="367" r:id="rId46"/>
    <p:sldId id="379" r:id="rId47"/>
    <p:sldId id="380" r:id="rId48"/>
    <p:sldId id="381" r:id="rId49"/>
    <p:sldId id="300" r:id="rId50"/>
    <p:sldId id="398" r:id="rId51"/>
    <p:sldId id="383" r:id="rId52"/>
    <p:sldId id="385" r:id="rId53"/>
    <p:sldId id="386" r:id="rId54"/>
    <p:sldId id="333" r:id="rId55"/>
    <p:sldId id="331" r:id="rId56"/>
    <p:sldId id="370" r:id="rId57"/>
    <p:sldId id="401" r:id="rId58"/>
    <p:sldId id="374" r:id="rId59"/>
    <p:sldId id="373" r:id="rId60"/>
    <p:sldId id="393" r:id="rId6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CDB202F-3EAA-45AC-A126-3F470782EE7E}">
          <p14:sldIdLst>
            <p14:sldId id="389"/>
            <p14:sldId id="257"/>
            <p14:sldId id="262"/>
            <p14:sldId id="313"/>
            <p14:sldId id="314"/>
            <p14:sldId id="311"/>
            <p14:sldId id="312"/>
            <p14:sldId id="266"/>
            <p14:sldId id="315"/>
            <p14:sldId id="339"/>
            <p14:sldId id="340"/>
            <p14:sldId id="378"/>
            <p14:sldId id="270"/>
            <p14:sldId id="282"/>
            <p14:sldId id="348"/>
            <p14:sldId id="272"/>
            <p14:sldId id="274"/>
            <p14:sldId id="319"/>
            <p14:sldId id="275"/>
            <p14:sldId id="357"/>
            <p14:sldId id="361"/>
            <p14:sldId id="358"/>
            <p14:sldId id="359"/>
            <p14:sldId id="356"/>
            <p14:sldId id="360"/>
            <p14:sldId id="344"/>
            <p14:sldId id="354"/>
            <p14:sldId id="355"/>
            <p14:sldId id="346"/>
            <p14:sldId id="377"/>
            <p14:sldId id="325"/>
            <p14:sldId id="399"/>
            <p14:sldId id="400"/>
            <p14:sldId id="277"/>
            <p14:sldId id="281"/>
            <p14:sldId id="350"/>
            <p14:sldId id="290"/>
            <p14:sldId id="291"/>
            <p14:sldId id="353"/>
            <p14:sldId id="295"/>
            <p14:sldId id="294"/>
            <p14:sldId id="392"/>
            <p14:sldId id="396"/>
            <p14:sldId id="366"/>
            <p14:sldId id="367"/>
            <p14:sldId id="379"/>
            <p14:sldId id="380"/>
            <p14:sldId id="381"/>
            <p14:sldId id="300"/>
            <p14:sldId id="398"/>
            <p14:sldId id="383"/>
            <p14:sldId id="385"/>
            <p14:sldId id="386"/>
            <p14:sldId id="333"/>
            <p14:sldId id="331"/>
          </p14:sldIdLst>
        </p14:section>
        <p14:section name="Section sans titre" id="{A507F3A4-D7AA-43DC-90FF-FBD1B653BB66}">
          <p14:sldIdLst>
            <p14:sldId id="370"/>
            <p14:sldId id="401"/>
            <p14:sldId id="374"/>
            <p14:sldId id="373"/>
            <p14:sldId id="3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C6DF"/>
    <a:srgbClr val="F2BBA0"/>
    <a:srgbClr val="CCDBB3"/>
    <a:srgbClr val="A4D2E2"/>
    <a:srgbClr val="3D9DBF"/>
    <a:srgbClr val="E38D32"/>
    <a:srgbClr val="8DB227"/>
    <a:srgbClr val="F3E742"/>
    <a:srgbClr val="89BAE7"/>
    <a:srgbClr val="3C9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87921"/>
  </p:normalViewPr>
  <p:slideViewPr>
    <p:cSldViewPr snapToGrid="0" snapToObjects="1">
      <p:cViewPr varScale="1">
        <p:scale>
          <a:sx n="111" d="100"/>
          <a:sy n="111" d="100"/>
        </p:scale>
        <p:origin x="224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3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849-D84D-83D1-C74D6428EF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849-D84D-83D1-C74D6428EF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849-D84D-83D1-C74D6428EF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849-D84D-83D1-C74D6428EF16}"/>
              </c:ext>
            </c:extLst>
          </c:dPt>
          <c:val>
            <c:numRef>
              <c:f>Feuil1!$A$1:$D$1</c:f>
              <c:numCache>
                <c:formatCode>General</c:formatCode>
                <c:ptCount val="4"/>
                <c:pt idx="0">
                  <c:v>98</c:v>
                </c:pt>
                <c:pt idx="1">
                  <c:v>65</c:v>
                </c:pt>
                <c:pt idx="2">
                  <c:v>1767</c:v>
                </c:pt>
                <c:pt idx="3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49-D84D-83D1-C74D6428EF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B24BE-7A3D-7741-A720-DD7D93A97690}" type="datetimeFigureOut">
              <a:rPr lang="fr-FR" smtClean="0"/>
              <a:t>31/10/2020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413E6-5580-8C42-BF80-CA2388787E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337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Intêret</a:t>
            </a:r>
            <a:r>
              <a:rPr lang="fr-FR" dirty="0"/>
              <a:t> de la </a:t>
            </a:r>
            <a:r>
              <a:rPr lang="fr-FR" dirty="0" err="1"/>
              <a:t>spectrométrei</a:t>
            </a:r>
            <a:r>
              <a:rPr lang="fr-FR" dirty="0"/>
              <a:t> : précision et spécificité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032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 évoqué plus haut, la technique LC/MS est plus utilisée en routine clinique. Dans cette étude de 2019; cette équipe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allemeande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Wirsburg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étude cette fois ci le profil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dtéroidien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plasmatique entre 66 adénomes et 42 ACC.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Etude de 14 stéroïdes en fonction du sexe : comme attendu, augmentation significative des androgènes et des précurseurs : la DOC,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aldo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estradiol…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 encore : une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proporition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importante d’ACC (pas la vraie vie), mais surtout des métastatiques d’emblée</a:t>
            </a:r>
          </a:p>
          <a:p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abundances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ACC vs ACA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11-deoxycorticosterone,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progesterone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17-hydroxyprogesterone, 11-deoxycortisol, DHEA, DHEAS and estradiol (all </a:t>
            </a: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 0.05). Maximal areas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(AUC) for discrimination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ACA and ACC for single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0.76 (estradiol) and 0.77 (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progesterone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Logistic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regression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diagnostic signatures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six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male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female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patients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AUC of 0.95 and 0.94 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Positive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values in males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females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92 and 96%,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values 90 and 86%,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Méthode de régression par étape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Attention :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finalemetnt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31 % de tumeur localisé au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 La vraie vie dans le diagnostic ???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648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prédiction diagnostique de la combinaison de 6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stéroides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focntion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différentes techniques de machine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de l’ordre de 0,94-0,95 : attention cependant aux faux négatifs…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abundances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ACC vs ACA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11-deoxycorticosterone,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progesterone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17-hydroxyprogesterone, 11-deoxycortisol, DHEA, DHEAS and estradiol (all </a:t>
            </a: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 0.05). Maximal areas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(AUC) for discrimination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ACA and ACC for single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0.76 (estradiol) and 0.77 (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progesterone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Logistic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regression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diagnostic signatures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six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male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female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patients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AUC of 0.95 and 0.94 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Positive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values in males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females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92 and 96%,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values 90 and 86%,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Méthode de régression par étape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Attention :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finalemetnt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31 % de tumeur localisé au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 La vraie vie dans le diagnostic ???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2426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prédiction diagnostique de la combinaison de 6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stéroides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focntion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différentes techniques de machine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de l’ordre de 0,94-0,95 : attention cependant aux faux négatifs…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abundances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ACC vs ACA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11-deoxycorticosterone,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progesterone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17-hydroxyprogesterone, 11-deoxycortisol, DHEA, DHEAS and estradiol (all </a:t>
            </a: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 0.05). Maximal areas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(AUC) for discrimination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ACA and ACC for single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0.76 (estradiol) and 0.77 (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progesterone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Logistic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regression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diagnostic signatures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six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male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female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patients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AUC of 0.95 and 0.94 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Positive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values in males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females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92 and 96%,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values 90 and 86%,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Méthode de régression par étape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Attention :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finalemetnt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31 % de tumeur localisé au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 La vraie vie dans le diagnostic ???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088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929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Etude prospective, 21 centres dans 14 pays</a:t>
            </a:r>
          </a:p>
          <a:p>
            <a:r>
              <a:rPr lang="fr-FR" dirty="0"/>
              <a:t>Recrutement « comme dans la vraie vie », milieu </a:t>
            </a:r>
            <a:r>
              <a:rPr lang="fr-FR" dirty="0" err="1"/>
              <a:t>endocrinologique</a:t>
            </a:r>
            <a:r>
              <a:rPr lang="fr-FR" dirty="0"/>
              <a:t> : pas les bilans </a:t>
            </a:r>
            <a:r>
              <a:rPr lang="fr-FR" dirty="0" err="1"/>
              <a:t>enoncologie</a:t>
            </a:r>
            <a:endParaRPr lang="fr-FR" dirty="0"/>
          </a:p>
          <a:p>
            <a:r>
              <a:rPr lang="fr-FR" dirty="0"/>
              <a:t>De 2011 à 2016</a:t>
            </a:r>
          </a:p>
          <a:p>
            <a:endParaRPr lang="fr-FR" dirty="0"/>
          </a:p>
          <a:p>
            <a:r>
              <a:rPr lang="fr-FR" dirty="0"/>
              <a:t>ACC: preuve </a:t>
            </a:r>
            <a:r>
              <a:rPr lang="fr-FR" dirty="0" err="1"/>
              <a:t>histo</a:t>
            </a:r>
            <a:r>
              <a:rPr lang="fr-FR" dirty="0"/>
              <a:t> / ACA : suivi radio 6 mois ou clinique 12 mois oui preuve </a:t>
            </a:r>
            <a:r>
              <a:rPr lang="fr-FR" dirty="0" err="1"/>
              <a:t>histo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836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097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865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Juste montrer l’effectif</a:t>
            </a:r>
          </a:p>
          <a:p>
            <a:r>
              <a:rPr lang="fr-FR" dirty="0"/>
              <a:t>Montrer le </a:t>
            </a:r>
            <a:r>
              <a:rPr lang="fr-FR" dirty="0" err="1"/>
              <a:t>cutt</a:t>
            </a:r>
            <a:r>
              <a:rPr lang="fr-FR" dirty="0"/>
              <a:t> off en relief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159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Juste montrer l’effectif</a:t>
            </a:r>
          </a:p>
          <a:p>
            <a:r>
              <a:rPr lang="fr-FR" dirty="0"/>
              <a:t>Montrer le </a:t>
            </a:r>
            <a:r>
              <a:rPr lang="fr-FR" dirty="0" err="1"/>
              <a:t>cutt</a:t>
            </a:r>
            <a:r>
              <a:rPr lang="fr-FR" dirty="0"/>
              <a:t> off en relief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71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Juste montrer l’effectif</a:t>
            </a:r>
          </a:p>
          <a:p>
            <a:r>
              <a:rPr lang="fr-FR" dirty="0"/>
              <a:t>Montrer le </a:t>
            </a:r>
            <a:r>
              <a:rPr lang="fr-FR" dirty="0" err="1"/>
              <a:t>cutt</a:t>
            </a:r>
            <a:r>
              <a:rPr lang="fr-FR" dirty="0"/>
              <a:t> off en relief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2306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Intêret</a:t>
            </a:r>
            <a:r>
              <a:rPr lang="fr-FR" dirty="0"/>
              <a:t> de la </a:t>
            </a:r>
            <a:r>
              <a:rPr lang="fr-FR" dirty="0" err="1"/>
              <a:t>spectrométrei</a:t>
            </a:r>
            <a:r>
              <a:rPr lang="fr-FR" dirty="0"/>
              <a:t> : précision et spécificité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546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Juste montrer l’effectif</a:t>
            </a:r>
          </a:p>
          <a:p>
            <a:r>
              <a:rPr lang="fr-FR" dirty="0"/>
              <a:t>Montrer le </a:t>
            </a:r>
            <a:r>
              <a:rPr lang="fr-FR" dirty="0" err="1"/>
              <a:t>cutt</a:t>
            </a:r>
            <a:r>
              <a:rPr lang="fr-FR" dirty="0"/>
              <a:t> off en relief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748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Juste montrer l’effectif</a:t>
            </a:r>
          </a:p>
          <a:p>
            <a:r>
              <a:rPr lang="fr-FR" dirty="0"/>
              <a:t>Montrer le </a:t>
            </a:r>
            <a:r>
              <a:rPr lang="fr-FR" dirty="0" err="1"/>
              <a:t>cutt</a:t>
            </a:r>
            <a:r>
              <a:rPr lang="fr-FR" dirty="0"/>
              <a:t> off en relief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002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Juste montrer l’effectif</a:t>
            </a:r>
          </a:p>
          <a:p>
            <a:r>
              <a:rPr lang="fr-FR" dirty="0"/>
              <a:t>Montrer le </a:t>
            </a:r>
            <a:r>
              <a:rPr lang="fr-FR" dirty="0" err="1"/>
              <a:t>cutt</a:t>
            </a:r>
            <a:r>
              <a:rPr lang="fr-FR" dirty="0"/>
              <a:t> off en relief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838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369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440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152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937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355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780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707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Intêret</a:t>
            </a:r>
            <a:r>
              <a:rPr lang="fr-FR" dirty="0"/>
              <a:t> de la </a:t>
            </a:r>
            <a:r>
              <a:rPr lang="fr-FR" dirty="0" err="1"/>
              <a:t>spectrométrei</a:t>
            </a:r>
            <a:r>
              <a:rPr lang="fr-FR" dirty="0"/>
              <a:t> : précision et spécificité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8476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9615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680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Dex</a:t>
            </a:r>
            <a:r>
              <a:rPr lang="fr-FR" dirty="0"/>
              <a:t> : FP :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Ueland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Methlie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Kellmann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Bjorgaas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Asvold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Thorstensen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Kelp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Thordarson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HB,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Mellgren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G, Lovas K,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Husebye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Simultaneous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assay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cortisol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dexamethasone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diagnostic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accuracy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dexamethasone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suppression test.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Endocrinol</a:t>
            </a: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</a:t>
            </a:r>
            <a:r>
              <a:rPr lang="fr-FR" dirty="0">
                <a:effectLst/>
              </a:rPr>
              <a:t> </a:t>
            </a:r>
          </a:p>
          <a:p>
            <a:endParaRPr lang="fr-FR" dirty="0">
              <a:effectLst/>
            </a:endParaRPr>
          </a:p>
          <a:p>
            <a:r>
              <a:rPr lang="fr-FR" dirty="0" err="1">
                <a:effectLst/>
              </a:rPr>
              <a:t>Discorance</a:t>
            </a:r>
            <a:r>
              <a:rPr lang="fr-FR" dirty="0">
                <a:effectLst/>
              </a:rPr>
              <a:t> </a:t>
            </a:r>
            <a:r>
              <a:rPr lang="fr-FR" dirty="0" err="1">
                <a:effectLst/>
              </a:rPr>
              <a:t>acth</a:t>
            </a:r>
            <a:r>
              <a:rPr lang="fr-FR" dirty="0">
                <a:effectLst/>
              </a:rPr>
              <a:t> DEX / /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Olsen H,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Kjellbom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Londahl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Lindgren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Suppressed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ACTH Is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Frequently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Unrelated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Autonomous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Cortisol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Patients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Adrenal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Incidentalomas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J Clin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Endocrinol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</a:t>
            </a: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</a:t>
            </a:r>
            <a:r>
              <a:rPr lang="fr-FR" dirty="0">
                <a:effectLst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6359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Tout dépend de la définition que l’on a donné : CLU chez les SC ???? Chevauchement des valeurs ++++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5673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Tout dépend de la définition que l’on a donné : CLU chez les SC ???? Chevauchement des valeurs ++++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0881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Def</a:t>
            </a:r>
            <a:r>
              <a:rPr lang="fr-FR" dirty="0"/>
              <a:t> de l’ACS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8890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Def</a:t>
            </a:r>
            <a:r>
              <a:rPr lang="fr-FR" dirty="0"/>
              <a:t> de l’ACS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6143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Def</a:t>
            </a:r>
            <a:r>
              <a:rPr lang="fr-FR" dirty="0"/>
              <a:t> de l’ACS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6079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Def</a:t>
            </a:r>
            <a:r>
              <a:rPr lang="fr-FR" dirty="0"/>
              <a:t> de l’ACS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53534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Est-ce que ça a déjà regardé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24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Intêret</a:t>
            </a:r>
            <a:r>
              <a:rPr lang="fr-FR" dirty="0"/>
              <a:t> de la </a:t>
            </a:r>
            <a:r>
              <a:rPr lang="fr-FR" dirty="0" err="1"/>
              <a:t>spectrométrei</a:t>
            </a:r>
            <a:r>
              <a:rPr lang="fr-FR" dirty="0"/>
              <a:t> : précision et spécificité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7424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Est-ce que ça a déjà regardé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0711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78845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Finalement est ce que ça ne brouillerait pas les cartes et la </a:t>
            </a:r>
            <a:r>
              <a:rPr lang="fr-FR" dirty="0" err="1"/>
              <a:t>spectro</a:t>
            </a:r>
            <a:r>
              <a:rPr lang="fr-FR" dirty="0"/>
              <a:t> démarquerait un bon nombre de </a:t>
            </a:r>
            <a:r>
              <a:rPr lang="fr-FR" dirty="0" err="1"/>
              <a:t>co</a:t>
            </a:r>
            <a:r>
              <a:rPr lang="fr-FR" dirty="0"/>
              <a:t> sécrétion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4913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Finalement est ce que ça ne brouillerait pas les cartes et la </a:t>
            </a:r>
            <a:r>
              <a:rPr lang="fr-FR" dirty="0" err="1"/>
              <a:t>spectro</a:t>
            </a:r>
            <a:r>
              <a:rPr lang="fr-FR" dirty="0"/>
              <a:t> démarquerait un bon nombre de </a:t>
            </a:r>
            <a:r>
              <a:rPr lang="fr-FR" dirty="0" err="1"/>
              <a:t>co</a:t>
            </a:r>
            <a:r>
              <a:rPr lang="fr-FR" dirty="0"/>
              <a:t> sécrétion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9963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Finalement est ce que ça ne brouillerait pas les cartes et la </a:t>
            </a:r>
            <a:r>
              <a:rPr lang="fr-FR" dirty="0" err="1"/>
              <a:t>spectro</a:t>
            </a:r>
            <a:r>
              <a:rPr lang="fr-FR" dirty="0"/>
              <a:t> démarquerait un bon nombre de </a:t>
            </a:r>
            <a:r>
              <a:rPr lang="fr-FR" dirty="0" err="1"/>
              <a:t>co</a:t>
            </a:r>
            <a:r>
              <a:rPr lang="fr-FR" dirty="0"/>
              <a:t> sécrétion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2104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Finalement est ce que ça ne brouillerait pas les cartes et la </a:t>
            </a:r>
            <a:r>
              <a:rPr lang="fr-FR" dirty="0" err="1"/>
              <a:t>spectro</a:t>
            </a:r>
            <a:r>
              <a:rPr lang="fr-FR" dirty="0"/>
              <a:t> démarquerait un bon nombre de </a:t>
            </a:r>
            <a:r>
              <a:rPr lang="fr-FR" dirty="0" err="1"/>
              <a:t>co</a:t>
            </a:r>
            <a:r>
              <a:rPr lang="fr-FR" dirty="0"/>
              <a:t> sécrétion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3980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Finalement est ce que ça ne brouillerait pas les cartes et la </a:t>
            </a:r>
            <a:r>
              <a:rPr lang="fr-FR" dirty="0" err="1"/>
              <a:t>spectro</a:t>
            </a:r>
            <a:r>
              <a:rPr lang="fr-FR" dirty="0"/>
              <a:t> démarquerait un bon nombre de </a:t>
            </a:r>
            <a:r>
              <a:rPr lang="fr-FR" dirty="0" err="1"/>
              <a:t>co</a:t>
            </a:r>
            <a:r>
              <a:rPr lang="fr-FR" dirty="0"/>
              <a:t> sécrétion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99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Intêret</a:t>
            </a:r>
            <a:r>
              <a:rPr lang="fr-FR" dirty="0"/>
              <a:t> de la </a:t>
            </a:r>
            <a:r>
              <a:rPr lang="fr-FR" dirty="0" err="1"/>
              <a:t>spectrométrei</a:t>
            </a:r>
            <a:r>
              <a:rPr lang="fr-FR" dirty="0"/>
              <a:t> : précision et spécificité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803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Etude rétrospective de 2011 confrontant les données du </a:t>
            </a:r>
            <a:r>
              <a:rPr lang="fr-FR" dirty="0" err="1"/>
              <a:t>stéroidogramme</a:t>
            </a:r>
            <a:r>
              <a:rPr lang="fr-FR" dirty="0"/>
              <a:t> urinaire analysé en GCMS donc 32 stéroïdes. Attention  sur les 45 ACC, seulement 10 présentaient des </a:t>
            </a:r>
            <a:r>
              <a:rPr lang="fr-FR" dirty="0" err="1"/>
              <a:t>incidentalomes</a:t>
            </a:r>
            <a:r>
              <a:rPr lang="fr-FR" dirty="0"/>
              <a:t>. </a:t>
            </a:r>
            <a:r>
              <a:rPr lang="fr-FR" dirty="0" err="1"/>
              <a:t>Finakement</a:t>
            </a:r>
            <a:r>
              <a:rPr lang="fr-FR" dirty="0"/>
              <a:t>, déjà 73% présentaient un </a:t>
            </a:r>
            <a:r>
              <a:rPr lang="fr-FR" dirty="0" err="1"/>
              <a:t>exces</a:t>
            </a:r>
            <a:r>
              <a:rPr lang="fr-FR" dirty="0"/>
              <a:t> apparent de </a:t>
            </a:r>
            <a:r>
              <a:rPr lang="fr-FR" dirty="0" err="1"/>
              <a:t>stéroides</a:t>
            </a:r>
            <a:r>
              <a:rPr lang="fr-FR" dirty="0"/>
              <a:t>. 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Sur la première figure, voici les 9 </a:t>
            </a:r>
            <a:r>
              <a:rPr lang="fr-FR" dirty="0" err="1"/>
              <a:t>stéroides</a:t>
            </a:r>
            <a:r>
              <a:rPr lang="fr-FR" dirty="0"/>
              <a:t> qui distinguent le mieux les ACC et les ACA. Le pus discriminant était le THS. (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pregnenediol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(5-PD),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pregnenetriol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(5-PT),</a:t>
            </a:r>
          </a:p>
          <a:p>
            <a:r>
              <a:rPr lang="fr-FR" dirty="0"/>
              <a:t>)Par une technique de machin </a:t>
            </a:r>
            <a:r>
              <a:rPr lang="fr-FR" dirty="0" err="1"/>
              <a:t>learning</a:t>
            </a:r>
            <a:r>
              <a:rPr lang="fr-FR" dirty="0"/>
              <a:t>, ce sont ces 3 qui ont le plus fort pouvoir discriminatif.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THS :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tetrahydro-11-deoxycortisol : métabolite du composé S,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précursuer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cortisol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-stage, immature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steroidogenesis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characteristic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malignant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adrenal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high incidence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precursor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excess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supports the concept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dedifferentiation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ACC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599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Etude rétrospective de 2011 confrontant les données du </a:t>
            </a:r>
            <a:r>
              <a:rPr lang="fr-FR" dirty="0" err="1"/>
              <a:t>stéroidogramme</a:t>
            </a:r>
            <a:r>
              <a:rPr lang="fr-FR" dirty="0"/>
              <a:t> urinaire analysé en GCMS donc 32 stéroïdes. Attention  sur les 45 ACC, seulement 10 présentaient des </a:t>
            </a:r>
            <a:r>
              <a:rPr lang="fr-FR" dirty="0" err="1"/>
              <a:t>incidentalomes</a:t>
            </a:r>
            <a:r>
              <a:rPr lang="fr-FR" dirty="0"/>
              <a:t>. </a:t>
            </a:r>
            <a:r>
              <a:rPr lang="fr-FR" dirty="0" err="1"/>
              <a:t>Finakement</a:t>
            </a:r>
            <a:r>
              <a:rPr lang="fr-FR" dirty="0"/>
              <a:t>, déjà 73% présentaient un </a:t>
            </a:r>
            <a:r>
              <a:rPr lang="fr-FR" dirty="0" err="1"/>
              <a:t>exces</a:t>
            </a:r>
            <a:r>
              <a:rPr lang="fr-FR" dirty="0"/>
              <a:t> apparent de </a:t>
            </a:r>
            <a:r>
              <a:rPr lang="fr-FR" dirty="0" err="1"/>
              <a:t>stéroides</a:t>
            </a:r>
            <a:r>
              <a:rPr lang="fr-FR" dirty="0"/>
              <a:t>. 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Sur la première figure, voici les 9 </a:t>
            </a:r>
            <a:r>
              <a:rPr lang="fr-FR" dirty="0" err="1"/>
              <a:t>stéroides</a:t>
            </a:r>
            <a:r>
              <a:rPr lang="fr-FR" dirty="0"/>
              <a:t> qui distinguent le mieux les ACC et les ACA. Le pus discriminant était le THS. (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pregnenediol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(5-PD),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pregnenetriol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(5-PT),</a:t>
            </a:r>
          </a:p>
          <a:p>
            <a:r>
              <a:rPr lang="fr-FR" dirty="0"/>
              <a:t>)Par une technique de machin </a:t>
            </a:r>
            <a:r>
              <a:rPr lang="fr-FR" dirty="0" err="1"/>
              <a:t>learning</a:t>
            </a:r>
            <a:r>
              <a:rPr lang="fr-FR" dirty="0"/>
              <a:t>, ce sont ces 3 qui ont le plus fort pouvoir discriminatif.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THS :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tetrahydro-11-deoxycortisol : métabolite du composé S,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précursuer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cortisol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-stage, immature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steroidogenesis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characteristic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malignant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adrenal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high incidence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precursor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excess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supports the concept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dedifferentiation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ACC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923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Etude rétrospective de 2011 confrontant les données du </a:t>
            </a:r>
            <a:r>
              <a:rPr lang="fr-FR" dirty="0" err="1"/>
              <a:t>stéroidogramme</a:t>
            </a:r>
            <a:r>
              <a:rPr lang="fr-FR" dirty="0"/>
              <a:t> urinaire analysé en GCMS donc 32 stéroïdes. Attention  sur les 45 ACC, seulement 10 présentaient des </a:t>
            </a:r>
            <a:r>
              <a:rPr lang="fr-FR" dirty="0" err="1"/>
              <a:t>incidentalomes</a:t>
            </a:r>
            <a:r>
              <a:rPr lang="fr-FR" dirty="0"/>
              <a:t>. </a:t>
            </a:r>
            <a:r>
              <a:rPr lang="fr-FR" dirty="0" err="1"/>
              <a:t>Finakement</a:t>
            </a:r>
            <a:r>
              <a:rPr lang="fr-FR" dirty="0"/>
              <a:t>, déjà 73% présentaient un </a:t>
            </a:r>
            <a:r>
              <a:rPr lang="fr-FR" dirty="0" err="1"/>
              <a:t>exces</a:t>
            </a:r>
            <a:r>
              <a:rPr lang="fr-FR" dirty="0"/>
              <a:t> apparent de </a:t>
            </a:r>
            <a:r>
              <a:rPr lang="fr-FR" dirty="0" err="1"/>
              <a:t>stéroides</a:t>
            </a:r>
            <a:r>
              <a:rPr lang="fr-FR" dirty="0"/>
              <a:t>. 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Sur la première figure, voici les 9 </a:t>
            </a:r>
            <a:r>
              <a:rPr lang="fr-FR" dirty="0" err="1"/>
              <a:t>stéroides</a:t>
            </a:r>
            <a:r>
              <a:rPr lang="fr-FR" dirty="0"/>
              <a:t> qui distinguent le mieux les ACC et les ACA. Le pus discriminant était le THS. (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pregnenediol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(5-PD),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pregnenetriol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(5-PT),</a:t>
            </a:r>
          </a:p>
          <a:p>
            <a:r>
              <a:rPr lang="fr-FR" dirty="0"/>
              <a:t>)Par une technique de machin </a:t>
            </a:r>
            <a:r>
              <a:rPr lang="fr-FR" dirty="0" err="1"/>
              <a:t>learning</a:t>
            </a:r>
            <a:r>
              <a:rPr lang="fr-FR" dirty="0"/>
              <a:t>, ce sont ces 3 qui ont le plus fort pouvoir discriminatif.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THS :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tetrahydro-11-deoxycortisol : métabolite du composé S,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précursuer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cortisol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-stage, immature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steroidogenesis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characteristic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malignant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adrenal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high incidence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precursor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excess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supports the concept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dedifferentiation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ACC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3460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Etude rétrospective de 2011 confrontant les données du </a:t>
            </a:r>
            <a:r>
              <a:rPr lang="fr-FR" dirty="0" err="1"/>
              <a:t>stéroidogramme</a:t>
            </a:r>
            <a:r>
              <a:rPr lang="fr-FR" dirty="0"/>
              <a:t> urinaire analysé en GCMS donc 32 stéroïdes. Attention  sur les 45 ACC, seulement 10 présentaient des </a:t>
            </a:r>
            <a:r>
              <a:rPr lang="fr-FR" dirty="0" err="1"/>
              <a:t>incidentalomes</a:t>
            </a:r>
            <a:r>
              <a:rPr lang="fr-FR" dirty="0"/>
              <a:t>. </a:t>
            </a:r>
            <a:r>
              <a:rPr lang="fr-FR" dirty="0" err="1"/>
              <a:t>Finakement</a:t>
            </a:r>
            <a:r>
              <a:rPr lang="fr-FR" dirty="0"/>
              <a:t>, déjà 73% présentaient un </a:t>
            </a:r>
            <a:r>
              <a:rPr lang="fr-FR" dirty="0" err="1"/>
              <a:t>exces</a:t>
            </a:r>
            <a:r>
              <a:rPr lang="fr-FR" dirty="0"/>
              <a:t> apparent de </a:t>
            </a:r>
            <a:r>
              <a:rPr lang="fr-FR" dirty="0" err="1"/>
              <a:t>stéroides</a:t>
            </a:r>
            <a:r>
              <a:rPr lang="fr-FR" dirty="0"/>
              <a:t>. 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Sur la première figure, voici les 9 </a:t>
            </a:r>
            <a:r>
              <a:rPr lang="fr-FR" dirty="0" err="1"/>
              <a:t>stéroides</a:t>
            </a:r>
            <a:r>
              <a:rPr lang="fr-FR" dirty="0"/>
              <a:t> qui distinguent le mieux les ACC et les ACA. Le pus discriminant était le THS. (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pregnenediol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(5-PD),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pregnenetriol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(5-PT),</a:t>
            </a:r>
          </a:p>
          <a:p>
            <a:r>
              <a:rPr lang="fr-FR" dirty="0"/>
              <a:t>)Par une technique de machin </a:t>
            </a:r>
            <a:r>
              <a:rPr lang="fr-FR" dirty="0" err="1"/>
              <a:t>learning</a:t>
            </a:r>
            <a:r>
              <a:rPr lang="fr-FR" dirty="0"/>
              <a:t>, ce sont ces 3 qui ont le plus fort pouvoir discriminatif.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THS :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tetrahydro-11-deoxycortisol : métabolite du composé S,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précursuer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cortisol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-stage, immature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steroidogenesis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characteristic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malignant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adrenal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high incidence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precursor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excess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supports the concept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dedifferentiation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ACC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413E6-5580-8C42-BF80-CA2388787E0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17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C14FD5-7B3F-BB4D-B55D-7179E3CDD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031FE8-88AA-254B-9502-3074145AF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DFF586-9745-2449-9E11-81E7495F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4AAF-4874-3548-AF9E-5F07255D6D24}" type="datetimeFigureOut">
              <a:rPr lang="fr-FR" smtClean="0"/>
              <a:t>31/10/2020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632B34-7488-2C4A-8C1A-237D7F93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40B6D0-BDF1-C74C-8819-C4C4EB934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A362-009D-6E40-9855-CB886CFA7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359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CA698F-226C-A840-8936-2895894BB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0FE516-F146-2A46-8249-94B20E7D7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AA96C2-6200-4649-9057-4C1AF7C92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4AAF-4874-3548-AF9E-5F07255D6D24}" type="datetimeFigureOut">
              <a:rPr lang="fr-FR" smtClean="0"/>
              <a:t>31/10/2020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52BD7A-1C78-CF48-993F-76DA8A56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E395E6-F0CF-6A41-B4E1-877189C7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A362-009D-6E40-9855-CB886CFA7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37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07DB468-FABA-3049-A692-DA6B81390B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137381-3B5A-BD46-9945-B6864658B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581F10-3050-B144-AC7F-E252D313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4AAF-4874-3548-AF9E-5F07255D6D24}" type="datetimeFigureOut">
              <a:rPr lang="fr-FR" smtClean="0"/>
              <a:t>31/10/2020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04E875-DB50-974B-80B9-026EFC32B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DAC258-0E09-8846-BA6E-A2703124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A362-009D-6E40-9855-CB886CFA7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51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3A86A1-5002-6C4C-8813-0EB33F81E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25889D-AF0E-1F4B-8E22-9BB79B40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BC0907-FE0D-1F4C-8C13-C7946EDA9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4AAF-4874-3548-AF9E-5F07255D6D24}" type="datetimeFigureOut">
              <a:rPr lang="fr-FR" smtClean="0"/>
              <a:t>31/10/2020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918C4B-EEAA-844D-903F-0F60B55AB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0FC2CE-222C-CE49-8509-66C2A0719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A362-009D-6E40-9855-CB886CFA7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64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B94863-CF42-F84C-A9D2-AD319C58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D246D8-6BA7-734F-9480-873EEA73B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8CB112-873B-074E-958A-5108C3997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4AAF-4874-3548-AF9E-5F07255D6D24}" type="datetimeFigureOut">
              <a:rPr lang="fr-FR" smtClean="0"/>
              <a:t>31/10/2020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60FD29-0273-EC46-AC5B-E77843F76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D2F550-0FC0-BA43-932B-816CBF01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A362-009D-6E40-9855-CB886CFA7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184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0B18A2-4F57-C748-8A8C-731B3370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E413C0-08D2-B34D-948A-D641686AB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08E871-5E21-3744-A32F-3D0E0ED01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8D798A-28EC-9E42-9049-874C17E6A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4AAF-4874-3548-AF9E-5F07255D6D24}" type="datetimeFigureOut">
              <a:rPr lang="fr-FR" smtClean="0"/>
              <a:t>31/10/2020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A6D710-BD5F-AC41-8A75-46CF051E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6575B9-9778-5648-B7F1-FC26C491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A362-009D-6E40-9855-CB886CFA7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7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3DD1DC-ADBE-C542-8A5B-2EB3501B2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6E1B12-CF0E-A04A-85B4-D49F8324F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43AFB3-B87A-6947-BB8D-77206B3AA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994A92-31DE-0048-A4C8-3316B6232B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AD99D6F-DA55-B447-AF88-018CB04287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6A5278B-3D95-9946-B498-C8E47DDD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4AAF-4874-3548-AF9E-5F07255D6D24}" type="datetimeFigureOut">
              <a:rPr lang="fr-FR" smtClean="0"/>
              <a:t>31/10/2020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E98A7BD-475A-8842-9600-E0772859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334DA22-6830-924A-B53F-7410F3E00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A362-009D-6E40-9855-CB886CFA7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094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97309F-3ADE-A54D-9576-711119A92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DA78C6-A5EF-094A-9DA2-D175827C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4AAF-4874-3548-AF9E-5F07255D6D24}" type="datetimeFigureOut">
              <a:rPr lang="fr-FR" smtClean="0"/>
              <a:t>31/10/2020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DB95DE-DE6E-1043-B748-B224515AC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86FDC4B-523C-9A4C-9F81-56E99275B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A362-009D-6E40-9855-CB886CFA7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079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1069245-717B-C441-B60D-0913B72F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4AAF-4874-3548-AF9E-5F07255D6D24}" type="datetimeFigureOut">
              <a:rPr lang="fr-FR" smtClean="0"/>
              <a:t>31/10/2020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DBCE5F-797B-7540-84C3-1F236E6A3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9F7F08-12CB-0E4B-9CAB-13B142B00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A362-009D-6E40-9855-CB886CFA7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2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6FA05D-4249-B149-8765-98FE911BB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F088CD-2F81-3C4F-BD5F-AFF7E8AE2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6A27694-951B-6747-B550-6EBB82A4F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4CC29DF-DEC8-584A-B3C6-B87831616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4AAF-4874-3548-AF9E-5F07255D6D24}" type="datetimeFigureOut">
              <a:rPr lang="fr-FR" smtClean="0"/>
              <a:t>31/10/2020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5FF32E-BAF3-694F-B33D-DD5EB385E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F87DB0-B7C3-4A41-AA75-1CEEBD67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A362-009D-6E40-9855-CB886CFA7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626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C7840D-9DBD-F840-B867-B346B5221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F41DF33-3718-9549-BB87-D974B5895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172C8B-3E70-5840-8E39-36BDD5EEF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F7A292-5DF8-6743-ABB3-DADFC2392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4AAF-4874-3548-AF9E-5F07255D6D24}" type="datetimeFigureOut">
              <a:rPr lang="fr-FR" smtClean="0"/>
              <a:t>31/10/2020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9D30BA-714E-B14A-9004-10DDFC9F7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C05792-97E9-0045-9FE5-059238F6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A362-009D-6E40-9855-CB886CFA7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909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89E5E50-D8D1-2E4B-8633-C5CB68715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FE0D21-67BD-904A-9D77-2F2BFE5B4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05012A-803E-3A40-ADD9-D75BC9CCE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24AAF-4874-3548-AF9E-5F07255D6D24}" type="datetimeFigureOut">
              <a:rPr lang="fr-FR" smtClean="0"/>
              <a:t>31/10/2020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954B4B-6BE1-0B4F-8A81-596522B35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CB5857-FBAB-294D-80C6-FBBEB14CC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6A362-009D-6E40-9855-CB886CFA7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02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5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5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tiff"/><Relationship Id="rId4" Type="http://schemas.openxmlformats.org/officeDocument/2006/relationships/image" Target="../media/image49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83" y="0"/>
            <a:ext cx="11000790" cy="69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0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85394F-A976-164F-A905-E686D325B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798" y="2443030"/>
            <a:ext cx="5146583" cy="30687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687732-44E3-C24C-9186-8EB353A42D93}"/>
              </a:ext>
            </a:extLst>
          </p:cNvPr>
          <p:cNvSpPr/>
          <p:nvPr/>
        </p:nvSpPr>
        <p:spPr>
          <a:xfrm>
            <a:off x="363687" y="6488668"/>
            <a:ext cx="2427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Arlt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W et al. JCEM 2011</a:t>
            </a:r>
          </a:p>
        </p:txBody>
      </p:sp>
      <p:sp>
        <p:nvSpPr>
          <p:cNvPr id="5" name="Arrondir un rectangle à un seul coin 4">
            <a:extLst>
              <a:ext uri="{FF2B5EF4-FFF2-40B4-BE49-F238E27FC236}">
                <a16:creationId xmlns:a16="http://schemas.microsoft.com/office/drawing/2014/main" id="{A385E21C-CC29-9748-833C-A958F40C9B1A}"/>
              </a:ext>
            </a:extLst>
          </p:cNvPr>
          <p:cNvSpPr/>
          <p:nvPr/>
        </p:nvSpPr>
        <p:spPr>
          <a:xfrm>
            <a:off x="93957" y="919593"/>
            <a:ext cx="269730" cy="42511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Arrondir un rectangle à un seul coin 8">
            <a:extLst>
              <a:ext uri="{FF2B5EF4-FFF2-40B4-BE49-F238E27FC236}">
                <a16:creationId xmlns:a16="http://schemas.microsoft.com/office/drawing/2014/main" id="{62CCD19C-EAE0-2D47-8F0B-DE202C1C2782}"/>
              </a:ext>
            </a:extLst>
          </p:cNvPr>
          <p:cNvSpPr/>
          <p:nvPr/>
        </p:nvSpPr>
        <p:spPr>
          <a:xfrm>
            <a:off x="6952261" y="1092838"/>
            <a:ext cx="269730" cy="42511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D11BB9-FDF0-A74C-AF25-55C58D7A6371}"/>
              </a:ext>
            </a:extLst>
          </p:cNvPr>
          <p:cNvSpPr/>
          <p:nvPr/>
        </p:nvSpPr>
        <p:spPr>
          <a:xfrm>
            <a:off x="167441" y="1768941"/>
            <a:ext cx="6784820" cy="447075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588805-3604-1549-B9F9-5B416A0DCBE7}"/>
              </a:ext>
            </a:extLst>
          </p:cNvPr>
          <p:cNvSpPr txBox="1"/>
          <p:nvPr/>
        </p:nvSpPr>
        <p:spPr>
          <a:xfrm>
            <a:off x="-783393" y="962863"/>
            <a:ext cx="9319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102 adénomes corticaux / 45 </a:t>
            </a:r>
            <a:r>
              <a:rPr lang="fr-FR" sz="2800" b="1" dirty="0" err="1">
                <a:solidFill>
                  <a:srgbClr val="002060"/>
                </a:solidFill>
              </a:rPr>
              <a:t>corticosurrénalomes</a:t>
            </a:r>
            <a:endParaRPr lang="fr-FR" sz="2800" b="1" dirty="0">
              <a:solidFill>
                <a:srgbClr val="00206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87" y="2073821"/>
            <a:ext cx="6502677" cy="3807188"/>
          </a:xfrm>
          <a:prstGeom prst="rect">
            <a:avLst/>
          </a:prstGeom>
        </p:spPr>
      </p:pic>
      <p:sp>
        <p:nvSpPr>
          <p:cNvPr id="82" name="Flèche droite rayée 81">
            <a:extLst>
              <a:ext uri="{FF2B5EF4-FFF2-40B4-BE49-F238E27FC236}">
                <a16:creationId xmlns:a16="http://schemas.microsoft.com/office/drawing/2014/main" id="{7F831C42-7746-BE48-9198-12A5315FDB01}"/>
              </a:ext>
            </a:extLst>
          </p:cNvPr>
          <p:cNvSpPr/>
          <p:nvPr/>
        </p:nvSpPr>
        <p:spPr>
          <a:xfrm>
            <a:off x="5094514" y="3359479"/>
            <a:ext cx="2216821" cy="990600"/>
          </a:xfrm>
          <a:prstGeom prst="stripedRightArrow">
            <a:avLst>
              <a:gd name="adj1" fmla="val 26374"/>
              <a:gd name="adj2" fmla="val 5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69588805-3604-1549-B9F9-5B416A0DCBE7}"/>
              </a:ext>
            </a:extLst>
          </p:cNvPr>
          <p:cNvSpPr txBox="1"/>
          <p:nvPr/>
        </p:nvSpPr>
        <p:spPr>
          <a:xfrm>
            <a:off x="5045414" y="5417397"/>
            <a:ext cx="9319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Panel de 9 stéroïdes</a:t>
            </a:r>
          </a:p>
        </p:txBody>
      </p:sp>
      <p:pic>
        <p:nvPicPr>
          <p:cNvPr id="84" name="Image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883" y="915780"/>
            <a:ext cx="1319527" cy="131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49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85394F-A976-164F-A905-E686D325B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798" y="2443030"/>
            <a:ext cx="5146583" cy="30687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687732-44E3-C24C-9186-8EB353A42D93}"/>
              </a:ext>
            </a:extLst>
          </p:cNvPr>
          <p:cNvSpPr/>
          <p:nvPr/>
        </p:nvSpPr>
        <p:spPr>
          <a:xfrm>
            <a:off x="363687" y="6488668"/>
            <a:ext cx="2427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Arlt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W et al. JCEM 2011</a:t>
            </a:r>
          </a:p>
        </p:txBody>
      </p:sp>
      <p:sp>
        <p:nvSpPr>
          <p:cNvPr id="5" name="Arrondir un rectangle à un seul coin 4">
            <a:extLst>
              <a:ext uri="{FF2B5EF4-FFF2-40B4-BE49-F238E27FC236}">
                <a16:creationId xmlns:a16="http://schemas.microsoft.com/office/drawing/2014/main" id="{A385E21C-CC29-9748-833C-A958F40C9B1A}"/>
              </a:ext>
            </a:extLst>
          </p:cNvPr>
          <p:cNvSpPr/>
          <p:nvPr/>
        </p:nvSpPr>
        <p:spPr>
          <a:xfrm>
            <a:off x="93957" y="919593"/>
            <a:ext cx="269730" cy="42511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Arrondir un rectangle à un seul coin 8">
            <a:extLst>
              <a:ext uri="{FF2B5EF4-FFF2-40B4-BE49-F238E27FC236}">
                <a16:creationId xmlns:a16="http://schemas.microsoft.com/office/drawing/2014/main" id="{62CCD19C-EAE0-2D47-8F0B-DE202C1C2782}"/>
              </a:ext>
            </a:extLst>
          </p:cNvPr>
          <p:cNvSpPr/>
          <p:nvPr/>
        </p:nvSpPr>
        <p:spPr>
          <a:xfrm>
            <a:off x="6952261" y="1092838"/>
            <a:ext cx="269730" cy="42511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0089806-CB3D-A947-B9D3-CF71EE915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826" y="1830754"/>
            <a:ext cx="4688863" cy="4575095"/>
          </a:xfrm>
          <a:prstGeom prst="rect">
            <a:avLst/>
          </a:prstGeom>
        </p:spPr>
      </p:pic>
      <p:sp>
        <p:nvSpPr>
          <p:cNvPr id="14" name="Flèche droite rayée 13">
            <a:extLst>
              <a:ext uri="{FF2B5EF4-FFF2-40B4-BE49-F238E27FC236}">
                <a16:creationId xmlns:a16="http://schemas.microsoft.com/office/drawing/2014/main" id="{AFDF663F-510E-704B-94A8-E5701E60FCC1}"/>
              </a:ext>
            </a:extLst>
          </p:cNvPr>
          <p:cNvSpPr/>
          <p:nvPr/>
        </p:nvSpPr>
        <p:spPr>
          <a:xfrm rot="10800000">
            <a:off x="4666828" y="3613109"/>
            <a:ext cx="2559721" cy="549850"/>
          </a:xfrm>
          <a:prstGeom prst="stripedRightArrow">
            <a:avLst>
              <a:gd name="adj1" fmla="val 26374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60A3F-29EF-1048-A2AB-719B563012DC}"/>
              </a:ext>
            </a:extLst>
          </p:cNvPr>
          <p:cNvSpPr/>
          <p:nvPr/>
        </p:nvSpPr>
        <p:spPr>
          <a:xfrm>
            <a:off x="1069145" y="1730326"/>
            <a:ext cx="436098" cy="407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9588805-3604-1549-B9F9-5B416A0DCBE7}"/>
              </a:ext>
            </a:extLst>
          </p:cNvPr>
          <p:cNvSpPr txBox="1"/>
          <p:nvPr/>
        </p:nvSpPr>
        <p:spPr>
          <a:xfrm>
            <a:off x="5045414" y="5417397"/>
            <a:ext cx="9319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Panel de 9 stéroïdes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588805-3604-1549-B9F9-5B416A0DCBE7}"/>
              </a:ext>
            </a:extLst>
          </p:cNvPr>
          <p:cNvSpPr txBox="1"/>
          <p:nvPr/>
        </p:nvSpPr>
        <p:spPr>
          <a:xfrm>
            <a:off x="-783393" y="962863"/>
            <a:ext cx="9319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102 adénomes corticaux / 45 </a:t>
            </a:r>
            <a:r>
              <a:rPr lang="fr-FR" sz="2800" b="1" dirty="0" err="1">
                <a:solidFill>
                  <a:srgbClr val="002060"/>
                </a:solidFill>
              </a:rPr>
              <a:t>corticosurrénalomes</a:t>
            </a:r>
            <a:endParaRPr lang="fr-F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61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85394F-A976-164F-A905-E686D325B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438" y="2443030"/>
            <a:ext cx="5146583" cy="30687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687732-44E3-C24C-9186-8EB353A42D93}"/>
              </a:ext>
            </a:extLst>
          </p:cNvPr>
          <p:cNvSpPr/>
          <p:nvPr/>
        </p:nvSpPr>
        <p:spPr>
          <a:xfrm>
            <a:off x="363687" y="6488668"/>
            <a:ext cx="2427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Arlt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W et al. JCEM 2011</a:t>
            </a:r>
          </a:p>
        </p:txBody>
      </p:sp>
      <p:sp>
        <p:nvSpPr>
          <p:cNvPr id="5" name="Arrondir un rectangle à un seul coin 4">
            <a:extLst>
              <a:ext uri="{FF2B5EF4-FFF2-40B4-BE49-F238E27FC236}">
                <a16:creationId xmlns:a16="http://schemas.microsoft.com/office/drawing/2014/main" id="{A385E21C-CC29-9748-833C-A958F40C9B1A}"/>
              </a:ext>
            </a:extLst>
          </p:cNvPr>
          <p:cNvSpPr/>
          <p:nvPr/>
        </p:nvSpPr>
        <p:spPr>
          <a:xfrm>
            <a:off x="93957" y="919593"/>
            <a:ext cx="269730" cy="42511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Arrondir un rectangle à un seul coin 8">
            <a:extLst>
              <a:ext uri="{FF2B5EF4-FFF2-40B4-BE49-F238E27FC236}">
                <a16:creationId xmlns:a16="http://schemas.microsoft.com/office/drawing/2014/main" id="{62CCD19C-EAE0-2D47-8F0B-DE202C1C2782}"/>
              </a:ext>
            </a:extLst>
          </p:cNvPr>
          <p:cNvSpPr/>
          <p:nvPr/>
        </p:nvSpPr>
        <p:spPr>
          <a:xfrm>
            <a:off x="6952261" y="1092838"/>
            <a:ext cx="269730" cy="42511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246269-5B72-E849-AC52-C3B2EC128CCD}"/>
              </a:ext>
            </a:extLst>
          </p:cNvPr>
          <p:cNvSpPr txBox="1"/>
          <p:nvPr/>
        </p:nvSpPr>
        <p:spPr>
          <a:xfrm>
            <a:off x="-708750" y="1063846"/>
            <a:ext cx="9319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88 contrôles / 102 adénomes corticaux / 45 ACC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0089806-CB3D-A947-B9D3-CF71EE915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826" y="1830754"/>
            <a:ext cx="4688863" cy="457509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F0B371-F2F2-9749-B669-C5A1A4F32369}"/>
              </a:ext>
            </a:extLst>
          </p:cNvPr>
          <p:cNvSpPr txBox="1"/>
          <p:nvPr/>
        </p:nvSpPr>
        <p:spPr>
          <a:xfrm>
            <a:off x="2389414" y="2574933"/>
            <a:ext cx="299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Se = </a:t>
            </a:r>
            <a:r>
              <a:rPr lang="fr-FR" b="1" dirty="0" err="1">
                <a:solidFill>
                  <a:srgbClr val="FF0000"/>
                </a:solidFill>
              </a:rPr>
              <a:t>Spe</a:t>
            </a:r>
            <a:r>
              <a:rPr lang="fr-FR" b="1" dirty="0">
                <a:solidFill>
                  <a:srgbClr val="FF0000"/>
                </a:solidFill>
              </a:rPr>
              <a:t> = 88%</a:t>
            </a:r>
          </a:p>
        </p:txBody>
      </p:sp>
      <p:sp>
        <p:nvSpPr>
          <p:cNvPr id="14" name="Flèche droite rayée 13">
            <a:extLst>
              <a:ext uri="{FF2B5EF4-FFF2-40B4-BE49-F238E27FC236}">
                <a16:creationId xmlns:a16="http://schemas.microsoft.com/office/drawing/2014/main" id="{AFDF663F-510E-704B-94A8-E5701E60FCC1}"/>
              </a:ext>
            </a:extLst>
          </p:cNvPr>
          <p:cNvSpPr/>
          <p:nvPr/>
        </p:nvSpPr>
        <p:spPr>
          <a:xfrm rot="10800000">
            <a:off x="4666828" y="3613109"/>
            <a:ext cx="2559721" cy="549850"/>
          </a:xfrm>
          <a:prstGeom prst="stripedRightArrow">
            <a:avLst>
              <a:gd name="adj1" fmla="val 26374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>
            <a:extLst>
              <a:ext uri="{FF2B5EF4-FFF2-40B4-BE49-F238E27FC236}">
                <a16:creationId xmlns:a16="http://schemas.microsoft.com/office/drawing/2014/main" id="{05AFD588-8BED-754D-BDA4-7739705ED89D}"/>
              </a:ext>
            </a:extLst>
          </p:cNvPr>
          <p:cNvSpPr/>
          <p:nvPr/>
        </p:nvSpPr>
        <p:spPr>
          <a:xfrm>
            <a:off x="49276" y="1002412"/>
            <a:ext cx="12053824" cy="540343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4FE8489-BC77-C94E-8182-93B0EAC1F35F}"/>
              </a:ext>
            </a:extLst>
          </p:cNvPr>
          <p:cNvSpPr txBox="1"/>
          <p:nvPr/>
        </p:nvSpPr>
        <p:spPr>
          <a:xfrm>
            <a:off x="859419" y="1356789"/>
            <a:ext cx="1047316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CONCLUSION : </a:t>
            </a:r>
          </a:p>
          <a:p>
            <a:pPr algn="just"/>
            <a:r>
              <a:rPr lang="fr-FR" sz="3200" b="1" dirty="0">
                <a:solidFill>
                  <a:schemeClr val="bg1"/>
                </a:solidFill>
              </a:rPr>
              <a:t>	</a:t>
            </a:r>
            <a:r>
              <a:rPr lang="fr-FR" sz="3200" b="1" dirty="0" err="1">
                <a:solidFill>
                  <a:schemeClr val="bg1"/>
                </a:solidFill>
              </a:rPr>
              <a:t>Stéroïdogénèse</a:t>
            </a:r>
            <a:r>
              <a:rPr lang="fr-FR" sz="3200" b="1" dirty="0">
                <a:solidFill>
                  <a:schemeClr val="bg1"/>
                </a:solidFill>
              </a:rPr>
              <a:t> immature : signature biologique du 	</a:t>
            </a:r>
            <a:r>
              <a:rPr lang="fr-FR" sz="3200" b="1" dirty="0" err="1">
                <a:solidFill>
                  <a:schemeClr val="bg1"/>
                </a:solidFill>
              </a:rPr>
              <a:t>corticosurrénalome</a:t>
            </a:r>
            <a:endParaRPr lang="fr-FR" sz="3200" b="1" dirty="0">
              <a:solidFill>
                <a:schemeClr val="bg1"/>
              </a:solidFill>
            </a:endParaRPr>
          </a:p>
          <a:p>
            <a:pPr algn="just"/>
            <a:r>
              <a:rPr lang="fr-FR" sz="3200" b="1" dirty="0">
                <a:solidFill>
                  <a:schemeClr val="bg1"/>
                </a:solidFill>
              </a:rPr>
              <a:t>	Panel de 9 stéroïdes en GC/MS : 88% de Se/</a:t>
            </a:r>
            <a:r>
              <a:rPr lang="fr-FR" sz="3200" b="1" dirty="0" err="1">
                <a:solidFill>
                  <a:schemeClr val="bg1"/>
                </a:solidFill>
              </a:rPr>
              <a:t>Spe</a:t>
            </a:r>
            <a:r>
              <a:rPr lang="fr-FR" sz="3200" b="1" dirty="0">
                <a:solidFill>
                  <a:schemeClr val="bg1"/>
                </a:solidFill>
              </a:rPr>
              <a:t> pour le 	diagnostic de </a:t>
            </a:r>
            <a:r>
              <a:rPr lang="fr-FR" sz="3200" b="1" dirty="0" err="1">
                <a:solidFill>
                  <a:schemeClr val="bg1"/>
                </a:solidFill>
              </a:rPr>
              <a:t>corticosurrénalome</a:t>
            </a:r>
            <a:endParaRPr lang="fr-FR" sz="32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32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LIMITES : </a:t>
            </a:r>
          </a:p>
          <a:p>
            <a:pPr algn="just"/>
            <a:r>
              <a:rPr lang="fr-FR" sz="3200" b="1" dirty="0">
                <a:solidFill>
                  <a:schemeClr val="bg1"/>
                </a:solidFill>
              </a:rPr>
              <a:t>	Etude rétrospective</a:t>
            </a:r>
          </a:p>
          <a:p>
            <a:pPr algn="just"/>
            <a:r>
              <a:rPr lang="fr-FR" sz="3200" b="1" dirty="0">
                <a:solidFill>
                  <a:schemeClr val="bg1"/>
                </a:solidFill>
              </a:rPr>
              <a:t>	36/45 </a:t>
            </a:r>
            <a:r>
              <a:rPr lang="fr-FR" sz="3200" b="1" dirty="0" err="1">
                <a:solidFill>
                  <a:schemeClr val="bg1"/>
                </a:solidFill>
              </a:rPr>
              <a:t>Corticosurrénalomes</a:t>
            </a:r>
            <a:r>
              <a:rPr lang="fr-FR" sz="3200" b="1" dirty="0">
                <a:solidFill>
                  <a:schemeClr val="bg1"/>
                </a:solidFill>
              </a:rPr>
              <a:t> étaient des tumeurs 		      		métastatiques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2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87732-44E3-C24C-9186-8EB353A42D93}"/>
              </a:ext>
            </a:extLst>
          </p:cNvPr>
          <p:cNvSpPr/>
          <p:nvPr/>
        </p:nvSpPr>
        <p:spPr>
          <a:xfrm>
            <a:off x="377435" y="6225223"/>
            <a:ext cx="2784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Schweitzer S et al. EJE 2019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69EA9A5-592A-5340-943A-BDB61E341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182" y="516609"/>
            <a:ext cx="4477642" cy="33473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8BBFBB-E873-964E-8449-E8E464DAB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642" y="3863912"/>
            <a:ext cx="4316663" cy="2994087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7F29CE8-D3B6-A343-B2A5-F9EF499B6931}"/>
              </a:ext>
            </a:extLst>
          </p:cNvPr>
          <p:cNvCxnSpPr>
            <a:cxnSpLocks/>
          </p:cNvCxnSpPr>
          <p:nvPr/>
        </p:nvCxnSpPr>
        <p:spPr>
          <a:xfrm>
            <a:off x="2148218" y="3887345"/>
            <a:ext cx="693953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ndir un rectangle à un seul coin 13">
            <a:extLst>
              <a:ext uri="{FF2B5EF4-FFF2-40B4-BE49-F238E27FC236}">
                <a16:creationId xmlns:a16="http://schemas.microsoft.com/office/drawing/2014/main" id="{61D34B54-0062-4C4A-A02E-26AF1A875AC1}"/>
              </a:ext>
            </a:extLst>
          </p:cNvPr>
          <p:cNvSpPr/>
          <p:nvPr/>
        </p:nvSpPr>
        <p:spPr>
          <a:xfrm>
            <a:off x="3411975" y="500241"/>
            <a:ext cx="4377822" cy="57920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587F17F-31E3-1F4A-BA0A-AEB3CDE4AC11}"/>
              </a:ext>
            </a:extLst>
          </p:cNvPr>
          <p:cNvCxnSpPr>
            <a:cxnSpLocks/>
          </p:cNvCxnSpPr>
          <p:nvPr/>
        </p:nvCxnSpPr>
        <p:spPr>
          <a:xfrm>
            <a:off x="4620844" y="670616"/>
            <a:ext cx="693953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D0CFE2BC-93BB-AB41-825E-F1452F1A4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854" y="1370687"/>
            <a:ext cx="587080" cy="85986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BD020FF-BF42-4A4E-A2D8-3537C7498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664" y="4207049"/>
            <a:ext cx="503460" cy="91647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626CDBC-C98B-AF4C-B46F-9556E2610ABA}"/>
              </a:ext>
            </a:extLst>
          </p:cNvPr>
          <p:cNvSpPr txBox="1"/>
          <p:nvPr/>
        </p:nvSpPr>
        <p:spPr>
          <a:xfrm>
            <a:off x="-357443" y="759042"/>
            <a:ext cx="13032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66 adénomes corticaux / 42 </a:t>
            </a:r>
            <a:r>
              <a:rPr lang="fr-FR" sz="2400" b="1" dirty="0" err="1">
                <a:solidFill>
                  <a:srgbClr val="002060"/>
                </a:solidFill>
              </a:rPr>
              <a:t>corticosurrénalomes</a:t>
            </a:r>
            <a:r>
              <a:rPr lang="fr-FR" sz="2400" b="1" dirty="0">
                <a:solidFill>
                  <a:srgbClr val="002060"/>
                </a:solidFill>
              </a:rPr>
              <a:t>       14 stéroïdes  </a:t>
            </a:r>
            <a:r>
              <a:rPr lang="fr-FR" sz="2400" b="1" u="sng" dirty="0">
                <a:solidFill>
                  <a:srgbClr val="002060"/>
                </a:solidFill>
              </a:rPr>
              <a:t>plasmatiques</a:t>
            </a:r>
            <a:r>
              <a:rPr lang="fr-FR" sz="2400" b="1" dirty="0">
                <a:solidFill>
                  <a:srgbClr val="002060"/>
                </a:solidFill>
              </a:rPr>
              <a:t> LC/MS       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9C6887C-F614-0E4F-81C2-BE959B57A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6100" y="1509192"/>
            <a:ext cx="445121" cy="18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1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87732-44E3-C24C-9186-8EB353A42D93}"/>
              </a:ext>
            </a:extLst>
          </p:cNvPr>
          <p:cNvSpPr/>
          <p:nvPr/>
        </p:nvSpPr>
        <p:spPr>
          <a:xfrm>
            <a:off x="-1" y="6127318"/>
            <a:ext cx="1990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Schweitzer S et al.</a:t>
            </a:r>
          </a:p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EJE 2019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6A6522F-D718-AC41-B0DE-F11B2EAE3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449" y="1498708"/>
            <a:ext cx="10940949" cy="548864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D5DABB0-3A59-BB42-B9A2-DAD14DC0C679}"/>
              </a:ext>
            </a:extLst>
          </p:cNvPr>
          <p:cNvSpPr txBox="1"/>
          <p:nvPr/>
        </p:nvSpPr>
        <p:spPr>
          <a:xfrm>
            <a:off x="1180" y="1043929"/>
            <a:ext cx="4190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Plasma </a:t>
            </a:r>
            <a:r>
              <a:rPr lang="fr-FR" sz="2800" b="1" dirty="0" err="1">
                <a:solidFill>
                  <a:srgbClr val="002060"/>
                </a:solidFill>
              </a:rPr>
              <a:t>steroid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fr-FR" sz="2800" b="1" dirty="0" err="1">
                <a:solidFill>
                  <a:srgbClr val="002060"/>
                </a:solidFill>
              </a:rPr>
              <a:t>proliling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83619EFB-8C4F-7B4D-94E3-9EA44064181D}"/>
              </a:ext>
            </a:extLst>
          </p:cNvPr>
          <p:cNvSpPr/>
          <p:nvPr/>
        </p:nvSpPr>
        <p:spPr>
          <a:xfrm>
            <a:off x="652352" y="1043929"/>
            <a:ext cx="3192905" cy="8792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67B2C44-A8F1-D145-BB30-48F22F81FF2E}"/>
              </a:ext>
            </a:extLst>
          </p:cNvPr>
          <p:cNvSpPr txBox="1"/>
          <p:nvPr/>
        </p:nvSpPr>
        <p:spPr>
          <a:xfrm>
            <a:off x="153359" y="994543"/>
            <a:ext cx="4190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Plasma </a:t>
            </a:r>
            <a:r>
              <a:rPr lang="fr-FR" sz="2800" b="1" dirty="0" err="1">
                <a:solidFill>
                  <a:srgbClr val="002060"/>
                </a:solidFill>
              </a:rPr>
              <a:t>steroid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fr-FR" sz="2800" b="1" dirty="0" err="1">
                <a:solidFill>
                  <a:srgbClr val="002060"/>
                </a:solidFill>
              </a:rPr>
              <a:t>profiling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0A6F2DD-25E0-7942-A3AF-4D553F54E6B3}"/>
              </a:ext>
            </a:extLst>
          </p:cNvPr>
          <p:cNvSpPr txBox="1"/>
          <p:nvPr/>
        </p:nvSpPr>
        <p:spPr>
          <a:xfrm>
            <a:off x="3951719" y="1128255"/>
            <a:ext cx="824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Prédiction diagnostique d’un panel de 6 stéroïdes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CBA276C-156A-E641-A073-D82DBE2EA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302" y="2723493"/>
            <a:ext cx="587080" cy="85986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9A406B9-C9EA-854F-9464-7C23D2581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804" y="4994045"/>
            <a:ext cx="503460" cy="9164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B75AF7-BE8D-8849-BB1E-F5452D936E58}"/>
              </a:ext>
            </a:extLst>
          </p:cNvPr>
          <p:cNvSpPr/>
          <p:nvPr/>
        </p:nvSpPr>
        <p:spPr>
          <a:xfrm>
            <a:off x="10313079" y="1651475"/>
            <a:ext cx="4001635" cy="4967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7F29CE8-D3B6-A343-B2A5-F9EF499B6931}"/>
              </a:ext>
            </a:extLst>
          </p:cNvPr>
          <p:cNvCxnSpPr>
            <a:cxnSpLocks/>
          </p:cNvCxnSpPr>
          <p:nvPr/>
        </p:nvCxnSpPr>
        <p:spPr>
          <a:xfrm>
            <a:off x="2148218" y="4306445"/>
            <a:ext cx="892618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793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87732-44E3-C24C-9186-8EB353A42D93}"/>
              </a:ext>
            </a:extLst>
          </p:cNvPr>
          <p:cNvSpPr/>
          <p:nvPr/>
        </p:nvSpPr>
        <p:spPr>
          <a:xfrm>
            <a:off x="-1" y="6127318"/>
            <a:ext cx="1990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Schweitzer S et al.</a:t>
            </a:r>
          </a:p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EJE 2019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6A6522F-D718-AC41-B0DE-F11B2EAE3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625" y="1998036"/>
            <a:ext cx="9519600" cy="477561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D5DABB0-3A59-BB42-B9A2-DAD14DC0C679}"/>
              </a:ext>
            </a:extLst>
          </p:cNvPr>
          <p:cNvSpPr txBox="1"/>
          <p:nvPr/>
        </p:nvSpPr>
        <p:spPr>
          <a:xfrm>
            <a:off x="1180" y="1043929"/>
            <a:ext cx="4190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Plasma </a:t>
            </a:r>
            <a:r>
              <a:rPr lang="fr-FR" sz="2800" b="1" dirty="0" err="1">
                <a:solidFill>
                  <a:srgbClr val="002060"/>
                </a:solidFill>
              </a:rPr>
              <a:t>steroid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fr-FR" sz="2800" b="1" dirty="0" err="1">
                <a:solidFill>
                  <a:srgbClr val="002060"/>
                </a:solidFill>
              </a:rPr>
              <a:t>proliling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83619EFB-8C4F-7B4D-94E3-9EA44064181D}"/>
              </a:ext>
            </a:extLst>
          </p:cNvPr>
          <p:cNvSpPr/>
          <p:nvPr/>
        </p:nvSpPr>
        <p:spPr>
          <a:xfrm>
            <a:off x="652352" y="1043929"/>
            <a:ext cx="3192905" cy="8792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67B2C44-A8F1-D145-BB30-48F22F81FF2E}"/>
              </a:ext>
            </a:extLst>
          </p:cNvPr>
          <p:cNvSpPr txBox="1"/>
          <p:nvPr/>
        </p:nvSpPr>
        <p:spPr>
          <a:xfrm>
            <a:off x="153359" y="994543"/>
            <a:ext cx="4190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Plasma </a:t>
            </a:r>
            <a:r>
              <a:rPr lang="fr-FR" sz="2800" b="1" dirty="0" err="1">
                <a:solidFill>
                  <a:srgbClr val="002060"/>
                </a:solidFill>
              </a:rPr>
              <a:t>steroid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fr-FR" sz="2800" b="1" dirty="0" err="1">
                <a:solidFill>
                  <a:srgbClr val="002060"/>
                </a:solidFill>
              </a:rPr>
              <a:t>proliling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0A6F2DD-25E0-7942-A3AF-4D553F54E6B3}"/>
              </a:ext>
            </a:extLst>
          </p:cNvPr>
          <p:cNvSpPr txBox="1"/>
          <p:nvPr/>
        </p:nvSpPr>
        <p:spPr>
          <a:xfrm>
            <a:off x="3951719" y="1128255"/>
            <a:ext cx="824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Prédiction diagnostique d’un panel de 6 stéroïdes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D2C62C6-D940-254E-955D-163B9E7EEC3C}"/>
              </a:ext>
            </a:extLst>
          </p:cNvPr>
          <p:cNvSpPr txBox="1"/>
          <p:nvPr/>
        </p:nvSpPr>
        <p:spPr>
          <a:xfrm>
            <a:off x="8216153" y="3724835"/>
            <a:ext cx="3106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3/15…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CBA276C-156A-E641-A073-D82DBE2EA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775" y="2788078"/>
            <a:ext cx="587080" cy="85986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9A406B9-C9EA-854F-9464-7C23D2581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775" y="5009913"/>
            <a:ext cx="503460" cy="916478"/>
          </a:xfrm>
          <a:prstGeom prst="rect">
            <a:avLst/>
          </a:prstGeom>
        </p:spPr>
      </p:pic>
      <p:sp>
        <p:nvSpPr>
          <p:cNvPr id="17" name="Arrondir un rectangle à un seul coin 16">
            <a:extLst>
              <a:ext uri="{FF2B5EF4-FFF2-40B4-BE49-F238E27FC236}">
                <a16:creationId xmlns:a16="http://schemas.microsoft.com/office/drawing/2014/main" id="{E42C6E80-F40F-4648-8544-D41684A3E13E}"/>
              </a:ext>
            </a:extLst>
          </p:cNvPr>
          <p:cNvSpPr/>
          <p:nvPr/>
        </p:nvSpPr>
        <p:spPr>
          <a:xfrm>
            <a:off x="2142343" y="5394279"/>
            <a:ext cx="4216253" cy="429746"/>
          </a:xfrm>
          <a:prstGeom prst="round1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>
            <a:extLst>
              <a:ext uri="{FF2B5EF4-FFF2-40B4-BE49-F238E27FC236}">
                <a16:creationId xmlns:a16="http://schemas.microsoft.com/office/drawing/2014/main" id="{B1F041AD-1C01-194A-BC98-DAC3439F14A1}"/>
              </a:ext>
            </a:extLst>
          </p:cNvPr>
          <p:cNvSpPr/>
          <p:nvPr/>
        </p:nvSpPr>
        <p:spPr>
          <a:xfrm>
            <a:off x="167441" y="1050241"/>
            <a:ext cx="11726713" cy="4874992"/>
          </a:xfrm>
          <a:prstGeom prst="roundRect">
            <a:avLst/>
          </a:prstGeom>
          <a:solidFill>
            <a:schemeClr val="accent1">
              <a:lumMod val="75000"/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F818617-0AB2-EB45-8D01-2A0092A4A491}"/>
              </a:ext>
            </a:extLst>
          </p:cNvPr>
          <p:cNvSpPr txBox="1"/>
          <p:nvPr/>
        </p:nvSpPr>
        <p:spPr>
          <a:xfrm>
            <a:off x="777412" y="1404838"/>
            <a:ext cx="1047316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Nouvelle technique apportant des informations sur la nature de la tumeur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32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Mais utilité de 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séries prospectives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Effectifs plus importants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</a:rPr>
              <a:t>Portant sur des tumeurs dont la présentation initiale est moins évidente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88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C7D2120-2F1D-624D-A72B-D1636AEE7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837" y="2159056"/>
            <a:ext cx="8997055" cy="354203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3956073-D55D-3D4C-8BF8-E2B403CF0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289" y="874507"/>
            <a:ext cx="4457700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303BAE-58FD-404E-888A-F64370F82A2D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466437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5BB61E-14CC-5E46-B7AD-5270F9F2968B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44A6EA4-4F63-5F4A-A115-9382DBED1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289" y="1127811"/>
            <a:ext cx="4457700" cy="9144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7D7E198-7F79-6849-A429-4F98953E4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88" y="2825847"/>
            <a:ext cx="2616200" cy="1600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A192646-40CC-8C48-9DD9-68E32C38A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606" y="2146967"/>
            <a:ext cx="5609263" cy="45071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90B87E6-DAD1-7642-AB30-21143BAD0C96}"/>
              </a:ext>
            </a:extLst>
          </p:cNvPr>
          <p:cNvSpPr txBox="1"/>
          <p:nvPr/>
        </p:nvSpPr>
        <p:spPr>
          <a:xfrm>
            <a:off x="409681" y="803773"/>
            <a:ext cx="6908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Prospective</a:t>
            </a:r>
          </a:p>
          <a:p>
            <a:r>
              <a:rPr lang="fr-FR" sz="2800" b="1" dirty="0">
                <a:solidFill>
                  <a:srgbClr val="002060"/>
                </a:solidFill>
              </a:rPr>
              <a:t>21 Centres  - 2011 à 2016</a:t>
            </a:r>
          </a:p>
          <a:p>
            <a:r>
              <a:rPr lang="fr-FR" sz="2800" b="1" dirty="0">
                <a:solidFill>
                  <a:srgbClr val="002060"/>
                </a:solidFill>
              </a:rPr>
              <a:t>&gt; 2000 tumeurs surrénaliennes consécutives</a:t>
            </a:r>
          </a:p>
        </p:txBody>
      </p:sp>
    </p:spTree>
    <p:extLst>
      <p:ext uri="{BB962C8B-B14F-4D97-AF65-F5344CB8AC3E}">
        <p14:creationId xmlns:p14="http://schemas.microsoft.com/office/powerpoint/2010/main" val="1879134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956073-D55D-3D4C-8BF8-E2B403CF0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943" y="1177429"/>
            <a:ext cx="4457700" cy="9144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C96692-09AE-3949-9E7C-3F9DECF2D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78294">
            <a:off x="1364295" y="2542558"/>
            <a:ext cx="2576269" cy="1295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C8B2B3-EC0F-7247-AD4E-3A2DD190F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751" y="2204495"/>
            <a:ext cx="2882081" cy="20421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65BB61E-14CC-5E46-B7AD-5270F9F2968B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25" name="Flèche courbée vers le bas 24">
            <a:extLst>
              <a:ext uri="{FF2B5EF4-FFF2-40B4-BE49-F238E27FC236}">
                <a16:creationId xmlns:a16="http://schemas.microsoft.com/office/drawing/2014/main" id="{AF01FBE0-D329-C44C-9F68-135C474565E9}"/>
              </a:ext>
            </a:extLst>
          </p:cNvPr>
          <p:cNvSpPr/>
          <p:nvPr/>
        </p:nvSpPr>
        <p:spPr>
          <a:xfrm rot="20792549">
            <a:off x="3249290" y="1233522"/>
            <a:ext cx="4292035" cy="1330036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8359A46-DD45-D948-B2E6-3CDBDDE24873}"/>
              </a:ext>
            </a:extLst>
          </p:cNvPr>
          <p:cNvSpPr txBox="1"/>
          <p:nvPr/>
        </p:nvSpPr>
        <p:spPr>
          <a:xfrm>
            <a:off x="591633" y="3863169"/>
            <a:ext cx="2369127" cy="380538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Taille de la lésion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ED78E11-0FA0-7740-8E44-26997EDE3FFB}"/>
              </a:ext>
            </a:extLst>
          </p:cNvPr>
          <p:cNvSpPr txBox="1"/>
          <p:nvPr/>
        </p:nvSpPr>
        <p:spPr>
          <a:xfrm>
            <a:off x="10132793" y="2419128"/>
            <a:ext cx="1879098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Caractéristiques </a:t>
            </a:r>
          </a:p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en imagerie</a:t>
            </a:r>
          </a:p>
        </p:txBody>
      </p:sp>
      <p:sp>
        <p:nvSpPr>
          <p:cNvPr id="6" name="Flèche courbée vers la gauche 5">
            <a:extLst>
              <a:ext uri="{FF2B5EF4-FFF2-40B4-BE49-F238E27FC236}">
                <a16:creationId xmlns:a16="http://schemas.microsoft.com/office/drawing/2014/main" id="{E061FE01-F907-FF4B-BECC-B11F157AD464}"/>
              </a:ext>
            </a:extLst>
          </p:cNvPr>
          <p:cNvSpPr/>
          <p:nvPr/>
        </p:nvSpPr>
        <p:spPr>
          <a:xfrm rot="3838115">
            <a:off x="8435984" y="3533252"/>
            <a:ext cx="1095696" cy="3334908"/>
          </a:xfrm>
          <a:prstGeom prst="curvedLeftArrow">
            <a:avLst>
              <a:gd name="adj1" fmla="val 25000"/>
              <a:gd name="adj2" fmla="val 47032"/>
              <a:gd name="adj3" fmla="val 304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E7F2F32-6594-3A4A-BD87-CC6533D33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002" y="4053438"/>
            <a:ext cx="1721978" cy="114726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AE3720A-CAE4-BE4E-B6A9-812804F7C8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3126" y="4163977"/>
            <a:ext cx="1445934" cy="91780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B88366E-3517-FE4A-BFEA-BDE23CE23948}"/>
              </a:ext>
            </a:extLst>
          </p:cNvPr>
          <p:cNvSpPr txBox="1"/>
          <p:nvPr/>
        </p:nvSpPr>
        <p:spPr>
          <a:xfrm>
            <a:off x="4933285" y="5599964"/>
            <a:ext cx="1879098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Profil stéroïdien urinaire GC/MS</a:t>
            </a:r>
          </a:p>
        </p:txBody>
      </p:sp>
      <p:sp>
        <p:nvSpPr>
          <p:cNvPr id="27" name="Flèche courbée vers la gauche 26">
            <a:extLst>
              <a:ext uri="{FF2B5EF4-FFF2-40B4-BE49-F238E27FC236}">
                <a16:creationId xmlns:a16="http://schemas.microsoft.com/office/drawing/2014/main" id="{F1F33BCF-ED84-6B40-B590-1FF46BE4A85E}"/>
              </a:ext>
            </a:extLst>
          </p:cNvPr>
          <p:cNvSpPr/>
          <p:nvPr/>
        </p:nvSpPr>
        <p:spPr>
          <a:xfrm rot="7291496">
            <a:off x="2605600" y="4054036"/>
            <a:ext cx="1095696" cy="2856220"/>
          </a:xfrm>
          <a:prstGeom prst="curvedLeftArrow">
            <a:avLst>
              <a:gd name="adj1" fmla="val 25000"/>
              <a:gd name="adj2" fmla="val 47032"/>
              <a:gd name="adj3" fmla="val 304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05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B6FD9B4-822F-404E-A6BA-983CD72CDA13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F4AAE3B-EF73-D04F-9EA7-A71F7B95030F}"/>
              </a:ext>
            </a:extLst>
          </p:cNvPr>
          <p:cNvSpPr txBox="1">
            <a:spLocks/>
          </p:cNvSpPr>
          <p:nvPr/>
        </p:nvSpPr>
        <p:spPr>
          <a:xfrm>
            <a:off x="197976" y="-2063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DD15E189-FFCF-E94D-82E8-5A92CA7310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5414471"/>
              </p:ext>
            </p:extLst>
          </p:nvPr>
        </p:nvGraphicFramePr>
        <p:xfrm>
          <a:off x="3452122" y="806296"/>
          <a:ext cx="6030686" cy="3252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557DC06-543D-8E42-A437-78EB60743786}"/>
              </a:ext>
            </a:extLst>
          </p:cNvPr>
          <p:cNvSpPr/>
          <p:nvPr/>
        </p:nvSpPr>
        <p:spPr>
          <a:xfrm>
            <a:off x="3500846" y="4240973"/>
            <a:ext cx="339635" cy="3069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34B84-3360-0F44-A557-832AD711ACAA}"/>
              </a:ext>
            </a:extLst>
          </p:cNvPr>
          <p:cNvSpPr/>
          <p:nvPr/>
        </p:nvSpPr>
        <p:spPr>
          <a:xfrm>
            <a:off x="3500845" y="4676088"/>
            <a:ext cx="339635" cy="3069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87372D-6C6D-5749-B1F7-B26956F03D0F}"/>
              </a:ext>
            </a:extLst>
          </p:cNvPr>
          <p:cNvSpPr/>
          <p:nvPr/>
        </p:nvSpPr>
        <p:spPr>
          <a:xfrm>
            <a:off x="3500844" y="5122005"/>
            <a:ext cx="339635" cy="3069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E174E8-B749-8340-AE32-222C3B3DF8E6}"/>
              </a:ext>
            </a:extLst>
          </p:cNvPr>
          <p:cNvSpPr/>
          <p:nvPr/>
        </p:nvSpPr>
        <p:spPr>
          <a:xfrm>
            <a:off x="3500844" y="5598088"/>
            <a:ext cx="339635" cy="30697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108F0BF-E54A-9948-BBF8-9461E50CEDC2}"/>
              </a:ext>
            </a:extLst>
          </p:cNvPr>
          <p:cNvSpPr txBox="1"/>
          <p:nvPr/>
        </p:nvSpPr>
        <p:spPr>
          <a:xfrm>
            <a:off x="4104440" y="4249148"/>
            <a:ext cx="5875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Adénomes corticaux 		   n =1767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8E575EF-34DC-E64A-926B-70E3CB847E7D}"/>
              </a:ext>
            </a:extLst>
          </p:cNvPr>
          <p:cNvSpPr txBox="1"/>
          <p:nvPr/>
        </p:nvSpPr>
        <p:spPr>
          <a:xfrm>
            <a:off x="4104441" y="4661864"/>
            <a:ext cx="508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Corticosurrénalomes</a:t>
            </a:r>
            <a:r>
              <a:rPr lang="fr-FR" dirty="0"/>
              <a:t>		   n = 98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E028433-FC42-2B48-84DF-4C9300EF2044}"/>
              </a:ext>
            </a:extLst>
          </p:cNvPr>
          <p:cNvSpPr txBox="1"/>
          <p:nvPr/>
        </p:nvSpPr>
        <p:spPr>
          <a:xfrm>
            <a:off x="4104440" y="5117964"/>
            <a:ext cx="472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Autres tumeurs bénignes		   n = 87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DCCB836-097D-8242-B1C8-306AD2AA3F54}"/>
              </a:ext>
            </a:extLst>
          </p:cNvPr>
          <p:cNvSpPr txBox="1"/>
          <p:nvPr/>
        </p:nvSpPr>
        <p:spPr>
          <a:xfrm>
            <a:off x="4104440" y="5586854"/>
            <a:ext cx="508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Autres tumeurs malignes		   n = 65</a:t>
            </a:r>
          </a:p>
        </p:txBody>
      </p:sp>
    </p:spTree>
    <p:extLst>
      <p:ext uri="{BB962C8B-B14F-4D97-AF65-F5344CB8AC3E}">
        <p14:creationId xmlns:p14="http://schemas.microsoft.com/office/powerpoint/2010/main" val="261545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The “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steroïd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 universe”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2E65AD-C38A-7647-8C8C-F90E129D4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82" y="919593"/>
            <a:ext cx="9380024" cy="563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85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F397D1A3-3BB1-A341-AB93-46A5398C0E5E}"/>
              </a:ext>
            </a:extLst>
          </p:cNvPr>
          <p:cNvSpPr txBox="1"/>
          <p:nvPr/>
        </p:nvSpPr>
        <p:spPr>
          <a:xfrm>
            <a:off x="3417924" y="4772005"/>
            <a:ext cx="877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Aucun ACC homogène &lt; 4 cm avec DS &lt; ou = 20 UH  Aucun ACC homogène avec DS &lt; 10 UH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D0D041-531A-184E-A3A2-02F80D5D84D3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6759D3A-E267-084F-AB8F-012572F9E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00C6D57-E930-DB4E-9304-E78E72CC7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006705"/>
            <a:ext cx="10033000" cy="17653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BCB344-779B-A448-B2AE-260590804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100" y="1849114"/>
            <a:ext cx="8039100" cy="1206500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606884B-834D-5445-B0E1-D1FA7628A61D}"/>
              </a:ext>
            </a:extLst>
          </p:cNvPr>
          <p:cNvCxnSpPr/>
          <p:nvPr/>
        </p:nvCxnSpPr>
        <p:spPr>
          <a:xfrm>
            <a:off x="3594100" y="1849114"/>
            <a:ext cx="0" cy="11575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C664BB8-979D-CB41-B27C-E445AC14BD63}"/>
              </a:ext>
            </a:extLst>
          </p:cNvPr>
          <p:cNvCxnSpPr>
            <a:cxnSpLocks/>
          </p:cNvCxnSpPr>
          <p:nvPr/>
        </p:nvCxnSpPr>
        <p:spPr>
          <a:xfrm>
            <a:off x="1600200" y="3006705"/>
            <a:ext cx="19939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968438A-E643-0742-86F4-27F4C6FABEA1}"/>
              </a:ext>
            </a:extLst>
          </p:cNvPr>
          <p:cNvCxnSpPr>
            <a:cxnSpLocks/>
          </p:cNvCxnSpPr>
          <p:nvPr/>
        </p:nvCxnSpPr>
        <p:spPr>
          <a:xfrm flipH="1">
            <a:off x="1600200" y="4770815"/>
            <a:ext cx="10033000" cy="11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1600200" y="5205229"/>
            <a:ext cx="394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ACC : </a:t>
            </a:r>
            <a:r>
              <a:rPr lang="fr-FR" b="1" dirty="0" err="1"/>
              <a:t>Corticosurrénalome</a:t>
            </a:r>
            <a:endParaRPr lang="fr-FR" b="1" dirty="0"/>
          </a:p>
          <a:p>
            <a:r>
              <a:rPr lang="fr-FR" b="1" dirty="0"/>
              <a:t>ACA : Adénome cortical bénin</a:t>
            </a:r>
          </a:p>
        </p:txBody>
      </p:sp>
    </p:spTree>
    <p:extLst>
      <p:ext uri="{BB962C8B-B14F-4D97-AF65-F5344CB8AC3E}">
        <p14:creationId xmlns:p14="http://schemas.microsoft.com/office/powerpoint/2010/main" val="3375702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F397D1A3-3BB1-A341-AB93-46A5398C0E5E}"/>
              </a:ext>
            </a:extLst>
          </p:cNvPr>
          <p:cNvSpPr txBox="1"/>
          <p:nvPr/>
        </p:nvSpPr>
        <p:spPr>
          <a:xfrm>
            <a:off x="3417924" y="4772005"/>
            <a:ext cx="877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Aucun ACC homogène &lt; 4 cm avec DS &lt; ou = 20 UH  Aucun ACC homogène avec DS &lt; 10 UH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D0D041-531A-184E-A3A2-02F80D5D84D3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6759D3A-E267-084F-AB8F-012572F9E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00C6D57-E930-DB4E-9304-E78E72CC7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006705"/>
            <a:ext cx="10033000" cy="17653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BCB344-779B-A448-B2AE-260590804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100" y="1849114"/>
            <a:ext cx="8039100" cy="1206500"/>
          </a:xfrm>
          <a:prstGeom prst="rect">
            <a:avLst/>
          </a:prstGeom>
        </p:spPr>
      </p:pic>
      <p:sp>
        <p:nvSpPr>
          <p:cNvPr id="14" name="Arrondir un rectangle à un seul coin 13">
            <a:extLst>
              <a:ext uri="{FF2B5EF4-FFF2-40B4-BE49-F238E27FC236}">
                <a16:creationId xmlns:a16="http://schemas.microsoft.com/office/drawing/2014/main" id="{A302EE3D-F34C-1645-84DE-62D6AC13CE45}"/>
              </a:ext>
            </a:extLst>
          </p:cNvPr>
          <p:cNvSpPr/>
          <p:nvPr/>
        </p:nvSpPr>
        <p:spPr>
          <a:xfrm>
            <a:off x="3943350" y="3662041"/>
            <a:ext cx="1352550" cy="712711"/>
          </a:xfrm>
          <a:prstGeom prst="round1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Arrondir un rectangle à un seul coin 14">
            <a:extLst>
              <a:ext uri="{FF2B5EF4-FFF2-40B4-BE49-F238E27FC236}">
                <a16:creationId xmlns:a16="http://schemas.microsoft.com/office/drawing/2014/main" id="{979FE9F8-7C84-0D4B-8ABA-F916E3FD5707}"/>
              </a:ext>
            </a:extLst>
          </p:cNvPr>
          <p:cNvSpPr/>
          <p:nvPr/>
        </p:nvSpPr>
        <p:spPr>
          <a:xfrm>
            <a:off x="7178674" y="3662041"/>
            <a:ext cx="1285876" cy="1109964"/>
          </a:xfrm>
          <a:prstGeom prst="round1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606884B-834D-5445-B0E1-D1FA7628A61D}"/>
              </a:ext>
            </a:extLst>
          </p:cNvPr>
          <p:cNvCxnSpPr/>
          <p:nvPr/>
        </p:nvCxnSpPr>
        <p:spPr>
          <a:xfrm>
            <a:off x="3594100" y="1849114"/>
            <a:ext cx="0" cy="11575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C664BB8-979D-CB41-B27C-E445AC14BD63}"/>
              </a:ext>
            </a:extLst>
          </p:cNvPr>
          <p:cNvCxnSpPr>
            <a:cxnSpLocks/>
          </p:cNvCxnSpPr>
          <p:nvPr/>
        </p:nvCxnSpPr>
        <p:spPr>
          <a:xfrm>
            <a:off x="1600200" y="3006705"/>
            <a:ext cx="19939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968438A-E643-0742-86F4-27F4C6FABEA1}"/>
              </a:ext>
            </a:extLst>
          </p:cNvPr>
          <p:cNvCxnSpPr>
            <a:cxnSpLocks/>
          </p:cNvCxnSpPr>
          <p:nvPr/>
        </p:nvCxnSpPr>
        <p:spPr>
          <a:xfrm flipH="1">
            <a:off x="1600200" y="4770815"/>
            <a:ext cx="10033000" cy="11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600200" y="5205229"/>
            <a:ext cx="394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ACC : </a:t>
            </a:r>
            <a:r>
              <a:rPr lang="fr-FR" b="1" dirty="0" err="1"/>
              <a:t>Corticosurrénalome</a:t>
            </a:r>
            <a:endParaRPr lang="fr-FR" b="1" dirty="0"/>
          </a:p>
          <a:p>
            <a:r>
              <a:rPr lang="fr-FR" b="1" dirty="0"/>
              <a:t>ACA : Adénome cortical bénin</a:t>
            </a:r>
          </a:p>
        </p:txBody>
      </p:sp>
    </p:spTree>
    <p:extLst>
      <p:ext uri="{BB962C8B-B14F-4D97-AF65-F5344CB8AC3E}">
        <p14:creationId xmlns:p14="http://schemas.microsoft.com/office/powerpoint/2010/main" val="1697159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F397D1A3-3BB1-A341-AB93-46A5398C0E5E}"/>
              </a:ext>
            </a:extLst>
          </p:cNvPr>
          <p:cNvSpPr txBox="1"/>
          <p:nvPr/>
        </p:nvSpPr>
        <p:spPr>
          <a:xfrm>
            <a:off x="3417924" y="4772005"/>
            <a:ext cx="877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Aucun ACC homogène &lt; 4 cm avec DS &lt; ou = 20 UH  Aucun ACC homogène avec DS &lt; 10 UH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D0D041-531A-184E-A3A2-02F80D5D84D3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6759D3A-E267-084F-AB8F-012572F9E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BCB344-779B-A448-B2AE-260590804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00" y="1849114"/>
            <a:ext cx="8039100" cy="1206500"/>
          </a:xfrm>
          <a:prstGeom prst="rect">
            <a:avLst/>
          </a:prstGeom>
        </p:spPr>
      </p:pic>
      <p:sp>
        <p:nvSpPr>
          <p:cNvPr id="14" name="Arrondir un rectangle à un seul coin 13">
            <a:extLst>
              <a:ext uri="{FF2B5EF4-FFF2-40B4-BE49-F238E27FC236}">
                <a16:creationId xmlns:a16="http://schemas.microsoft.com/office/drawing/2014/main" id="{A302EE3D-F34C-1645-84DE-62D6AC13CE45}"/>
              </a:ext>
            </a:extLst>
          </p:cNvPr>
          <p:cNvSpPr/>
          <p:nvPr/>
        </p:nvSpPr>
        <p:spPr>
          <a:xfrm>
            <a:off x="3943350" y="3662041"/>
            <a:ext cx="1352550" cy="712711"/>
          </a:xfrm>
          <a:prstGeom prst="round1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Arrondir un rectangle à un seul coin 14">
            <a:extLst>
              <a:ext uri="{FF2B5EF4-FFF2-40B4-BE49-F238E27FC236}">
                <a16:creationId xmlns:a16="http://schemas.microsoft.com/office/drawing/2014/main" id="{979FE9F8-7C84-0D4B-8ABA-F916E3FD5707}"/>
              </a:ext>
            </a:extLst>
          </p:cNvPr>
          <p:cNvSpPr/>
          <p:nvPr/>
        </p:nvSpPr>
        <p:spPr>
          <a:xfrm>
            <a:off x="7178674" y="4302157"/>
            <a:ext cx="1285876" cy="469848"/>
          </a:xfrm>
          <a:prstGeom prst="round1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606884B-834D-5445-B0E1-D1FA7628A61D}"/>
              </a:ext>
            </a:extLst>
          </p:cNvPr>
          <p:cNvCxnSpPr/>
          <p:nvPr/>
        </p:nvCxnSpPr>
        <p:spPr>
          <a:xfrm>
            <a:off x="3594100" y="1849114"/>
            <a:ext cx="0" cy="11575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B6ABDB41-DEBD-1C46-BBAC-7F9D7B8E7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01" y="2999214"/>
            <a:ext cx="9829799" cy="231140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A1E71E9-765A-B844-A797-C7772DF751D0}"/>
              </a:ext>
            </a:extLst>
          </p:cNvPr>
          <p:cNvCxnSpPr>
            <a:cxnSpLocks/>
          </p:cNvCxnSpPr>
          <p:nvPr/>
        </p:nvCxnSpPr>
        <p:spPr>
          <a:xfrm>
            <a:off x="1617198" y="2999214"/>
            <a:ext cx="19939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B492427-8DF5-3E4A-B2F7-A524C3B5ADB2}"/>
              </a:ext>
            </a:extLst>
          </p:cNvPr>
          <p:cNvCxnSpPr>
            <a:cxnSpLocks/>
          </p:cNvCxnSpPr>
          <p:nvPr/>
        </p:nvCxnSpPr>
        <p:spPr>
          <a:xfrm flipV="1">
            <a:off x="1600200" y="2999215"/>
            <a:ext cx="0" cy="23113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68BEE55-2F28-2C47-A6DC-EB342489D613}"/>
              </a:ext>
            </a:extLst>
          </p:cNvPr>
          <p:cNvCxnSpPr>
            <a:cxnSpLocks/>
          </p:cNvCxnSpPr>
          <p:nvPr/>
        </p:nvCxnSpPr>
        <p:spPr>
          <a:xfrm>
            <a:off x="1600200" y="5310614"/>
            <a:ext cx="10033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ndir un rectangle à un seul coin 21">
            <a:extLst>
              <a:ext uri="{FF2B5EF4-FFF2-40B4-BE49-F238E27FC236}">
                <a16:creationId xmlns:a16="http://schemas.microsoft.com/office/drawing/2014/main" id="{6F2D404D-8084-7242-BF89-2F73922D4A18}"/>
              </a:ext>
            </a:extLst>
          </p:cNvPr>
          <p:cNvSpPr/>
          <p:nvPr/>
        </p:nvSpPr>
        <p:spPr>
          <a:xfrm>
            <a:off x="4010024" y="4453959"/>
            <a:ext cx="1352550" cy="421094"/>
          </a:xfrm>
          <a:prstGeom prst="round1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Arrondir un rectangle à un seul coin 22">
            <a:extLst>
              <a:ext uri="{FF2B5EF4-FFF2-40B4-BE49-F238E27FC236}">
                <a16:creationId xmlns:a16="http://schemas.microsoft.com/office/drawing/2014/main" id="{A844335B-99A9-3A42-B1B2-AE33B2EFF7EB}"/>
              </a:ext>
            </a:extLst>
          </p:cNvPr>
          <p:cNvSpPr/>
          <p:nvPr/>
        </p:nvSpPr>
        <p:spPr>
          <a:xfrm>
            <a:off x="7112000" y="4444049"/>
            <a:ext cx="1352550" cy="421094"/>
          </a:xfrm>
          <a:prstGeom prst="round1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617198" y="5315404"/>
            <a:ext cx="394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ACC : </a:t>
            </a:r>
            <a:r>
              <a:rPr lang="fr-FR" b="1" dirty="0" err="1"/>
              <a:t>Corticosurrénalome</a:t>
            </a:r>
            <a:endParaRPr lang="fr-FR" b="1" dirty="0"/>
          </a:p>
          <a:p>
            <a:r>
              <a:rPr lang="fr-FR" b="1" dirty="0"/>
              <a:t>ACA : Adénome cortical bénin</a:t>
            </a:r>
          </a:p>
        </p:txBody>
      </p:sp>
    </p:spTree>
    <p:extLst>
      <p:ext uri="{BB962C8B-B14F-4D97-AF65-F5344CB8AC3E}">
        <p14:creationId xmlns:p14="http://schemas.microsoft.com/office/powerpoint/2010/main" val="1720421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F397D1A3-3BB1-A341-AB93-46A5398C0E5E}"/>
              </a:ext>
            </a:extLst>
          </p:cNvPr>
          <p:cNvSpPr txBox="1"/>
          <p:nvPr/>
        </p:nvSpPr>
        <p:spPr>
          <a:xfrm>
            <a:off x="3417924" y="4772005"/>
            <a:ext cx="877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Aucun ACC homogène &lt; 4 cm avec DS &lt; ou = 20 UH  Aucun ACC homogène avec DS &lt; 10 UH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D0D041-531A-184E-A3A2-02F80D5D84D3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6759D3A-E267-084F-AB8F-012572F9E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BCB344-779B-A448-B2AE-260590804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00" y="1849114"/>
            <a:ext cx="8039100" cy="1206500"/>
          </a:xfrm>
          <a:prstGeom prst="rect">
            <a:avLst/>
          </a:prstGeom>
        </p:spPr>
      </p:pic>
      <p:sp>
        <p:nvSpPr>
          <p:cNvPr id="14" name="Arrondir un rectangle à un seul coin 13">
            <a:extLst>
              <a:ext uri="{FF2B5EF4-FFF2-40B4-BE49-F238E27FC236}">
                <a16:creationId xmlns:a16="http://schemas.microsoft.com/office/drawing/2014/main" id="{A302EE3D-F34C-1645-84DE-62D6AC13CE45}"/>
              </a:ext>
            </a:extLst>
          </p:cNvPr>
          <p:cNvSpPr/>
          <p:nvPr/>
        </p:nvSpPr>
        <p:spPr>
          <a:xfrm>
            <a:off x="3943350" y="3662041"/>
            <a:ext cx="1352550" cy="712711"/>
          </a:xfrm>
          <a:prstGeom prst="round1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Arrondir un rectangle à un seul coin 14">
            <a:extLst>
              <a:ext uri="{FF2B5EF4-FFF2-40B4-BE49-F238E27FC236}">
                <a16:creationId xmlns:a16="http://schemas.microsoft.com/office/drawing/2014/main" id="{979FE9F8-7C84-0D4B-8ABA-F916E3FD5707}"/>
              </a:ext>
            </a:extLst>
          </p:cNvPr>
          <p:cNvSpPr/>
          <p:nvPr/>
        </p:nvSpPr>
        <p:spPr>
          <a:xfrm>
            <a:off x="7178674" y="4302157"/>
            <a:ext cx="1285876" cy="469848"/>
          </a:xfrm>
          <a:prstGeom prst="round1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606884B-834D-5445-B0E1-D1FA7628A61D}"/>
              </a:ext>
            </a:extLst>
          </p:cNvPr>
          <p:cNvCxnSpPr/>
          <p:nvPr/>
        </p:nvCxnSpPr>
        <p:spPr>
          <a:xfrm>
            <a:off x="3594100" y="1849114"/>
            <a:ext cx="0" cy="11575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B6ABDB41-DEBD-1C46-BBAC-7F9D7B8E7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01" y="2999214"/>
            <a:ext cx="9829799" cy="231140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A1E71E9-765A-B844-A797-C7772DF751D0}"/>
              </a:ext>
            </a:extLst>
          </p:cNvPr>
          <p:cNvCxnSpPr>
            <a:cxnSpLocks/>
          </p:cNvCxnSpPr>
          <p:nvPr/>
        </p:nvCxnSpPr>
        <p:spPr>
          <a:xfrm>
            <a:off x="1617198" y="2999214"/>
            <a:ext cx="19939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B492427-8DF5-3E4A-B2F7-A524C3B5ADB2}"/>
              </a:ext>
            </a:extLst>
          </p:cNvPr>
          <p:cNvCxnSpPr>
            <a:cxnSpLocks/>
          </p:cNvCxnSpPr>
          <p:nvPr/>
        </p:nvCxnSpPr>
        <p:spPr>
          <a:xfrm flipV="1">
            <a:off x="1600200" y="2999215"/>
            <a:ext cx="0" cy="23113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68BEE55-2F28-2C47-A6DC-EB342489D613}"/>
              </a:ext>
            </a:extLst>
          </p:cNvPr>
          <p:cNvCxnSpPr>
            <a:cxnSpLocks/>
          </p:cNvCxnSpPr>
          <p:nvPr/>
        </p:nvCxnSpPr>
        <p:spPr>
          <a:xfrm>
            <a:off x="1600200" y="5310614"/>
            <a:ext cx="10033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ndir un rectangle à un seul coin 15">
            <a:extLst>
              <a:ext uri="{FF2B5EF4-FFF2-40B4-BE49-F238E27FC236}">
                <a16:creationId xmlns:a16="http://schemas.microsoft.com/office/drawing/2014/main" id="{0D2B4687-676F-4E43-BCBF-1C0C08D5EDE9}"/>
              </a:ext>
            </a:extLst>
          </p:cNvPr>
          <p:cNvSpPr/>
          <p:nvPr/>
        </p:nvSpPr>
        <p:spPr>
          <a:xfrm>
            <a:off x="3943350" y="3696840"/>
            <a:ext cx="3115176" cy="508874"/>
          </a:xfrm>
          <a:prstGeom prst="round1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600200" y="5345413"/>
            <a:ext cx="394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ACC : </a:t>
            </a:r>
            <a:r>
              <a:rPr lang="fr-FR" b="1" dirty="0" err="1"/>
              <a:t>Corticosurrénalome</a:t>
            </a:r>
            <a:endParaRPr lang="fr-FR" b="1" dirty="0"/>
          </a:p>
          <a:p>
            <a:r>
              <a:rPr lang="fr-FR" b="1" dirty="0"/>
              <a:t>ACA : Adénome cortical bénin</a:t>
            </a:r>
          </a:p>
        </p:txBody>
      </p:sp>
    </p:spTree>
    <p:extLst>
      <p:ext uri="{BB962C8B-B14F-4D97-AF65-F5344CB8AC3E}">
        <p14:creationId xmlns:p14="http://schemas.microsoft.com/office/powerpoint/2010/main" val="848024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F397D1A3-3BB1-A341-AB93-46A5398C0E5E}"/>
              </a:ext>
            </a:extLst>
          </p:cNvPr>
          <p:cNvSpPr txBox="1"/>
          <p:nvPr/>
        </p:nvSpPr>
        <p:spPr>
          <a:xfrm>
            <a:off x="3417924" y="4772005"/>
            <a:ext cx="877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Aucun ACC homogène &lt; 4 cm avec DS &lt; ou = 20 UH  Aucun ACC homogène avec DS &lt; 10 UH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D0D041-531A-184E-A3A2-02F80D5D84D3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6759D3A-E267-084F-AB8F-012572F9E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291698-6D0D-364D-A317-F9AC475B9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66" y="757145"/>
            <a:ext cx="5689600" cy="4426284"/>
          </a:xfrm>
          <a:prstGeom prst="rect">
            <a:avLst/>
          </a:prstGeom>
        </p:spPr>
      </p:pic>
      <p:sp>
        <p:nvSpPr>
          <p:cNvPr id="15" name="Arrondir un rectangle à un seul coin 14">
            <a:extLst>
              <a:ext uri="{FF2B5EF4-FFF2-40B4-BE49-F238E27FC236}">
                <a16:creationId xmlns:a16="http://schemas.microsoft.com/office/drawing/2014/main" id="{3223291D-AD9D-D047-8717-5ABE8BA5EF1D}"/>
              </a:ext>
            </a:extLst>
          </p:cNvPr>
          <p:cNvSpPr/>
          <p:nvPr/>
        </p:nvSpPr>
        <p:spPr>
          <a:xfrm>
            <a:off x="2457450" y="2336925"/>
            <a:ext cx="2043113" cy="1333724"/>
          </a:xfrm>
          <a:prstGeom prst="round1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040363" y="5318692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ACC : </a:t>
            </a:r>
            <a:r>
              <a:rPr lang="fr-FR" b="1" dirty="0" err="1"/>
              <a:t>Corticosurrénalome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915151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F397D1A3-3BB1-A341-AB93-46A5398C0E5E}"/>
              </a:ext>
            </a:extLst>
          </p:cNvPr>
          <p:cNvSpPr txBox="1"/>
          <p:nvPr/>
        </p:nvSpPr>
        <p:spPr>
          <a:xfrm>
            <a:off x="3417924" y="4772005"/>
            <a:ext cx="877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Aucun ACC homogène &lt; 4 cm avec DS &lt; ou = 20 UH  Aucun ACC homogène avec DS &lt; 10 UH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D0D041-531A-184E-A3A2-02F80D5D84D3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6759D3A-E267-084F-AB8F-012572F9E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291698-6D0D-364D-A317-F9AC475B9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66" y="757145"/>
            <a:ext cx="5689600" cy="44262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D65532-5147-434E-BA8F-75E37A73F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97734"/>
            <a:ext cx="12192000" cy="1187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05929C0-E83F-224C-97CA-3C2D72B83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66034"/>
            <a:ext cx="12192000" cy="531700"/>
          </a:xfrm>
          <a:prstGeom prst="rect">
            <a:avLst/>
          </a:prstGeom>
        </p:spPr>
      </p:pic>
      <p:sp>
        <p:nvSpPr>
          <p:cNvPr id="14" name="Arrondir un rectangle à un seul coin 13">
            <a:extLst>
              <a:ext uri="{FF2B5EF4-FFF2-40B4-BE49-F238E27FC236}">
                <a16:creationId xmlns:a16="http://schemas.microsoft.com/office/drawing/2014/main" id="{672FB7A2-756D-1B46-8F54-A8CACE6123FD}"/>
              </a:ext>
            </a:extLst>
          </p:cNvPr>
          <p:cNvSpPr/>
          <p:nvPr/>
        </p:nvSpPr>
        <p:spPr>
          <a:xfrm>
            <a:off x="4870450" y="5261888"/>
            <a:ext cx="4959350" cy="913063"/>
          </a:xfrm>
          <a:prstGeom prst="round1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4997D1-27CF-664F-B8C5-B03595B384A7}"/>
              </a:ext>
            </a:extLst>
          </p:cNvPr>
          <p:cNvSpPr/>
          <p:nvPr/>
        </p:nvSpPr>
        <p:spPr>
          <a:xfrm>
            <a:off x="6693637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Marty et al. EJE 2018</a:t>
            </a:r>
          </a:p>
        </p:txBody>
      </p:sp>
    </p:spTree>
    <p:extLst>
      <p:ext uri="{BB962C8B-B14F-4D97-AF65-F5344CB8AC3E}">
        <p14:creationId xmlns:p14="http://schemas.microsoft.com/office/powerpoint/2010/main" val="1749898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CDE0168A-FAED-F342-9825-8E5A50C54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922" y="701752"/>
            <a:ext cx="7381657" cy="59523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EAAA2C-6729-FE4B-A85E-D61DAD7A7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18" y="1013515"/>
            <a:ext cx="4159250" cy="5340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B228AE-CCFE-674A-A0F3-1768685CA338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59A5C59-7A17-914A-9993-85AC9157A743}"/>
              </a:ext>
            </a:extLst>
          </p:cNvPr>
          <p:cNvSpPr txBox="1">
            <a:spLocks/>
          </p:cNvSpPr>
          <p:nvPr/>
        </p:nvSpPr>
        <p:spPr>
          <a:xfrm>
            <a:off x="238754" y="-2063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6227A8-E325-9E4A-B1D1-AE181143C437}"/>
              </a:ext>
            </a:extLst>
          </p:cNvPr>
          <p:cNvSpPr/>
          <p:nvPr/>
        </p:nvSpPr>
        <p:spPr>
          <a:xfrm>
            <a:off x="8356209" y="701752"/>
            <a:ext cx="3660370" cy="5952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38754" y="5688267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ACC : </a:t>
            </a:r>
            <a:r>
              <a:rPr lang="fr-FR" b="1" dirty="0" err="1"/>
              <a:t>Corticosurrénalome</a:t>
            </a:r>
            <a:endParaRPr lang="fr-FR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5949316" y="4857233"/>
            <a:ext cx="665945" cy="283224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949316" y="4856594"/>
            <a:ext cx="970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≥ 4 cm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6728298" y="4823753"/>
            <a:ext cx="832721" cy="429969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749620" y="4799200"/>
            <a:ext cx="10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Imagerie péjorative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7601615" y="4824004"/>
            <a:ext cx="832721" cy="429969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7527395" y="4830335"/>
            <a:ext cx="10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Panel </a:t>
            </a:r>
            <a:r>
              <a:rPr lang="fr-FR" sz="1200" dirty="0" err="1"/>
              <a:t>stéroïd</a:t>
            </a:r>
            <a:endParaRPr lang="fr-FR" sz="1200" dirty="0"/>
          </a:p>
          <a:p>
            <a:r>
              <a:rPr lang="fr-FR" sz="1200" dirty="0"/>
              <a:t> haut risque</a:t>
            </a:r>
          </a:p>
        </p:txBody>
      </p:sp>
    </p:spTree>
    <p:extLst>
      <p:ext uri="{BB962C8B-B14F-4D97-AF65-F5344CB8AC3E}">
        <p14:creationId xmlns:p14="http://schemas.microsoft.com/office/powerpoint/2010/main" val="2994698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CDE0168A-FAED-F342-9825-8E5A50C54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922" y="701752"/>
            <a:ext cx="7381657" cy="59523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EAAA2C-6729-FE4B-A85E-D61DAD7A7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18" y="1013515"/>
            <a:ext cx="4159250" cy="5340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B228AE-CCFE-674A-A0F3-1768685CA338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59A5C59-7A17-914A-9993-85AC9157A743}"/>
              </a:ext>
            </a:extLst>
          </p:cNvPr>
          <p:cNvSpPr txBox="1">
            <a:spLocks/>
          </p:cNvSpPr>
          <p:nvPr/>
        </p:nvSpPr>
        <p:spPr>
          <a:xfrm>
            <a:off x="238754" y="-2063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6227A8-E325-9E4A-B1D1-AE181143C437}"/>
              </a:ext>
            </a:extLst>
          </p:cNvPr>
          <p:cNvSpPr/>
          <p:nvPr/>
        </p:nvSpPr>
        <p:spPr>
          <a:xfrm>
            <a:off x="8356209" y="701752"/>
            <a:ext cx="3660370" cy="5952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vers la gauche 3">
            <a:extLst>
              <a:ext uri="{FF2B5EF4-FFF2-40B4-BE49-F238E27FC236}">
                <a16:creationId xmlns:a16="http://schemas.microsoft.com/office/drawing/2014/main" id="{97A117C3-7141-3B40-98F9-6E4956436613}"/>
              </a:ext>
            </a:extLst>
          </p:cNvPr>
          <p:cNvSpPr/>
          <p:nvPr/>
        </p:nvSpPr>
        <p:spPr>
          <a:xfrm>
            <a:off x="4192173" y="3315922"/>
            <a:ext cx="1814732" cy="323557"/>
          </a:xfrm>
          <a:prstGeom prst="leftArrow">
            <a:avLst/>
          </a:prstGeom>
          <a:solidFill>
            <a:srgbClr val="A4D2E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a gauche 8">
            <a:extLst>
              <a:ext uri="{FF2B5EF4-FFF2-40B4-BE49-F238E27FC236}">
                <a16:creationId xmlns:a16="http://schemas.microsoft.com/office/drawing/2014/main" id="{DD5BA933-9875-C748-A74F-87C8481B6195}"/>
              </a:ext>
            </a:extLst>
          </p:cNvPr>
          <p:cNvSpPr/>
          <p:nvPr/>
        </p:nvSpPr>
        <p:spPr>
          <a:xfrm>
            <a:off x="4192173" y="4354587"/>
            <a:ext cx="1814732" cy="323557"/>
          </a:xfrm>
          <a:prstGeom prst="leftArrow">
            <a:avLst/>
          </a:prstGeom>
          <a:solidFill>
            <a:srgbClr val="3C9EC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6E2DEAC-319A-6942-8117-D8249FDE08F6}"/>
              </a:ext>
            </a:extLst>
          </p:cNvPr>
          <p:cNvSpPr txBox="1"/>
          <p:nvPr/>
        </p:nvSpPr>
        <p:spPr>
          <a:xfrm>
            <a:off x="3314310" y="4254755"/>
            <a:ext cx="219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3C9EC0"/>
                </a:solidFill>
              </a:rPr>
              <a:t>20 %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50637D4-0489-E349-AA10-B4D65D8BA58C}"/>
              </a:ext>
            </a:extLst>
          </p:cNvPr>
          <p:cNvSpPr txBox="1"/>
          <p:nvPr/>
        </p:nvSpPr>
        <p:spPr>
          <a:xfrm>
            <a:off x="3314310" y="3208000"/>
            <a:ext cx="219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A4D2E2"/>
                </a:solidFill>
              </a:rPr>
              <a:t>80 %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38754" y="5688267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ACC : </a:t>
            </a:r>
            <a:r>
              <a:rPr lang="fr-FR" b="1" dirty="0" err="1"/>
              <a:t>Corticosurrénalome</a:t>
            </a:r>
            <a:endParaRPr lang="fr-FR" b="1" dirty="0"/>
          </a:p>
        </p:txBody>
      </p:sp>
      <p:sp>
        <p:nvSpPr>
          <p:cNvPr id="15" name="Rectangle à coins arrondis 14"/>
          <p:cNvSpPr/>
          <p:nvPr/>
        </p:nvSpPr>
        <p:spPr>
          <a:xfrm>
            <a:off x="5949316" y="4857233"/>
            <a:ext cx="665945" cy="283224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5949316" y="4856594"/>
            <a:ext cx="970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≥ 4 cm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6728298" y="4823753"/>
            <a:ext cx="832721" cy="429969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6749620" y="4799200"/>
            <a:ext cx="10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Imagerie péjorative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7601615" y="4824004"/>
            <a:ext cx="832721" cy="429969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7527395" y="4830335"/>
            <a:ext cx="10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Panel </a:t>
            </a:r>
            <a:r>
              <a:rPr lang="fr-FR" sz="1200" dirty="0" err="1"/>
              <a:t>stéroïd</a:t>
            </a:r>
            <a:endParaRPr lang="fr-FR" sz="1200" dirty="0"/>
          </a:p>
          <a:p>
            <a:r>
              <a:rPr lang="fr-FR" sz="1200" dirty="0"/>
              <a:t> haut risque</a:t>
            </a:r>
          </a:p>
        </p:txBody>
      </p:sp>
    </p:spTree>
    <p:extLst>
      <p:ext uri="{BB962C8B-B14F-4D97-AF65-F5344CB8AC3E}">
        <p14:creationId xmlns:p14="http://schemas.microsoft.com/office/powerpoint/2010/main" val="4111038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CDE0168A-FAED-F342-9825-8E5A50C54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922" y="701752"/>
            <a:ext cx="7381657" cy="59523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EAAA2C-6729-FE4B-A85E-D61DAD7A7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18" y="1013515"/>
            <a:ext cx="4159250" cy="5340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B228AE-CCFE-674A-A0F3-1768685CA338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59A5C59-7A17-914A-9993-85AC9157A743}"/>
              </a:ext>
            </a:extLst>
          </p:cNvPr>
          <p:cNvSpPr txBox="1">
            <a:spLocks/>
          </p:cNvSpPr>
          <p:nvPr/>
        </p:nvSpPr>
        <p:spPr>
          <a:xfrm>
            <a:off x="238754" y="-2063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3DE4B9-0318-C44C-8D26-79AA9F1C4DE2}"/>
              </a:ext>
            </a:extLst>
          </p:cNvPr>
          <p:cNvSpPr/>
          <p:nvPr/>
        </p:nvSpPr>
        <p:spPr>
          <a:xfrm>
            <a:off x="10944665" y="701752"/>
            <a:ext cx="1071914" cy="5952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38754" y="5688267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ACC : </a:t>
            </a:r>
            <a:r>
              <a:rPr lang="fr-FR" b="1" dirty="0" err="1"/>
              <a:t>Corticosurrénalome</a:t>
            </a:r>
            <a:endParaRPr lang="fr-FR" b="1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5949316" y="4857233"/>
            <a:ext cx="665945" cy="283224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949316" y="4856594"/>
            <a:ext cx="970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≥ 4 cm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6728298" y="4823753"/>
            <a:ext cx="832721" cy="429969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6749620" y="4799200"/>
            <a:ext cx="10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Imagerie péjorative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7601615" y="4824004"/>
            <a:ext cx="832721" cy="429969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7527395" y="4830335"/>
            <a:ext cx="10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Panel </a:t>
            </a:r>
            <a:r>
              <a:rPr lang="fr-FR" sz="1200" dirty="0" err="1"/>
              <a:t>stéroïd</a:t>
            </a:r>
            <a:endParaRPr lang="fr-FR" sz="1200" dirty="0"/>
          </a:p>
          <a:p>
            <a:r>
              <a:rPr lang="fr-FR" sz="1200" dirty="0"/>
              <a:t> haut risque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10259550" y="4828866"/>
            <a:ext cx="580895" cy="1045033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228421" y="4845753"/>
            <a:ext cx="9969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 ≥ 4 cm</a:t>
            </a:r>
          </a:p>
          <a:p>
            <a:r>
              <a:rPr lang="fr-FR" sz="1200" dirty="0"/>
              <a:t>+ Panel     </a:t>
            </a:r>
            <a:r>
              <a:rPr lang="fr-FR" sz="1200" dirty="0" err="1"/>
              <a:t>stéroïd</a:t>
            </a:r>
            <a:endParaRPr lang="fr-FR" sz="1200" dirty="0"/>
          </a:p>
          <a:p>
            <a:r>
              <a:rPr lang="fr-FR" sz="1200" dirty="0"/>
              <a:t>   haut </a:t>
            </a:r>
          </a:p>
          <a:p>
            <a:r>
              <a:rPr lang="fr-FR" sz="1200" dirty="0"/>
              <a:t>risque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8473262" y="4846883"/>
            <a:ext cx="849341" cy="713193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8474932" y="4881753"/>
            <a:ext cx="82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 ≥ 4 cm + Imagerie péjorative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9369189" y="4764174"/>
            <a:ext cx="763346" cy="1292850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9318775" y="4765259"/>
            <a:ext cx="852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Imagerie péjorative</a:t>
            </a:r>
          </a:p>
          <a:p>
            <a:pPr algn="ctr"/>
            <a:r>
              <a:rPr lang="fr-FR" sz="1200" dirty="0"/>
              <a:t>+ Panel </a:t>
            </a:r>
            <a:r>
              <a:rPr lang="fr-FR" sz="1200" dirty="0" err="1"/>
              <a:t>steroïd</a:t>
            </a:r>
            <a:r>
              <a:rPr lang="fr-FR" sz="1200" dirty="0"/>
              <a:t> haut risque</a:t>
            </a:r>
          </a:p>
        </p:txBody>
      </p:sp>
    </p:spTree>
    <p:extLst>
      <p:ext uri="{BB962C8B-B14F-4D97-AF65-F5344CB8AC3E}">
        <p14:creationId xmlns:p14="http://schemas.microsoft.com/office/powerpoint/2010/main" val="2407109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CDE0168A-FAED-F342-9825-8E5A50C54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922" y="701752"/>
            <a:ext cx="7381657" cy="59523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EAAA2C-6729-FE4B-A85E-D61DAD7A7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18" y="1013515"/>
            <a:ext cx="4159250" cy="5340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B228AE-CCFE-674A-A0F3-1768685CA338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59A5C59-7A17-914A-9993-85AC9157A743}"/>
              </a:ext>
            </a:extLst>
          </p:cNvPr>
          <p:cNvSpPr txBox="1">
            <a:spLocks/>
          </p:cNvSpPr>
          <p:nvPr/>
        </p:nvSpPr>
        <p:spPr>
          <a:xfrm>
            <a:off x="238754" y="-2063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3094DA-97CC-694D-99CE-F2CCE44145B0}"/>
              </a:ext>
            </a:extLst>
          </p:cNvPr>
          <p:cNvSpPr/>
          <p:nvPr/>
        </p:nvSpPr>
        <p:spPr>
          <a:xfrm>
            <a:off x="10944665" y="701752"/>
            <a:ext cx="1071914" cy="311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38754" y="5688267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ACC : </a:t>
            </a:r>
            <a:r>
              <a:rPr lang="fr-FR" b="1" dirty="0" err="1"/>
              <a:t>Corticosurrénalome</a:t>
            </a:r>
            <a:endParaRPr lang="fr-FR" b="1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5949316" y="4857233"/>
            <a:ext cx="665945" cy="283224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5949316" y="4856594"/>
            <a:ext cx="970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≥ 4 cm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6728298" y="4823753"/>
            <a:ext cx="832721" cy="429969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6749620" y="4799200"/>
            <a:ext cx="10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Imagerie péjorative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7601615" y="4824004"/>
            <a:ext cx="832721" cy="429969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7527395" y="4830335"/>
            <a:ext cx="10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Panel </a:t>
            </a:r>
            <a:r>
              <a:rPr lang="fr-FR" sz="1200" dirty="0" err="1"/>
              <a:t>stéroïd</a:t>
            </a:r>
            <a:endParaRPr lang="fr-FR" sz="1200" dirty="0"/>
          </a:p>
          <a:p>
            <a:r>
              <a:rPr lang="fr-FR" sz="1200" dirty="0"/>
              <a:t> haut risque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10259550" y="4828866"/>
            <a:ext cx="580895" cy="1045033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0228421" y="4845753"/>
            <a:ext cx="9969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 ≥ 4 cm</a:t>
            </a:r>
          </a:p>
          <a:p>
            <a:r>
              <a:rPr lang="fr-FR" sz="1200" dirty="0"/>
              <a:t>+ Panel     </a:t>
            </a:r>
            <a:r>
              <a:rPr lang="fr-FR" sz="1200" dirty="0" err="1"/>
              <a:t>stéroïd</a:t>
            </a:r>
            <a:endParaRPr lang="fr-FR" sz="1200" dirty="0"/>
          </a:p>
          <a:p>
            <a:r>
              <a:rPr lang="fr-FR" sz="1200" dirty="0"/>
              <a:t>   haut </a:t>
            </a:r>
          </a:p>
          <a:p>
            <a:r>
              <a:rPr lang="fr-FR" sz="1200" dirty="0"/>
              <a:t>risque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8473262" y="4846883"/>
            <a:ext cx="849341" cy="713193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8474932" y="4881753"/>
            <a:ext cx="82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 ≥ 4 cm + Imagerie péjorative</a:t>
            </a:r>
          </a:p>
        </p:txBody>
      </p:sp>
      <p:sp>
        <p:nvSpPr>
          <p:cNvPr id="28" name="Rectangle à coins arrondis 27"/>
          <p:cNvSpPr/>
          <p:nvPr/>
        </p:nvSpPr>
        <p:spPr>
          <a:xfrm>
            <a:off x="9369189" y="4764174"/>
            <a:ext cx="763346" cy="1292850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9318775" y="4765259"/>
            <a:ext cx="852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Imagerie péjorative</a:t>
            </a:r>
          </a:p>
          <a:p>
            <a:pPr algn="ctr"/>
            <a:r>
              <a:rPr lang="fr-FR" sz="1200" dirty="0"/>
              <a:t>+ Panel </a:t>
            </a:r>
            <a:r>
              <a:rPr lang="fr-FR" sz="1200" dirty="0" err="1"/>
              <a:t>steroïd</a:t>
            </a:r>
            <a:r>
              <a:rPr lang="fr-FR" sz="1200" dirty="0"/>
              <a:t> haut risque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10998975" y="4784515"/>
            <a:ext cx="802272" cy="1386080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10948561" y="4785600"/>
            <a:ext cx="8526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≥ 4 cm</a:t>
            </a:r>
          </a:p>
          <a:p>
            <a:pPr algn="ctr"/>
            <a:r>
              <a:rPr lang="fr-FR" sz="1200" b="1" dirty="0"/>
              <a:t>+</a:t>
            </a:r>
            <a:r>
              <a:rPr lang="fr-FR" sz="1200" dirty="0"/>
              <a:t> Imagerie péjorative</a:t>
            </a:r>
          </a:p>
          <a:p>
            <a:pPr algn="ctr"/>
            <a:r>
              <a:rPr lang="fr-FR" sz="1200" b="1" dirty="0"/>
              <a:t>+</a:t>
            </a:r>
            <a:r>
              <a:rPr lang="fr-FR" sz="1200" dirty="0"/>
              <a:t> Panel </a:t>
            </a:r>
            <a:r>
              <a:rPr lang="fr-FR" sz="1200" dirty="0" err="1"/>
              <a:t>steroïd</a:t>
            </a:r>
            <a:r>
              <a:rPr lang="fr-FR" sz="1200" dirty="0"/>
              <a:t> haut risque</a:t>
            </a:r>
          </a:p>
        </p:txBody>
      </p:sp>
    </p:spTree>
    <p:extLst>
      <p:ext uri="{BB962C8B-B14F-4D97-AF65-F5344CB8AC3E}">
        <p14:creationId xmlns:p14="http://schemas.microsoft.com/office/powerpoint/2010/main" val="1096215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BC77CEC4-197C-0047-9333-DCD29DBCBF6B}"/>
              </a:ext>
            </a:extLst>
          </p:cNvPr>
          <p:cNvGrpSpPr/>
          <p:nvPr/>
        </p:nvGrpSpPr>
        <p:grpSpPr>
          <a:xfrm>
            <a:off x="7745137" y="-521337"/>
            <a:ext cx="4198293" cy="4198293"/>
            <a:chOff x="2319769" y="10659946"/>
            <a:chExt cx="4198293" cy="419829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F53B314-B9B4-FC4E-8D99-1434B6B0D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667108">
              <a:off x="2319769" y="10659946"/>
              <a:ext cx="4198293" cy="4198293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299F4CD0-C9A6-804B-A10C-0550069FC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2895" y="11951089"/>
              <a:ext cx="1346020" cy="808003"/>
            </a:xfrm>
            <a:prstGeom prst="rect">
              <a:avLst/>
            </a:prstGeom>
          </p:spPr>
        </p:pic>
      </p:grp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La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spectrométrie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 de masse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4A6DCF8B-3047-D24A-A0BB-CB09D9276798}"/>
              </a:ext>
            </a:extLst>
          </p:cNvPr>
          <p:cNvSpPr/>
          <p:nvPr/>
        </p:nvSpPr>
        <p:spPr>
          <a:xfrm>
            <a:off x="365437" y="1125026"/>
            <a:ext cx="3192905" cy="8792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804718-2E5C-AD46-BEFD-AAA1E4F67FA7}"/>
              </a:ext>
            </a:extLst>
          </p:cNvPr>
          <p:cNvSpPr txBox="1"/>
          <p:nvPr/>
        </p:nvSpPr>
        <p:spPr>
          <a:xfrm>
            <a:off x="1006305" y="1272251"/>
            <a:ext cx="2653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</a:rPr>
              <a:t>PRINCIPES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8029084-5BA3-5A44-B0F0-1746F6486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0540" y="2658463"/>
            <a:ext cx="1721978" cy="11472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9C6887C-F614-0E4F-81C2-BE959B57A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48" y="4023899"/>
            <a:ext cx="213402" cy="897899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648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CDE0168A-FAED-F342-9825-8E5A50C54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922" y="701752"/>
            <a:ext cx="7381657" cy="59523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EAAA2C-6729-FE4B-A85E-D61DAD7A7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18" y="1013515"/>
            <a:ext cx="4159250" cy="5340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B228AE-CCFE-674A-A0F3-1768685CA338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59A5C59-7A17-914A-9993-85AC9157A743}"/>
              </a:ext>
            </a:extLst>
          </p:cNvPr>
          <p:cNvSpPr txBox="1">
            <a:spLocks/>
          </p:cNvSpPr>
          <p:nvPr/>
        </p:nvSpPr>
        <p:spPr>
          <a:xfrm>
            <a:off x="238754" y="-2063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3094DA-97CC-694D-99CE-F2CCE44145B0}"/>
              </a:ext>
            </a:extLst>
          </p:cNvPr>
          <p:cNvSpPr/>
          <p:nvPr/>
        </p:nvSpPr>
        <p:spPr>
          <a:xfrm>
            <a:off x="10944665" y="701752"/>
            <a:ext cx="1071914" cy="311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a gauche 12">
            <a:extLst>
              <a:ext uri="{FF2B5EF4-FFF2-40B4-BE49-F238E27FC236}">
                <a16:creationId xmlns:a16="http://schemas.microsoft.com/office/drawing/2014/main" id="{F42FE6D7-24B7-144A-ACC5-A5BA68C36F49}"/>
              </a:ext>
            </a:extLst>
          </p:cNvPr>
          <p:cNvSpPr/>
          <p:nvPr/>
        </p:nvSpPr>
        <p:spPr>
          <a:xfrm>
            <a:off x="4192172" y="2994882"/>
            <a:ext cx="7294815" cy="254755"/>
          </a:xfrm>
          <a:prstGeom prst="leftArrow">
            <a:avLst/>
          </a:prstGeom>
          <a:solidFill>
            <a:srgbClr val="A4D2E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a gauche 13">
            <a:extLst>
              <a:ext uri="{FF2B5EF4-FFF2-40B4-BE49-F238E27FC236}">
                <a16:creationId xmlns:a16="http://schemas.microsoft.com/office/drawing/2014/main" id="{639B2D2B-4DFF-8649-9487-9F90DB58C201}"/>
              </a:ext>
            </a:extLst>
          </p:cNvPr>
          <p:cNvSpPr/>
          <p:nvPr/>
        </p:nvSpPr>
        <p:spPr>
          <a:xfrm>
            <a:off x="4192172" y="4424926"/>
            <a:ext cx="6963507" cy="273684"/>
          </a:xfrm>
          <a:prstGeom prst="leftArrow">
            <a:avLst/>
          </a:prstGeom>
          <a:solidFill>
            <a:srgbClr val="3C9EC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AD8155-01F9-8049-93A0-2FF2F4AA00D8}"/>
              </a:ext>
            </a:extLst>
          </p:cNvPr>
          <p:cNvSpPr/>
          <p:nvPr/>
        </p:nvSpPr>
        <p:spPr>
          <a:xfrm>
            <a:off x="11352628" y="3071772"/>
            <a:ext cx="134359" cy="1170028"/>
          </a:xfrm>
          <a:prstGeom prst="rect">
            <a:avLst/>
          </a:prstGeom>
          <a:solidFill>
            <a:srgbClr val="A4D2E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ADCB420-E497-B44B-BD42-A82A6672FF1C}"/>
              </a:ext>
            </a:extLst>
          </p:cNvPr>
          <p:cNvSpPr txBox="1"/>
          <p:nvPr/>
        </p:nvSpPr>
        <p:spPr>
          <a:xfrm>
            <a:off x="3214071" y="2847009"/>
            <a:ext cx="2278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A4D2E2"/>
                </a:solidFill>
              </a:rPr>
              <a:t>24%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9AF0CD2-172B-554A-A395-73C5F839960E}"/>
              </a:ext>
            </a:extLst>
          </p:cNvPr>
          <p:cNvSpPr txBox="1"/>
          <p:nvPr/>
        </p:nvSpPr>
        <p:spPr>
          <a:xfrm>
            <a:off x="3214071" y="4340238"/>
            <a:ext cx="10832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3C9EC0"/>
                </a:solidFill>
              </a:rPr>
              <a:t>76 %</a:t>
            </a:r>
          </a:p>
          <a:p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38754" y="5688267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ACC : </a:t>
            </a:r>
            <a:r>
              <a:rPr lang="fr-FR" b="1" dirty="0" err="1"/>
              <a:t>Corticosurrénalome</a:t>
            </a:r>
            <a:endParaRPr lang="fr-FR" b="1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5949316" y="4857233"/>
            <a:ext cx="665945" cy="283224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949316" y="4856594"/>
            <a:ext cx="970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≥ 4 cm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6728298" y="4823753"/>
            <a:ext cx="832721" cy="429969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6749620" y="4799200"/>
            <a:ext cx="10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Imagerie péjorative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7601615" y="4824004"/>
            <a:ext cx="832721" cy="429969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7527395" y="4830335"/>
            <a:ext cx="10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Panel </a:t>
            </a:r>
            <a:r>
              <a:rPr lang="fr-FR" sz="1200" dirty="0" err="1"/>
              <a:t>stéroïd</a:t>
            </a:r>
            <a:endParaRPr lang="fr-FR" sz="1200" dirty="0"/>
          </a:p>
          <a:p>
            <a:r>
              <a:rPr lang="fr-FR" sz="1200" dirty="0"/>
              <a:t> haut risque</a:t>
            </a:r>
          </a:p>
        </p:txBody>
      </p:sp>
      <p:sp>
        <p:nvSpPr>
          <p:cNvPr id="28" name="Rectangle à coins arrondis 27"/>
          <p:cNvSpPr/>
          <p:nvPr/>
        </p:nvSpPr>
        <p:spPr>
          <a:xfrm>
            <a:off x="10259550" y="4828866"/>
            <a:ext cx="580895" cy="1045033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10228421" y="4845753"/>
            <a:ext cx="9969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 ≥ 4 cm</a:t>
            </a:r>
          </a:p>
          <a:p>
            <a:r>
              <a:rPr lang="fr-FR" sz="1200" dirty="0"/>
              <a:t>+ Panel     </a:t>
            </a:r>
            <a:r>
              <a:rPr lang="fr-FR" sz="1200" dirty="0" err="1"/>
              <a:t>stéroïd</a:t>
            </a:r>
            <a:endParaRPr lang="fr-FR" sz="1200" dirty="0"/>
          </a:p>
          <a:p>
            <a:r>
              <a:rPr lang="fr-FR" sz="1200" dirty="0"/>
              <a:t>   haut </a:t>
            </a:r>
          </a:p>
          <a:p>
            <a:r>
              <a:rPr lang="fr-FR" sz="1200" dirty="0"/>
              <a:t>risque</a:t>
            </a:r>
          </a:p>
        </p:txBody>
      </p:sp>
      <p:sp>
        <p:nvSpPr>
          <p:cNvPr id="32" name="Rectangle à coins arrondis 31"/>
          <p:cNvSpPr/>
          <p:nvPr/>
        </p:nvSpPr>
        <p:spPr>
          <a:xfrm>
            <a:off x="8473262" y="4846883"/>
            <a:ext cx="849341" cy="713193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8474932" y="4881753"/>
            <a:ext cx="82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 ≥ 4 cm + Imagerie péjorative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9369189" y="4764174"/>
            <a:ext cx="763346" cy="1292850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9318775" y="4765259"/>
            <a:ext cx="852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Imagerie péjorative</a:t>
            </a:r>
          </a:p>
          <a:p>
            <a:pPr algn="ctr"/>
            <a:r>
              <a:rPr lang="fr-FR" sz="1200" dirty="0"/>
              <a:t>+ Panel </a:t>
            </a:r>
            <a:r>
              <a:rPr lang="fr-FR" sz="1200" dirty="0" err="1"/>
              <a:t>steroïd</a:t>
            </a:r>
            <a:r>
              <a:rPr lang="fr-FR" sz="1200" dirty="0"/>
              <a:t> haut risque</a:t>
            </a:r>
          </a:p>
        </p:txBody>
      </p:sp>
      <p:sp>
        <p:nvSpPr>
          <p:cNvPr id="36" name="Rectangle à coins arrondis 35"/>
          <p:cNvSpPr/>
          <p:nvPr/>
        </p:nvSpPr>
        <p:spPr>
          <a:xfrm>
            <a:off x="10998975" y="4784515"/>
            <a:ext cx="802272" cy="1386080"/>
          </a:xfrm>
          <a:prstGeom prst="roundRect">
            <a:avLst/>
          </a:prstGeom>
          <a:solidFill>
            <a:srgbClr val="A4D2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10948561" y="4785600"/>
            <a:ext cx="8526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≥ 4 cm</a:t>
            </a:r>
          </a:p>
          <a:p>
            <a:pPr algn="ctr"/>
            <a:r>
              <a:rPr lang="fr-FR" sz="1200" b="1" dirty="0"/>
              <a:t>+</a:t>
            </a:r>
            <a:r>
              <a:rPr lang="fr-FR" sz="1200" dirty="0"/>
              <a:t> Imagerie péjorative</a:t>
            </a:r>
          </a:p>
          <a:p>
            <a:pPr algn="ctr"/>
            <a:r>
              <a:rPr lang="fr-FR" sz="1200" b="1" dirty="0"/>
              <a:t>+</a:t>
            </a:r>
            <a:r>
              <a:rPr lang="fr-FR" sz="1200" dirty="0"/>
              <a:t> Panel </a:t>
            </a:r>
            <a:r>
              <a:rPr lang="fr-FR" sz="1200" dirty="0" err="1"/>
              <a:t>steroïd</a:t>
            </a:r>
            <a:r>
              <a:rPr lang="fr-FR" sz="1200" dirty="0"/>
              <a:t> haut risque</a:t>
            </a:r>
          </a:p>
        </p:txBody>
      </p:sp>
    </p:spTree>
    <p:extLst>
      <p:ext uri="{BB962C8B-B14F-4D97-AF65-F5344CB8AC3E}">
        <p14:creationId xmlns:p14="http://schemas.microsoft.com/office/powerpoint/2010/main" val="3870987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014EF488-248C-124E-9E36-2CD4ADC20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914" y="833114"/>
            <a:ext cx="8766810" cy="52211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84612F-FBFF-F144-92DF-49BD8879ABA8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162AF4D-740C-5242-BB16-B42EA312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1E991B7-CD2D-904B-B2B7-0BD2BE2A7419}"/>
              </a:ext>
            </a:extLst>
          </p:cNvPr>
          <p:cNvSpPr txBox="1">
            <a:spLocks/>
          </p:cNvSpPr>
          <p:nvPr/>
        </p:nvSpPr>
        <p:spPr>
          <a:xfrm>
            <a:off x="167441" y="-22340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b="1">
                <a:solidFill>
                  <a:srgbClr val="002060"/>
                </a:solidFill>
                <a:latin typeface="+mn-lt"/>
              </a:rPr>
              <a:t>Diagnostic de 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8754" y="5688267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ACC : </a:t>
            </a:r>
            <a:r>
              <a:rPr lang="fr-FR" b="1" dirty="0" err="1"/>
              <a:t>Corticosurrénalome</a:t>
            </a:r>
            <a:endParaRPr lang="fr-FR" b="1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A155CD8-C51B-4544-BAF6-2EE766D19C22}"/>
              </a:ext>
            </a:extLst>
          </p:cNvPr>
          <p:cNvSpPr/>
          <p:nvPr/>
        </p:nvSpPr>
        <p:spPr>
          <a:xfrm>
            <a:off x="4500563" y="3429000"/>
            <a:ext cx="1421266" cy="446314"/>
          </a:xfrm>
          <a:prstGeom prst="roundRect">
            <a:avLst/>
          </a:prstGeom>
          <a:solidFill>
            <a:srgbClr val="CCD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A57FB3B-8FFB-7C4B-B86F-1F828A7A5423}"/>
              </a:ext>
            </a:extLst>
          </p:cNvPr>
          <p:cNvSpPr/>
          <p:nvPr/>
        </p:nvSpPr>
        <p:spPr>
          <a:xfrm>
            <a:off x="4466728" y="4628536"/>
            <a:ext cx="1421266" cy="446314"/>
          </a:xfrm>
          <a:prstGeom prst="roundRect">
            <a:avLst/>
          </a:prstGeom>
          <a:solidFill>
            <a:srgbClr val="CCD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596C68A-9715-0C44-995B-BE1CABC1800A}"/>
              </a:ext>
            </a:extLst>
          </p:cNvPr>
          <p:cNvSpPr/>
          <p:nvPr/>
        </p:nvSpPr>
        <p:spPr>
          <a:xfrm>
            <a:off x="6513356" y="3426172"/>
            <a:ext cx="1421266" cy="446314"/>
          </a:xfrm>
          <a:prstGeom prst="roundRect">
            <a:avLst/>
          </a:prstGeom>
          <a:solidFill>
            <a:srgbClr val="F2BB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672ECCF-296C-F548-BF23-98C755B5F30D}"/>
              </a:ext>
            </a:extLst>
          </p:cNvPr>
          <p:cNvSpPr/>
          <p:nvPr/>
        </p:nvSpPr>
        <p:spPr>
          <a:xfrm>
            <a:off x="8397041" y="4628536"/>
            <a:ext cx="1421266" cy="446314"/>
          </a:xfrm>
          <a:prstGeom prst="roundRect">
            <a:avLst/>
          </a:prstGeom>
          <a:solidFill>
            <a:srgbClr val="F2BB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072F761-664C-8A4F-8673-DD5809ACEE98}"/>
              </a:ext>
            </a:extLst>
          </p:cNvPr>
          <p:cNvSpPr/>
          <p:nvPr/>
        </p:nvSpPr>
        <p:spPr>
          <a:xfrm>
            <a:off x="6486358" y="4654770"/>
            <a:ext cx="1421266" cy="446314"/>
          </a:xfrm>
          <a:prstGeom prst="roundRect">
            <a:avLst/>
          </a:prstGeom>
          <a:solidFill>
            <a:srgbClr val="CEC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4501706-EF93-9F4C-BA24-59449BE2E76F}"/>
              </a:ext>
            </a:extLst>
          </p:cNvPr>
          <p:cNvSpPr txBox="1"/>
          <p:nvPr/>
        </p:nvSpPr>
        <p:spPr>
          <a:xfrm>
            <a:off x="6651541" y="3391012"/>
            <a:ext cx="1283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Imagerie péjorative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B2A2164-EE28-AF41-B87F-320601C98837}"/>
              </a:ext>
            </a:extLst>
          </p:cNvPr>
          <p:cNvSpPr txBox="1"/>
          <p:nvPr/>
        </p:nvSpPr>
        <p:spPr>
          <a:xfrm>
            <a:off x="4522479" y="3391012"/>
            <a:ext cx="1421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Imagerie non péjorative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8C78125-16F4-0B45-8137-1DDD75C92205}"/>
              </a:ext>
            </a:extLst>
          </p:cNvPr>
          <p:cNvSpPr txBox="1"/>
          <p:nvPr/>
        </p:nvSpPr>
        <p:spPr>
          <a:xfrm>
            <a:off x="4493336" y="4707107"/>
            <a:ext cx="1421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Risque BAS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6F67DE5-3325-1547-8DDA-29FB400D11F4}"/>
              </a:ext>
            </a:extLst>
          </p:cNvPr>
          <p:cNvSpPr txBox="1"/>
          <p:nvPr/>
        </p:nvSpPr>
        <p:spPr>
          <a:xfrm>
            <a:off x="6279889" y="4583996"/>
            <a:ext cx="1888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Risque INTERMEDIAIRE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FFF384F-21FB-B84E-8ED7-BBC2C762280B}"/>
              </a:ext>
            </a:extLst>
          </p:cNvPr>
          <p:cNvSpPr txBox="1"/>
          <p:nvPr/>
        </p:nvSpPr>
        <p:spPr>
          <a:xfrm>
            <a:off x="8293806" y="4707106"/>
            <a:ext cx="1888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Risque HAUT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FB48D26-ED9C-9849-93CF-D9353292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2681" y="4313813"/>
            <a:ext cx="1721978" cy="114726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4407D8-4814-6747-A66C-A037EEB8A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039" y="4448256"/>
            <a:ext cx="1445934" cy="91780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A4EDD73-EA0A-6149-9B4A-9DCFACD1CE7B}"/>
              </a:ext>
            </a:extLst>
          </p:cNvPr>
          <p:cNvSpPr txBox="1"/>
          <p:nvPr/>
        </p:nvSpPr>
        <p:spPr>
          <a:xfrm>
            <a:off x="2261869" y="4621482"/>
            <a:ext cx="1879098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Profil stéroïdien urinaire GC/MS</a:t>
            </a:r>
          </a:p>
        </p:txBody>
      </p:sp>
    </p:spTree>
    <p:extLst>
      <p:ext uri="{BB962C8B-B14F-4D97-AF65-F5344CB8AC3E}">
        <p14:creationId xmlns:p14="http://schemas.microsoft.com/office/powerpoint/2010/main" val="294111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014EF488-248C-124E-9E36-2CD4ADC20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914" y="833114"/>
            <a:ext cx="8766810" cy="52211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84612F-FBFF-F144-92DF-49BD8879ABA8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162AF4D-740C-5242-BB16-B42EA312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1E991B7-CD2D-904B-B2B7-0BD2BE2A7419}"/>
              </a:ext>
            </a:extLst>
          </p:cNvPr>
          <p:cNvSpPr txBox="1">
            <a:spLocks/>
          </p:cNvSpPr>
          <p:nvPr/>
        </p:nvSpPr>
        <p:spPr>
          <a:xfrm>
            <a:off x="167441" y="-22340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b="1">
                <a:solidFill>
                  <a:srgbClr val="002060"/>
                </a:solidFill>
                <a:latin typeface="+mn-lt"/>
              </a:rPr>
              <a:t>Diagnostic de 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8754" y="5688267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ACC : </a:t>
            </a:r>
            <a:r>
              <a:rPr lang="fr-FR" b="1" dirty="0" err="1"/>
              <a:t>Corticosurrénalome</a:t>
            </a:r>
            <a:endParaRPr lang="fr-FR" b="1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A155CD8-C51B-4544-BAF6-2EE766D19C22}"/>
              </a:ext>
            </a:extLst>
          </p:cNvPr>
          <p:cNvSpPr/>
          <p:nvPr/>
        </p:nvSpPr>
        <p:spPr>
          <a:xfrm>
            <a:off x="4500563" y="3429000"/>
            <a:ext cx="1421266" cy="446314"/>
          </a:xfrm>
          <a:prstGeom prst="roundRect">
            <a:avLst/>
          </a:prstGeom>
          <a:solidFill>
            <a:srgbClr val="CCD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A57FB3B-8FFB-7C4B-B86F-1F828A7A5423}"/>
              </a:ext>
            </a:extLst>
          </p:cNvPr>
          <p:cNvSpPr/>
          <p:nvPr/>
        </p:nvSpPr>
        <p:spPr>
          <a:xfrm>
            <a:off x="4466728" y="4628536"/>
            <a:ext cx="1421266" cy="446314"/>
          </a:xfrm>
          <a:prstGeom prst="roundRect">
            <a:avLst/>
          </a:prstGeom>
          <a:solidFill>
            <a:srgbClr val="CCD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596C68A-9715-0C44-995B-BE1CABC1800A}"/>
              </a:ext>
            </a:extLst>
          </p:cNvPr>
          <p:cNvSpPr/>
          <p:nvPr/>
        </p:nvSpPr>
        <p:spPr>
          <a:xfrm>
            <a:off x="6513356" y="3426172"/>
            <a:ext cx="1421266" cy="446314"/>
          </a:xfrm>
          <a:prstGeom prst="roundRect">
            <a:avLst/>
          </a:prstGeom>
          <a:solidFill>
            <a:srgbClr val="F2BB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672ECCF-296C-F548-BF23-98C755B5F30D}"/>
              </a:ext>
            </a:extLst>
          </p:cNvPr>
          <p:cNvSpPr/>
          <p:nvPr/>
        </p:nvSpPr>
        <p:spPr>
          <a:xfrm>
            <a:off x="8397041" y="4628536"/>
            <a:ext cx="1421266" cy="446314"/>
          </a:xfrm>
          <a:prstGeom prst="roundRect">
            <a:avLst/>
          </a:prstGeom>
          <a:solidFill>
            <a:srgbClr val="F2BB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072F761-664C-8A4F-8673-DD5809ACEE98}"/>
              </a:ext>
            </a:extLst>
          </p:cNvPr>
          <p:cNvSpPr/>
          <p:nvPr/>
        </p:nvSpPr>
        <p:spPr>
          <a:xfrm>
            <a:off x="6486358" y="4654770"/>
            <a:ext cx="1421266" cy="446314"/>
          </a:xfrm>
          <a:prstGeom prst="roundRect">
            <a:avLst/>
          </a:prstGeom>
          <a:solidFill>
            <a:srgbClr val="CEC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4501706-EF93-9F4C-BA24-59449BE2E76F}"/>
              </a:ext>
            </a:extLst>
          </p:cNvPr>
          <p:cNvSpPr txBox="1"/>
          <p:nvPr/>
        </p:nvSpPr>
        <p:spPr>
          <a:xfrm>
            <a:off x="6651541" y="3391012"/>
            <a:ext cx="1283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Imagerie péjorative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B2A2164-EE28-AF41-B87F-320601C98837}"/>
              </a:ext>
            </a:extLst>
          </p:cNvPr>
          <p:cNvSpPr txBox="1"/>
          <p:nvPr/>
        </p:nvSpPr>
        <p:spPr>
          <a:xfrm>
            <a:off x="4522479" y="3391012"/>
            <a:ext cx="1421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Imagerie non péjorative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8C78125-16F4-0B45-8137-1DDD75C92205}"/>
              </a:ext>
            </a:extLst>
          </p:cNvPr>
          <p:cNvSpPr txBox="1"/>
          <p:nvPr/>
        </p:nvSpPr>
        <p:spPr>
          <a:xfrm>
            <a:off x="4493336" y="4707107"/>
            <a:ext cx="1421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Risque BAS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6F67DE5-3325-1547-8DDA-29FB400D11F4}"/>
              </a:ext>
            </a:extLst>
          </p:cNvPr>
          <p:cNvSpPr txBox="1"/>
          <p:nvPr/>
        </p:nvSpPr>
        <p:spPr>
          <a:xfrm>
            <a:off x="6279889" y="4583996"/>
            <a:ext cx="1888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Risque INTERMEDIAIRE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FFF384F-21FB-B84E-8ED7-BBC2C762280B}"/>
              </a:ext>
            </a:extLst>
          </p:cNvPr>
          <p:cNvSpPr txBox="1"/>
          <p:nvPr/>
        </p:nvSpPr>
        <p:spPr>
          <a:xfrm>
            <a:off x="8293806" y="4707106"/>
            <a:ext cx="1888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Risque HAUT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FB48D26-ED9C-9849-93CF-D9353292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2681" y="4313813"/>
            <a:ext cx="1721978" cy="114726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4407D8-4814-6747-A66C-A037EEB8A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039" y="4448256"/>
            <a:ext cx="1445934" cy="91780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A4EDD73-EA0A-6149-9B4A-9DCFACD1CE7B}"/>
              </a:ext>
            </a:extLst>
          </p:cNvPr>
          <p:cNvSpPr txBox="1"/>
          <p:nvPr/>
        </p:nvSpPr>
        <p:spPr>
          <a:xfrm>
            <a:off x="2261869" y="4621482"/>
            <a:ext cx="1879098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Profil stéroïdien urinaire GC/MS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348BC9E-74B1-594C-A997-FFF70BBF4219}"/>
              </a:ext>
            </a:extLst>
          </p:cNvPr>
          <p:cNvSpPr txBox="1"/>
          <p:nvPr/>
        </p:nvSpPr>
        <p:spPr>
          <a:xfrm>
            <a:off x="8281990" y="6216781"/>
            <a:ext cx="191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Chirurgie rapide</a:t>
            </a:r>
          </a:p>
        </p:txBody>
      </p:sp>
      <p:sp>
        <p:nvSpPr>
          <p:cNvPr id="24" name="Flèche vers le bas 23">
            <a:extLst>
              <a:ext uri="{FF2B5EF4-FFF2-40B4-BE49-F238E27FC236}">
                <a16:creationId xmlns:a16="http://schemas.microsoft.com/office/drawing/2014/main" id="{CAA5034E-923C-FE42-8144-EAE6B13C77DC}"/>
              </a:ext>
            </a:extLst>
          </p:cNvPr>
          <p:cNvSpPr/>
          <p:nvPr/>
        </p:nvSpPr>
        <p:spPr>
          <a:xfrm>
            <a:off x="8971452" y="5811990"/>
            <a:ext cx="257175" cy="40479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7005256-0B80-824E-A541-6B9E9CD914DA}"/>
              </a:ext>
            </a:extLst>
          </p:cNvPr>
          <p:cNvSpPr txBox="1"/>
          <p:nvPr/>
        </p:nvSpPr>
        <p:spPr>
          <a:xfrm>
            <a:off x="4190263" y="6216341"/>
            <a:ext cx="2283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Surveillance court terme</a:t>
            </a:r>
          </a:p>
        </p:txBody>
      </p:sp>
      <p:sp>
        <p:nvSpPr>
          <p:cNvPr id="26" name="Flèche vers le bas 25">
            <a:extLst>
              <a:ext uri="{FF2B5EF4-FFF2-40B4-BE49-F238E27FC236}">
                <a16:creationId xmlns:a16="http://schemas.microsoft.com/office/drawing/2014/main" id="{C720D83F-7742-8E46-A893-D6EF06BF04B0}"/>
              </a:ext>
            </a:extLst>
          </p:cNvPr>
          <p:cNvSpPr/>
          <p:nvPr/>
        </p:nvSpPr>
        <p:spPr>
          <a:xfrm>
            <a:off x="5074689" y="5833413"/>
            <a:ext cx="257175" cy="40479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9597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014EF488-248C-124E-9E36-2CD4ADC20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914" y="833114"/>
            <a:ext cx="8766810" cy="52211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84612F-FBFF-F144-92DF-49BD8879ABA8}"/>
              </a:ext>
            </a:extLst>
          </p:cNvPr>
          <p:cNvSpPr/>
          <p:nvPr/>
        </p:nvSpPr>
        <p:spPr>
          <a:xfrm>
            <a:off x="-405663" y="6284785"/>
            <a:ext cx="4906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Bancos et al. Lancet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Diabet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162AF4D-740C-5242-BB16-B42EA312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1E991B7-CD2D-904B-B2B7-0BD2BE2A7419}"/>
              </a:ext>
            </a:extLst>
          </p:cNvPr>
          <p:cNvSpPr txBox="1">
            <a:spLocks/>
          </p:cNvSpPr>
          <p:nvPr/>
        </p:nvSpPr>
        <p:spPr>
          <a:xfrm>
            <a:off x="167441" y="-22340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b="1">
                <a:solidFill>
                  <a:srgbClr val="002060"/>
                </a:solidFill>
                <a:latin typeface="+mn-lt"/>
              </a:rPr>
              <a:t>Diagnostic de 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8754" y="5688267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ACC : </a:t>
            </a:r>
            <a:r>
              <a:rPr lang="fr-FR" b="1" dirty="0" err="1"/>
              <a:t>Corticosurrénalome</a:t>
            </a:r>
            <a:endParaRPr lang="fr-FR" b="1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A155CD8-C51B-4544-BAF6-2EE766D19C22}"/>
              </a:ext>
            </a:extLst>
          </p:cNvPr>
          <p:cNvSpPr/>
          <p:nvPr/>
        </p:nvSpPr>
        <p:spPr>
          <a:xfrm>
            <a:off x="4500563" y="3429000"/>
            <a:ext cx="1421266" cy="446314"/>
          </a:xfrm>
          <a:prstGeom prst="roundRect">
            <a:avLst/>
          </a:prstGeom>
          <a:solidFill>
            <a:srgbClr val="CCD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A57FB3B-8FFB-7C4B-B86F-1F828A7A5423}"/>
              </a:ext>
            </a:extLst>
          </p:cNvPr>
          <p:cNvSpPr/>
          <p:nvPr/>
        </p:nvSpPr>
        <p:spPr>
          <a:xfrm>
            <a:off x="4466728" y="4628536"/>
            <a:ext cx="1421266" cy="446314"/>
          </a:xfrm>
          <a:prstGeom prst="roundRect">
            <a:avLst/>
          </a:prstGeom>
          <a:solidFill>
            <a:srgbClr val="CCD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596C68A-9715-0C44-995B-BE1CABC1800A}"/>
              </a:ext>
            </a:extLst>
          </p:cNvPr>
          <p:cNvSpPr/>
          <p:nvPr/>
        </p:nvSpPr>
        <p:spPr>
          <a:xfrm>
            <a:off x="6513356" y="3426172"/>
            <a:ext cx="1421266" cy="446314"/>
          </a:xfrm>
          <a:prstGeom prst="roundRect">
            <a:avLst/>
          </a:prstGeom>
          <a:solidFill>
            <a:srgbClr val="F2BB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672ECCF-296C-F548-BF23-98C755B5F30D}"/>
              </a:ext>
            </a:extLst>
          </p:cNvPr>
          <p:cNvSpPr/>
          <p:nvPr/>
        </p:nvSpPr>
        <p:spPr>
          <a:xfrm>
            <a:off x="8397041" y="4628536"/>
            <a:ext cx="1421266" cy="446314"/>
          </a:xfrm>
          <a:prstGeom prst="roundRect">
            <a:avLst/>
          </a:prstGeom>
          <a:solidFill>
            <a:srgbClr val="F2BB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072F761-664C-8A4F-8673-DD5809ACEE98}"/>
              </a:ext>
            </a:extLst>
          </p:cNvPr>
          <p:cNvSpPr/>
          <p:nvPr/>
        </p:nvSpPr>
        <p:spPr>
          <a:xfrm>
            <a:off x="6486358" y="4654770"/>
            <a:ext cx="1421266" cy="446314"/>
          </a:xfrm>
          <a:prstGeom prst="roundRect">
            <a:avLst/>
          </a:prstGeom>
          <a:solidFill>
            <a:srgbClr val="CEC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4501706-EF93-9F4C-BA24-59449BE2E76F}"/>
              </a:ext>
            </a:extLst>
          </p:cNvPr>
          <p:cNvSpPr txBox="1"/>
          <p:nvPr/>
        </p:nvSpPr>
        <p:spPr>
          <a:xfrm>
            <a:off x="6651541" y="3391012"/>
            <a:ext cx="1283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Imagerie péjorative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B2A2164-EE28-AF41-B87F-320601C98837}"/>
              </a:ext>
            </a:extLst>
          </p:cNvPr>
          <p:cNvSpPr txBox="1"/>
          <p:nvPr/>
        </p:nvSpPr>
        <p:spPr>
          <a:xfrm>
            <a:off x="4522479" y="3391012"/>
            <a:ext cx="1421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Imagerie non péjorative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8C78125-16F4-0B45-8137-1DDD75C92205}"/>
              </a:ext>
            </a:extLst>
          </p:cNvPr>
          <p:cNvSpPr txBox="1"/>
          <p:nvPr/>
        </p:nvSpPr>
        <p:spPr>
          <a:xfrm>
            <a:off x="4493336" y="4707107"/>
            <a:ext cx="1421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Risque BAS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6F67DE5-3325-1547-8DDA-29FB400D11F4}"/>
              </a:ext>
            </a:extLst>
          </p:cNvPr>
          <p:cNvSpPr txBox="1"/>
          <p:nvPr/>
        </p:nvSpPr>
        <p:spPr>
          <a:xfrm>
            <a:off x="6279889" y="4583996"/>
            <a:ext cx="1888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Risque INTERMEDIAIRE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FFF384F-21FB-B84E-8ED7-BBC2C762280B}"/>
              </a:ext>
            </a:extLst>
          </p:cNvPr>
          <p:cNvSpPr txBox="1"/>
          <p:nvPr/>
        </p:nvSpPr>
        <p:spPr>
          <a:xfrm>
            <a:off x="8293806" y="4707106"/>
            <a:ext cx="1888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Risque HAUT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FB48D26-ED9C-9849-93CF-D9353292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2681" y="4313813"/>
            <a:ext cx="1721978" cy="114726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4407D8-4814-6747-A66C-A037EEB8A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039" y="4448256"/>
            <a:ext cx="1445934" cy="91780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A4EDD73-EA0A-6149-9B4A-9DCFACD1CE7B}"/>
              </a:ext>
            </a:extLst>
          </p:cNvPr>
          <p:cNvSpPr txBox="1"/>
          <p:nvPr/>
        </p:nvSpPr>
        <p:spPr>
          <a:xfrm>
            <a:off x="2261869" y="4621482"/>
            <a:ext cx="1879098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Profil stéroïdien urinaire GC/MS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348BC9E-74B1-594C-A997-FFF70BBF4219}"/>
              </a:ext>
            </a:extLst>
          </p:cNvPr>
          <p:cNvSpPr txBox="1"/>
          <p:nvPr/>
        </p:nvSpPr>
        <p:spPr>
          <a:xfrm>
            <a:off x="8281990" y="6216781"/>
            <a:ext cx="191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Chirurgie rapide</a:t>
            </a:r>
          </a:p>
        </p:txBody>
      </p:sp>
      <p:sp>
        <p:nvSpPr>
          <p:cNvPr id="24" name="Flèche vers le bas 23">
            <a:extLst>
              <a:ext uri="{FF2B5EF4-FFF2-40B4-BE49-F238E27FC236}">
                <a16:creationId xmlns:a16="http://schemas.microsoft.com/office/drawing/2014/main" id="{CAA5034E-923C-FE42-8144-EAE6B13C77DC}"/>
              </a:ext>
            </a:extLst>
          </p:cNvPr>
          <p:cNvSpPr/>
          <p:nvPr/>
        </p:nvSpPr>
        <p:spPr>
          <a:xfrm>
            <a:off x="8971452" y="5811990"/>
            <a:ext cx="257175" cy="40479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7005256-0B80-824E-A541-6B9E9CD914DA}"/>
              </a:ext>
            </a:extLst>
          </p:cNvPr>
          <p:cNvSpPr txBox="1"/>
          <p:nvPr/>
        </p:nvSpPr>
        <p:spPr>
          <a:xfrm>
            <a:off x="4190263" y="6216341"/>
            <a:ext cx="2283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Surveillance court terme</a:t>
            </a:r>
          </a:p>
        </p:txBody>
      </p:sp>
      <p:sp>
        <p:nvSpPr>
          <p:cNvPr id="26" name="Flèche vers le bas 25">
            <a:extLst>
              <a:ext uri="{FF2B5EF4-FFF2-40B4-BE49-F238E27FC236}">
                <a16:creationId xmlns:a16="http://schemas.microsoft.com/office/drawing/2014/main" id="{C720D83F-7742-8E46-A893-D6EF06BF04B0}"/>
              </a:ext>
            </a:extLst>
          </p:cNvPr>
          <p:cNvSpPr/>
          <p:nvPr/>
        </p:nvSpPr>
        <p:spPr>
          <a:xfrm>
            <a:off x="5074689" y="5833413"/>
            <a:ext cx="257175" cy="40479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Arrondir un rectangle à un seul coin 26">
            <a:extLst>
              <a:ext uri="{FF2B5EF4-FFF2-40B4-BE49-F238E27FC236}">
                <a16:creationId xmlns:a16="http://schemas.microsoft.com/office/drawing/2014/main" id="{672FB7A2-756D-1B46-8F54-A8CACE6123FD}"/>
              </a:ext>
            </a:extLst>
          </p:cNvPr>
          <p:cNvSpPr/>
          <p:nvPr/>
        </p:nvSpPr>
        <p:spPr>
          <a:xfrm>
            <a:off x="6177202" y="4430915"/>
            <a:ext cx="1991599" cy="1402498"/>
          </a:xfrm>
          <a:prstGeom prst="round1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087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0" y="-223407"/>
            <a:ext cx="9972239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 : messages pour la 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2477B4-8979-3C47-B1C5-EC1AD47DD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980" y="0"/>
            <a:ext cx="1668780" cy="16687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51E62EA-7C35-844B-A2EC-7BD47304B0BC}"/>
              </a:ext>
            </a:extLst>
          </p:cNvPr>
          <p:cNvSpPr txBox="1"/>
          <p:nvPr/>
        </p:nvSpPr>
        <p:spPr>
          <a:xfrm>
            <a:off x="396149" y="1926944"/>
            <a:ext cx="12078879" cy="834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Stéroïdogénèse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 immature : signature biologique </a:t>
            </a: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Corticosurrénalomes</a:t>
            </a:r>
            <a:endParaRPr lang="fr-FR" sz="4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4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Outil diagnostique </a:t>
            </a: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Corticosurrénalome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  =&gt; </a:t>
            </a: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intêret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 combinatoire</a:t>
            </a:r>
          </a:p>
          <a:p>
            <a:endParaRPr lang="fr-FR" sz="4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4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4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3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3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3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3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endParaRPr lang="fr-F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24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FEEB36CA-4D5F-A34E-A4E7-BE3FA49AD9F4}"/>
              </a:ext>
            </a:extLst>
          </p:cNvPr>
          <p:cNvSpPr/>
          <p:nvPr/>
        </p:nvSpPr>
        <p:spPr>
          <a:xfrm>
            <a:off x="3527846" y="1305622"/>
            <a:ext cx="8095785" cy="4572000"/>
          </a:xfrm>
          <a:prstGeom prst="round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ED338F-A0D0-FC43-B974-F8CF26DE8226}"/>
              </a:ext>
            </a:extLst>
          </p:cNvPr>
          <p:cNvSpPr txBox="1"/>
          <p:nvPr/>
        </p:nvSpPr>
        <p:spPr>
          <a:xfrm>
            <a:off x="4364187" y="1883462"/>
            <a:ext cx="642310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  Caractérisation du phénotype sécrétoire </a:t>
            </a:r>
          </a:p>
          <a:p>
            <a:pPr algn="ctr"/>
            <a:endParaRPr lang="fr-FR" sz="3200" b="1" dirty="0">
              <a:solidFill>
                <a:schemeClr val="bg1"/>
              </a:solidFill>
            </a:endParaRPr>
          </a:p>
          <a:p>
            <a:pPr algn="ctr"/>
            <a:r>
              <a:rPr lang="fr-FR" sz="3200" b="1" dirty="0">
                <a:solidFill>
                  <a:schemeClr val="bg1"/>
                </a:solidFill>
              </a:rPr>
              <a:t>Adénomes </a:t>
            </a:r>
            <a:r>
              <a:rPr lang="fr-FR" sz="3200" b="1" dirty="0" err="1">
                <a:solidFill>
                  <a:schemeClr val="bg1"/>
                </a:solidFill>
              </a:rPr>
              <a:t>cortisoliques</a:t>
            </a:r>
            <a:r>
              <a:rPr lang="fr-FR" sz="3200" b="1" dirty="0">
                <a:solidFill>
                  <a:schemeClr val="bg1"/>
                </a:solidFill>
              </a:rPr>
              <a:t> infra cliniques : A.C.I.C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2E68C4-EB90-B542-8147-FFA5B50FE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07" y="2230245"/>
            <a:ext cx="3251099" cy="2392556"/>
          </a:xfrm>
          <a:prstGeom prst="rect">
            <a:avLst/>
          </a:prstGeom>
        </p:spPr>
      </p:pic>
      <p:sp>
        <p:nvSpPr>
          <p:cNvPr id="11" name="Flèche droite 10"/>
          <p:cNvSpPr/>
          <p:nvPr/>
        </p:nvSpPr>
        <p:spPr>
          <a:xfrm>
            <a:off x="276747" y="3591622"/>
            <a:ext cx="908241" cy="163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8748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0" y="-223407"/>
            <a:ext cx="10755117" cy="1143000"/>
          </a:xfrm>
        </p:spPr>
        <p:txBody>
          <a:bodyPr>
            <a:normAutofit/>
          </a:bodyPr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ACIC :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limites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 des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outils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diagnostiques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actuels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130DC1-6137-674B-B084-3EA366F39F59}"/>
              </a:ext>
            </a:extLst>
          </p:cNvPr>
          <p:cNvSpPr/>
          <p:nvPr/>
        </p:nvSpPr>
        <p:spPr>
          <a:xfrm>
            <a:off x="1286189" y="796260"/>
            <a:ext cx="1959429" cy="596628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C8DDEF-45BB-9349-96F4-98EBBFFE562C}"/>
              </a:ext>
            </a:extLst>
          </p:cNvPr>
          <p:cNvSpPr/>
          <p:nvPr/>
        </p:nvSpPr>
        <p:spPr>
          <a:xfrm rot="5400000">
            <a:off x="7096347" y="-887010"/>
            <a:ext cx="2142603" cy="6665264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B5528A6-988B-AC4E-8450-004226349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8720" y="6114700"/>
            <a:ext cx="4159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fr-FR" altLang="fr-FR" sz="1400" b="1" i="1" dirty="0" err="1">
                <a:solidFill>
                  <a:schemeClr val="accent6">
                    <a:lumMod val="75000"/>
                  </a:schemeClr>
                </a:solidFill>
              </a:rPr>
              <a:t>Fassnacht</a:t>
            </a:r>
            <a:r>
              <a:rPr lang="fr-FR" altLang="fr-FR" sz="1400" b="1" i="1" dirty="0">
                <a:solidFill>
                  <a:schemeClr val="accent6">
                    <a:lumMod val="75000"/>
                  </a:schemeClr>
                </a:solidFill>
              </a:rPr>
              <a:t> M et al. EJE 2016</a:t>
            </a:r>
          </a:p>
        </p:txBody>
      </p:sp>
      <p:pic>
        <p:nvPicPr>
          <p:cNvPr id="12" name="Espace réservé du contenu 6">
            <a:extLst>
              <a:ext uri="{FF2B5EF4-FFF2-40B4-BE49-F238E27FC236}">
                <a16:creationId xmlns:a16="http://schemas.microsoft.com/office/drawing/2014/main" id="{6A538660-314B-EB45-9F4D-5476600253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8720" y="5952775"/>
            <a:ext cx="1566863" cy="630238"/>
          </a:xfrm>
        </p:spPr>
      </p:pic>
      <p:grpSp>
        <p:nvGrpSpPr>
          <p:cNvPr id="13" name="Groupe 3">
            <a:extLst>
              <a:ext uri="{FF2B5EF4-FFF2-40B4-BE49-F238E27FC236}">
                <a16:creationId xmlns:a16="http://schemas.microsoft.com/office/drawing/2014/main" id="{1FD56185-59CF-D344-84D0-A5385950F72B}"/>
              </a:ext>
            </a:extLst>
          </p:cNvPr>
          <p:cNvGrpSpPr>
            <a:grpSpLocks/>
          </p:cNvGrpSpPr>
          <p:nvPr/>
        </p:nvGrpSpPr>
        <p:grpSpPr bwMode="auto">
          <a:xfrm>
            <a:off x="2075121" y="2126039"/>
            <a:ext cx="9425161" cy="3628051"/>
            <a:chOff x="357120" y="1497179"/>
            <a:chExt cx="9425314" cy="3627783"/>
          </a:xfrm>
        </p:grpSpPr>
        <p:grpSp>
          <p:nvGrpSpPr>
            <p:cNvPr id="14" name="Groupe 27">
              <a:extLst>
                <a:ext uri="{FF2B5EF4-FFF2-40B4-BE49-F238E27FC236}">
                  <a16:creationId xmlns:a16="http://schemas.microsoft.com/office/drawing/2014/main" id="{8C92E628-8AD9-4446-AB3F-4252B73EB7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120" y="2453397"/>
              <a:ext cx="9425314" cy="2671565"/>
              <a:chOff x="621657" y="3500159"/>
              <a:chExt cx="9826297" cy="2754128"/>
            </a:xfrm>
          </p:grpSpPr>
          <p:sp>
            <p:nvSpPr>
              <p:cNvPr id="19" name="AutoShape 5">
                <a:extLst>
                  <a:ext uri="{FF2B5EF4-FFF2-40B4-BE49-F238E27FC236}">
                    <a16:creationId xmlns:a16="http://schemas.microsoft.com/office/drawing/2014/main" id="{C52FA94C-E6BE-FB47-86A0-6A8F35C25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885" y="3860175"/>
                <a:ext cx="8435863" cy="1513707"/>
              </a:xfrm>
              <a:prstGeom prst="homePlate">
                <a:avLst>
                  <a:gd name="adj" fmla="val 126128"/>
                </a:avLst>
              </a:prstGeom>
              <a:gradFill rotWithShape="1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30196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rgbClr val="000000"/>
                  </a:solidFill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 Box 6">
                <a:extLst>
                  <a:ext uri="{FF2B5EF4-FFF2-40B4-BE49-F238E27FC236}">
                    <a16:creationId xmlns:a16="http://schemas.microsoft.com/office/drawing/2014/main" id="{A95EE94F-EEB8-7740-AD28-2D11AF9E0C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657" y="5516253"/>
                <a:ext cx="1350532" cy="738034"/>
              </a:xfrm>
              <a:prstGeom prst="roundRect">
                <a:avLst/>
              </a:prstGeom>
              <a:solidFill>
                <a:srgbClr val="FF919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dirty="0" err="1">
                    <a:solidFill>
                      <a:srgbClr val="000000"/>
                    </a:solidFill>
                    <a:latin typeface="Arial"/>
                    <a:ea typeface="+mn-ea"/>
                    <a:cs typeface="Arial" panose="020B0604020202020204" pitchFamily="34" charset="0"/>
                  </a:rPr>
                  <a:t>Adenome</a:t>
                </a:r>
                <a:endParaRPr lang="fr-FR" b="1" dirty="0">
                  <a:solidFill>
                    <a:srgbClr val="000000"/>
                  </a:solidFill>
                  <a:latin typeface="Arial"/>
                  <a:ea typeface="+mn-ea"/>
                  <a:cs typeface="Arial" panose="020B0604020202020204" pitchFamily="34" charset="0"/>
                </a:endParaRPr>
              </a:p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dirty="0">
                    <a:solidFill>
                      <a:srgbClr val="000000"/>
                    </a:solidFill>
                    <a:latin typeface="Arial"/>
                    <a:ea typeface="+mn-ea"/>
                    <a:cs typeface="Arial" panose="020B0604020202020204" pitchFamily="34" charset="0"/>
                  </a:rPr>
                  <a:t>NS</a:t>
                </a:r>
              </a:p>
            </p:txBody>
          </p:sp>
          <p:sp>
            <p:nvSpPr>
              <p:cNvPr id="21" name="Text Box 7">
                <a:extLst>
                  <a:ext uri="{FF2B5EF4-FFF2-40B4-BE49-F238E27FC236}">
                    <a16:creationId xmlns:a16="http://schemas.microsoft.com/office/drawing/2014/main" id="{BB238C2F-50F8-4F4B-B60D-9205DAD9FA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98459" y="5491233"/>
                <a:ext cx="2449495" cy="738034"/>
              </a:xfrm>
              <a:prstGeom prst="roundRect">
                <a:avLst/>
              </a:prstGeom>
              <a:solidFill>
                <a:srgbClr val="92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dirty="0">
                    <a:solidFill>
                      <a:srgbClr val="FFFFFF"/>
                    </a:solidFill>
                    <a:latin typeface="Arial"/>
                    <a:ea typeface="+mn-ea"/>
                    <a:cs typeface="Arial" panose="020B0604020202020204" pitchFamily="34" charset="0"/>
                  </a:rPr>
                  <a:t>Adénome cortisolique patent</a:t>
                </a:r>
              </a:p>
            </p:txBody>
          </p:sp>
          <p:sp>
            <p:nvSpPr>
              <p:cNvPr id="22" name="Text Box 16">
                <a:extLst>
                  <a:ext uri="{FF2B5EF4-FFF2-40B4-BE49-F238E27FC236}">
                    <a16:creationId xmlns:a16="http://schemas.microsoft.com/office/drawing/2014/main" id="{620D1771-285A-BD4B-809F-BAF67F35AD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3651" y="3500159"/>
                <a:ext cx="259845" cy="381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dirty="0">
                    <a:solidFill>
                      <a:srgbClr val="000000"/>
                    </a:solidFill>
                    <a:latin typeface="Arial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3" name="Text Box 17">
                <a:extLst>
                  <a:ext uri="{FF2B5EF4-FFF2-40B4-BE49-F238E27FC236}">
                    <a16:creationId xmlns:a16="http://schemas.microsoft.com/office/drawing/2014/main" id="{836CF5B4-7465-D24A-A2E9-A4483DEFCE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8399" y="3500159"/>
                <a:ext cx="258190" cy="381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dirty="0">
                    <a:solidFill>
                      <a:srgbClr val="000000"/>
                    </a:solidFill>
                    <a:latin typeface="Arial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4" name="Text Box 18">
                <a:extLst>
                  <a:ext uri="{FF2B5EF4-FFF2-40B4-BE49-F238E27FC236}">
                    <a16:creationId xmlns:a16="http://schemas.microsoft.com/office/drawing/2014/main" id="{CE79C2B5-6E58-EF4A-855B-39FF49FE7D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11491" y="3500159"/>
                <a:ext cx="259846" cy="381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dirty="0">
                    <a:solidFill>
                      <a:srgbClr val="000000"/>
                    </a:solidFill>
                    <a:latin typeface="Arial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ACB7B6BE-1841-CC45-95F4-EE95869947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4991" y="1497179"/>
              <a:ext cx="1659709" cy="1817545"/>
              <a:chOff x="5057" y="1765"/>
              <a:chExt cx="1090" cy="1180"/>
            </a:xfrm>
          </p:grpSpPr>
          <p:sp>
            <p:nvSpPr>
              <p:cNvPr id="16" name="AutoShape 24">
                <a:extLst>
                  <a:ext uri="{FF2B5EF4-FFF2-40B4-BE49-F238E27FC236}">
                    <a16:creationId xmlns:a16="http://schemas.microsoft.com/office/drawing/2014/main" id="{9B9C8AE2-ECA8-9C47-8F3F-702302076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2098">
                <a:off x="5150" y="1765"/>
                <a:ext cx="997" cy="1180"/>
              </a:xfrm>
              <a:prstGeom prst="irregularSeal1">
                <a:avLst/>
              </a:prstGeom>
              <a:solidFill>
                <a:srgbClr val="8E0E3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>
                  <a:solidFill>
                    <a:srgbClr val="000000"/>
                  </a:solidFill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 Box 25">
                <a:extLst>
                  <a:ext uri="{FF2B5EF4-FFF2-40B4-BE49-F238E27FC236}">
                    <a16:creationId xmlns:a16="http://schemas.microsoft.com/office/drawing/2014/main" id="{0D83DB2F-6D61-8547-B647-0E1A823C2A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14" y="2225"/>
                <a:ext cx="469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2000" b="1" dirty="0">
                    <a:solidFill>
                      <a:srgbClr val="FFFFFF"/>
                    </a:solidFill>
                    <a:latin typeface="Arial"/>
                    <a:ea typeface="+mn-ea"/>
                    <a:cs typeface="Arial" panose="020B0604020202020204" pitchFamily="34" charset="0"/>
                  </a:rPr>
                  <a:t>CLU</a:t>
                </a:r>
              </a:p>
            </p:txBody>
          </p:sp>
          <p:sp>
            <p:nvSpPr>
              <p:cNvPr id="18" name="Line 26">
                <a:extLst>
                  <a:ext uri="{FF2B5EF4-FFF2-40B4-BE49-F238E27FC236}">
                    <a16:creationId xmlns:a16="http://schemas.microsoft.com/office/drawing/2014/main" id="{93C8857E-375F-AC4D-B1E7-91ED9B8645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7" y="2205"/>
                <a:ext cx="0" cy="227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rgbClr val="000000"/>
                  </a:solidFill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6" name="Text Box 6">
            <a:extLst>
              <a:ext uri="{FF2B5EF4-FFF2-40B4-BE49-F238E27FC236}">
                <a16:creationId xmlns:a16="http://schemas.microsoft.com/office/drawing/2014/main" id="{4E1449B8-8A17-654B-9BAD-5A490DF81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6768" y="5066314"/>
            <a:ext cx="2844320" cy="646986"/>
          </a:xfrm>
          <a:prstGeom prst="roundRect">
            <a:avLst/>
          </a:prstGeom>
          <a:solidFill>
            <a:srgbClr val="EA4E4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Possible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Autonomie sécrétoire </a:t>
            </a:r>
            <a:r>
              <a:rPr lang="fr-FR" sz="1600" b="1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Text Box 6">
            <a:extLst>
              <a:ext uri="{FF2B5EF4-FFF2-40B4-BE49-F238E27FC236}">
                <a16:creationId xmlns:a16="http://schemas.microsoft.com/office/drawing/2014/main" id="{29EB9405-3472-8B4B-9D57-16354D623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7331" y="5078079"/>
            <a:ext cx="1745026" cy="646986"/>
          </a:xfrm>
          <a:prstGeom prst="roundRect">
            <a:avLst/>
          </a:prstGeom>
          <a:solidFill>
            <a:srgbClr val="B2393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Autonomie sécrétoire</a:t>
            </a:r>
          </a:p>
        </p:txBody>
      </p:sp>
    </p:spTree>
    <p:extLst>
      <p:ext uri="{BB962C8B-B14F-4D97-AF65-F5344CB8AC3E}">
        <p14:creationId xmlns:p14="http://schemas.microsoft.com/office/powerpoint/2010/main" val="4287742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0" y="-223407"/>
            <a:ext cx="10755117" cy="1143000"/>
          </a:xfrm>
        </p:spPr>
        <p:txBody>
          <a:bodyPr>
            <a:normAutofit/>
          </a:bodyPr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ACIC :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limites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 des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outils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diagnostiques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actuels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130DC1-6137-674B-B084-3EA366F39F59}"/>
              </a:ext>
            </a:extLst>
          </p:cNvPr>
          <p:cNvSpPr/>
          <p:nvPr/>
        </p:nvSpPr>
        <p:spPr>
          <a:xfrm>
            <a:off x="1286189" y="796260"/>
            <a:ext cx="1959429" cy="596628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C8DDEF-45BB-9349-96F4-98EBBFFE562C}"/>
              </a:ext>
            </a:extLst>
          </p:cNvPr>
          <p:cNvSpPr/>
          <p:nvPr/>
        </p:nvSpPr>
        <p:spPr>
          <a:xfrm rot="5400000">
            <a:off x="7096347" y="-887010"/>
            <a:ext cx="2142603" cy="6665264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B5528A6-988B-AC4E-8450-004226349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8720" y="6114700"/>
            <a:ext cx="4159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fr-FR" altLang="fr-FR" sz="1400" b="1" i="1" dirty="0" err="1">
                <a:solidFill>
                  <a:schemeClr val="accent6">
                    <a:lumMod val="75000"/>
                  </a:schemeClr>
                </a:solidFill>
              </a:rPr>
              <a:t>Fassnacht</a:t>
            </a:r>
            <a:r>
              <a:rPr lang="fr-FR" altLang="fr-FR" sz="1400" b="1" i="1" dirty="0">
                <a:solidFill>
                  <a:schemeClr val="accent6">
                    <a:lumMod val="75000"/>
                  </a:schemeClr>
                </a:solidFill>
              </a:rPr>
              <a:t> M et al. EJE 2016</a:t>
            </a:r>
          </a:p>
        </p:txBody>
      </p:sp>
      <p:pic>
        <p:nvPicPr>
          <p:cNvPr id="12" name="Espace réservé du contenu 6">
            <a:extLst>
              <a:ext uri="{FF2B5EF4-FFF2-40B4-BE49-F238E27FC236}">
                <a16:creationId xmlns:a16="http://schemas.microsoft.com/office/drawing/2014/main" id="{6A538660-314B-EB45-9F4D-5476600253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8720" y="5952775"/>
            <a:ext cx="1566863" cy="630238"/>
          </a:xfrm>
        </p:spPr>
      </p:pic>
      <p:grpSp>
        <p:nvGrpSpPr>
          <p:cNvPr id="13" name="Groupe 3">
            <a:extLst>
              <a:ext uri="{FF2B5EF4-FFF2-40B4-BE49-F238E27FC236}">
                <a16:creationId xmlns:a16="http://schemas.microsoft.com/office/drawing/2014/main" id="{1FD56185-59CF-D344-84D0-A5385950F72B}"/>
              </a:ext>
            </a:extLst>
          </p:cNvPr>
          <p:cNvGrpSpPr>
            <a:grpSpLocks/>
          </p:cNvGrpSpPr>
          <p:nvPr/>
        </p:nvGrpSpPr>
        <p:grpSpPr bwMode="auto">
          <a:xfrm>
            <a:off x="2075121" y="2126039"/>
            <a:ext cx="9425161" cy="3628051"/>
            <a:chOff x="357120" y="1497179"/>
            <a:chExt cx="9425314" cy="3627783"/>
          </a:xfrm>
        </p:grpSpPr>
        <p:grpSp>
          <p:nvGrpSpPr>
            <p:cNvPr id="14" name="Groupe 27">
              <a:extLst>
                <a:ext uri="{FF2B5EF4-FFF2-40B4-BE49-F238E27FC236}">
                  <a16:creationId xmlns:a16="http://schemas.microsoft.com/office/drawing/2014/main" id="{8C92E628-8AD9-4446-AB3F-4252B73EB7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120" y="2453397"/>
              <a:ext cx="9425314" cy="2671565"/>
              <a:chOff x="621657" y="3500159"/>
              <a:chExt cx="9826297" cy="2754128"/>
            </a:xfrm>
          </p:grpSpPr>
          <p:sp>
            <p:nvSpPr>
              <p:cNvPr id="19" name="AutoShape 5">
                <a:extLst>
                  <a:ext uri="{FF2B5EF4-FFF2-40B4-BE49-F238E27FC236}">
                    <a16:creationId xmlns:a16="http://schemas.microsoft.com/office/drawing/2014/main" id="{C52FA94C-E6BE-FB47-86A0-6A8F35C25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885" y="3860175"/>
                <a:ext cx="8435863" cy="1513707"/>
              </a:xfrm>
              <a:prstGeom prst="homePlate">
                <a:avLst>
                  <a:gd name="adj" fmla="val 126128"/>
                </a:avLst>
              </a:prstGeom>
              <a:gradFill rotWithShape="1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30196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>
                  <a:solidFill>
                    <a:srgbClr val="000000"/>
                  </a:solidFill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 Box 6">
                <a:extLst>
                  <a:ext uri="{FF2B5EF4-FFF2-40B4-BE49-F238E27FC236}">
                    <a16:creationId xmlns:a16="http://schemas.microsoft.com/office/drawing/2014/main" id="{A95EE94F-EEB8-7740-AD28-2D11AF9E0C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657" y="5516253"/>
                <a:ext cx="1350532" cy="738034"/>
              </a:xfrm>
              <a:prstGeom prst="roundRect">
                <a:avLst/>
              </a:prstGeom>
              <a:solidFill>
                <a:srgbClr val="FF919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dirty="0" err="1">
                    <a:solidFill>
                      <a:srgbClr val="000000"/>
                    </a:solidFill>
                    <a:latin typeface="Arial"/>
                    <a:ea typeface="+mn-ea"/>
                    <a:cs typeface="Arial" panose="020B0604020202020204" pitchFamily="34" charset="0"/>
                  </a:rPr>
                  <a:t>Adenome</a:t>
                </a:r>
                <a:endParaRPr lang="fr-FR" b="1" dirty="0">
                  <a:solidFill>
                    <a:srgbClr val="000000"/>
                  </a:solidFill>
                  <a:latin typeface="Arial"/>
                  <a:ea typeface="+mn-ea"/>
                  <a:cs typeface="Arial" panose="020B0604020202020204" pitchFamily="34" charset="0"/>
                </a:endParaRPr>
              </a:p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dirty="0">
                    <a:solidFill>
                      <a:srgbClr val="000000"/>
                    </a:solidFill>
                    <a:latin typeface="Arial"/>
                    <a:ea typeface="+mn-ea"/>
                    <a:cs typeface="Arial" panose="020B0604020202020204" pitchFamily="34" charset="0"/>
                  </a:rPr>
                  <a:t>NS</a:t>
                </a:r>
              </a:p>
            </p:txBody>
          </p:sp>
          <p:sp>
            <p:nvSpPr>
              <p:cNvPr id="21" name="Text Box 7">
                <a:extLst>
                  <a:ext uri="{FF2B5EF4-FFF2-40B4-BE49-F238E27FC236}">
                    <a16:creationId xmlns:a16="http://schemas.microsoft.com/office/drawing/2014/main" id="{BB238C2F-50F8-4F4B-B60D-9205DAD9FA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98459" y="5491233"/>
                <a:ext cx="2449495" cy="738034"/>
              </a:xfrm>
              <a:prstGeom prst="roundRect">
                <a:avLst/>
              </a:prstGeom>
              <a:solidFill>
                <a:srgbClr val="92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dirty="0">
                    <a:solidFill>
                      <a:srgbClr val="FFFFFF"/>
                    </a:solidFill>
                    <a:latin typeface="Arial"/>
                    <a:ea typeface="+mn-ea"/>
                    <a:cs typeface="Arial" panose="020B0604020202020204" pitchFamily="34" charset="0"/>
                  </a:rPr>
                  <a:t>Adénome cortisolique patent</a:t>
                </a:r>
              </a:p>
            </p:txBody>
          </p:sp>
          <p:sp>
            <p:nvSpPr>
              <p:cNvPr id="22" name="Text Box 16">
                <a:extLst>
                  <a:ext uri="{FF2B5EF4-FFF2-40B4-BE49-F238E27FC236}">
                    <a16:creationId xmlns:a16="http://schemas.microsoft.com/office/drawing/2014/main" id="{620D1771-285A-BD4B-809F-BAF67F35AD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3651" y="3500159"/>
                <a:ext cx="259845" cy="381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dirty="0">
                    <a:solidFill>
                      <a:srgbClr val="000000"/>
                    </a:solidFill>
                    <a:latin typeface="Arial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3" name="Text Box 17">
                <a:extLst>
                  <a:ext uri="{FF2B5EF4-FFF2-40B4-BE49-F238E27FC236}">
                    <a16:creationId xmlns:a16="http://schemas.microsoft.com/office/drawing/2014/main" id="{836CF5B4-7465-D24A-A2E9-A4483DEFCE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8399" y="3500159"/>
                <a:ext cx="258190" cy="381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dirty="0">
                    <a:solidFill>
                      <a:srgbClr val="000000"/>
                    </a:solidFill>
                    <a:latin typeface="Arial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4" name="Text Box 18">
                <a:extLst>
                  <a:ext uri="{FF2B5EF4-FFF2-40B4-BE49-F238E27FC236}">
                    <a16:creationId xmlns:a16="http://schemas.microsoft.com/office/drawing/2014/main" id="{CE79C2B5-6E58-EF4A-855B-39FF49FE7D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11491" y="3500159"/>
                <a:ext cx="259846" cy="381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dirty="0">
                    <a:solidFill>
                      <a:srgbClr val="000000"/>
                    </a:solidFill>
                    <a:latin typeface="Arial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ACB7B6BE-1841-CC45-95F4-EE95869947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4991" y="1497179"/>
              <a:ext cx="1659709" cy="1817545"/>
              <a:chOff x="5057" y="1765"/>
              <a:chExt cx="1090" cy="1180"/>
            </a:xfrm>
          </p:grpSpPr>
          <p:sp>
            <p:nvSpPr>
              <p:cNvPr id="16" name="AutoShape 24">
                <a:extLst>
                  <a:ext uri="{FF2B5EF4-FFF2-40B4-BE49-F238E27FC236}">
                    <a16:creationId xmlns:a16="http://schemas.microsoft.com/office/drawing/2014/main" id="{9B9C8AE2-ECA8-9C47-8F3F-702302076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2098">
                <a:off x="5150" y="1765"/>
                <a:ext cx="997" cy="1180"/>
              </a:xfrm>
              <a:prstGeom prst="irregularSeal1">
                <a:avLst/>
              </a:prstGeom>
              <a:solidFill>
                <a:srgbClr val="8E0E3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>
                  <a:solidFill>
                    <a:srgbClr val="000000"/>
                  </a:solidFill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 Box 25">
                <a:extLst>
                  <a:ext uri="{FF2B5EF4-FFF2-40B4-BE49-F238E27FC236}">
                    <a16:creationId xmlns:a16="http://schemas.microsoft.com/office/drawing/2014/main" id="{0D83DB2F-6D61-8547-B647-0E1A823C2A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14" y="2225"/>
                <a:ext cx="469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2000" b="1" dirty="0">
                    <a:solidFill>
                      <a:srgbClr val="FFFFFF"/>
                    </a:solidFill>
                    <a:latin typeface="Arial"/>
                    <a:ea typeface="+mn-ea"/>
                    <a:cs typeface="Arial" panose="020B0604020202020204" pitchFamily="34" charset="0"/>
                  </a:rPr>
                  <a:t>CLU</a:t>
                </a:r>
              </a:p>
            </p:txBody>
          </p:sp>
          <p:sp>
            <p:nvSpPr>
              <p:cNvPr id="18" name="Line 26">
                <a:extLst>
                  <a:ext uri="{FF2B5EF4-FFF2-40B4-BE49-F238E27FC236}">
                    <a16:creationId xmlns:a16="http://schemas.microsoft.com/office/drawing/2014/main" id="{93C8857E-375F-AC4D-B1E7-91ED9B8645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7" y="2205"/>
                <a:ext cx="0" cy="227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rgbClr val="000000"/>
                  </a:solidFill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6" name="Picture 3">
            <a:extLst>
              <a:ext uri="{FF2B5EF4-FFF2-40B4-BE49-F238E27FC236}">
                <a16:creationId xmlns:a16="http://schemas.microsoft.com/office/drawing/2014/main" id="{B944C439-F614-474F-AC8E-7D667EE79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34" y="3470241"/>
            <a:ext cx="1376362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ZoneTexte 5">
            <a:extLst>
              <a:ext uri="{FF2B5EF4-FFF2-40B4-BE49-F238E27FC236}">
                <a16:creationId xmlns:a16="http://schemas.microsoft.com/office/drawing/2014/main" id="{D0ED7FF2-C0C0-7742-89C2-A731EFE6F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815" y="2835472"/>
            <a:ext cx="793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600" dirty="0" err="1"/>
              <a:t>nmol</a:t>
            </a:r>
            <a:r>
              <a:rPr lang="fr-FR" altLang="fr-FR" sz="1600" dirty="0"/>
              <a:t>/L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4ED5774-D20D-FB4E-9B43-E711F38FBA54}"/>
              </a:ext>
            </a:extLst>
          </p:cNvPr>
          <p:cNvGrpSpPr/>
          <p:nvPr/>
        </p:nvGrpSpPr>
        <p:grpSpPr>
          <a:xfrm>
            <a:off x="381003" y="2017128"/>
            <a:ext cx="7967342" cy="1096154"/>
            <a:chOff x="464680" y="4824756"/>
            <a:chExt cx="7967342" cy="109615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BD7000E-BA3F-284D-973D-6A609C9473DC}"/>
                </a:ext>
              </a:extLst>
            </p:cNvPr>
            <p:cNvSpPr/>
            <p:nvPr/>
          </p:nvSpPr>
          <p:spPr bwMode="auto">
            <a:xfrm>
              <a:off x="3019256" y="5234288"/>
              <a:ext cx="1425194" cy="4797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29" name="Grouper 5">
              <a:extLst>
                <a:ext uri="{FF2B5EF4-FFF2-40B4-BE49-F238E27FC236}">
                  <a16:creationId xmlns:a16="http://schemas.microsoft.com/office/drawing/2014/main" id="{4C1AB10E-644A-6948-9428-C60A9A2008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2718" y="5319868"/>
              <a:ext cx="5889304" cy="601042"/>
              <a:chOff x="1907704" y="1844824"/>
              <a:chExt cx="5400226" cy="600599"/>
            </a:xfrm>
          </p:grpSpPr>
          <p:grpSp>
            <p:nvGrpSpPr>
              <p:cNvPr id="30" name="Grouper 22">
                <a:extLst>
                  <a:ext uri="{FF2B5EF4-FFF2-40B4-BE49-F238E27FC236}">
                    <a16:creationId xmlns:a16="http://schemas.microsoft.com/office/drawing/2014/main" id="{A71ED0C7-AB0B-E049-B482-ECD5472ECC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7704" y="1844824"/>
                <a:ext cx="1440160" cy="288032"/>
                <a:chOff x="1907704" y="1844824"/>
                <a:chExt cx="1440160" cy="288032"/>
              </a:xfrm>
            </p:grpSpPr>
            <p:cxnSp>
              <p:nvCxnSpPr>
                <p:cNvPr id="46" name="Connecteur droit 9">
                  <a:extLst>
                    <a:ext uri="{FF2B5EF4-FFF2-40B4-BE49-F238E27FC236}">
                      <a16:creationId xmlns:a16="http://schemas.microsoft.com/office/drawing/2014/main" id="{8C0E8BAE-9F27-E943-8C9E-71C5EA1FB6C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907704" y="1989180"/>
                  <a:ext cx="1439763" cy="0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7" name="Connecteur droit 24">
                  <a:extLst>
                    <a:ext uri="{FF2B5EF4-FFF2-40B4-BE49-F238E27FC236}">
                      <a16:creationId xmlns:a16="http://schemas.microsoft.com/office/drawing/2014/main" id="{A533BF96-E895-1B4C-9C38-86EA8AF41A2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47467" y="1844824"/>
                  <a:ext cx="0" cy="28871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31" name="Grouper 27">
                <a:extLst>
                  <a:ext uri="{FF2B5EF4-FFF2-40B4-BE49-F238E27FC236}">
                    <a16:creationId xmlns:a16="http://schemas.microsoft.com/office/drawing/2014/main" id="{E1351E28-C7DA-1C41-9785-2705F771F4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47864" y="1844824"/>
                <a:ext cx="1440160" cy="288032"/>
                <a:chOff x="1907704" y="1844824"/>
                <a:chExt cx="1440160" cy="288032"/>
              </a:xfrm>
            </p:grpSpPr>
            <p:grpSp>
              <p:nvGrpSpPr>
                <p:cNvPr id="42" name="Grouper 28">
                  <a:extLst>
                    <a:ext uri="{FF2B5EF4-FFF2-40B4-BE49-F238E27FC236}">
                      <a16:creationId xmlns:a16="http://schemas.microsoft.com/office/drawing/2014/main" id="{9D354AFE-A68A-1047-A73D-C70DE243C39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07704" y="1844824"/>
                  <a:ext cx="1440160" cy="288032"/>
                  <a:chOff x="1907704" y="1844824"/>
                  <a:chExt cx="1440160" cy="288032"/>
                </a:xfrm>
              </p:grpSpPr>
              <p:cxnSp>
                <p:nvCxnSpPr>
                  <p:cNvPr id="44" name="Connecteur droit 30">
                    <a:extLst>
                      <a:ext uri="{FF2B5EF4-FFF2-40B4-BE49-F238E27FC236}">
                        <a16:creationId xmlns:a16="http://schemas.microsoft.com/office/drawing/2014/main" id="{B6085AD7-B987-F843-9322-D56BD7A254A9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907307" y="1989180"/>
                    <a:ext cx="144135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5" name="Connecteur droit 31">
                    <a:extLst>
                      <a:ext uri="{FF2B5EF4-FFF2-40B4-BE49-F238E27FC236}">
                        <a16:creationId xmlns:a16="http://schemas.microsoft.com/office/drawing/2014/main" id="{EE01E86C-10A7-924B-8677-60ABFD264349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907307" y="1844824"/>
                    <a:ext cx="0" cy="288711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43" name="Connecteur droit 29">
                  <a:extLst>
                    <a:ext uri="{FF2B5EF4-FFF2-40B4-BE49-F238E27FC236}">
                      <a16:creationId xmlns:a16="http://schemas.microsoft.com/office/drawing/2014/main" id="{4E9468E6-B9F0-6849-AA2D-D5C842A2579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48657" y="1844824"/>
                  <a:ext cx="0" cy="28871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32" name="Grouper 32">
                <a:extLst>
                  <a:ext uri="{FF2B5EF4-FFF2-40B4-BE49-F238E27FC236}">
                    <a16:creationId xmlns:a16="http://schemas.microsoft.com/office/drawing/2014/main" id="{BA59811D-CC7B-784F-9E3B-25E0749AE3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88024" y="1844824"/>
                <a:ext cx="1440160" cy="288032"/>
                <a:chOff x="1907704" y="1844824"/>
                <a:chExt cx="1440160" cy="288032"/>
              </a:xfrm>
            </p:grpSpPr>
            <p:grpSp>
              <p:nvGrpSpPr>
                <p:cNvPr id="38" name="Grouper 33">
                  <a:extLst>
                    <a:ext uri="{FF2B5EF4-FFF2-40B4-BE49-F238E27FC236}">
                      <a16:creationId xmlns:a16="http://schemas.microsoft.com/office/drawing/2014/main" id="{353CCF35-C2EF-7343-A7F6-71EE31689D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07704" y="1844824"/>
                  <a:ext cx="1440160" cy="288032"/>
                  <a:chOff x="1907704" y="1844824"/>
                  <a:chExt cx="1440160" cy="288032"/>
                </a:xfrm>
              </p:grpSpPr>
              <p:cxnSp>
                <p:nvCxnSpPr>
                  <p:cNvPr id="40" name="Connecteur droit 35">
                    <a:extLst>
                      <a:ext uri="{FF2B5EF4-FFF2-40B4-BE49-F238E27FC236}">
                        <a16:creationId xmlns:a16="http://schemas.microsoft.com/office/drawing/2014/main" id="{9D376B0E-6E35-3540-8F23-AED5B1E5306F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910085" y="1989180"/>
                    <a:ext cx="1438175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1" name="Connecteur droit 36">
                    <a:extLst>
                      <a:ext uri="{FF2B5EF4-FFF2-40B4-BE49-F238E27FC236}">
                        <a16:creationId xmlns:a16="http://schemas.microsoft.com/office/drawing/2014/main" id="{B139295C-DC1F-D443-9325-3F0DF9E6D21D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910085" y="1844824"/>
                    <a:ext cx="0" cy="288711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39" name="Connecteur droit 34">
                  <a:extLst>
                    <a:ext uri="{FF2B5EF4-FFF2-40B4-BE49-F238E27FC236}">
                      <a16:creationId xmlns:a16="http://schemas.microsoft.com/office/drawing/2014/main" id="{65D5EE5C-9840-2C43-9347-F438008B6FA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48260" y="1844824"/>
                  <a:ext cx="0" cy="28871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33" name="Grouper 38">
                <a:extLst>
                  <a:ext uri="{FF2B5EF4-FFF2-40B4-BE49-F238E27FC236}">
                    <a16:creationId xmlns:a16="http://schemas.microsoft.com/office/drawing/2014/main" id="{5EB3602F-B67A-394A-9A58-8406232710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02786" y="1844824"/>
                <a:ext cx="1305144" cy="288711"/>
                <a:chOff x="1682306" y="1844824"/>
                <a:chExt cx="1305144" cy="288711"/>
              </a:xfrm>
            </p:grpSpPr>
            <p:cxnSp>
              <p:nvCxnSpPr>
                <p:cNvPr id="36" name="Connecteur droit 40">
                  <a:extLst>
                    <a:ext uri="{FF2B5EF4-FFF2-40B4-BE49-F238E27FC236}">
                      <a16:creationId xmlns:a16="http://schemas.microsoft.com/office/drawing/2014/main" id="{5E61E3B1-E99A-2744-BA4F-CE4D1BC4CA5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82306" y="1989180"/>
                  <a:ext cx="1305144" cy="0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7" name="Connecteur droit 41">
                  <a:extLst>
                    <a:ext uri="{FF2B5EF4-FFF2-40B4-BE49-F238E27FC236}">
                      <a16:creationId xmlns:a16="http://schemas.microsoft.com/office/drawing/2014/main" id="{E9B0AE71-A53B-1945-9E27-E47E5B7CF24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908100" y="1844824"/>
                  <a:ext cx="0" cy="28871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34" name="ZoneTexte 23">
                <a:extLst>
                  <a:ext uri="{FF2B5EF4-FFF2-40B4-BE49-F238E27FC236}">
                    <a16:creationId xmlns:a16="http://schemas.microsoft.com/office/drawing/2014/main" id="{A9FEED2D-D75D-784E-9164-18D77E0C2A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1840" y="2060848"/>
                <a:ext cx="4414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1800" b="1"/>
                  <a:t>50</a:t>
                </a:r>
              </a:p>
            </p:txBody>
          </p:sp>
          <p:sp>
            <p:nvSpPr>
              <p:cNvPr id="35" name="ZoneTexte 43">
                <a:extLst>
                  <a:ext uri="{FF2B5EF4-FFF2-40B4-BE49-F238E27FC236}">
                    <a16:creationId xmlns:a16="http://schemas.microsoft.com/office/drawing/2014/main" id="{4822070A-FE7C-CF41-B8AE-213200FD84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74545" y="2076091"/>
                <a:ext cx="569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1800" dirty="0"/>
                  <a:t>138</a:t>
                </a:r>
              </a:p>
            </p:txBody>
          </p:sp>
        </p:grpSp>
        <p:sp>
          <p:nvSpPr>
            <p:cNvPr id="48" name="ZoneTexte 25">
              <a:extLst>
                <a:ext uri="{FF2B5EF4-FFF2-40B4-BE49-F238E27FC236}">
                  <a16:creationId xmlns:a16="http://schemas.microsoft.com/office/drawing/2014/main" id="{CB85CB6F-0A86-AF45-A7E2-9CF040E1AE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680" y="5273037"/>
              <a:ext cx="207803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1600" b="1" dirty="0"/>
                <a:t>Cortisol après DXM</a:t>
              </a:r>
            </a:p>
          </p:txBody>
        </p:sp>
        <p:grpSp>
          <p:nvGrpSpPr>
            <p:cNvPr id="50" name="Grouper 6">
              <a:extLst>
                <a:ext uri="{FF2B5EF4-FFF2-40B4-BE49-F238E27FC236}">
                  <a16:creationId xmlns:a16="http://schemas.microsoft.com/office/drawing/2014/main" id="{B13C0FBA-B3B7-F44A-87C3-B5A9C7211C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7064" y="4824756"/>
              <a:ext cx="4283620" cy="360175"/>
              <a:chOff x="2123728" y="2563499"/>
              <a:chExt cx="4284048" cy="361445"/>
            </a:xfrm>
          </p:grpSpPr>
          <p:sp>
            <p:nvSpPr>
              <p:cNvPr id="51" name="ZoneTexte 32">
                <a:extLst>
                  <a:ext uri="{FF2B5EF4-FFF2-40B4-BE49-F238E27FC236}">
                    <a16:creationId xmlns:a16="http://schemas.microsoft.com/office/drawing/2014/main" id="{A711980F-02D9-804A-ABCA-0B4FD2F01C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3728" y="2586390"/>
                <a:ext cx="69462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1600"/>
                  <a:t>μg/dL</a:t>
                </a:r>
              </a:p>
            </p:txBody>
          </p:sp>
          <p:sp>
            <p:nvSpPr>
              <p:cNvPr id="52" name="ZoneTexte 33">
                <a:extLst>
                  <a:ext uri="{FF2B5EF4-FFF2-40B4-BE49-F238E27FC236}">
                    <a16:creationId xmlns:a16="http://schemas.microsoft.com/office/drawing/2014/main" id="{AE5456AC-6166-C741-8559-43004C2193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0734" y="2563947"/>
                <a:ext cx="4699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1600" b="1" dirty="0"/>
                  <a:t>1,8</a:t>
                </a:r>
              </a:p>
            </p:txBody>
          </p:sp>
          <p:sp>
            <p:nvSpPr>
              <p:cNvPr id="53" name="ZoneTexte 34">
                <a:extLst>
                  <a:ext uri="{FF2B5EF4-FFF2-40B4-BE49-F238E27FC236}">
                    <a16:creationId xmlns:a16="http://schemas.microsoft.com/office/drawing/2014/main" id="{76269E67-505D-B94A-A70F-65E7AB0252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12537" y="2563499"/>
                <a:ext cx="463519" cy="339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1600" dirty="0"/>
                  <a:t>3</a:t>
                </a:r>
              </a:p>
            </p:txBody>
          </p:sp>
          <p:sp>
            <p:nvSpPr>
              <p:cNvPr id="54" name="ZoneTexte 35">
                <a:extLst>
                  <a:ext uri="{FF2B5EF4-FFF2-40B4-BE49-F238E27FC236}">
                    <a16:creationId xmlns:a16="http://schemas.microsoft.com/office/drawing/2014/main" id="{77D7609D-B8EF-0C4F-BB29-B98B773597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08996" y="2564904"/>
                <a:ext cx="29878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1600" dirty="0"/>
                  <a:t>5</a:t>
                </a:r>
              </a:p>
            </p:txBody>
          </p:sp>
        </p:grpSp>
      </p:grpSp>
      <p:sp>
        <p:nvSpPr>
          <p:cNvPr id="56" name="Text Box 6">
            <a:extLst>
              <a:ext uri="{FF2B5EF4-FFF2-40B4-BE49-F238E27FC236}">
                <a16:creationId xmlns:a16="http://schemas.microsoft.com/office/drawing/2014/main" id="{4E1449B8-8A17-654B-9BAD-5A490DF81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6768" y="5066314"/>
            <a:ext cx="2844320" cy="646986"/>
          </a:xfrm>
          <a:prstGeom prst="roundRect">
            <a:avLst/>
          </a:prstGeom>
          <a:solidFill>
            <a:srgbClr val="EA4E4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Possible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Autonomie sécrétoire </a:t>
            </a:r>
            <a:r>
              <a:rPr lang="fr-FR" sz="1600" b="1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Text Box 6">
            <a:extLst>
              <a:ext uri="{FF2B5EF4-FFF2-40B4-BE49-F238E27FC236}">
                <a16:creationId xmlns:a16="http://schemas.microsoft.com/office/drawing/2014/main" id="{29EB9405-3472-8B4B-9D57-16354D623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7331" y="5078079"/>
            <a:ext cx="1745026" cy="646986"/>
          </a:xfrm>
          <a:prstGeom prst="roundRect">
            <a:avLst/>
          </a:prstGeom>
          <a:solidFill>
            <a:srgbClr val="B2393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Autonomie sécrétoire</a:t>
            </a:r>
          </a:p>
        </p:txBody>
      </p:sp>
    </p:spTree>
    <p:extLst>
      <p:ext uri="{BB962C8B-B14F-4D97-AF65-F5344CB8AC3E}">
        <p14:creationId xmlns:p14="http://schemas.microsoft.com/office/powerpoint/2010/main" val="3626588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0" y="-223407"/>
            <a:ext cx="10755117" cy="1143000"/>
          </a:xfrm>
        </p:spPr>
        <p:txBody>
          <a:bodyPr>
            <a:normAutofit/>
          </a:bodyPr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ACIC :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limites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 des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outils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diagnostiques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actuels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130DC1-6137-674B-B084-3EA366F39F59}"/>
              </a:ext>
            </a:extLst>
          </p:cNvPr>
          <p:cNvSpPr/>
          <p:nvPr/>
        </p:nvSpPr>
        <p:spPr>
          <a:xfrm>
            <a:off x="1286189" y="796260"/>
            <a:ext cx="1959429" cy="596628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324EAB5D-3B23-FB45-BE06-AE06195C08BA}"/>
              </a:ext>
            </a:extLst>
          </p:cNvPr>
          <p:cNvSpPr/>
          <p:nvPr/>
        </p:nvSpPr>
        <p:spPr>
          <a:xfrm>
            <a:off x="656150" y="1365679"/>
            <a:ext cx="3192905" cy="8792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A12552B-CFD6-244A-A91C-604EF08DDF56}"/>
              </a:ext>
            </a:extLst>
          </p:cNvPr>
          <p:cNvSpPr txBox="1"/>
          <p:nvPr/>
        </p:nvSpPr>
        <p:spPr>
          <a:xfrm>
            <a:off x="157157" y="1328238"/>
            <a:ext cx="4190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Freinage minute </a:t>
            </a:r>
          </a:p>
          <a:p>
            <a:pPr algn="ctr"/>
            <a:r>
              <a:rPr lang="fr-FR" sz="2800" b="1" dirty="0">
                <a:solidFill>
                  <a:srgbClr val="002060"/>
                </a:solidFill>
              </a:rPr>
              <a:t>à la DXM</a:t>
            </a:r>
          </a:p>
        </p:txBody>
      </p:sp>
      <p:sp>
        <p:nvSpPr>
          <p:cNvPr id="35" name="Rectangle à coins arrondis 34">
            <a:extLst>
              <a:ext uri="{FF2B5EF4-FFF2-40B4-BE49-F238E27FC236}">
                <a16:creationId xmlns:a16="http://schemas.microsoft.com/office/drawing/2014/main" id="{EDDFAE39-5940-C244-BC0E-A933DABE9CA0}"/>
              </a:ext>
            </a:extLst>
          </p:cNvPr>
          <p:cNvSpPr/>
          <p:nvPr/>
        </p:nvSpPr>
        <p:spPr>
          <a:xfrm>
            <a:off x="656149" y="4254209"/>
            <a:ext cx="3192905" cy="8792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1A75735-D378-7E49-82F7-2AE51FAF43BE}"/>
              </a:ext>
            </a:extLst>
          </p:cNvPr>
          <p:cNvSpPr txBox="1"/>
          <p:nvPr/>
        </p:nvSpPr>
        <p:spPr>
          <a:xfrm>
            <a:off x="108020" y="4432212"/>
            <a:ext cx="4190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ACTH</a:t>
            </a:r>
          </a:p>
        </p:txBody>
      </p:sp>
      <p:sp>
        <p:nvSpPr>
          <p:cNvPr id="4" name="Rectangle 3"/>
          <p:cNvSpPr/>
          <p:nvPr/>
        </p:nvSpPr>
        <p:spPr>
          <a:xfrm>
            <a:off x="4075926" y="4768474"/>
            <a:ext cx="78747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Discordance ACTH / Freinage minute dans 27 % des cas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476B36-DB29-FA43-B5D1-CDDBF2F68F1E}"/>
              </a:ext>
            </a:extLst>
          </p:cNvPr>
          <p:cNvSpPr/>
          <p:nvPr/>
        </p:nvSpPr>
        <p:spPr>
          <a:xfrm>
            <a:off x="426510" y="6484729"/>
            <a:ext cx="11524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Olsen H et al. JCEM 2019 </a:t>
            </a:r>
          </a:p>
          <a:p>
            <a:endParaRPr lang="fr-FR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476B36-DB29-FA43-B5D1-CDDBF2F68F1E}"/>
              </a:ext>
            </a:extLst>
          </p:cNvPr>
          <p:cNvSpPr/>
          <p:nvPr/>
        </p:nvSpPr>
        <p:spPr>
          <a:xfrm>
            <a:off x="667810" y="3646975"/>
            <a:ext cx="11524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Ueland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et al. EJE 2017</a:t>
            </a:r>
          </a:p>
          <a:p>
            <a:endParaRPr lang="fr-FR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B3E629-1C05-1849-A882-0A29E3DD6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886" y="1010929"/>
            <a:ext cx="3966114" cy="19650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1CC602-315F-FC41-9F07-EA6883630210}"/>
              </a:ext>
            </a:extLst>
          </p:cNvPr>
          <p:cNvSpPr/>
          <p:nvPr/>
        </p:nvSpPr>
        <p:spPr>
          <a:xfrm>
            <a:off x="3967160" y="1656013"/>
            <a:ext cx="438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152 </a:t>
            </a:r>
            <a:r>
              <a:rPr lang="fr-FR" sz="2400" b="1" dirty="0" err="1">
                <a:solidFill>
                  <a:srgbClr val="002060"/>
                </a:solidFill>
              </a:rPr>
              <a:t>Incidentalomes</a:t>
            </a:r>
            <a:r>
              <a:rPr lang="fr-FR" sz="2400" b="1" dirty="0">
                <a:solidFill>
                  <a:srgbClr val="002060"/>
                </a:solidFill>
              </a:rPr>
              <a:t> surrénaliens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863CF6-F82D-4F4C-8D2A-F3B0856B74E0}"/>
              </a:ext>
            </a:extLst>
          </p:cNvPr>
          <p:cNvSpPr/>
          <p:nvPr/>
        </p:nvSpPr>
        <p:spPr>
          <a:xfrm>
            <a:off x="4042634" y="4270179"/>
            <a:ext cx="461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198 </a:t>
            </a:r>
            <a:r>
              <a:rPr lang="fr-FR" sz="2400" b="1" dirty="0" err="1">
                <a:solidFill>
                  <a:srgbClr val="002060"/>
                </a:solidFill>
              </a:rPr>
              <a:t>Incidentalomes</a:t>
            </a:r>
            <a:r>
              <a:rPr lang="fr-FR" sz="2400" b="1" dirty="0">
                <a:solidFill>
                  <a:srgbClr val="002060"/>
                </a:solidFill>
              </a:rPr>
              <a:t> surrénaliens :  </a:t>
            </a:r>
          </a:p>
        </p:txBody>
      </p:sp>
    </p:spTree>
    <p:extLst>
      <p:ext uri="{BB962C8B-B14F-4D97-AF65-F5344CB8AC3E}">
        <p14:creationId xmlns:p14="http://schemas.microsoft.com/office/powerpoint/2010/main" val="1025663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0130DC1-6137-674B-B084-3EA366F39F59}"/>
              </a:ext>
            </a:extLst>
          </p:cNvPr>
          <p:cNvSpPr/>
          <p:nvPr/>
        </p:nvSpPr>
        <p:spPr>
          <a:xfrm>
            <a:off x="1286189" y="796260"/>
            <a:ext cx="1959429" cy="596628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E55F5-E039-D148-A415-6C7E061B8E9A}"/>
              </a:ext>
            </a:extLst>
          </p:cNvPr>
          <p:cNvSpPr/>
          <p:nvPr/>
        </p:nvSpPr>
        <p:spPr>
          <a:xfrm rot="5400000">
            <a:off x="4199780" y="4064083"/>
            <a:ext cx="1959429" cy="586321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12B3927-F76E-0F4F-864D-18E77E4FAE3A}"/>
              </a:ext>
            </a:extLst>
          </p:cNvPr>
          <p:cNvGrpSpPr/>
          <p:nvPr/>
        </p:nvGrpSpPr>
        <p:grpSpPr>
          <a:xfrm>
            <a:off x="149426" y="1967689"/>
            <a:ext cx="11555873" cy="5586715"/>
            <a:chOff x="220116" y="919593"/>
            <a:chExt cx="9736700" cy="563822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D52622D-71FD-924F-9058-E1F219597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5156" y="919593"/>
              <a:ext cx="4649106" cy="3698336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D9671D0-DF62-CE49-B948-BC0678F15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4262" y="1400454"/>
              <a:ext cx="4952554" cy="3217475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85752C7-F3A5-B74E-B3B0-CB136F9BF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116" y="4951900"/>
              <a:ext cx="4919185" cy="1605919"/>
            </a:xfrm>
            <a:prstGeom prst="rect">
              <a:avLst/>
            </a:prstGeom>
          </p:spPr>
        </p:pic>
      </p:grpSp>
      <p:sp>
        <p:nvSpPr>
          <p:cNvPr id="11" name="Arrondir un rectangle à un seul coin 10">
            <a:extLst>
              <a:ext uri="{FF2B5EF4-FFF2-40B4-BE49-F238E27FC236}">
                <a16:creationId xmlns:a16="http://schemas.microsoft.com/office/drawing/2014/main" id="{401DC10E-A06F-9E4F-9283-AAF47DE29E81}"/>
              </a:ext>
            </a:extLst>
          </p:cNvPr>
          <p:cNvSpPr/>
          <p:nvPr/>
        </p:nvSpPr>
        <p:spPr>
          <a:xfrm>
            <a:off x="362371" y="2390142"/>
            <a:ext cx="3459096" cy="1669634"/>
          </a:xfrm>
          <a:prstGeom prst="round1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Arrondir un rectangle à un seul coin 11">
            <a:extLst>
              <a:ext uri="{FF2B5EF4-FFF2-40B4-BE49-F238E27FC236}">
                <a16:creationId xmlns:a16="http://schemas.microsoft.com/office/drawing/2014/main" id="{785D7379-1BB3-8940-8756-D486190B462C}"/>
              </a:ext>
            </a:extLst>
          </p:cNvPr>
          <p:cNvSpPr/>
          <p:nvPr/>
        </p:nvSpPr>
        <p:spPr>
          <a:xfrm>
            <a:off x="7631295" y="2439710"/>
            <a:ext cx="4067374" cy="1669634"/>
          </a:xfrm>
          <a:prstGeom prst="round1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rrondir un rectangle à un seul coin 15">
            <a:extLst>
              <a:ext uri="{FF2B5EF4-FFF2-40B4-BE49-F238E27FC236}">
                <a16:creationId xmlns:a16="http://schemas.microsoft.com/office/drawing/2014/main" id="{67C54033-1FED-C04C-807F-F768DD1289C8}"/>
              </a:ext>
            </a:extLst>
          </p:cNvPr>
          <p:cNvSpPr/>
          <p:nvPr/>
        </p:nvSpPr>
        <p:spPr>
          <a:xfrm>
            <a:off x="3821467" y="4088497"/>
            <a:ext cx="1758644" cy="1669634"/>
          </a:xfrm>
          <a:prstGeom prst="round1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1BB02F-2882-DF47-BF3F-1A7A1F4ABF0F}"/>
              </a:ext>
            </a:extLst>
          </p:cNvPr>
          <p:cNvSpPr/>
          <p:nvPr/>
        </p:nvSpPr>
        <p:spPr>
          <a:xfrm>
            <a:off x="149426" y="4149642"/>
            <a:ext cx="3621763" cy="16696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C549AD-2AFF-A244-9F70-308DD8440252}"/>
              </a:ext>
            </a:extLst>
          </p:cNvPr>
          <p:cNvSpPr/>
          <p:nvPr/>
        </p:nvSpPr>
        <p:spPr>
          <a:xfrm>
            <a:off x="337814" y="5902792"/>
            <a:ext cx="5542287" cy="16696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71D921-834A-1149-A3CE-9495F5EB8C7A}"/>
              </a:ext>
            </a:extLst>
          </p:cNvPr>
          <p:cNvSpPr/>
          <p:nvPr/>
        </p:nvSpPr>
        <p:spPr>
          <a:xfrm>
            <a:off x="5575058" y="4135370"/>
            <a:ext cx="5960020" cy="16696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085EE3-A474-854A-9A32-E210C6D69CAA}"/>
              </a:ext>
            </a:extLst>
          </p:cNvPr>
          <p:cNvSpPr/>
          <p:nvPr/>
        </p:nvSpPr>
        <p:spPr>
          <a:xfrm>
            <a:off x="9554465" y="5154405"/>
            <a:ext cx="2221523" cy="16696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86ED92-4770-7D46-B70E-DB3EC78314D8}"/>
              </a:ext>
            </a:extLst>
          </p:cNvPr>
          <p:cNvSpPr/>
          <p:nvPr/>
        </p:nvSpPr>
        <p:spPr>
          <a:xfrm>
            <a:off x="3874142" y="2408290"/>
            <a:ext cx="3750523" cy="16696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476B36-DB29-FA43-B5D1-CDDBF2F68F1E}"/>
              </a:ext>
            </a:extLst>
          </p:cNvPr>
          <p:cNvSpPr/>
          <p:nvPr/>
        </p:nvSpPr>
        <p:spPr>
          <a:xfrm>
            <a:off x="362371" y="639580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Masjkur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J et al. JCEM 2019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BB48879-6C97-2B4C-AA22-2FE74B9CD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71" y="762041"/>
            <a:ext cx="11715795" cy="11265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80A7D0-5574-3D48-9F35-215ABDCEC1E1}"/>
              </a:ext>
            </a:extLst>
          </p:cNvPr>
          <p:cNvSpPr/>
          <p:nvPr/>
        </p:nvSpPr>
        <p:spPr>
          <a:xfrm>
            <a:off x="309696" y="2005311"/>
            <a:ext cx="5786304" cy="294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 txBox="1">
            <a:spLocks/>
          </p:cNvSpPr>
          <p:nvPr/>
        </p:nvSpPr>
        <p:spPr>
          <a:xfrm>
            <a:off x="167440" y="-223407"/>
            <a:ext cx="107551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ACIC et LC/MS :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Intérêt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diagnostique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1783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BC77CEC4-197C-0047-9333-DCD29DBCBF6B}"/>
              </a:ext>
            </a:extLst>
          </p:cNvPr>
          <p:cNvGrpSpPr/>
          <p:nvPr/>
        </p:nvGrpSpPr>
        <p:grpSpPr>
          <a:xfrm>
            <a:off x="7745137" y="-521337"/>
            <a:ext cx="4198293" cy="4198293"/>
            <a:chOff x="2319769" y="10659946"/>
            <a:chExt cx="4198293" cy="419829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F53B314-B9B4-FC4E-8D99-1434B6B0D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667108">
              <a:off x="2319769" y="10659946"/>
              <a:ext cx="4198293" cy="4198293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299F4CD0-C9A6-804B-A10C-0550069FC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2895" y="11951089"/>
              <a:ext cx="1346020" cy="808003"/>
            </a:xfrm>
            <a:prstGeom prst="rect">
              <a:avLst/>
            </a:prstGeom>
          </p:spPr>
        </p:pic>
      </p:grp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La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spectrométrie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 de masse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4A6DCF8B-3047-D24A-A0BB-CB09D9276798}"/>
              </a:ext>
            </a:extLst>
          </p:cNvPr>
          <p:cNvSpPr/>
          <p:nvPr/>
        </p:nvSpPr>
        <p:spPr>
          <a:xfrm>
            <a:off x="365437" y="1125026"/>
            <a:ext cx="3192905" cy="8792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804718-2E5C-AD46-BEFD-AAA1E4F67FA7}"/>
              </a:ext>
            </a:extLst>
          </p:cNvPr>
          <p:cNvSpPr txBox="1"/>
          <p:nvPr/>
        </p:nvSpPr>
        <p:spPr>
          <a:xfrm>
            <a:off x="1006305" y="1272251"/>
            <a:ext cx="2653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</a:rPr>
              <a:t>PRINCIPES</a:t>
            </a:r>
          </a:p>
        </p:txBody>
      </p:sp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7BC6DF77-737A-8947-BE9A-7027D470F908}"/>
              </a:ext>
            </a:extLst>
          </p:cNvPr>
          <p:cNvSpPr/>
          <p:nvPr/>
        </p:nvSpPr>
        <p:spPr>
          <a:xfrm>
            <a:off x="1433401" y="2356910"/>
            <a:ext cx="817429" cy="310563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5882F0-E871-964F-AA8C-0AC8D15B26B6}"/>
              </a:ext>
            </a:extLst>
          </p:cNvPr>
          <p:cNvSpPr txBox="1"/>
          <p:nvPr/>
        </p:nvSpPr>
        <p:spPr>
          <a:xfrm rot="16200000">
            <a:off x="437539" y="3535950"/>
            <a:ext cx="275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CHROMATOGRAPHIE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8029084-5BA3-5A44-B0F0-1746F6486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0540" y="2658463"/>
            <a:ext cx="1721978" cy="11472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9C6887C-F614-0E4F-81C2-BE959B57A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48" y="4023899"/>
            <a:ext cx="213402" cy="897899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884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0130DC1-6137-674B-B084-3EA366F39F59}"/>
              </a:ext>
            </a:extLst>
          </p:cNvPr>
          <p:cNvSpPr/>
          <p:nvPr/>
        </p:nvSpPr>
        <p:spPr>
          <a:xfrm>
            <a:off x="1286189" y="796260"/>
            <a:ext cx="1959429" cy="596628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E55F5-E039-D148-A415-6C7E061B8E9A}"/>
              </a:ext>
            </a:extLst>
          </p:cNvPr>
          <p:cNvSpPr/>
          <p:nvPr/>
        </p:nvSpPr>
        <p:spPr>
          <a:xfrm rot="5400000">
            <a:off x="4217794" y="2994408"/>
            <a:ext cx="1959429" cy="586321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93A9536-38DA-1A4A-A0E2-9F16355C4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814" y="1872959"/>
            <a:ext cx="6396347" cy="19681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47BC18-3EEF-3E4A-AB34-2E3AABF56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635" y="1035390"/>
            <a:ext cx="6293686" cy="57271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75DE73-1E31-A749-9BAC-8C6AFE1B8317}"/>
              </a:ext>
            </a:extLst>
          </p:cNvPr>
          <p:cNvSpPr txBox="1"/>
          <p:nvPr/>
        </p:nvSpPr>
        <p:spPr>
          <a:xfrm>
            <a:off x="498764" y="1025308"/>
            <a:ext cx="4892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Combinaison 14 stéroïdes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CAB4B1-57B1-5E4F-B8F3-466C3E6B2ADA}"/>
              </a:ext>
            </a:extLst>
          </p:cNvPr>
          <p:cNvSpPr/>
          <p:nvPr/>
        </p:nvSpPr>
        <p:spPr>
          <a:xfrm>
            <a:off x="426510" y="64847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Masjkur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J et al. JCEM 2019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 txBox="1">
            <a:spLocks/>
          </p:cNvSpPr>
          <p:nvPr/>
        </p:nvSpPr>
        <p:spPr>
          <a:xfrm>
            <a:off x="167440" y="-223407"/>
            <a:ext cx="107551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ACIC et LC/MS :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Intérêt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diagnostique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41331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0" y="-223407"/>
            <a:ext cx="10755117" cy="1143000"/>
          </a:xfrm>
        </p:spPr>
        <p:txBody>
          <a:bodyPr>
            <a:normAutofit/>
          </a:bodyPr>
          <a:lstStyle/>
          <a:p>
            <a:pPr algn="l"/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ACIC et LC/MS :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Intêret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diagnostique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130DC1-6137-674B-B084-3EA366F39F59}"/>
              </a:ext>
            </a:extLst>
          </p:cNvPr>
          <p:cNvSpPr/>
          <p:nvPr/>
        </p:nvSpPr>
        <p:spPr>
          <a:xfrm>
            <a:off x="1286189" y="796260"/>
            <a:ext cx="1959429" cy="596628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E55F5-E039-D148-A415-6C7E061B8E9A}"/>
              </a:ext>
            </a:extLst>
          </p:cNvPr>
          <p:cNvSpPr/>
          <p:nvPr/>
        </p:nvSpPr>
        <p:spPr>
          <a:xfrm rot="5400000">
            <a:off x="4217794" y="2994408"/>
            <a:ext cx="1959429" cy="586321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93A9536-38DA-1A4A-A0E2-9F16355C4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814" y="1872959"/>
            <a:ext cx="6396347" cy="19681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47BC18-3EEF-3E4A-AB34-2E3AABF56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635" y="1035390"/>
            <a:ext cx="6293686" cy="5727151"/>
          </a:xfrm>
          <a:prstGeom prst="rect">
            <a:avLst/>
          </a:prstGeom>
        </p:spPr>
      </p:pic>
      <p:sp>
        <p:nvSpPr>
          <p:cNvPr id="3" name="Arrondir un rectangle à un seul coin 2">
            <a:extLst>
              <a:ext uri="{FF2B5EF4-FFF2-40B4-BE49-F238E27FC236}">
                <a16:creationId xmlns:a16="http://schemas.microsoft.com/office/drawing/2014/main" id="{9D836E90-790B-EF4A-947B-B3F40CFE9DEF}"/>
              </a:ext>
            </a:extLst>
          </p:cNvPr>
          <p:cNvSpPr/>
          <p:nvPr/>
        </p:nvSpPr>
        <p:spPr>
          <a:xfrm>
            <a:off x="273132" y="2303813"/>
            <a:ext cx="4773881" cy="534390"/>
          </a:xfrm>
          <a:prstGeom prst="round1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A60CD09-EC65-2D42-84C4-6531637C4FA5}"/>
              </a:ext>
            </a:extLst>
          </p:cNvPr>
          <p:cNvCxnSpPr/>
          <p:nvPr/>
        </p:nvCxnSpPr>
        <p:spPr>
          <a:xfrm flipH="1" flipV="1">
            <a:off x="7246687" y="1872959"/>
            <a:ext cx="1092530" cy="924039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3D4098D-1C51-ED49-8207-964A02AE1BBB}"/>
              </a:ext>
            </a:extLst>
          </p:cNvPr>
          <p:cNvSpPr txBox="1"/>
          <p:nvPr/>
        </p:nvSpPr>
        <p:spPr>
          <a:xfrm>
            <a:off x="498764" y="1025308"/>
            <a:ext cx="4892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Combinaison 14 stéroïdes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EC1182-3070-1D41-B777-F3551A903FF6}"/>
              </a:ext>
            </a:extLst>
          </p:cNvPr>
          <p:cNvSpPr/>
          <p:nvPr/>
        </p:nvSpPr>
        <p:spPr>
          <a:xfrm>
            <a:off x="426510" y="64847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Masjkur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J et al. JCEM 2019</a:t>
            </a:r>
          </a:p>
        </p:txBody>
      </p:sp>
    </p:spTree>
    <p:extLst>
      <p:ext uri="{BB962C8B-B14F-4D97-AF65-F5344CB8AC3E}">
        <p14:creationId xmlns:p14="http://schemas.microsoft.com/office/powerpoint/2010/main" val="1050816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0130DC1-6137-674B-B084-3EA366F39F59}"/>
              </a:ext>
            </a:extLst>
          </p:cNvPr>
          <p:cNvSpPr/>
          <p:nvPr/>
        </p:nvSpPr>
        <p:spPr>
          <a:xfrm>
            <a:off x="1286189" y="796260"/>
            <a:ext cx="1959429" cy="596628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E55F5-E039-D148-A415-6C7E061B8E9A}"/>
              </a:ext>
            </a:extLst>
          </p:cNvPr>
          <p:cNvSpPr/>
          <p:nvPr/>
        </p:nvSpPr>
        <p:spPr>
          <a:xfrm rot="5400000">
            <a:off x="4217794" y="2994408"/>
            <a:ext cx="1959429" cy="586321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97426A7-4472-BA4D-B82A-624DF518E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61" y="763221"/>
            <a:ext cx="5447174" cy="43219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4BBD00-D3AF-2142-9191-6D649678958D}"/>
              </a:ext>
            </a:extLst>
          </p:cNvPr>
          <p:cNvSpPr/>
          <p:nvPr/>
        </p:nvSpPr>
        <p:spPr>
          <a:xfrm>
            <a:off x="745588" y="763221"/>
            <a:ext cx="245450" cy="156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85F517-81C2-1E48-923D-7F40F182BA3F}"/>
              </a:ext>
            </a:extLst>
          </p:cNvPr>
          <p:cNvSpPr/>
          <p:nvPr/>
        </p:nvSpPr>
        <p:spPr>
          <a:xfrm>
            <a:off x="5923277" y="1062782"/>
            <a:ext cx="326315" cy="42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F34EFA-4B5C-7B45-81E3-29F1310796A3}"/>
              </a:ext>
            </a:extLst>
          </p:cNvPr>
          <p:cNvSpPr/>
          <p:nvPr/>
        </p:nvSpPr>
        <p:spPr>
          <a:xfrm>
            <a:off x="5965138" y="4940683"/>
            <a:ext cx="326315" cy="42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72F09E-9966-674C-B9AA-0FECA384FA75}"/>
              </a:ext>
            </a:extLst>
          </p:cNvPr>
          <p:cNvSpPr/>
          <p:nvPr/>
        </p:nvSpPr>
        <p:spPr>
          <a:xfrm>
            <a:off x="1039311" y="5085209"/>
            <a:ext cx="326315" cy="42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>
            <a:extLst>
              <a:ext uri="{FF2B5EF4-FFF2-40B4-BE49-F238E27FC236}">
                <a16:creationId xmlns:a16="http://schemas.microsoft.com/office/drawing/2014/main" id="{1C2B41E7-15E7-674B-8EA1-2DECE75C169D}"/>
              </a:ext>
            </a:extLst>
          </p:cNvPr>
          <p:cNvSpPr/>
          <p:nvPr/>
        </p:nvSpPr>
        <p:spPr>
          <a:xfrm>
            <a:off x="224576" y="1012197"/>
            <a:ext cx="673532" cy="325286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83C0F76-451F-C847-B4CF-223F5C95AD28}"/>
              </a:ext>
            </a:extLst>
          </p:cNvPr>
          <p:cNvSpPr txBox="1"/>
          <p:nvPr/>
        </p:nvSpPr>
        <p:spPr>
          <a:xfrm rot="16200000">
            <a:off x="-772507" y="1799072"/>
            <a:ext cx="275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ROUTINE TEST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32ED32-4108-F04E-AC6C-CAEA898F51D4}"/>
              </a:ext>
            </a:extLst>
          </p:cNvPr>
          <p:cNvSpPr txBox="1"/>
          <p:nvPr/>
        </p:nvSpPr>
        <p:spPr>
          <a:xfrm rot="16200000">
            <a:off x="4802008" y="1998064"/>
            <a:ext cx="275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STEROIDE PROFILE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365626" y="5253135"/>
            <a:ext cx="9747133" cy="1509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5101" y="6520327"/>
            <a:ext cx="8247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Masjkur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J et al, JCEM 2019</a:t>
            </a:r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877664"/>
              </p:ext>
            </p:extLst>
          </p:nvPr>
        </p:nvGraphicFramePr>
        <p:xfrm>
          <a:off x="464613" y="4787624"/>
          <a:ext cx="5215686" cy="1782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07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7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1222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Sensibilité</a:t>
                      </a:r>
                      <a:r>
                        <a:rPr lang="fr-FR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du panel de test</a:t>
                      </a:r>
                      <a:endParaRPr lang="fr-FR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400"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Incidentalomes</a:t>
                      </a:r>
                      <a:r>
                        <a:rPr lang="fr-FR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NF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533"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0070C0"/>
                          </a:solidFill>
                        </a:rPr>
                        <a:t>ACIC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533"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Cushing patent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 txBox="1">
            <a:spLocks/>
          </p:cNvSpPr>
          <p:nvPr/>
        </p:nvSpPr>
        <p:spPr>
          <a:xfrm>
            <a:off x="167440" y="-223407"/>
            <a:ext cx="107551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ACIC et LC/MS :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Intérêt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diagnostique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0862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0130DC1-6137-674B-B084-3EA366F39F59}"/>
              </a:ext>
            </a:extLst>
          </p:cNvPr>
          <p:cNvSpPr/>
          <p:nvPr/>
        </p:nvSpPr>
        <p:spPr>
          <a:xfrm>
            <a:off x="1286189" y="796260"/>
            <a:ext cx="1959429" cy="596628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E55F5-E039-D148-A415-6C7E061B8E9A}"/>
              </a:ext>
            </a:extLst>
          </p:cNvPr>
          <p:cNvSpPr/>
          <p:nvPr/>
        </p:nvSpPr>
        <p:spPr>
          <a:xfrm rot="5400000">
            <a:off x="4217794" y="2994408"/>
            <a:ext cx="1959429" cy="586321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DBE9AAB-961A-4C4F-8D90-5DEBED8F6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38" y="888864"/>
            <a:ext cx="10358235" cy="58736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72BF11-FB33-6A43-81FF-3BD9D3FD1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155" y="745675"/>
            <a:ext cx="5432004" cy="43395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7426A7-4472-BA4D-B82A-624DF518E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61" y="763221"/>
            <a:ext cx="5447174" cy="43219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4BBD00-D3AF-2142-9191-6D649678958D}"/>
              </a:ext>
            </a:extLst>
          </p:cNvPr>
          <p:cNvSpPr/>
          <p:nvPr/>
        </p:nvSpPr>
        <p:spPr>
          <a:xfrm>
            <a:off x="745588" y="763221"/>
            <a:ext cx="245450" cy="156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85F517-81C2-1E48-923D-7F40F182BA3F}"/>
              </a:ext>
            </a:extLst>
          </p:cNvPr>
          <p:cNvSpPr/>
          <p:nvPr/>
        </p:nvSpPr>
        <p:spPr>
          <a:xfrm>
            <a:off x="5923277" y="1062782"/>
            <a:ext cx="326315" cy="42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F34EFA-4B5C-7B45-81E3-29F1310796A3}"/>
              </a:ext>
            </a:extLst>
          </p:cNvPr>
          <p:cNvSpPr/>
          <p:nvPr/>
        </p:nvSpPr>
        <p:spPr>
          <a:xfrm>
            <a:off x="5965138" y="4940683"/>
            <a:ext cx="326315" cy="42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72F09E-9966-674C-B9AA-0FECA384FA75}"/>
              </a:ext>
            </a:extLst>
          </p:cNvPr>
          <p:cNvSpPr/>
          <p:nvPr/>
        </p:nvSpPr>
        <p:spPr>
          <a:xfrm>
            <a:off x="1039311" y="5085209"/>
            <a:ext cx="326315" cy="42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>
            <a:extLst>
              <a:ext uri="{FF2B5EF4-FFF2-40B4-BE49-F238E27FC236}">
                <a16:creationId xmlns:a16="http://schemas.microsoft.com/office/drawing/2014/main" id="{1C2B41E7-15E7-674B-8EA1-2DECE75C169D}"/>
              </a:ext>
            </a:extLst>
          </p:cNvPr>
          <p:cNvSpPr/>
          <p:nvPr/>
        </p:nvSpPr>
        <p:spPr>
          <a:xfrm>
            <a:off x="224576" y="1012197"/>
            <a:ext cx="673532" cy="325286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83C0F76-451F-C847-B4CF-223F5C95AD28}"/>
              </a:ext>
            </a:extLst>
          </p:cNvPr>
          <p:cNvSpPr txBox="1"/>
          <p:nvPr/>
        </p:nvSpPr>
        <p:spPr>
          <a:xfrm rot="16200000">
            <a:off x="-772507" y="1799072"/>
            <a:ext cx="275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ROUTINE TEST</a:t>
            </a:r>
          </a:p>
        </p:txBody>
      </p:sp>
      <p:sp>
        <p:nvSpPr>
          <p:cNvPr id="18" name="Rectangle à coins arrondis 17">
            <a:extLst>
              <a:ext uri="{FF2B5EF4-FFF2-40B4-BE49-F238E27FC236}">
                <a16:creationId xmlns:a16="http://schemas.microsoft.com/office/drawing/2014/main" id="{8DF4AB90-C2C4-A045-A72A-95835A123B64}"/>
              </a:ext>
            </a:extLst>
          </p:cNvPr>
          <p:cNvSpPr/>
          <p:nvPr/>
        </p:nvSpPr>
        <p:spPr>
          <a:xfrm>
            <a:off x="5866223" y="962214"/>
            <a:ext cx="646928" cy="325286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32ED32-4108-F04E-AC6C-CAEA898F51D4}"/>
              </a:ext>
            </a:extLst>
          </p:cNvPr>
          <p:cNvSpPr txBox="1"/>
          <p:nvPr/>
        </p:nvSpPr>
        <p:spPr>
          <a:xfrm rot="16200000">
            <a:off x="4802008" y="1998064"/>
            <a:ext cx="275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STEROIDE PROFILE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365626" y="5253135"/>
            <a:ext cx="9747133" cy="1509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5101" y="6520327"/>
            <a:ext cx="8247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Masjkur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J et al, JCEM 2019</a:t>
            </a:r>
          </a:p>
        </p:txBody>
      </p:sp>
      <p:graphicFrame>
        <p:nvGraphicFramePr>
          <p:cNvPr id="20" name="Tableau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611013"/>
              </p:ext>
            </p:extLst>
          </p:nvPr>
        </p:nvGraphicFramePr>
        <p:xfrm>
          <a:off x="464613" y="4787624"/>
          <a:ext cx="5215686" cy="1782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07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7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1222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Sensibilité</a:t>
                      </a:r>
                      <a:r>
                        <a:rPr lang="fr-FR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du panel de test</a:t>
                      </a:r>
                      <a:endParaRPr lang="fr-FR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400"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Incidentalomes</a:t>
                      </a:r>
                      <a:r>
                        <a:rPr lang="fr-FR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NF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533"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0070C0"/>
                          </a:solidFill>
                        </a:rPr>
                        <a:t>ACIC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533"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Cushing patent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192452"/>
              </p:ext>
            </p:extLst>
          </p:nvPr>
        </p:nvGraphicFramePr>
        <p:xfrm>
          <a:off x="6165872" y="4685727"/>
          <a:ext cx="5728994" cy="19857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64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Sensibilité</a:t>
                      </a:r>
                      <a:r>
                        <a:rPr lang="fr-FR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du panel stéroïdien</a:t>
                      </a:r>
                      <a:endParaRPr lang="fr-FR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15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Incidentalomes</a:t>
                      </a:r>
                      <a:r>
                        <a:rPr lang="fr-FR" sz="18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NF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7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ACIC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7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Cushing patent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 txBox="1">
            <a:spLocks/>
          </p:cNvSpPr>
          <p:nvPr/>
        </p:nvSpPr>
        <p:spPr>
          <a:xfrm>
            <a:off x="167440" y="-223407"/>
            <a:ext cx="107551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ACIC et LC/MS :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Intérêt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diagnostique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33666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0" y="-223407"/>
            <a:ext cx="10755117" cy="1143000"/>
          </a:xfrm>
        </p:spPr>
        <p:txBody>
          <a:bodyPr>
            <a:normAutofit/>
          </a:bodyPr>
          <a:lstStyle/>
          <a:p>
            <a:pPr algn="l"/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ACIC et LC/MS :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Risque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cardio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vasculaire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E55F5-E039-D148-A415-6C7E061B8E9A}"/>
              </a:ext>
            </a:extLst>
          </p:cNvPr>
          <p:cNvSpPr/>
          <p:nvPr/>
        </p:nvSpPr>
        <p:spPr>
          <a:xfrm rot="5400000">
            <a:off x="6517175" y="3047311"/>
            <a:ext cx="1959429" cy="586321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7862EAE-CE91-BB4C-9079-F71ACFDB1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66" y="919592"/>
            <a:ext cx="4698908" cy="58495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545C54-4C7D-7845-8A5A-D71089E8D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89" y="1081969"/>
            <a:ext cx="894368" cy="5254404"/>
          </a:xfrm>
          <a:prstGeom prst="rect">
            <a:avLst/>
          </a:prstGeom>
        </p:spPr>
      </p:pic>
      <p:pic>
        <p:nvPicPr>
          <p:cNvPr id="8" name="Image 7" descr="Une image contenant couteau&#10;&#10;Description générée automatiquement">
            <a:extLst>
              <a:ext uri="{FF2B5EF4-FFF2-40B4-BE49-F238E27FC236}">
                <a16:creationId xmlns:a16="http://schemas.microsoft.com/office/drawing/2014/main" id="{503E51A4-E48A-9445-8E4C-5FC04F1A3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069" y="4832482"/>
            <a:ext cx="3117925" cy="4796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24D8B1-F0A1-C648-8065-89A9045E47CB}"/>
              </a:ext>
            </a:extLst>
          </p:cNvPr>
          <p:cNvSpPr/>
          <p:nvPr/>
        </p:nvSpPr>
        <p:spPr>
          <a:xfrm>
            <a:off x="7233425" y="592502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Di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Dalmazi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et al. Lancet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Diabetes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Endocrinol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2014</a:t>
            </a:r>
          </a:p>
          <a:p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Debono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et al. JCEM 2014</a:t>
            </a:r>
          </a:p>
          <a:p>
            <a:endParaRPr lang="fr-FR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6" name="Grouper 5">
            <a:extLst>
              <a:ext uri="{FF2B5EF4-FFF2-40B4-BE49-F238E27FC236}">
                <a16:creationId xmlns:a16="http://schemas.microsoft.com/office/drawing/2014/main" id="{CBA16B34-10EB-0240-A853-E4D613054C2A}"/>
              </a:ext>
            </a:extLst>
          </p:cNvPr>
          <p:cNvGrpSpPr>
            <a:grpSpLocks/>
          </p:cNvGrpSpPr>
          <p:nvPr/>
        </p:nvGrpSpPr>
        <p:grpSpPr bwMode="auto">
          <a:xfrm>
            <a:off x="6897507" y="1564638"/>
            <a:ext cx="3383918" cy="582389"/>
            <a:chOff x="1907704" y="1844823"/>
            <a:chExt cx="5760639" cy="559530"/>
          </a:xfrm>
        </p:grpSpPr>
        <p:grpSp>
          <p:nvGrpSpPr>
            <p:cNvPr id="37" name="Grouper 22">
              <a:extLst>
                <a:ext uri="{FF2B5EF4-FFF2-40B4-BE49-F238E27FC236}">
                  <a16:creationId xmlns:a16="http://schemas.microsoft.com/office/drawing/2014/main" id="{BEA75C28-3CDC-6145-8753-EDDA793D59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7704" y="1844823"/>
              <a:ext cx="2049099" cy="289058"/>
              <a:chOff x="1907704" y="1844823"/>
              <a:chExt cx="2049099" cy="289058"/>
            </a:xfrm>
          </p:grpSpPr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0BAE47CD-82A7-C247-BAA4-5224C4C171FC}"/>
                  </a:ext>
                </a:extLst>
              </p:cNvPr>
              <p:cNvCxnSpPr/>
              <p:nvPr/>
            </p:nvCxnSpPr>
            <p:spPr>
              <a:xfrm>
                <a:off x="1907704" y="1989353"/>
                <a:ext cx="1439125" cy="0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F38BAF74-D27A-724B-A2DA-78CF6ECFFB99}"/>
                  </a:ext>
                </a:extLst>
              </p:cNvPr>
              <p:cNvCxnSpPr/>
              <p:nvPr/>
            </p:nvCxnSpPr>
            <p:spPr>
              <a:xfrm>
                <a:off x="3956803" y="1844823"/>
                <a:ext cx="0" cy="289058"/>
              </a:xfrm>
              <a:prstGeom prst="line">
                <a:avLst/>
              </a:prstGeom>
              <a:ln>
                <a:solidFill>
                  <a:srgbClr val="33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er 28">
              <a:extLst>
                <a:ext uri="{FF2B5EF4-FFF2-40B4-BE49-F238E27FC236}">
                  <a16:creationId xmlns:a16="http://schemas.microsoft.com/office/drawing/2014/main" id="{A005A4F3-1A29-FE4A-9141-5DB3BE7EB4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3005" y="1847999"/>
              <a:ext cx="2295695" cy="290228"/>
              <a:chOff x="1072845" y="1847999"/>
              <a:chExt cx="2295695" cy="290228"/>
            </a:xfrm>
          </p:grpSpPr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9E395A23-8D08-A646-9B41-74000E56DBDD}"/>
                  </a:ext>
                </a:extLst>
              </p:cNvPr>
              <p:cNvCxnSpPr/>
              <p:nvPr/>
            </p:nvCxnSpPr>
            <p:spPr>
              <a:xfrm>
                <a:off x="1906670" y="1989352"/>
                <a:ext cx="1461870" cy="0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CDA187F7-8225-934E-8792-313693F89172}"/>
                  </a:ext>
                </a:extLst>
              </p:cNvPr>
              <p:cNvCxnSpPr>
                <a:endCxn id="41" idx="0"/>
              </p:cNvCxnSpPr>
              <p:nvPr/>
            </p:nvCxnSpPr>
            <p:spPr>
              <a:xfrm flipH="1">
                <a:off x="1072845" y="1847999"/>
                <a:ext cx="8810" cy="290228"/>
              </a:xfrm>
              <a:prstGeom prst="line">
                <a:avLst/>
              </a:prstGeom>
              <a:ln>
                <a:solidFill>
                  <a:srgbClr val="33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er 33">
              <a:extLst>
                <a:ext uri="{FF2B5EF4-FFF2-40B4-BE49-F238E27FC236}">
                  <a16:creationId xmlns:a16="http://schemas.microsoft.com/office/drawing/2014/main" id="{90E1BE0C-CBC2-C244-96E7-2D3F4DBBA0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8882" y="1844824"/>
              <a:ext cx="1439730" cy="293404"/>
              <a:chOff x="1908562" y="1844824"/>
              <a:chExt cx="1439730" cy="293404"/>
            </a:xfrm>
          </p:grpSpPr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A04D2148-D9B5-9642-8AA6-3ACD483CA082}"/>
                  </a:ext>
                </a:extLst>
              </p:cNvPr>
              <p:cNvCxnSpPr/>
              <p:nvPr/>
            </p:nvCxnSpPr>
            <p:spPr>
              <a:xfrm>
                <a:off x="1907702" y="1989352"/>
                <a:ext cx="1441194" cy="0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E32CD5FE-247B-1547-BCD0-EA853DCDE67A}"/>
                  </a:ext>
                </a:extLst>
              </p:cNvPr>
              <p:cNvCxnSpPr/>
              <p:nvPr/>
            </p:nvCxnSpPr>
            <p:spPr>
              <a:xfrm>
                <a:off x="2629334" y="1844823"/>
                <a:ext cx="0" cy="293823"/>
              </a:xfrm>
              <a:prstGeom prst="line">
                <a:avLst/>
              </a:prstGeom>
              <a:ln>
                <a:solidFill>
                  <a:srgbClr val="33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er 38">
              <a:extLst>
                <a:ext uri="{FF2B5EF4-FFF2-40B4-BE49-F238E27FC236}">
                  <a16:creationId xmlns:a16="http://schemas.microsoft.com/office/drawing/2014/main" id="{2CE15C8F-568E-D142-B5C2-7A3CF7D2A2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28612" y="1844823"/>
              <a:ext cx="1439731" cy="288578"/>
              <a:chOff x="1908132" y="1844823"/>
              <a:chExt cx="1439731" cy="288578"/>
            </a:xfrm>
          </p:grpSpPr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5A05CF20-6945-BB48-82A1-79CFC0A1F722}"/>
                  </a:ext>
                </a:extLst>
              </p:cNvPr>
              <p:cNvCxnSpPr/>
              <p:nvPr/>
            </p:nvCxnSpPr>
            <p:spPr>
              <a:xfrm>
                <a:off x="1908738" y="1989353"/>
                <a:ext cx="1439125" cy="0"/>
              </a:xfrm>
              <a:prstGeom prst="line">
                <a:avLst/>
              </a:prstGeom>
              <a:ln>
                <a:solidFill>
                  <a:srgbClr val="FF66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3C408D14-4814-6F42-8A88-661BE97EE2C4}"/>
                  </a:ext>
                </a:extLst>
              </p:cNvPr>
              <p:cNvCxnSpPr/>
              <p:nvPr/>
            </p:nvCxnSpPr>
            <p:spPr>
              <a:xfrm>
                <a:off x="2715144" y="1844823"/>
                <a:ext cx="0" cy="289058"/>
              </a:xfrm>
              <a:prstGeom prst="line">
                <a:avLst/>
              </a:prstGeom>
              <a:ln>
                <a:solidFill>
                  <a:srgbClr val="33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ZoneTexte 16">
              <a:extLst>
                <a:ext uri="{FF2B5EF4-FFF2-40B4-BE49-F238E27FC236}">
                  <a16:creationId xmlns:a16="http://schemas.microsoft.com/office/drawing/2014/main" id="{02ABC3F9-5275-1F4A-9EEA-F3427DD3B3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7941" y="2138227"/>
              <a:ext cx="830128" cy="266126"/>
            </a:xfrm>
            <a:prstGeom prst="rect">
              <a:avLst/>
            </a:prstGeom>
            <a:noFill/>
            <a:ln w="9525">
              <a:solidFill>
                <a:srgbClr val="33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>
                  <a:solidFill>
                    <a:srgbClr val="FF6600"/>
                  </a:solidFill>
                  <a:latin typeface="Arial" panose="020B0604020202020204" pitchFamily="34" charset="0"/>
                </a:rPr>
                <a:t>&lt; 50</a:t>
              </a:r>
            </a:p>
          </p:txBody>
        </p:sp>
        <p:sp>
          <p:nvSpPr>
            <p:cNvPr id="42" name="ZoneTexte 17">
              <a:extLst>
                <a:ext uri="{FF2B5EF4-FFF2-40B4-BE49-F238E27FC236}">
                  <a16:creationId xmlns:a16="http://schemas.microsoft.com/office/drawing/2014/main" id="{76E82F6D-8C87-7F46-8D2B-454F92A911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4122" y="2135396"/>
              <a:ext cx="974758" cy="266127"/>
            </a:xfrm>
            <a:prstGeom prst="rect">
              <a:avLst/>
            </a:prstGeom>
            <a:noFill/>
            <a:ln w="9525">
              <a:solidFill>
                <a:srgbClr val="33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>
                  <a:solidFill>
                    <a:srgbClr val="FF6600"/>
                  </a:solidFill>
                  <a:latin typeface="Arial" panose="020B0604020202020204" pitchFamily="34" charset="0"/>
                </a:rPr>
                <a:t>&gt; 138</a:t>
              </a:r>
            </a:p>
          </p:txBody>
        </p:sp>
      </p:grpSp>
      <p:sp>
        <p:nvSpPr>
          <p:cNvPr id="51" name="ZoneTexte 30">
            <a:extLst>
              <a:ext uri="{FF2B5EF4-FFF2-40B4-BE49-F238E27FC236}">
                <a16:creationId xmlns:a16="http://schemas.microsoft.com/office/drawing/2014/main" id="{C252D931-4A94-6C49-A672-24591948A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198" y="1450024"/>
            <a:ext cx="17124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F Minute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(nmol/L)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739" y="1326572"/>
            <a:ext cx="58293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3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0" y="-223407"/>
            <a:ext cx="10755117" cy="1143000"/>
          </a:xfrm>
        </p:spPr>
        <p:txBody>
          <a:bodyPr>
            <a:normAutofit/>
          </a:bodyPr>
          <a:lstStyle/>
          <a:p>
            <a:pPr algn="l"/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ACIC et LC/MS :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Risque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cardio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vasculaire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E55F5-E039-D148-A415-6C7E061B8E9A}"/>
              </a:ext>
            </a:extLst>
          </p:cNvPr>
          <p:cNvSpPr/>
          <p:nvPr/>
        </p:nvSpPr>
        <p:spPr>
          <a:xfrm rot="5400000">
            <a:off x="4217794" y="2994408"/>
            <a:ext cx="1959429" cy="586321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62FA42-0682-4E44-848D-AF500DBEB079}"/>
              </a:ext>
            </a:extLst>
          </p:cNvPr>
          <p:cNvSpPr/>
          <p:nvPr/>
        </p:nvSpPr>
        <p:spPr>
          <a:xfrm>
            <a:off x="426510" y="64847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Di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Damalzi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G et al. JCEM 2019</a:t>
            </a:r>
          </a:p>
        </p:txBody>
      </p:sp>
      <p:sp>
        <p:nvSpPr>
          <p:cNvPr id="16" name="Rectangle à coins arrondis 8">
            <a:extLst>
              <a:ext uri="{FF2B5EF4-FFF2-40B4-BE49-F238E27FC236}">
                <a16:creationId xmlns:a16="http://schemas.microsoft.com/office/drawing/2014/main" id="{9D72187F-65F2-4A45-8B6D-B8A4533808A1}"/>
              </a:ext>
            </a:extLst>
          </p:cNvPr>
          <p:cNvSpPr/>
          <p:nvPr/>
        </p:nvSpPr>
        <p:spPr>
          <a:xfrm>
            <a:off x="488689" y="3012019"/>
            <a:ext cx="2989906" cy="1685306"/>
          </a:xfrm>
          <a:prstGeom prst="round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5A26A63-CD88-B743-A280-FBFB697CF486}"/>
              </a:ext>
            </a:extLst>
          </p:cNvPr>
          <p:cNvSpPr txBox="1"/>
          <p:nvPr/>
        </p:nvSpPr>
        <p:spPr>
          <a:xfrm>
            <a:off x="-213304" y="3228746"/>
            <a:ext cx="4190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Panel stéroïde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en LC/MS :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Basal / après DXM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6921235-2699-4F4D-9A14-F9C73CED8846}"/>
              </a:ext>
            </a:extLst>
          </p:cNvPr>
          <p:cNvSpPr txBox="1"/>
          <p:nvPr/>
        </p:nvSpPr>
        <p:spPr>
          <a:xfrm>
            <a:off x="6695546" y="3228746"/>
            <a:ext cx="5734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HTA ?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évènements CV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251110D-3AFF-694A-A5B7-8B6F86719357}"/>
              </a:ext>
            </a:extLst>
          </p:cNvPr>
          <p:cNvSpPr txBox="1"/>
          <p:nvPr/>
        </p:nvSpPr>
        <p:spPr>
          <a:xfrm>
            <a:off x="883661" y="1193533"/>
            <a:ext cx="89483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120 NFAI / 46 ACIC</a:t>
            </a:r>
          </a:p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Suivi médian 3,3 ans</a:t>
            </a: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69737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0" y="-223407"/>
            <a:ext cx="10755117" cy="1143000"/>
          </a:xfrm>
        </p:spPr>
        <p:txBody>
          <a:bodyPr>
            <a:normAutofit/>
          </a:bodyPr>
          <a:lstStyle/>
          <a:p>
            <a:pPr algn="l"/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ACIC et LC/MS :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Risque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cardio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vasculaire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E55F5-E039-D148-A415-6C7E061B8E9A}"/>
              </a:ext>
            </a:extLst>
          </p:cNvPr>
          <p:cNvSpPr/>
          <p:nvPr/>
        </p:nvSpPr>
        <p:spPr>
          <a:xfrm rot="5400000">
            <a:off x="4217794" y="2994408"/>
            <a:ext cx="1959429" cy="586321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62FA42-0682-4E44-848D-AF500DBEB079}"/>
              </a:ext>
            </a:extLst>
          </p:cNvPr>
          <p:cNvSpPr/>
          <p:nvPr/>
        </p:nvSpPr>
        <p:spPr>
          <a:xfrm>
            <a:off x="426510" y="64847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Di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Damalzi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G et al. JCEM 2019</a:t>
            </a:r>
          </a:p>
        </p:txBody>
      </p:sp>
      <p:sp>
        <p:nvSpPr>
          <p:cNvPr id="9" name="Flèche droite 9">
            <a:extLst>
              <a:ext uri="{FF2B5EF4-FFF2-40B4-BE49-F238E27FC236}">
                <a16:creationId xmlns:a16="http://schemas.microsoft.com/office/drawing/2014/main" id="{5DFC8826-2FEB-0146-BF0B-B2D1D9DB1462}"/>
              </a:ext>
            </a:extLst>
          </p:cNvPr>
          <p:cNvSpPr/>
          <p:nvPr/>
        </p:nvSpPr>
        <p:spPr>
          <a:xfrm>
            <a:off x="1566000" y="5406981"/>
            <a:ext cx="9641033" cy="191276"/>
          </a:xfrm>
          <a:prstGeom prst="rightArrow">
            <a:avLst>
              <a:gd name="adj1" fmla="val 435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C046A02-BDAB-0348-83B2-EF5A701584B1}"/>
              </a:ext>
            </a:extLst>
          </p:cNvPr>
          <p:cNvSpPr txBox="1"/>
          <p:nvPr/>
        </p:nvSpPr>
        <p:spPr>
          <a:xfrm>
            <a:off x="10312172" y="5803506"/>
            <a:ext cx="18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Temps</a:t>
            </a:r>
          </a:p>
        </p:txBody>
      </p:sp>
      <p:sp>
        <p:nvSpPr>
          <p:cNvPr id="16" name="Rectangle à coins arrondis 8">
            <a:extLst>
              <a:ext uri="{FF2B5EF4-FFF2-40B4-BE49-F238E27FC236}">
                <a16:creationId xmlns:a16="http://schemas.microsoft.com/office/drawing/2014/main" id="{9D72187F-65F2-4A45-8B6D-B8A4533808A1}"/>
              </a:ext>
            </a:extLst>
          </p:cNvPr>
          <p:cNvSpPr/>
          <p:nvPr/>
        </p:nvSpPr>
        <p:spPr>
          <a:xfrm>
            <a:off x="488689" y="3012019"/>
            <a:ext cx="2989906" cy="1685306"/>
          </a:xfrm>
          <a:prstGeom prst="round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5A26A63-CD88-B743-A280-FBFB697CF486}"/>
              </a:ext>
            </a:extLst>
          </p:cNvPr>
          <p:cNvSpPr txBox="1"/>
          <p:nvPr/>
        </p:nvSpPr>
        <p:spPr>
          <a:xfrm>
            <a:off x="-213304" y="3228746"/>
            <a:ext cx="4190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Panel stéroïde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en LC/MS :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Basal / après DXM</a:t>
            </a:r>
          </a:p>
        </p:txBody>
      </p:sp>
      <p:sp>
        <p:nvSpPr>
          <p:cNvPr id="13" name="Forme en L 12"/>
          <p:cNvSpPr/>
          <p:nvPr/>
        </p:nvSpPr>
        <p:spPr>
          <a:xfrm rot="13538740">
            <a:off x="5355800" y="5068690"/>
            <a:ext cx="852918" cy="801689"/>
          </a:xfrm>
          <a:prstGeom prst="corner">
            <a:avLst>
              <a:gd name="adj1" fmla="val 20245"/>
              <a:gd name="adj2" fmla="val 193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251110D-3AFF-694A-A5B7-8B6F86719357}"/>
              </a:ext>
            </a:extLst>
          </p:cNvPr>
          <p:cNvSpPr txBox="1"/>
          <p:nvPr/>
        </p:nvSpPr>
        <p:spPr>
          <a:xfrm>
            <a:off x="883661" y="1193533"/>
            <a:ext cx="89483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120 NFAI / 46 ACIC</a:t>
            </a:r>
          </a:p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Suivi médian 3,3 ans</a:t>
            </a: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6229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0" y="-223407"/>
            <a:ext cx="10755117" cy="1143000"/>
          </a:xfrm>
        </p:spPr>
        <p:txBody>
          <a:bodyPr>
            <a:normAutofit/>
          </a:bodyPr>
          <a:lstStyle/>
          <a:p>
            <a:pPr algn="l"/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ACIC et LC/MS :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Risque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cardio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vasculaire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E55F5-E039-D148-A415-6C7E061B8E9A}"/>
              </a:ext>
            </a:extLst>
          </p:cNvPr>
          <p:cNvSpPr/>
          <p:nvPr/>
        </p:nvSpPr>
        <p:spPr>
          <a:xfrm rot="5400000">
            <a:off x="4217794" y="2994408"/>
            <a:ext cx="1959429" cy="586321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62FA42-0682-4E44-848D-AF500DBEB079}"/>
              </a:ext>
            </a:extLst>
          </p:cNvPr>
          <p:cNvSpPr/>
          <p:nvPr/>
        </p:nvSpPr>
        <p:spPr>
          <a:xfrm>
            <a:off x="426510" y="64847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Di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Damalzi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G et al. JCEM 2019</a:t>
            </a:r>
          </a:p>
        </p:txBody>
      </p:sp>
      <p:sp>
        <p:nvSpPr>
          <p:cNvPr id="9" name="Flèche droite 9">
            <a:extLst>
              <a:ext uri="{FF2B5EF4-FFF2-40B4-BE49-F238E27FC236}">
                <a16:creationId xmlns:a16="http://schemas.microsoft.com/office/drawing/2014/main" id="{5DFC8826-2FEB-0146-BF0B-B2D1D9DB1462}"/>
              </a:ext>
            </a:extLst>
          </p:cNvPr>
          <p:cNvSpPr/>
          <p:nvPr/>
        </p:nvSpPr>
        <p:spPr>
          <a:xfrm>
            <a:off x="1566000" y="5406981"/>
            <a:ext cx="9641033" cy="191276"/>
          </a:xfrm>
          <a:prstGeom prst="rightArrow">
            <a:avLst>
              <a:gd name="adj1" fmla="val 435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C046A02-BDAB-0348-83B2-EF5A701584B1}"/>
              </a:ext>
            </a:extLst>
          </p:cNvPr>
          <p:cNvSpPr txBox="1"/>
          <p:nvPr/>
        </p:nvSpPr>
        <p:spPr>
          <a:xfrm>
            <a:off x="10312172" y="5803506"/>
            <a:ext cx="18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Temps</a:t>
            </a:r>
          </a:p>
        </p:txBody>
      </p:sp>
      <p:sp>
        <p:nvSpPr>
          <p:cNvPr id="16" name="Rectangle à coins arrondis 8">
            <a:extLst>
              <a:ext uri="{FF2B5EF4-FFF2-40B4-BE49-F238E27FC236}">
                <a16:creationId xmlns:a16="http://schemas.microsoft.com/office/drawing/2014/main" id="{9D72187F-65F2-4A45-8B6D-B8A4533808A1}"/>
              </a:ext>
            </a:extLst>
          </p:cNvPr>
          <p:cNvSpPr/>
          <p:nvPr/>
        </p:nvSpPr>
        <p:spPr>
          <a:xfrm>
            <a:off x="488689" y="3012019"/>
            <a:ext cx="2989906" cy="1685306"/>
          </a:xfrm>
          <a:prstGeom prst="round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5A26A63-CD88-B743-A280-FBFB697CF486}"/>
              </a:ext>
            </a:extLst>
          </p:cNvPr>
          <p:cNvSpPr txBox="1"/>
          <p:nvPr/>
        </p:nvSpPr>
        <p:spPr>
          <a:xfrm>
            <a:off x="-213304" y="3228746"/>
            <a:ext cx="4190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Panel stéroïde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en LC/MS :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Basal / après DXM</a:t>
            </a:r>
          </a:p>
        </p:txBody>
      </p:sp>
      <p:sp>
        <p:nvSpPr>
          <p:cNvPr id="18" name="Rectangle à coins arrondis 8">
            <a:extLst>
              <a:ext uri="{FF2B5EF4-FFF2-40B4-BE49-F238E27FC236}">
                <a16:creationId xmlns:a16="http://schemas.microsoft.com/office/drawing/2014/main" id="{9FE23C81-4B03-AF4D-A550-F6223A307285}"/>
              </a:ext>
            </a:extLst>
          </p:cNvPr>
          <p:cNvSpPr/>
          <p:nvPr/>
        </p:nvSpPr>
        <p:spPr>
          <a:xfrm>
            <a:off x="8075812" y="2946730"/>
            <a:ext cx="2974311" cy="1706972"/>
          </a:xfrm>
          <a:prstGeom prst="round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6921235-2699-4F4D-9A14-F9C73CED8846}"/>
              </a:ext>
            </a:extLst>
          </p:cNvPr>
          <p:cNvSpPr txBox="1"/>
          <p:nvPr/>
        </p:nvSpPr>
        <p:spPr>
          <a:xfrm>
            <a:off x="6695546" y="3228746"/>
            <a:ext cx="5734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HTA ?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évènements CV ?</a:t>
            </a:r>
          </a:p>
        </p:txBody>
      </p:sp>
      <p:sp>
        <p:nvSpPr>
          <p:cNvPr id="13" name="Forme en L 12"/>
          <p:cNvSpPr/>
          <p:nvPr/>
        </p:nvSpPr>
        <p:spPr>
          <a:xfrm rot="13538740">
            <a:off x="5355800" y="5068690"/>
            <a:ext cx="852918" cy="801689"/>
          </a:xfrm>
          <a:prstGeom prst="corner">
            <a:avLst>
              <a:gd name="adj1" fmla="val 20245"/>
              <a:gd name="adj2" fmla="val 193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251110D-3AFF-694A-A5B7-8B6F86719357}"/>
              </a:ext>
            </a:extLst>
          </p:cNvPr>
          <p:cNvSpPr txBox="1"/>
          <p:nvPr/>
        </p:nvSpPr>
        <p:spPr>
          <a:xfrm>
            <a:off x="883661" y="1193533"/>
            <a:ext cx="89483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120 NFAI / 46 ACIC</a:t>
            </a:r>
          </a:p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Suivi médian 3,3 ans</a:t>
            </a: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68618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A4E55F5-E039-D148-A415-6C7E061B8E9A}"/>
              </a:ext>
            </a:extLst>
          </p:cNvPr>
          <p:cNvSpPr/>
          <p:nvPr/>
        </p:nvSpPr>
        <p:spPr>
          <a:xfrm rot="5400000">
            <a:off x="4217794" y="2994408"/>
            <a:ext cx="1959429" cy="586321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62FA42-0682-4E44-848D-AF500DBEB079}"/>
              </a:ext>
            </a:extLst>
          </p:cNvPr>
          <p:cNvSpPr/>
          <p:nvPr/>
        </p:nvSpPr>
        <p:spPr>
          <a:xfrm>
            <a:off x="426510" y="64847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Di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Damalzi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G et al. JCEM 2019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C046A02-BDAB-0348-83B2-EF5A701584B1}"/>
              </a:ext>
            </a:extLst>
          </p:cNvPr>
          <p:cNvSpPr txBox="1"/>
          <p:nvPr/>
        </p:nvSpPr>
        <p:spPr>
          <a:xfrm>
            <a:off x="10227014" y="5631608"/>
            <a:ext cx="18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Temps</a:t>
            </a:r>
          </a:p>
        </p:txBody>
      </p:sp>
      <p:sp>
        <p:nvSpPr>
          <p:cNvPr id="16" name="Rectangle à coins arrondis 8">
            <a:extLst>
              <a:ext uri="{FF2B5EF4-FFF2-40B4-BE49-F238E27FC236}">
                <a16:creationId xmlns:a16="http://schemas.microsoft.com/office/drawing/2014/main" id="{9D72187F-65F2-4A45-8B6D-B8A4533808A1}"/>
              </a:ext>
            </a:extLst>
          </p:cNvPr>
          <p:cNvSpPr/>
          <p:nvPr/>
        </p:nvSpPr>
        <p:spPr>
          <a:xfrm>
            <a:off x="488689" y="3012019"/>
            <a:ext cx="2989906" cy="1685306"/>
          </a:xfrm>
          <a:prstGeom prst="round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5A26A63-CD88-B743-A280-FBFB697CF486}"/>
              </a:ext>
            </a:extLst>
          </p:cNvPr>
          <p:cNvSpPr txBox="1"/>
          <p:nvPr/>
        </p:nvSpPr>
        <p:spPr>
          <a:xfrm>
            <a:off x="-213304" y="3228746"/>
            <a:ext cx="4190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Panel stéroïde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en LC/MS :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Basal / après DXM</a:t>
            </a:r>
          </a:p>
        </p:txBody>
      </p:sp>
      <p:sp>
        <p:nvSpPr>
          <p:cNvPr id="18" name="Rectangle à coins arrondis 8">
            <a:extLst>
              <a:ext uri="{FF2B5EF4-FFF2-40B4-BE49-F238E27FC236}">
                <a16:creationId xmlns:a16="http://schemas.microsoft.com/office/drawing/2014/main" id="{9FE23C81-4B03-AF4D-A550-F6223A307285}"/>
              </a:ext>
            </a:extLst>
          </p:cNvPr>
          <p:cNvSpPr/>
          <p:nvPr/>
        </p:nvSpPr>
        <p:spPr>
          <a:xfrm>
            <a:off x="8075812" y="2946730"/>
            <a:ext cx="2974311" cy="1706972"/>
          </a:xfrm>
          <a:prstGeom prst="round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6921235-2699-4F4D-9A14-F9C73CED8846}"/>
              </a:ext>
            </a:extLst>
          </p:cNvPr>
          <p:cNvSpPr txBox="1"/>
          <p:nvPr/>
        </p:nvSpPr>
        <p:spPr>
          <a:xfrm>
            <a:off x="6695546" y="3228746"/>
            <a:ext cx="5734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HTA ?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évènements CV ?</a:t>
            </a:r>
          </a:p>
        </p:txBody>
      </p:sp>
      <p:sp>
        <p:nvSpPr>
          <p:cNvPr id="4" name="Flèche courbée vers la droite 3"/>
          <p:cNvSpPr/>
          <p:nvPr/>
        </p:nvSpPr>
        <p:spPr>
          <a:xfrm rot="5400000">
            <a:off x="5103100" y="-1009532"/>
            <a:ext cx="1866900" cy="57231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Flèche droite 9">
            <a:extLst>
              <a:ext uri="{FF2B5EF4-FFF2-40B4-BE49-F238E27FC236}">
                <a16:creationId xmlns:a16="http://schemas.microsoft.com/office/drawing/2014/main" id="{5DFC8826-2FEB-0146-BF0B-B2D1D9DB1462}"/>
              </a:ext>
            </a:extLst>
          </p:cNvPr>
          <p:cNvSpPr/>
          <p:nvPr/>
        </p:nvSpPr>
        <p:spPr>
          <a:xfrm>
            <a:off x="1566000" y="5406981"/>
            <a:ext cx="9641033" cy="191276"/>
          </a:xfrm>
          <a:prstGeom prst="rightArrow">
            <a:avLst>
              <a:gd name="adj1" fmla="val 435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orme en L 1"/>
          <p:cNvSpPr/>
          <p:nvPr/>
        </p:nvSpPr>
        <p:spPr>
          <a:xfrm rot="13538740">
            <a:off x="5355800" y="5068690"/>
            <a:ext cx="852918" cy="801689"/>
          </a:xfrm>
          <a:prstGeom prst="corner">
            <a:avLst>
              <a:gd name="adj1" fmla="val 20245"/>
              <a:gd name="adj2" fmla="val 193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251110D-3AFF-694A-A5B7-8B6F86719357}"/>
              </a:ext>
            </a:extLst>
          </p:cNvPr>
          <p:cNvSpPr txBox="1"/>
          <p:nvPr/>
        </p:nvSpPr>
        <p:spPr>
          <a:xfrm>
            <a:off x="883661" y="1193533"/>
            <a:ext cx="89483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120 NFAI / 46 ACIC</a:t>
            </a:r>
          </a:p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Suivi médian 3,3 ans</a:t>
            </a: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 txBox="1">
            <a:spLocks/>
          </p:cNvSpPr>
          <p:nvPr/>
        </p:nvSpPr>
        <p:spPr>
          <a:xfrm>
            <a:off x="167440" y="-223407"/>
            <a:ext cx="107551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4000" b="1">
                <a:solidFill>
                  <a:srgbClr val="002060"/>
                </a:solidFill>
                <a:latin typeface="+mn-lt"/>
              </a:rPr>
              <a:t>ACIC et LC/MS : Risque cardio vasculaire 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20010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0130DC1-6137-674B-B084-3EA366F39F59}"/>
              </a:ext>
            </a:extLst>
          </p:cNvPr>
          <p:cNvSpPr/>
          <p:nvPr/>
        </p:nvSpPr>
        <p:spPr>
          <a:xfrm>
            <a:off x="1286189" y="796260"/>
            <a:ext cx="1959429" cy="596628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E55F5-E039-D148-A415-6C7E061B8E9A}"/>
              </a:ext>
            </a:extLst>
          </p:cNvPr>
          <p:cNvSpPr/>
          <p:nvPr/>
        </p:nvSpPr>
        <p:spPr>
          <a:xfrm rot="5400000">
            <a:off x="4217794" y="2994408"/>
            <a:ext cx="1959429" cy="586321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EC0D8E-845F-B34C-9D31-8630FED385BE}"/>
              </a:ext>
            </a:extLst>
          </p:cNvPr>
          <p:cNvSpPr/>
          <p:nvPr/>
        </p:nvSpPr>
        <p:spPr>
          <a:xfrm>
            <a:off x="426510" y="64847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Di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Damalzi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G et al. JCEM 2019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0803" y="591873"/>
            <a:ext cx="4394649" cy="53013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D70B76-0A5E-9148-8B0A-71D8D6F8B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775" y="1330460"/>
            <a:ext cx="5762379" cy="4109425"/>
          </a:xfrm>
          <a:prstGeom prst="rect">
            <a:avLst/>
          </a:prstGeom>
        </p:spPr>
      </p:pic>
      <p:sp>
        <p:nvSpPr>
          <p:cNvPr id="16" name="Rectangle à coins arrondis 7">
            <a:extLst>
              <a:ext uri="{FF2B5EF4-FFF2-40B4-BE49-F238E27FC236}">
                <a16:creationId xmlns:a16="http://schemas.microsoft.com/office/drawing/2014/main" id="{7403CAF0-79AA-3A45-B3F3-FFEBC2AFF01A}"/>
              </a:ext>
            </a:extLst>
          </p:cNvPr>
          <p:cNvSpPr/>
          <p:nvPr/>
        </p:nvSpPr>
        <p:spPr>
          <a:xfrm>
            <a:off x="2265902" y="5590686"/>
            <a:ext cx="2803153" cy="6361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72512E7C-F1F8-EA48-B50E-63D80D08BA89}"/>
              </a:ext>
            </a:extLst>
          </p:cNvPr>
          <p:cNvSpPr/>
          <p:nvPr/>
        </p:nvSpPr>
        <p:spPr>
          <a:xfrm>
            <a:off x="7425176" y="5554394"/>
            <a:ext cx="2968459" cy="7432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38F5A40-60F3-D645-B836-DA6A42746E0A}"/>
              </a:ext>
            </a:extLst>
          </p:cNvPr>
          <p:cNvCxnSpPr/>
          <p:nvPr/>
        </p:nvCxnSpPr>
        <p:spPr>
          <a:xfrm flipH="1">
            <a:off x="5544998" y="919593"/>
            <a:ext cx="1" cy="4679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0C14A280-029E-E34A-9080-040B7030B2AE}"/>
              </a:ext>
            </a:extLst>
          </p:cNvPr>
          <p:cNvSpPr txBox="1"/>
          <p:nvPr/>
        </p:nvSpPr>
        <p:spPr>
          <a:xfrm>
            <a:off x="1572033" y="5686366"/>
            <a:ext cx="419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BASAL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726825C-C7B8-AE44-A38A-38523684272E}"/>
              </a:ext>
            </a:extLst>
          </p:cNvPr>
          <p:cNvSpPr txBox="1"/>
          <p:nvPr/>
        </p:nvSpPr>
        <p:spPr>
          <a:xfrm>
            <a:off x="7137560" y="5686366"/>
            <a:ext cx="354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APRES FREINATION DXM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 txBox="1">
            <a:spLocks/>
          </p:cNvSpPr>
          <p:nvPr/>
        </p:nvSpPr>
        <p:spPr>
          <a:xfrm>
            <a:off x="167440" y="-223407"/>
            <a:ext cx="107551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4000" b="1">
                <a:solidFill>
                  <a:srgbClr val="002060"/>
                </a:solidFill>
                <a:latin typeface="+mn-lt"/>
              </a:rPr>
              <a:t>ACIC et LC/MS : Risque cardio vasculaire 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4590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BC77CEC4-197C-0047-9333-DCD29DBCBF6B}"/>
              </a:ext>
            </a:extLst>
          </p:cNvPr>
          <p:cNvGrpSpPr/>
          <p:nvPr/>
        </p:nvGrpSpPr>
        <p:grpSpPr>
          <a:xfrm>
            <a:off x="7745137" y="-521337"/>
            <a:ext cx="4198293" cy="4198293"/>
            <a:chOff x="2319769" y="10659946"/>
            <a:chExt cx="4198293" cy="419829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F53B314-B9B4-FC4E-8D99-1434B6B0D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667108">
              <a:off x="2319769" y="10659946"/>
              <a:ext cx="4198293" cy="4198293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299F4CD0-C9A6-804B-A10C-0550069FC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2895" y="11951089"/>
              <a:ext cx="1346020" cy="808003"/>
            </a:xfrm>
            <a:prstGeom prst="rect">
              <a:avLst/>
            </a:prstGeom>
          </p:spPr>
        </p:pic>
      </p:grp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La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spectrométrie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 de masse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4A6DCF8B-3047-D24A-A0BB-CB09D9276798}"/>
              </a:ext>
            </a:extLst>
          </p:cNvPr>
          <p:cNvSpPr/>
          <p:nvPr/>
        </p:nvSpPr>
        <p:spPr>
          <a:xfrm>
            <a:off x="365437" y="1125026"/>
            <a:ext cx="3192905" cy="8792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804718-2E5C-AD46-BEFD-AAA1E4F67FA7}"/>
              </a:ext>
            </a:extLst>
          </p:cNvPr>
          <p:cNvSpPr txBox="1"/>
          <p:nvPr/>
        </p:nvSpPr>
        <p:spPr>
          <a:xfrm>
            <a:off x="1006305" y="1272251"/>
            <a:ext cx="2653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</a:rPr>
              <a:t>PRINCIPES</a:t>
            </a:r>
          </a:p>
        </p:txBody>
      </p:sp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7BC6DF77-737A-8947-BE9A-7027D470F908}"/>
              </a:ext>
            </a:extLst>
          </p:cNvPr>
          <p:cNvSpPr/>
          <p:nvPr/>
        </p:nvSpPr>
        <p:spPr>
          <a:xfrm>
            <a:off x="1433402" y="2356911"/>
            <a:ext cx="766462" cy="31056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5882F0-E871-964F-AA8C-0AC8D15B26B6}"/>
              </a:ext>
            </a:extLst>
          </p:cNvPr>
          <p:cNvSpPr txBox="1"/>
          <p:nvPr/>
        </p:nvSpPr>
        <p:spPr>
          <a:xfrm rot="16200000">
            <a:off x="499959" y="3598370"/>
            <a:ext cx="2633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CHROMATOGRAPHIE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8029084-5BA3-5A44-B0F0-1746F6486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0540" y="2658463"/>
            <a:ext cx="1721978" cy="11472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9C6887C-F614-0E4F-81C2-BE959B57A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48" y="4023899"/>
            <a:ext cx="213402" cy="897899"/>
          </a:xfrm>
          <a:prstGeom prst="rect">
            <a:avLst/>
          </a:prstGeom>
        </p:spPr>
      </p:pic>
      <p:sp>
        <p:nvSpPr>
          <p:cNvPr id="12" name="Rectangle à coins arrondis 11">
            <a:extLst>
              <a:ext uri="{FF2B5EF4-FFF2-40B4-BE49-F238E27FC236}">
                <a16:creationId xmlns:a16="http://schemas.microsoft.com/office/drawing/2014/main" id="{51A155DB-533A-EE4D-A928-564EE90AFE47}"/>
              </a:ext>
            </a:extLst>
          </p:cNvPr>
          <p:cNvSpPr/>
          <p:nvPr/>
        </p:nvSpPr>
        <p:spPr>
          <a:xfrm>
            <a:off x="2399139" y="2372223"/>
            <a:ext cx="9678065" cy="7310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BC32C9C-95AC-1745-899E-5C443544A469}"/>
              </a:ext>
            </a:extLst>
          </p:cNvPr>
          <p:cNvSpPr txBox="1"/>
          <p:nvPr/>
        </p:nvSpPr>
        <p:spPr>
          <a:xfrm>
            <a:off x="4302102" y="2399276"/>
            <a:ext cx="754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SPECTROMETRE DE MASSE </a:t>
            </a:r>
          </a:p>
        </p:txBody>
      </p:sp>
      <p:sp>
        <p:nvSpPr>
          <p:cNvPr id="14" name="Rectangle à coins arrondis 13">
            <a:extLst>
              <a:ext uri="{FF2B5EF4-FFF2-40B4-BE49-F238E27FC236}">
                <a16:creationId xmlns:a16="http://schemas.microsoft.com/office/drawing/2014/main" id="{D1E31546-7782-964F-A6DA-E6F2BCC4329D}"/>
              </a:ext>
            </a:extLst>
          </p:cNvPr>
          <p:cNvSpPr/>
          <p:nvPr/>
        </p:nvSpPr>
        <p:spPr>
          <a:xfrm>
            <a:off x="2399140" y="3406311"/>
            <a:ext cx="976325" cy="17241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58301A-A13B-1A49-990B-B70A9C6EB54F}"/>
              </a:ext>
            </a:extLst>
          </p:cNvPr>
          <p:cNvSpPr txBox="1"/>
          <p:nvPr/>
        </p:nvSpPr>
        <p:spPr>
          <a:xfrm rot="16200000">
            <a:off x="1492830" y="3380908"/>
            <a:ext cx="275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IONISATION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2BB216F-F9EC-D044-A140-6610AEF1B189}"/>
              </a:ext>
            </a:extLst>
          </p:cNvPr>
          <p:cNvGrpSpPr/>
          <p:nvPr/>
        </p:nvGrpSpPr>
        <p:grpSpPr>
          <a:xfrm>
            <a:off x="3558342" y="3358052"/>
            <a:ext cx="4340659" cy="855376"/>
            <a:chOff x="3813654" y="3371850"/>
            <a:chExt cx="6388877" cy="172410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5" name="Rectangle à coins arrondis 14">
              <a:extLst>
                <a:ext uri="{FF2B5EF4-FFF2-40B4-BE49-F238E27FC236}">
                  <a16:creationId xmlns:a16="http://schemas.microsoft.com/office/drawing/2014/main" id="{DF63B9CD-7466-ED41-99EF-0FD3CDD23E47}"/>
                </a:ext>
              </a:extLst>
            </p:cNvPr>
            <p:cNvSpPr/>
            <p:nvPr/>
          </p:nvSpPr>
          <p:spPr>
            <a:xfrm>
              <a:off x="3813654" y="3371850"/>
              <a:ext cx="1943927" cy="172410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à coins arrondis 19">
              <a:extLst>
                <a:ext uri="{FF2B5EF4-FFF2-40B4-BE49-F238E27FC236}">
                  <a16:creationId xmlns:a16="http://schemas.microsoft.com/office/drawing/2014/main" id="{C2853DA1-0E9C-8246-A9C7-5500DC6E1724}"/>
                </a:ext>
              </a:extLst>
            </p:cNvPr>
            <p:cNvSpPr/>
            <p:nvPr/>
          </p:nvSpPr>
          <p:spPr>
            <a:xfrm>
              <a:off x="5911671" y="3371850"/>
              <a:ext cx="2062516" cy="172410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à coins arrondis 20">
              <a:extLst>
                <a:ext uri="{FF2B5EF4-FFF2-40B4-BE49-F238E27FC236}">
                  <a16:creationId xmlns:a16="http://schemas.microsoft.com/office/drawing/2014/main" id="{7C435A7B-8A11-F544-841E-D603381E9E54}"/>
                </a:ext>
              </a:extLst>
            </p:cNvPr>
            <p:cNvSpPr/>
            <p:nvPr/>
          </p:nvSpPr>
          <p:spPr>
            <a:xfrm>
              <a:off x="8140015" y="3371850"/>
              <a:ext cx="2062516" cy="172410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11CDF72A-864D-6744-A58A-9CFBB43EF4F2}"/>
              </a:ext>
            </a:extLst>
          </p:cNvPr>
          <p:cNvSpPr txBox="1"/>
          <p:nvPr/>
        </p:nvSpPr>
        <p:spPr>
          <a:xfrm>
            <a:off x="3505677" y="3580963"/>
            <a:ext cx="1899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QUADRIPOLE 1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CDDD1BC-AE0D-A143-B8F0-06FEA8A0B126}"/>
              </a:ext>
            </a:extLst>
          </p:cNvPr>
          <p:cNvSpPr txBox="1"/>
          <p:nvPr/>
        </p:nvSpPr>
        <p:spPr>
          <a:xfrm>
            <a:off x="4983753" y="3591267"/>
            <a:ext cx="1708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QUADRIPOLE 2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3563547-1462-8B4A-91A8-A890B23213CE}"/>
              </a:ext>
            </a:extLst>
          </p:cNvPr>
          <p:cNvSpPr txBox="1"/>
          <p:nvPr/>
        </p:nvSpPr>
        <p:spPr>
          <a:xfrm>
            <a:off x="6489398" y="3591267"/>
            <a:ext cx="1708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QUADRIPOLE 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E354E65-7AD5-0446-ACA2-4736356AB7F5}"/>
              </a:ext>
            </a:extLst>
          </p:cNvPr>
          <p:cNvSpPr txBox="1"/>
          <p:nvPr/>
        </p:nvSpPr>
        <p:spPr>
          <a:xfrm>
            <a:off x="2620860" y="4355113"/>
            <a:ext cx="636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Sélection des molécules </a:t>
            </a:r>
          </a:p>
          <a:p>
            <a:pPr algn="ctr"/>
            <a:r>
              <a:rPr lang="fr-FR" dirty="0"/>
              <a:t>selon leur rapport masse / charge</a:t>
            </a:r>
          </a:p>
        </p:txBody>
      </p:sp>
      <p:sp>
        <p:nvSpPr>
          <p:cNvPr id="23" name="Rectangle à coins arrondis 22">
            <a:extLst>
              <a:ext uri="{FF2B5EF4-FFF2-40B4-BE49-F238E27FC236}">
                <a16:creationId xmlns:a16="http://schemas.microsoft.com/office/drawing/2014/main" id="{EEC1A358-F751-5944-998B-BCA703FF65C1}"/>
              </a:ext>
            </a:extLst>
          </p:cNvPr>
          <p:cNvSpPr/>
          <p:nvPr/>
        </p:nvSpPr>
        <p:spPr>
          <a:xfrm>
            <a:off x="7985749" y="3263263"/>
            <a:ext cx="945540" cy="207442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0D2C0DC-6C0A-C04B-847C-4AA143C5447B}"/>
              </a:ext>
            </a:extLst>
          </p:cNvPr>
          <p:cNvSpPr txBox="1"/>
          <p:nvPr/>
        </p:nvSpPr>
        <p:spPr>
          <a:xfrm rot="16200000">
            <a:off x="7059047" y="3436175"/>
            <a:ext cx="275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DETECTION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C255EF3-4953-C646-9728-D901F9F464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9106" y="3218463"/>
            <a:ext cx="3581400" cy="2273300"/>
          </a:xfrm>
          <a:prstGeom prst="rect">
            <a:avLst/>
          </a:prstGeom>
        </p:spPr>
      </p:pic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422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0130DC1-6137-674B-B084-3EA366F39F59}"/>
              </a:ext>
            </a:extLst>
          </p:cNvPr>
          <p:cNvSpPr/>
          <p:nvPr/>
        </p:nvSpPr>
        <p:spPr>
          <a:xfrm>
            <a:off x="1286189" y="796260"/>
            <a:ext cx="1959429" cy="596628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E55F5-E039-D148-A415-6C7E061B8E9A}"/>
              </a:ext>
            </a:extLst>
          </p:cNvPr>
          <p:cNvSpPr/>
          <p:nvPr/>
        </p:nvSpPr>
        <p:spPr>
          <a:xfrm rot="5400000">
            <a:off x="4217794" y="2994408"/>
            <a:ext cx="1959429" cy="586321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EC0D8E-845F-B34C-9D31-8630FED385BE}"/>
              </a:ext>
            </a:extLst>
          </p:cNvPr>
          <p:cNvSpPr/>
          <p:nvPr/>
        </p:nvSpPr>
        <p:spPr>
          <a:xfrm>
            <a:off x="426510" y="64847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Di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Damalzi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G et al. JCEM 2019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0803" y="591873"/>
            <a:ext cx="4394649" cy="530137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35000"/>
              </a:srgbClr>
            </a:outerShdw>
            <a:softEdge rad="9144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D70B76-0A5E-9148-8B0A-71D8D6F8B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515" y="1377814"/>
            <a:ext cx="5762379" cy="410942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5000"/>
              </a:srgbClr>
            </a:outerShdw>
            <a:softEdge rad="1054100"/>
          </a:effectLst>
        </p:spPr>
      </p:pic>
      <p:sp>
        <p:nvSpPr>
          <p:cNvPr id="16" name="Rectangle à coins arrondis 7">
            <a:extLst>
              <a:ext uri="{FF2B5EF4-FFF2-40B4-BE49-F238E27FC236}">
                <a16:creationId xmlns:a16="http://schemas.microsoft.com/office/drawing/2014/main" id="{7403CAF0-79AA-3A45-B3F3-FFEBC2AFF01A}"/>
              </a:ext>
            </a:extLst>
          </p:cNvPr>
          <p:cNvSpPr/>
          <p:nvPr/>
        </p:nvSpPr>
        <p:spPr>
          <a:xfrm>
            <a:off x="2265902" y="5590686"/>
            <a:ext cx="2803153" cy="6361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72512E7C-F1F8-EA48-B50E-63D80D08BA89}"/>
              </a:ext>
            </a:extLst>
          </p:cNvPr>
          <p:cNvSpPr/>
          <p:nvPr/>
        </p:nvSpPr>
        <p:spPr>
          <a:xfrm>
            <a:off x="7425176" y="5554394"/>
            <a:ext cx="2968459" cy="7432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38F5A40-60F3-D645-B836-DA6A42746E0A}"/>
              </a:ext>
            </a:extLst>
          </p:cNvPr>
          <p:cNvCxnSpPr/>
          <p:nvPr/>
        </p:nvCxnSpPr>
        <p:spPr>
          <a:xfrm flipH="1">
            <a:off x="5544998" y="919593"/>
            <a:ext cx="1" cy="4679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0C14A280-029E-E34A-9080-040B7030B2AE}"/>
              </a:ext>
            </a:extLst>
          </p:cNvPr>
          <p:cNvSpPr txBox="1"/>
          <p:nvPr/>
        </p:nvSpPr>
        <p:spPr>
          <a:xfrm>
            <a:off x="1572033" y="5686366"/>
            <a:ext cx="419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BASAL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726825C-C7B8-AE44-A38A-38523684272E}"/>
              </a:ext>
            </a:extLst>
          </p:cNvPr>
          <p:cNvSpPr txBox="1"/>
          <p:nvPr/>
        </p:nvSpPr>
        <p:spPr>
          <a:xfrm>
            <a:off x="7137560" y="5686366"/>
            <a:ext cx="354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APRES FREINATION DXM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40" y="3713356"/>
            <a:ext cx="5377559" cy="2594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307" y="3671984"/>
            <a:ext cx="6312196" cy="34222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</p:pic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 txBox="1">
            <a:spLocks/>
          </p:cNvSpPr>
          <p:nvPr/>
        </p:nvSpPr>
        <p:spPr>
          <a:xfrm>
            <a:off x="167440" y="-223407"/>
            <a:ext cx="107551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4000" b="1">
                <a:solidFill>
                  <a:srgbClr val="002060"/>
                </a:solidFill>
                <a:latin typeface="+mn-lt"/>
              </a:rPr>
              <a:t>ACIC et LC/MS : Risque cardio vasculaire 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Arrondir un rectangle à un seul coin 11">
            <a:extLst>
              <a:ext uri="{FF2B5EF4-FFF2-40B4-BE49-F238E27FC236}">
                <a16:creationId xmlns:a16="http://schemas.microsoft.com/office/drawing/2014/main" id="{36D7BB83-FF26-BE4A-8D3A-152B13476470}"/>
              </a:ext>
            </a:extLst>
          </p:cNvPr>
          <p:cNvSpPr/>
          <p:nvPr/>
        </p:nvSpPr>
        <p:spPr>
          <a:xfrm>
            <a:off x="167441" y="3654718"/>
            <a:ext cx="11857112" cy="347439"/>
          </a:xfrm>
          <a:prstGeom prst="round1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3F58510-4E23-A04C-86FF-8DA4204076BC}"/>
              </a:ext>
            </a:extLst>
          </p:cNvPr>
          <p:cNvSpPr/>
          <p:nvPr/>
        </p:nvSpPr>
        <p:spPr>
          <a:xfrm>
            <a:off x="5691626" y="2941195"/>
            <a:ext cx="1733550" cy="4582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109B5688-9327-7748-8EBC-250DD2962B17}"/>
              </a:ext>
            </a:extLst>
          </p:cNvPr>
          <p:cNvSpPr/>
          <p:nvPr/>
        </p:nvSpPr>
        <p:spPr>
          <a:xfrm>
            <a:off x="8201608" y="2960725"/>
            <a:ext cx="1574572" cy="4582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0312988-DE0E-A540-A0ED-61FA89292A0C}"/>
              </a:ext>
            </a:extLst>
          </p:cNvPr>
          <p:cNvSpPr/>
          <p:nvPr/>
        </p:nvSpPr>
        <p:spPr>
          <a:xfrm>
            <a:off x="1923068" y="2964058"/>
            <a:ext cx="1418850" cy="4582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8187B09D-B165-6142-8B3E-F418EA2833B0}"/>
              </a:ext>
            </a:extLst>
          </p:cNvPr>
          <p:cNvSpPr/>
          <p:nvPr/>
        </p:nvSpPr>
        <p:spPr>
          <a:xfrm>
            <a:off x="3438217" y="2950016"/>
            <a:ext cx="1161644" cy="4582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F19F0A2-6BBC-1B42-88A0-EE79AAD7F570}"/>
              </a:ext>
            </a:extLst>
          </p:cNvPr>
          <p:cNvSpPr txBox="1"/>
          <p:nvPr/>
        </p:nvSpPr>
        <p:spPr>
          <a:xfrm>
            <a:off x="2097040" y="3025237"/>
            <a:ext cx="1212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Adénomes NF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9EE1FA4-2E32-D542-8D95-9DBEB5F071EC}"/>
              </a:ext>
            </a:extLst>
          </p:cNvPr>
          <p:cNvSpPr txBox="1"/>
          <p:nvPr/>
        </p:nvSpPr>
        <p:spPr>
          <a:xfrm>
            <a:off x="3830525" y="3016416"/>
            <a:ext cx="1212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ACIC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9FFE7C6-DE52-0947-97E0-A3F61891AD80}"/>
              </a:ext>
            </a:extLst>
          </p:cNvPr>
          <p:cNvSpPr txBox="1"/>
          <p:nvPr/>
        </p:nvSpPr>
        <p:spPr>
          <a:xfrm>
            <a:off x="8674650" y="3039687"/>
            <a:ext cx="1212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ACIC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69B466E-8E1E-764C-94DA-2CDD461F6170}"/>
              </a:ext>
            </a:extLst>
          </p:cNvPr>
          <p:cNvSpPr txBox="1"/>
          <p:nvPr/>
        </p:nvSpPr>
        <p:spPr>
          <a:xfrm>
            <a:off x="5989946" y="3016416"/>
            <a:ext cx="1212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Adénomes NF</a:t>
            </a:r>
          </a:p>
        </p:txBody>
      </p:sp>
    </p:spTree>
    <p:extLst>
      <p:ext uri="{BB962C8B-B14F-4D97-AF65-F5344CB8AC3E}">
        <p14:creationId xmlns:p14="http://schemas.microsoft.com/office/powerpoint/2010/main" val="4027166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6EC0D8E-845F-B34C-9D31-8630FED385BE}"/>
              </a:ext>
            </a:extLst>
          </p:cNvPr>
          <p:cNvSpPr/>
          <p:nvPr/>
        </p:nvSpPr>
        <p:spPr>
          <a:xfrm>
            <a:off x="426510" y="64847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Di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Damalzi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G et al. JCEM 2019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FCF2AB-BBC8-B74A-A86B-2DFE2A95830F}"/>
              </a:ext>
            </a:extLst>
          </p:cNvPr>
          <p:cNvSpPr/>
          <p:nvPr/>
        </p:nvSpPr>
        <p:spPr>
          <a:xfrm rot="5400000">
            <a:off x="2695534" y="3968480"/>
            <a:ext cx="4041485" cy="16696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BAF6E1-4CEC-0A4B-A203-C67DAAB805F8}"/>
              </a:ext>
            </a:extLst>
          </p:cNvPr>
          <p:cNvSpPr/>
          <p:nvPr/>
        </p:nvSpPr>
        <p:spPr>
          <a:xfrm rot="10800000">
            <a:off x="5470306" y="2782553"/>
            <a:ext cx="1426341" cy="121184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10" y="2143623"/>
            <a:ext cx="4638868" cy="4115321"/>
          </a:xfrm>
          <a:prstGeom prst="rect">
            <a:avLst/>
          </a:prstGeom>
        </p:spPr>
      </p:pic>
      <p:sp>
        <p:nvSpPr>
          <p:cNvPr id="11" name="Rectangle à coins arrondis 7">
            <a:extLst>
              <a:ext uri="{FF2B5EF4-FFF2-40B4-BE49-F238E27FC236}">
                <a16:creationId xmlns:a16="http://schemas.microsoft.com/office/drawing/2014/main" id="{7F7A0789-9C37-3047-8099-41E3A539675A}"/>
              </a:ext>
            </a:extLst>
          </p:cNvPr>
          <p:cNvSpPr/>
          <p:nvPr/>
        </p:nvSpPr>
        <p:spPr>
          <a:xfrm>
            <a:off x="1444268" y="1076570"/>
            <a:ext cx="2803153" cy="6361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4B5ECF-B2D5-0340-BA53-51D643CB3D29}"/>
              </a:ext>
            </a:extLst>
          </p:cNvPr>
          <p:cNvSpPr txBox="1"/>
          <p:nvPr/>
        </p:nvSpPr>
        <p:spPr>
          <a:xfrm>
            <a:off x="750399" y="1172250"/>
            <a:ext cx="419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BASELINE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 txBox="1">
            <a:spLocks/>
          </p:cNvSpPr>
          <p:nvPr/>
        </p:nvSpPr>
        <p:spPr>
          <a:xfrm>
            <a:off x="167440" y="-223407"/>
            <a:ext cx="107551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4000" b="1">
                <a:solidFill>
                  <a:srgbClr val="002060"/>
                </a:solidFill>
                <a:latin typeface="+mn-lt"/>
              </a:rPr>
              <a:t>ACIC et LC/MS : Risque cardio vasculaire 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01155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6EC0D8E-845F-B34C-9D31-8630FED385BE}"/>
              </a:ext>
            </a:extLst>
          </p:cNvPr>
          <p:cNvSpPr/>
          <p:nvPr/>
        </p:nvSpPr>
        <p:spPr>
          <a:xfrm>
            <a:off x="426510" y="64847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Di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Damalzi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G et al. JCEM 2019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FCF2AB-BBC8-B74A-A86B-2DFE2A95830F}"/>
              </a:ext>
            </a:extLst>
          </p:cNvPr>
          <p:cNvSpPr/>
          <p:nvPr/>
        </p:nvSpPr>
        <p:spPr>
          <a:xfrm rot="5400000">
            <a:off x="2695534" y="3968480"/>
            <a:ext cx="4041485" cy="16696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BAF6E1-4CEC-0A4B-A203-C67DAAB805F8}"/>
              </a:ext>
            </a:extLst>
          </p:cNvPr>
          <p:cNvSpPr/>
          <p:nvPr/>
        </p:nvSpPr>
        <p:spPr>
          <a:xfrm rot="10800000">
            <a:off x="5470306" y="2782553"/>
            <a:ext cx="1426341" cy="121184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10" y="2143623"/>
            <a:ext cx="4638868" cy="41153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4A10FA-1B65-644F-A6B8-A232E376D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928" y="1953420"/>
            <a:ext cx="3190679" cy="30914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5856D9-29A7-D34E-9C7C-BD94BDA6B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520" y="3765788"/>
            <a:ext cx="1522710" cy="950450"/>
          </a:xfrm>
          <a:prstGeom prst="rect">
            <a:avLst/>
          </a:prstGeom>
        </p:spPr>
      </p:pic>
      <p:sp>
        <p:nvSpPr>
          <p:cNvPr id="11" name="Rectangle à coins arrondis 7">
            <a:extLst>
              <a:ext uri="{FF2B5EF4-FFF2-40B4-BE49-F238E27FC236}">
                <a16:creationId xmlns:a16="http://schemas.microsoft.com/office/drawing/2014/main" id="{7F7A0789-9C37-3047-8099-41E3A539675A}"/>
              </a:ext>
            </a:extLst>
          </p:cNvPr>
          <p:cNvSpPr/>
          <p:nvPr/>
        </p:nvSpPr>
        <p:spPr>
          <a:xfrm>
            <a:off x="1444268" y="1076570"/>
            <a:ext cx="2803153" cy="6361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4B5ECF-B2D5-0340-BA53-51D643CB3D29}"/>
              </a:ext>
            </a:extLst>
          </p:cNvPr>
          <p:cNvSpPr txBox="1"/>
          <p:nvPr/>
        </p:nvSpPr>
        <p:spPr>
          <a:xfrm>
            <a:off x="750399" y="1172250"/>
            <a:ext cx="419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BASELINE</a:t>
            </a:r>
          </a:p>
        </p:txBody>
      </p:sp>
      <p:sp>
        <p:nvSpPr>
          <p:cNvPr id="13" name="Rectangle à coins arrondis 7">
            <a:extLst>
              <a:ext uri="{FF2B5EF4-FFF2-40B4-BE49-F238E27FC236}">
                <a16:creationId xmlns:a16="http://schemas.microsoft.com/office/drawing/2014/main" id="{C197E53B-B4FE-A349-BA46-FEECF254C9A5}"/>
              </a:ext>
            </a:extLst>
          </p:cNvPr>
          <p:cNvSpPr/>
          <p:nvPr/>
        </p:nvSpPr>
        <p:spPr>
          <a:xfrm>
            <a:off x="7003555" y="1070613"/>
            <a:ext cx="2803153" cy="6361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CAD9EAD-D5A7-F447-A9F7-83391AAE9B0B}"/>
              </a:ext>
            </a:extLst>
          </p:cNvPr>
          <p:cNvSpPr txBox="1"/>
          <p:nvPr/>
        </p:nvSpPr>
        <p:spPr>
          <a:xfrm>
            <a:off x="6309686" y="1166293"/>
            <a:ext cx="419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EVOLUTION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37AD8-BBF7-7145-A038-1213B3A32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159" y="1967029"/>
            <a:ext cx="412677" cy="30778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4837FF-DCB2-2C42-8BD9-97C23503B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975" y="5044906"/>
            <a:ext cx="1583021" cy="346647"/>
          </a:xfrm>
          <a:prstGeom prst="rect">
            <a:avLst/>
          </a:prstGeom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 txBox="1">
            <a:spLocks/>
          </p:cNvSpPr>
          <p:nvPr/>
        </p:nvSpPr>
        <p:spPr>
          <a:xfrm>
            <a:off x="167440" y="-223407"/>
            <a:ext cx="107551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4000" b="1">
                <a:solidFill>
                  <a:srgbClr val="002060"/>
                </a:solidFill>
                <a:latin typeface="+mn-lt"/>
              </a:rPr>
              <a:t>ACIC et LC/MS : Risque cardio vasculaire 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54335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6EC0D8E-845F-B34C-9D31-8630FED385BE}"/>
              </a:ext>
            </a:extLst>
          </p:cNvPr>
          <p:cNvSpPr/>
          <p:nvPr/>
        </p:nvSpPr>
        <p:spPr>
          <a:xfrm>
            <a:off x="426510" y="64847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Di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Damalzi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G et al. JCEM 2019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FCF2AB-BBC8-B74A-A86B-2DFE2A95830F}"/>
              </a:ext>
            </a:extLst>
          </p:cNvPr>
          <p:cNvSpPr/>
          <p:nvPr/>
        </p:nvSpPr>
        <p:spPr>
          <a:xfrm rot="5400000">
            <a:off x="2695534" y="3968480"/>
            <a:ext cx="4041485" cy="16696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BAF6E1-4CEC-0A4B-A203-C67DAAB805F8}"/>
              </a:ext>
            </a:extLst>
          </p:cNvPr>
          <p:cNvSpPr/>
          <p:nvPr/>
        </p:nvSpPr>
        <p:spPr>
          <a:xfrm rot="10800000">
            <a:off x="5470306" y="2782553"/>
            <a:ext cx="1426341" cy="121184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10" y="2143623"/>
            <a:ext cx="4638868" cy="411532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974818" y="3393651"/>
            <a:ext cx="633982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fr-FR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fr-FR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fr-FR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fr-FR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fr-FR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fr-FR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ANALYSE MULTFIFACTORIELLE : </a:t>
            </a:r>
          </a:p>
          <a:p>
            <a:pPr marL="342900" indent="-342900" algn="just">
              <a:buFontTx/>
              <a:buChar char="-"/>
            </a:pPr>
            <a:r>
              <a:rPr lang="fr-FR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Cortisol après freinage minute</a:t>
            </a:r>
          </a:p>
          <a:p>
            <a:pPr marL="342900" indent="-342900" algn="just">
              <a:buFontTx/>
              <a:buChar char="-"/>
            </a:pP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Corticostérone basale : </a:t>
            </a:r>
          </a:p>
          <a:p>
            <a:pPr lvl="1" algn="just"/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HR per 1ng/</a:t>
            </a:r>
            <a:r>
              <a:rPr lang="fr-FR" sz="2000" b="1" u="sng" dirty="0" err="1">
                <a:solidFill>
                  <a:schemeClr val="accent1">
                    <a:lumMod val="75000"/>
                  </a:schemeClr>
                </a:solidFill>
              </a:rPr>
              <a:t>mL</a:t>
            </a: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 = 1,06 [1,01-1,12], p=0.031</a:t>
            </a:r>
          </a:p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4A10FA-1B65-644F-A6B8-A232E376D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928" y="1953420"/>
            <a:ext cx="3190679" cy="30914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5856D9-29A7-D34E-9C7C-BD94BDA6B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520" y="3765788"/>
            <a:ext cx="1522710" cy="950450"/>
          </a:xfrm>
          <a:prstGeom prst="rect">
            <a:avLst/>
          </a:prstGeom>
        </p:spPr>
      </p:pic>
      <p:sp>
        <p:nvSpPr>
          <p:cNvPr id="11" name="Rectangle à coins arrondis 7">
            <a:extLst>
              <a:ext uri="{FF2B5EF4-FFF2-40B4-BE49-F238E27FC236}">
                <a16:creationId xmlns:a16="http://schemas.microsoft.com/office/drawing/2014/main" id="{7F7A0789-9C37-3047-8099-41E3A539675A}"/>
              </a:ext>
            </a:extLst>
          </p:cNvPr>
          <p:cNvSpPr/>
          <p:nvPr/>
        </p:nvSpPr>
        <p:spPr>
          <a:xfrm>
            <a:off x="1444268" y="1076570"/>
            <a:ext cx="2803153" cy="6361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4B5ECF-B2D5-0340-BA53-51D643CB3D29}"/>
              </a:ext>
            </a:extLst>
          </p:cNvPr>
          <p:cNvSpPr txBox="1"/>
          <p:nvPr/>
        </p:nvSpPr>
        <p:spPr>
          <a:xfrm>
            <a:off x="750399" y="1172250"/>
            <a:ext cx="419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BASELINE</a:t>
            </a:r>
          </a:p>
        </p:txBody>
      </p:sp>
      <p:sp>
        <p:nvSpPr>
          <p:cNvPr id="13" name="Rectangle à coins arrondis 7">
            <a:extLst>
              <a:ext uri="{FF2B5EF4-FFF2-40B4-BE49-F238E27FC236}">
                <a16:creationId xmlns:a16="http://schemas.microsoft.com/office/drawing/2014/main" id="{C197E53B-B4FE-A349-BA46-FEECF254C9A5}"/>
              </a:ext>
            </a:extLst>
          </p:cNvPr>
          <p:cNvSpPr/>
          <p:nvPr/>
        </p:nvSpPr>
        <p:spPr>
          <a:xfrm>
            <a:off x="7003555" y="1070613"/>
            <a:ext cx="2803153" cy="6361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CAD9EAD-D5A7-F447-A9F7-83391AAE9B0B}"/>
              </a:ext>
            </a:extLst>
          </p:cNvPr>
          <p:cNvSpPr txBox="1"/>
          <p:nvPr/>
        </p:nvSpPr>
        <p:spPr>
          <a:xfrm>
            <a:off x="6309686" y="1166293"/>
            <a:ext cx="419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EVOLUTION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9A6DDC2-015D-B742-BAFB-57E2ADCF7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159" y="1967029"/>
            <a:ext cx="412677" cy="307787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09A720-FFF4-3C44-B089-7E50755E1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975" y="5044906"/>
            <a:ext cx="1583021" cy="346647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 txBox="1">
            <a:spLocks/>
          </p:cNvSpPr>
          <p:nvPr/>
        </p:nvSpPr>
        <p:spPr>
          <a:xfrm>
            <a:off x="167440" y="-223407"/>
            <a:ext cx="107551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4000" b="1">
                <a:solidFill>
                  <a:srgbClr val="002060"/>
                </a:solidFill>
                <a:latin typeface="+mn-lt"/>
              </a:rPr>
              <a:t>ACIC et LC/MS : Risque cardio vasculaire 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18950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74DB7855-20CE-284E-B7CE-6ED76B617305}"/>
              </a:ext>
            </a:extLst>
          </p:cNvPr>
          <p:cNvSpPr txBox="1"/>
          <p:nvPr/>
        </p:nvSpPr>
        <p:spPr>
          <a:xfrm>
            <a:off x="336177" y="1045236"/>
            <a:ext cx="247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Après DXM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A910507E-92C3-8547-9DE7-7B80117738A6}"/>
              </a:ext>
            </a:extLst>
          </p:cNvPr>
          <p:cNvSpPr/>
          <p:nvPr/>
        </p:nvSpPr>
        <p:spPr>
          <a:xfrm>
            <a:off x="285689" y="1045236"/>
            <a:ext cx="3192905" cy="8792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B1FF5E-BB65-9D45-9A3A-2631942DB9DD}"/>
              </a:ext>
            </a:extLst>
          </p:cNvPr>
          <p:cNvSpPr txBox="1"/>
          <p:nvPr/>
        </p:nvSpPr>
        <p:spPr>
          <a:xfrm>
            <a:off x="-216320" y="1105730"/>
            <a:ext cx="4190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Corticostérone, </a:t>
            </a:r>
          </a:p>
          <a:p>
            <a:pPr algn="ctr"/>
            <a:r>
              <a:rPr lang="fr-FR" sz="2000" b="1" dirty="0">
                <a:solidFill>
                  <a:srgbClr val="002060"/>
                </a:solidFill>
              </a:rPr>
              <a:t>HTA et RCV?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EC0D8E-845F-B34C-9D31-8630FED385BE}"/>
              </a:ext>
            </a:extLst>
          </p:cNvPr>
          <p:cNvSpPr/>
          <p:nvPr/>
        </p:nvSpPr>
        <p:spPr>
          <a:xfrm>
            <a:off x="426510" y="64847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Di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Damalzi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G et al. JCEM 2019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D01964C-DA56-164C-936E-DDBADC748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297" y="1924463"/>
            <a:ext cx="7812063" cy="46895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5FCF2AB-BBC8-B74A-A86B-2DFE2A95830F}"/>
              </a:ext>
            </a:extLst>
          </p:cNvPr>
          <p:cNvSpPr/>
          <p:nvPr/>
        </p:nvSpPr>
        <p:spPr>
          <a:xfrm rot="5400000">
            <a:off x="2695534" y="3968480"/>
            <a:ext cx="4041485" cy="16696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1D8F53-4275-EC46-B7DE-C5E266FAE3D9}"/>
              </a:ext>
            </a:extLst>
          </p:cNvPr>
          <p:cNvSpPr/>
          <p:nvPr/>
        </p:nvSpPr>
        <p:spPr>
          <a:xfrm>
            <a:off x="5544998" y="5092907"/>
            <a:ext cx="5542287" cy="16696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78536-9F59-0B4C-8CC5-326AEE0B995A}"/>
              </a:ext>
            </a:extLst>
          </p:cNvPr>
          <p:cNvSpPr/>
          <p:nvPr/>
        </p:nvSpPr>
        <p:spPr>
          <a:xfrm rot="10800000">
            <a:off x="5544997" y="3941430"/>
            <a:ext cx="5542287" cy="121184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BAF6E1-4CEC-0A4B-A203-C67DAAB805F8}"/>
              </a:ext>
            </a:extLst>
          </p:cNvPr>
          <p:cNvSpPr/>
          <p:nvPr/>
        </p:nvSpPr>
        <p:spPr>
          <a:xfrm rot="10800000">
            <a:off x="5470306" y="2782553"/>
            <a:ext cx="1426341" cy="121184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Arrondir un rectangle à un seul coin 17">
            <a:extLst>
              <a:ext uri="{FF2B5EF4-FFF2-40B4-BE49-F238E27FC236}">
                <a16:creationId xmlns:a16="http://schemas.microsoft.com/office/drawing/2014/main" id="{E810F5E9-90E0-9640-A830-E03E1CEF19F9}"/>
              </a:ext>
            </a:extLst>
          </p:cNvPr>
          <p:cNvSpPr/>
          <p:nvPr/>
        </p:nvSpPr>
        <p:spPr>
          <a:xfrm>
            <a:off x="8018584" y="2823399"/>
            <a:ext cx="1350499" cy="1170999"/>
          </a:xfrm>
          <a:prstGeom prst="round1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 txBox="1">
            <a:spLocks/>
          </p:cNvSpPr>
          <p:nvPr/>
        </p:nvSpPr>
        <p:spPr>
          <a:xfrm>
            <a:off x="167440" y="-223407"/>
            <a:ext cx="107551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4000" b="1">
                <a:solidFill>
                  <a:srgbClr val="002060"/>
                </a:solidFill>
                <a:latin typeface="+mn-lt"/>
              </a:rPr>
              <a:t>ACIC et LC/MS : Risque cardio vasculaire 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45765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74DB7855-20CE-284E-B7CE-6ED76B617305}"/>
              </a:ext>
            </a:extLst>
          </p:cNvPr>
          <p:cNvSpPr txBox="1"/>
          <p:nvPr/>
        </p:nvSpPr>
        <p:spPr>
          <a:xfrm>
            <a:off x="336177" y="1045236"/>
            <a:ext cx="247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Après DXM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A910507E-92C3-8547-9DE7-7B80117738A6}"/>
              </a:ext>
            </a:extLst>
          </p:cNvPr>
          <p:cNvSpPr/>
          <p:nvPr/>
        </p:nvSpPr>
        <p:spPr>
          <a:xfrm>
            <a:off x="285689" y="1045236"/>
            <a:ext cx="3192905" cy="8792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B1FF5E-BB65-9D45-9A3A-2631942DB9DD}"/>
              </a:ext>
            </a:extLst>
          </p:cNvPr>
          <p:cNvSpPr txBox="1"/>
          <p:nvPr/>
        </p:nvSpPr>
        <p:spPr>
          <a:xfrm>
            <a:off x="-216320" y="1105730"/>
            <a:ext cx="4190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Corticostérone, </a:t>
            </a:r>
          </a:p>
          <a:p>
            <a:pPr algn="ctr"/>
            <a:r>
              <a:rPr lang="fr-FR" sz="2000" b="1" dirty="0">
                <a:solidFill>
                  <a:srgbClr val="002060"/>
                </a:solidFill>
              </a:rPr>
              <a:t>HTA et RCV?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EC0D8E-845F-B34C-9D31-8630FED385BE}"/>
              </a:ext>
            </a:extLst>
          </p:cNvPr>
          <p:cNvSpPr/>
          <p:nvPr/>
        </p:nvSpPr>
        <p:spPr>
          <a:xfrm>
            <a:off x="426510" y="64847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Di </a:t>
            </a:r>
            <a:r>
              <a:rPr lang="fr-FR" b="1" i="1" dirty="0" err="1">
                <a:solidFill>
                  <a:schemeClr val="accent6">
                    <a:lumMod val="75000"/>
                  </a:schemeClr>
                </a:solidFill>
              </a:rPr>
              <a:t>Damalzi</a:t>
            </a:r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 G et al. JCEM 2019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D01964C-DA56-164C-936E-DDBADC748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297" y="1924463"/>
            <a:ext cx="7812063" cy="46895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5FCF2AB-BBC8-B74A-A86B-2DFE2A95830F}"/>
              </a:ext>
            </a:extLst>
          </p:cNvPr>
          <p:cNvSpPr/>
          <p:nvPr/>
        </p:nvSpPr>
        <p:spPr>
          <a:xfrm rot="5400000">
            <a:off x="2695534" y="3968480"/>
            <a:ext cx="4041485" cy="16696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1D8F53-4275-EC46-B7DE-C5E266FAE3D9}"/>
              </a:ext>
            </a:extLst>
          </p:cNvPr>
          <p:cNvSpPr/>
          <p:nvPr/>
        </p:nvSpPr>
        <p:spPr>
          <a:xfrm>
            <a:off x="5544998" y="5092907"/>
            <a:ext cx="5542287" cy="16696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78536-9F59-0B4C-8CC5-326AEE0B995A}"/>
              </a:ext>
            </a:extLst>
          </p:cNvPr>
          <p:cNvSpPr/>
          <p:nvPr/>
        </p:nvSpPr>
        <p:spPr>
          <a:xfrm rot="10800000">
            <a:off x="5544997" y="3941430"/>
            <a:ext cx="5542287" cy="121184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BAF6E1-4CEC-0A4B-A203-C67DAAB805F8}"/>
              </a:ext>
            </a:extLst>
          </p:cNvPr>
          <p:cNvSpPr/>
          <p:nvPr/>
        </p:nvSpPr>
        <p:spPr>
          <a:xfrm rot="10800000">
            <a:off x="5470306" y="2782553"/>
            <a:ext cx="1426341" cy="121184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Arrondir un rectangle à un seul coin 17">
            <a:extLst>
              <a:ext uri="{FF2B5EF4-FFF2-40B4-BE49-F238E27FC236}">
                <a16:creationId xmlns:a16="http://schemas.microsoft.com/office/drawing/2014/main" id="{E810F5E9-90E0-9640-A830-E03E1CEF19F9}"/>
              </a:ext>
            </a:extLst>
          </p:cNvPr>
          <p:cNvSpPr/>
          <p:nvPr/>
        </p:nvSpPr>
        <p:spPr>
          <a:xfrm>
            <a:off x="8018584" y="2823399"/>
            <a:ext cx="1350499" cy="1170999"/>
          </a:xfrm>
          <a:prstGeom prst="round1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 vers le bas 1">
            <a:extLst>
              <a:ext uri="{FF2B5EF4-FFF2-40B4-BE49-F238E27FC236}">
                <a16:creationId xmlns:a16="http://schemas.microsoft.com/office/drawing/2014/main" id="{B6FFD3C5-A837-154B-8EFF-BD311204A309}"/>
              </a:ext>
            </a:extLst>
          </p:cNvPr>
          <p:cNvSpPr/>
          <p:nvPr/>
        </p:nvSpPr>
        <p:spPr>
          <a:xfrm rot="5400000">
            <a:off x="5498536" y="1391859"/>
            <a:ext cx="365760" cy="404763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E74378-9AB5-2B4A-B8DC-E03F87514020}"/>
              </a:ext>
            </a:extLst>
          </p:cNvPr>
          <p:cNvSpPr txBox="1"/>
          <p:nvPr/>
        </p:nvSpPr>
        <p:spPr>
          <a:xfrm>
            <a:off x="1333284" y="3134116"/>
            <a:ext cx="302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Rôle via le MR ?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0" y="-223407"/>
            <a:ext cx="10755117" cy="1143000"/>
          </a:xfrm>
        </p:spPr>
        <p:txBody>
          <a:bodyPr>
            <a:normAutofit/>
          </a:bodyPr>
          <a:lstStyle/>
          <a:p>
            <a:pPr algn="l"/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ACIC et LC/MS :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Risque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cardio </a:t>
            </a:r>
            <a:r>
              <a:rPr lang="en-GB" altLang="fr-FR" sz="4000" b="1" dirty="0" err="1">
                <a:solidFill>
                  <a:srgbClr val="002060"/>
                </a:solidFill>
                <a:latin typeface="+mn-lt"/>
              </a:rPr>
              <a:t>vasculaire</a:t>
            </a:r>
            <a:r>
              <a:rPr lang="en-GB" altLang="fr-FR" sz="4000" b="1" dirty="0">
                <a:solidFill>
                  <a:srgbClr val="002060"/>
                </a:solidFill>
                <a:latin typeface="+mn-lt"/>
              </a:rPr>
              <a:t> ?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48161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 txBox="1">
            <a:spLocks/>
          </p:cNvSpPr>
          <p:nvPr/>
        </p:nvSpPr>
        <p:spPr>
          <a:xfrm>
            <a:off x="167440" y="-223407"/>
            <a:ext cx="12154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2800" b="1" dirty="0">
                <a:solidFill>
                  <a:srgbClr val="002060"/>
                </a:solidFill>
                <a:latin typeface="+mn-lt"/>
              </a:rPr>
              <a:t>CONCLUSION : SPECTROMETRIE DE MASSE ET TUMEURS SURRENALIENNES</a:t>
            </a:r>
            <a:endParaRPr lang="en-US" altLang="fr-FR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BC96450-B831-994D-A326-A7BB801A0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291"/>
            <a:ext cx="3604135" cy="678425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C77754E-961C-0547-8DAF-2BED35A358C9}"/>
              </a:ext>
            </a:extLst>
          </p:cNvPr>
          <p:cNvSpPr/>
          <p:nvPr/>
        </p:nvSpPr>
        <p:spPr>
          <a:xfrm>
            <a:off x="2265903" y="1405322"/>
            <a:ext cx="372366" cy="408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A910507E-92C3-8547-9DE7-7B80117738A6}"/>
              </a:ext>
            </a:extLst>
          </p:cNvPr>
          <p:cNvSpPr/>
          <p:nvPr/>
        </p:nvSpPr>
        <p:spPr>
          <a:xfrm>
            <a:off x="3980603" y="1267773"/>
            <a:ext cx="3192905" cy="8792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B1FF5E-BB65-9D45-9A3A-2631942DB9DD}"/>
              </a:ext>
            </a:extLst>
          </p:cNvPr>
          <p:cNvSpPr txBox="1"/>
          <p:nvPr/>
        </p:nvSpPr>
        <p:spPr>
          <a:xfrm>
            <a:off x="3478594" y="1328267"/>
            <a:ext cx="4190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Nouvel outil </a:t>
            </a:r>
          </a:p>
          <a:p>
            <a:pPr algn="ctr"/>
            <a:r>
              <a:rPr lang="fr-FR" sz="2000" b="1" dirty="0">
                <a:solidFill>
                  <a:srgbClr val="002060"/>
                </a:solidFill>
              </a:rPr>
              <a:t>Nouveau regard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4338736" y="5327780"/>
            <a:ext cx="6764694" cy="191276"/>
          </a:xfrm>
          <a:prstGeom prst="rightArrow">
            <a:avLst>
              <a:gd name="adj1" fmla="val 435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haut 14"/>
          <p:cNvSpPr/>
          <p:nvPr/>
        </p:nvSpPr>
        <p:spPr>
          <a:xfrm>
            <a:off x="4198776" y="3083767"/>
            <a:ext cx="185679" cy="24352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1038904" y="2899100"/>
            <a:ext cx="549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Intêret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dans la pratique clinique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0303476" y="5504571"/>
            <a:ext cx="18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Temps</a:t>
            </a:r>
          </a:p>
        </p:txBody>
      </p:sp>
    </p:spTree>
    <p:extLst>
      <p:ext uri="{BB962C8B-B14F-4D97-AF65-F5344CB8AC3E}">
        <p14:creationId xmlns:p14="http://schemas.microsoft.com/office/powerpoint/2010/main" val="272967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 txBox="1">
            <a:spLocks/>
          </p:cNvSpPr>
          <p:nvPr/>
        </p:nvSpPr>
        <p:spPr>
          <a:xfrm>
            <a:off x="167440" y="-223407"/>
            <a:ext cx="12154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2800" b="1" dirty="0">
                <a:solidFill>
                  <a:srgbClr val="002060"/>
                </a:solidFill>
                <a:latin typeface="+mn-lt"/>
              </a:rPr>
              <a:t>CONCLUSION : SPECTROMETRIE DE MASSE ET TUMEURS SURRENALIENNES</a:t>
            </a:r>
            <a:endParaRPr lang="en-US" altLang="fr-FR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BC96450-B831-994D-A326-A7BB801A0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291"/>
            <a:ext cx="3604135" cy="678425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C77754E-961C-0547-8DAF-2BED35A358C9}"/>
              </a:ext>
            </a:extLst>
          </p:cNvPr>
          <p:cNvSpPr/>
          <p:nvPr/>
        </p:nvSpPr>
        <p:spPr>
          <a:xfrm>
            <a:off x="2265903" y="1405322"/>
            <a:ext cx="372366" cy="408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A910507E-92C3-8547-9DE7-7B80117738A6}"/>
              </a:ext>
            </a:extLst>
          </p:cNvPr>
          <p:cNvSpPr/>
          <p:nvPr/>
        </p:nvSpPr>
        <p:spPr>
          <a:xfrm>
            <a:off x="3980603" y="1267773"/>
            <a:ext cx="3192905" cy="8792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B1FF5E-BB65-9D45-9A3A-2631942DB9DD}"/>
              </a:ext>
            </a:extLst>
          </p:cNvPr>
          <p:cNvSpPr txBox="1"/>
          <p:nvPr/>
        </p:nvSpPr>
        <p:spPr>
          <a:xfrm>
            <a:off x="3478594" y="1328267"/>
            <a:ext cx="4190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Nouvel outil </a:t>
            </a:r>
          </a:p>
          <a:p>
            <a:pPr algn="ctr"/>
            <a:r>
              <a:rPr lang="fr-FR" sz="2000" b="1" dirty="0">
                <a:solidFill>
                  <a:srgbClr val="002060"/>
                </a:solidFill>
              </a:rPr>
              <a:t>Nouveau regard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4338736" y="5327780"/>
            <a:ext cx="6764694" cy="191276"/>
          </a:xfrm>
          <a:prstGeom prst="rightArrow">
            <a:avLst>
              <a:gd name="adj1" fmla="val 435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haut 14"/>
          <p:cNvSpPr/>
          <p:nvPr/>
        </p:nvSpPr>
        <p:spPr>
          <a:xfrm>
            <a:off x="4198776" y="3083767"/>
            <a:ext cx="185679" cy="24352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1038904" y="2899100"/>
            <a:ext cx="549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Intêret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dans la pratique clinique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0303476" y="5504571"/>
            <a:ext cx="18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Temps</a:t>
            </a:r>
          </a:p>
        </p:txBody>
      </p:sp>
      <p:cxnSp>
        <p:nvCxnSpPr>
          <p:cNvPr id="19" name="Connecteur droit 18"/>
          <p:cNvCxnSpPr/>
          <p:nvPr/>
        </p:nvCxnSpPr>
        <p:spPr>
          <a:xfrm flipV="1">
            <a:off x="5197151" y="3592286"/>
            <a:ext cx="1044000" cy="18311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346" y="3377997"/>
            <a:ext cx="1003914" cy="10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 txBox="1">
            <a:spLocks/>
          </p:cNvSpPr>
          <p:nvPr/>
        </p:nvSpPr>
        <p:spPr>
          <a:xfrm>
            <a:off x="167440" y="-223407"/>
            <a:ext cx="12154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2800" b="1" dirty="0">
                <a:solidFill>
                  <a:srgbClr val="002060"/>
                </a:solidFill>
                <a:latin typeface="+mn-lt"/>
              </a:rPr>
              <a:t>CONCLUSION : SPECTROMETRIE DE MASSE ET TUMEURS SURRENALIENNES</a:t>
            </a:r>
            <a:endParaRPr lang="en-US" altLang="fr-FR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BC96450-B831-994D-A326-A7BB801A0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291"/>
            <a:ext cx="3604135" cy="678425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C77754E-961C-0547-8DAF-2BED35A358C9}"/>
              </a:ext>
            </a:extLst>
          </p:cNvPr>
          <p:cNvSpPr/>
          <p:nvPr/>
        </p:nvSpPr>
        <p:spPr>
          <a:xfrm>
            <a:off x="2265903" y="1405322"/>
            <a:ext cx="372366" cy="408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A910507E-92C3-8547-9DE7-7B80117738A6}"/>
              </a:ext>
            </a:extLst>
          </p:cNvPr>
          <p:cNvSpPr/>
          <p:nvPr/>
        </p:nvSpPr>
        <p:spPr>
          <a:xfrm>
            <a:off x="3980603" y="1267773"/>
            <a:ext cx="3192905" cy="8792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B1FF5E-BB65-9D45-9A3A-2631942DB9DD}"/>
              </a:ext>
            </a:extLst>
          </p:cNvPr>
          <p:cNvSpPr txBox="1"/>
          <p:nvPr/>
        </p:nvSpPr>
        <p:spPr>
          <a:xfrm>
            <a:off x="3478594" y="1328267"/>
            <a:ext cx="4190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Nouvel outil </a:t>
            </a:r>
          </a:p>
          <a:p>
            <a:pPr algn="ctr"/>
            <a:r>
              <a:rPr lang="fr-FR" sz="2000" b="1" dirty="0">
                <a:solidFill>
                  <a:srgbClr val="002060"/>
                </a:solidFill>
              </a:rPr>
              <a:t>Nouveau regard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4338736" y="5327780"/>
            <a:ext cx="6764694" cy="191276"/>
          </a:xfrm>
          <a:prstGeom prst="rightArrow">
            <a:avLst>
              <a:gd name="adj1" fmla="val 435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haut 14"/>
          <p:cNvSpPr/>
          <p:nvPr/>
        </p:nvSpPr>
        <p:spPr>
          <a:xfrm>
            <a:off x="4198776" y="3083767"/>
            <a:ext cx="185679" cy="24352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1038904" y="2899100"/>
            <a:ext cx="549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Intêret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dans la pratique clinique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0303476" y="5504571"/>
            <a:ext cx="18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Temps</a:t>
            </a:r>
          </a:p>
        </p:txBody>
      </p:sp>
      <p:cxnSp>
        <p:nvCxnSpPr>
          <p:cNvPr id="19" name="Connecteur droit 18"/>
          <p:cNvCxnSpPr/>
          <p:nvPr/>
        </p:nvCxnSpPr>
        <p:spPr>
          <a:xfrm flipV="1">
            <a:off x="5197151" y="3592286"/>
            <a:ext cx="1044000" cy="18311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6232187" y="3594826"/>
            <a:ext cx="1595969" cy="24937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097" y="3296220"/>
            <a:ext cx="1105064" cy="110506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346" y="3377997"/>
            <a:ext cx="1003914" cy="10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7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 txBox="1">
            <a:spLocks/>
          </p:cNvSpPr>
          <p:nvPr/>
        </p:nvSpPr>
        <p:spPr>
          <a:xfrm>
            <a:off x="167440" y="-223407"/>
            <a:ext cx="12154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2800" b="1" dirty="0">
                <a:solidFill>
                  <a:srgbClr val="002060"/>
                </a:solidFill>
                <a:latin typeface="+mn-lt"/>
              </a:rPr>
              <a:t>CONCLUSION : SPECTROMETRIE DE MASSE ET TUMEURS SURRENALIENNES</a:t>
            </a:r>
            <a:endParaRPr lang="en-US" altLang="fr-FR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BC96450-B831-994D-A326-A7BB801A0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291"/>
            <a:ext cx="3604135" cy="678425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C77754E-961C-0547-8DAF-2BED35A358C9}"/>
              </a:ext>
            </a:extLst>
          </p:cNvPr>
          <p:cNvSpPr/>
          <p:nvPr/>
        </p:nvSpPr>
        <p:spPr>
          <a:xfrm>
            <a:off x="2265903" y="1405322"/>
            <a:ext cx="372366" cy="408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A910507E-92C3-8547-9DE7-7B80117738A6}"/>
              </a:ext>
            </a:extLst>
          </p:cNvPr>
          <p:cNvSpPr/>
          <p:nvPr/>
        </p:nvSpPr>
        <p:spPr>
          <a:xfrm>
            <a:off x="3980603" y="1267773"/>
            <a:ext cx="3192905" cy="8792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B1FF5E-BB65-9D45-9A3A-2631942DB9DD}"/>
              </a:ext>
            </a:extLst>
          </p:cNvPr>
          <p:cNvSpPr txBox="1"/>
          <p:nvPr/>
        </p:nvSpPr>
        <p:spPr>
          <a:xfrm>
            <a:off x="3478594" y="1328267"/>
            <a:ext cx="4190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Nouvel outil </a:t>
            </a:r>
          </a:p>
          <a:p>
            <a:pPr algn="ctr"/>
            <a:r>
              <a:rPr lang="fr-FR" sz="2000" b="1" dirty="0">
                <a:solidFill>
                  <a:srgbClr val="002060"/>
                </a:solidFill>
              </a:rPr>
              <a:t>Nouveau regard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4338736" y="5327780"/>
            <a:ext cx="6764694" cy="191276"/>
          </a:xfrm>
          <a:prstGeom prst="rightArrow">
            <a:avLst>
              <a:gd name="adj1" fmla="val 435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haut 14"/>
          <p:cNvSpPr/>
          <p:nvPr/>
        </p:nvSpPr>
        <p:spPr>
          <a:xfrm>
            <a:off x="4198776" y="3083767"/>
            <a:ext cx="185679" cy="24352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1038904" y="2899100"/>
            <a:ext cx="549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Intêret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dans la pratique clinique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0303476" y="5504571"/>
            <a:ext cx="18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Temps</a:t>
            </a:r>
          </a:p>
        </p:txBody>
      </p:sp>
      <p:cxnSp>
        <p:nvCxnSpPr>
          <p:cNvPr id="19" name="Connecteur droit 18"/>
          <p:cNvCxnSpPr/>
          <p:nvPr/>
        </p:nvCxnSpPr>
        <p:spPr>
          <a:xfrm flipV="1">
            <a:off x="5197151" y="3592286"/>
            <a:ext cx="1044000" cy="18311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232187" y="3594826"/>
            <a:ext cx="1595969" cy="24937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7895160" y="5873903"/>
            <a:ext cx="86504" cy="1550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8134602" y="5344046"/>
            <a:ext cx="147265" cy="24337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H="1">
            <a:off x="8281867" y="5072769"/>
            <a:ext cx="143098" cy="1952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H="1">
            <a:off x="8016919" y="5655783"/>
            <a:ext cx="86504" cy="1550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H="1">
            <a:off x="8501902" y="4780291"/>
            <a:ext cx="143098" cy="1952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8573451" y="4114800"/>
            <a:ext cx="1038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097" y="3296220"/>
            <a:ext cx="1105064" cy="110506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3758" y="3387228"/>
            <a:ext cx="1094157" cy="118168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346" y="3377997"/>
            <a:ext cx="1003914" cy="100391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029700" y="4381911"/>
            <a:ext cx="1435100" cy="187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4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266439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La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spectrométrie</a:t>
            </a:r>
            <a:r>
              <a:rPr lang="en-GB" altLang="fr-FR" b="1" dirty="0">
                <a:solidFill>
                  <a:srgbClr val="002060"/>
                </a:solidFill>
                <a:latin typeface="+mn-lt"/>
              </a:rPr>
              <a:t> de masse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4A6DCF8B-3047-D24A-A0BB-CB09D9276798}"/>
              </a:ext>
            </a:extLst>
          </p:cNvPr>
          <p:cNvSpPr/>
          <p:nvPr/>
        </p:nvSpPr>
        <p:spPr>
          <a:xfrm>
            <a:off x="266439" y="1005081"/>
            <a:ext cx="3192905" cy="8792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804718-2E5C-AD46-BEFD-AAA1E4F67FA7}"/>
              </a:ext>
            </a:extLst>
          </p:cNvPr>
          <p:cNvSpPr txBox="1"/>
          <p:nvPr/>
        </p:nvSpPr>
        <p:spPr>
          <a:xfrm>
            <a:off x="639062" y="1094097"/>
            <a:ext cx="2653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</a:rPr>
              <a:t>AVANTAGES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62571" y="1939704"/>
            <a:ext cx="3300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Meilleure spécificité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976" y="919593"/>
            <a:ext cx="3866178" cy="26309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49" y="6035647"/>
            <a:ext cx="843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Concentration plus faible du stéroïde dosée : bénéfice clinique 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355" y="6437456"/>
            <a:ext cx="55894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i="1" dirty="0" err="1">
                <a:solidFill>
                  <a:schemeClr val="accent6">
                    <a:lumMod val="75000"/>
                  </a:schemeClr>
                </a:solidFill>
              </a:rPr>
              <a:t>Oßwald</a:t>
            </a:r>
            <a:r>
              <a:rPr lang="fr-FR" sz="1400" b="1" i="1" dirty="0">
                <a:solidFill>
                  <a:schemeClr val="accent6">
                    <a:lumMod val="75000"/>
                  </a:schemeClr>
                </a:solidFill>
              </a:rPr>
              <a:t> et al,</a:t>
            </a:r>
            <a:r>
              <a:rPr lang="en-US" sz="1400" b="1" i="1" dirty="0">
                <a:solidFill>
                  <a:schemeClr val="accent6">
                    <a:lumMod val="75000"/>
                  </a:schemeClr>
                </a:solidFill>
              </a:rPr>
              <a:t> Journal of Steroid Biochemistry &amp; Molecular Biology 2019</a:t>
            </a:r>
            <a:r>
              <a:rPr lang="fr-FR" sz="1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39" y="3582996"/>
            <a:ext cx="110109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01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DBC96450-B831-994D-A326-A7BB801A0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291"/>
            <a:ext cx="3604135" cy="6784254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2273300" y="1485900"/>
            <a:ext cx="3048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622800" y="2082800"/>
            <a:ext cx="7302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MERCI DE VOTRE ATTENTION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453" y="4620638"/>
            <a:ext cx="3593147" cy="202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BC77CEC4-197C-0047-9333-DCD29DBCBF6B}"/>
              </a:ext>
            </a:extLst>
          </p:cNvPr>
          <p:cNvGrpSpPr/>
          <p:nvPr/>
        </p:nvGrpSpPr>
        <p:grpSpPr>
          <a:xfrm rot="20056733">
            <a:off x="7460457" y="-874008"/>
            <a:ext cx="4198293" cy="4198293"/>
            <a:chOff x="2319769" y="10659946"/>
            <a:chExt cx="4198293" cy="419829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F53B314-B9B4-FC4E-8D99-1434B6B0D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667108">
              <a:off x="2319769" y="10659946"/>
              <a:ext cx="4198293" cy="4198293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299F4CD0-C9A6-804B-A10C-0550069FC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2895" y="11951089"/>
              <a:ext cx="1346020" cy="808003"/>
            </a:xfrm>
            <a:prstGeom prst="rect">
              <a:avLst/>
            </a:prstGeom>
          </p:spPr>
        </p:pic>
      </p:grp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218718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Le “machine learning”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AB2B5F6-2328-EB4E-9FEA-FF09EAEFE656}"/>
              </a:ext>
            </a:extLst>
          </p:cNvPr>
          <p:cNvSpPr/>
          <p:nvPr/>
        </p:nvSpPr>
        <p:spPr>
          <a:xfrm>
            <a:off x="10142376" y="3968667"/>
            <a:ext cx="471724" cy="40041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F58C01A-DE5D-AB44-9DF2-2A368AA28F1B}"/>
              </a:ext>
            </a:extLst>
          </p:cNvPr>
          <p:cNvSpPr/>
          <p:nvPr/>
        </p:nvSpPr>
        <p:spPr>
          <a:xfrm>
            <a:off x="9469331" y="3959447"/>
            <a:ext cx="471724" cy="40041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F69B623-1ED8-EA4B-8D4B-5286BD7EE842}"/>
              </a:ext>
            </a:extLst>
          </p:cNvPr>
          <p:cNvSpPr/>
          <p:nvPr/>
        </p:nvSpPr>
        <p:spPr>
          <a:xfrm>
            <a:off x="8411918" y="3980465"/>
            <a:ext cx="471724" cy="4004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630D22-D363-514C-8093-93F8E521B2E3}"/>
              </a:ext>
            </a:extLst>
          </p:cNvPr>
          <p:cNvSpPr/>
          <p:nvPr/>
        </p:nvSpPr>
        <p:spPr>
          <a:xfrm>
            <a:off x="11228464" y="3969587"/>
            <a:ext cx="471724" cy="400414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047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027909E-1C34-3740-9C94-268559EA136A}"/>
              </a:ext>
            </a:extLst>
          </p:cNvPr>
          <p:cNvSpPr/>
          <p:nvPr/>
        </p:nvSpPr>
        <p:spPr>
          <a:xfrm>
            <a:off x="8980572" y="2794620"/>
            <a:ext cx="471724" cy="4004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23BA3E3-8F9D-BE42-B661-EFD3CB2F1D77}"/>
              </a:ext>
            </a:extLst>
          </p:cNvPr>
          <p:cNvSpPr/>
          <p:nvPr/>
        </p:nvSpPr>
        <p:spPr>
          <a:xfrm>
            <a:off x="10623860" y="2859467"/>
            <a:ext cx="471724" cy="40041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047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4B8A272-3FE2-1045-89F2-A87A118065D8}"/>
              </a:ext>
            </a:extLst>
          </p:cNvPr>
          <p:cNvSpPr/>
          <p:nvPr/>
        </p:nvSpPr>
        <p:spPr>
          <a:xfrm>
            <a:off x="9837432" y="1604724"/>
            <a:ext cx="471724" cy="400414"/>
          </a:xfrm>
          <a:prstGeom prst="ellipse">
            <a:avLst/>
          </a:prstGeom>
          <a:solidFill>
            <a:schemeClr val="accent2"/>
          </a:solidFill>
          <a:ln w="1047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/>
          <p:cNvCxnSpPr>
            <a:stCxn id="14" idx="3"/>
            <a:endCxn id="12" idx="7"/>
          </p:cNvCxnSpPr>
          <p:nvPr/>
        </p:nvCxnSpPr>
        <p:spPr>
          <a:xfrm flipH="1">
            <a:off x="9383214" y="1946499"/>
            <a:ext cx="523300" cy="906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>
            <a:stCxn id="13" idx="0"/>
            <a:endCxn id="14" idx="5"/>
          </p:cNvCxnSpPr>
          <p:nvPr/>
        </p:nvCxnSpPr>
        <p:spPr>
          <a:xfrm flipH="1" flipV="1">
            <a:off x="10240074" y="1946499"/>
            <a:ext cx="619648" cy="912968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stCxn id="12" idx="3"/>
            <a:endCxn id="10" idx="0"/>
          </p:cNvCxnSpPr>
          <p:nvPr/>
        </p:nvCxnSpPr>
        <p:spPr>
          <a:xfrm flipH="1">
            <a:off x="8647780" y="3136395"/>
            <a:ext cx="401874" cy="8440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>
            <a:stCxn id="12" idx="5"/>
            <a:endCxn id="8" idx="7"/>
          </p:cNvCxnSpPr>
          <p:nvPr/>
        </p:nvCxnSpPr>
        <p:spPr>
          <a:xfrm>
            <a:off x="9383214" y="3136395"/>
            <a:ext cx="488759" cy="8816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>
            <a:stCxn id="13" idx="5"/>
            <a:endCxn id="11" idx="0"/>
          </p:cNvCxnSpPr>
          <p:nvPr/>
        </p:nvCxnSpPr>
        <p:spPr>
          <a:xfrm>
            <a:off x="11026502" y="3201242"/>
            <a:ext cx="437824" cy="768345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>
            <a:stCxn id="13" idx="3"/>
            <a:endCxn id="2" idx="1"/>
          </p:cNvCxnSpPr>
          <p:nvPr/>
        </p:nvCxnSpPr>
        <p:spPr>
          <a:xfrm flipH="1">
            <a:off x="10211458" y="3201242"/>
            <a:ext cx="481484" cy="82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2AB2B5F6-2328-EB4E-9FEA-FF09EAEFE656}"/>
              </a:ext>
            </a:extLst>
          </p:cNvPr>
          <p:cNvSpPr/>
          <p:nvPr/>
        </p:nvSpPr>
        <p:spPr>
          <a:xfrm>
            <a:off x="6245137" y="3968667"/>
            <a:ext cx="471724" cy="40041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4F58C01A-DE5D-AB44-9DF2-2A368AA28F1B}"/>
              </a:ext>
            </a:extLst>
          </p:cNvPr>
          <p:cNvSpPr/>
          <p:nvPr/>
        </p:nvSpPr>
        <p:spPr>
          <a:xfrm>
            <a:off x="5572092" y="3959447"/>
            <a:ext cx="471724" cy="40041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047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BF69B623-1ED8-EA4B-8D4B-5286BD7EE842}"/>
              </a:ext>
            </a:extLst>
          </p:cNvPr>
          <p:cNvSpPr/>
          <p:nvPr/>
        </p:nvSpPr>
        <p:spPr>
          <a:xfrm>
            <a:off x="4514679" y="3980465"/>
            <a:ext cx="471724" cy="4004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B3630D22-D363-514C-8093-93F8E521B2E3}"/>
              </a:ext>
            </a:extLst>
          </p:cNvPr>
          <p:cNvSpPr/>
          <p:nvPr/>
        </p:nvSpPr>
        <p:spPr>
          <a:xfrm>
            <a:off x="7331225" y="3969587"/>
            <a:ext cx="471724" cy="400414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B027909E-1C34-3740-9C94-268559EA136A}"/>
              </a:ext>
            </a:extLst>
          </p:cNvPr>
          <p:cNvSpPr/>
          <p:nvPr/>
        </p:nvSpPr>
        <p:spPr>
          <a:xfrm>
            <a:off x="5083333" y="2794620"/>
            <a:ext cx="471724" cy="4004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047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23BA3E3-8F9D-BE42-B661-EFD3CB2F1D77}"/>
              </a:ext>
            </a:extLst>
          </p:cNvPr>
          <p:cNvSpPr/>
          <p:nvPr/>
        </p:nvSpPr>
        <p:spPr>
          <a:xfrm>
            <a:off x="6726621" y="2859467"/>
            <a:ext cx="471724" cy="40041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84B8A272-3FE2-1045-89F2-A87A118065D8}"/>
              </a:ext>
            </a:extLst>
          </p:cNvPr>
          <p:cNvSpPr/>
          <p:nvPr/>
        </p:nvSpPr>
        <p:spPr>
          <a:xfrm>
            <a:off x="5940193" y="1604724"/>
            <a:ext cx="471724" cy="400414"/>
          </a:xfrm>
          <a:prstGeom prst="ellipse">
            <a:avLst/>
          </a:prstGeom>
          <a:solidFill>
            <a:schemeClr val="accent2"/>
          </a:solidFill>
          <a:ln w="1047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4" name="Connecteur droit 83"/>
          <p:cNvCxnSpPr>
            <a:stCxn id="83" idx="3"/>
            <a:endCxn id="81" idx="7"/>
          </p:cNvCxnSpPr>
          <p:nvPr/>
        </p:nvCxnSpPr>
        <p:spPr>
          <a:xfrm flipH="1">
            <a:off x="5485975" y="1946499"/>
            <a:ext cx="523300" cy="906760"/>
          </a:xfrm>
          <a:prstGeom prst="line">
            <a:avLst/>
          </a:prstGeom>
          <a:ln w="1047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>
            <a:stCxn id="82" idx="0"/>
            <a:endCxn id="83" idx="5"/>
          </p:cNvCxnSpPr>
          <p:nvPr/>
        </p:nvCxnSpPr>
        <p:spPr>
          <a:xfrm flipH="1" flipV="1">
            <a:off x="6342835" y="1946499"/>
            <a:ext cx="619648" cy="912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/>
          <p:cNvCxnSpPr>
            <a:stCxn id="81" idx="3"/>
            <a:endCxn id="79" idx="0"/>
          </p:cNvCxnSpPr>
          <p:nvPr/>
        </p:nvCxnSpPr>
        <p:spPr>
          <a:xfrm flipH="1">
            <a:off x="4750541" y="3136395"/>
            <a:ext cx="401874" cy="8440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/>
          <p:cNvCxnSpPr>
            <a:stCxn id="81" idx="5"/>
            <a:endCxn id="78" idx="7"/>
          </p:cNvCxnSpPr>
          <p:nvPr/>
        </p:nvCxnSpPr>
        <p:spPr>
          <a:xfrm>
            <a:off x="5485975" y="3136395"/>
            <a:ext cx="488759" cy="881691"/>
          </a:xfrm>
          <a:prstGeom prst="line">
            <a:avLst/>
          </a:prstGeom>
          <a:ln w="1047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/>
          <p:cNvCxnSpPr>
            <a:stCxn id="82" idx="5"/>
            <a:endCxn id="80" idx="0"/>
          </p:cNvCxnSpPr>
          <p:nvPr/>
        </p:nvCxnSpPr>
        <p:spPr>
          <a:xfrm>
            <a:off x="7129263" y="3201242"/>
            <a:ext cx="437824" cy="768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>
            <a:stCxn id="82" idx="3"/>
            <a:endCxn id="77" idx="1"/>
          </p:cNvCxnSpPr>
          <p:nvPr/>
        </p:nvCxnSpPr>
        <p:spPr>
          <a:xfrm flipH="1">
            <a:off x="6314219" y="3201242"/>
            <a:ext cx="481484" cy="82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lipse 91">
            <a:extLst>
              <a:ext uri="{FF2B5EF4-FFF2-40B4-BE49-F238E27FC236}">
                <a16:creationId xmlns:a16="http://schemas.microsoft.com/office/drawing/2014/main" id="{2AB2B5F6-2328-EB4E-9FEA-FF09EAEFE656}"/>
              </a:ext>
            </a:extLst>
          </p:cNvPr>
          <p:cNvSpPr/>
          <p:nvPr/>
        </p:nvSpPr>
        <p:spPr>
          <a:xfrm>
            <a:off x="2398892" y="3968667"/>
            <a:ext cx="471724" cy="40041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4F58C01A-DE5D-AB44-9DF2-2A368AA28F1B}"/>
              </a:ext>
            </a:extLst>
          </p:cNvPr>
          <p:cNvSpPr/>
          <p:nvPr/>
        </p:nvSpPr>
        <p:spPr>
          <a:xfrm>
            <a:off x="1725847" y="3959447"/>
            <a:ext cx="471724" cy="40041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BF69B623-1ED8-EA4B-8D4B-5286BD7EE842}"/>
              </a:ext>
            </a:extLst>
          </p:cNvPr>
          <p:cNvSpPr/>
          <p:nvPr/>
        </p:nvSpPr>
        <p:spPr>
          <a:xfrm>
            <a:off x="739116" y="3969587"/>
            <a:ext cx="471724" cy="4004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B3630D22-D363-514C-8093-93F8E521B2E3}"/>
              </a:ext>
            </a:extLst>
          </p:cNvPr>
          <p:cNvSpPr/>
          <p:nvPr/>
        </p:nvSpPr>
        <p:spPr>
          <a:xfrm>
            <a:off x="3484980" y="3969587"/>
            <a:ext cx="471724" cy="400414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B027909E-1C34-3740-9C94-268559EA136A}"/>
              </a:ext>
            </a:extLst>
          </p:cNvPr>
          <p:cNvSpPr/>
          <p:nvPr/>
        </p:nvSpPr>
        <p:spPr>
          <a:xfrm>
            <a:off x="1237088" y="2794620"/>
            <a:ext cx="471724" cy="4004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123BA3E3-8F9D-BE42-B661-EFD3CB2F1D77}"/>
              </a:ext>
            </a:extLst>
          </p:cNvPr>
          <p:cNvSpPr/>
          <p:nvPr/>
        </p:nvSpPr>
        <p:spPr>
          <a:xfrm>
            <a:off x="2880376" y="2859467"/>
            <a:ext cx="471724" cy="40041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84B8A272-3FE2-1045-89F2-A87A118065D8}"/>
              </a:ext>
            </a:extLst>
          </p:cNvPr>
          <p:cNvSpPr/>
          <p:nvPr/>
        </p:nvSpPr>
        <p:spPr>
          <a:xfrm>
            <a:off x="2093948" y="1604724"/>
            <a:ext cx="471724" cy="400414"/>
          </a:xfrm>
          <a:prstGeom prst="ellipse">
            <a:avLst/>
          </a:prstGeom>
          <a:solidFill>
            <a:schemeClr val="accent2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9" name="Connecteur droit 98"/>
          <p:cNvCxnSpPr>
            <a:stCxn id="98" idx="3"/>
            <a:endCxn id="96" idx="7"/>
          </p:cNvCxnSpPr>
          <p:nvPr/>
        </p:nvCxnSpPr>
        <p:spPr>
          <a:xfrm flipH="1">
            <a:off x="1639730" y="1946499"/>
            <a:ext cx="523300" cy="906760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/>
          <p:cNvCxnSpPr>
            <a:stCxn id="97" idx="0"/>
            <a:endCxn id="98" idx="5"/>
          </p:cNvCxnSpPr>
          <p:nvPr/>
        </p:nvCxnSpPr>
        <p:spPr>
          <a:xfrm flipH="1" flipV="1">
            <a:off x="2496590" y="1946499"/>
            <a:ext cx="619648" cy="912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/>
          <p:cNvCxnSpPr>
            <a:stCxn id="96" idx="3"/>
            <a:endCxn id="94" idx="0"/>
          </p:cNvCxnSpPr>
          <p:nvPr/>
        </p:nvCxnSpPr>
        <p:spPr>
          <a:xfrm flipH="1">
            <a:off x="974978" y="3136395"/>
            <a:ext cx="331192" cy="833192"/>
          </a:xfrm>
          <a:prstGeom prst="line">
            <a:avLst/>
          </a:prstGeom>
          <a:ln w="952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>
            <a:stCxn id="96" idx="5"/>
            <a:endCxn id="93" idx="7"/>
          </p:cNvCxnSpPr>
          <p:nvPr/>
        </p:nvCxnSpPr>
        <p:spPr>
          <a:xfrm>
            <a:off x="1639730" y="3136395"/>
            <a:ext cx="488759" cy="8816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>
            <a:stCxn id="97" idx="5"/>
            <a:endCxn id="95" idx="0"/>
          </p:cNvCxnSpPr>
          <p:nvPr/>
        </p:nvCxnSpPr>
        <p:spPr>
          <a:xfrm>
            <a:off x="3283018" y="3201242"/>
            <a:ext cx="437824" cy="768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/>
          <p:cNvCxnSpPr>
            <a:stCxn id="97" idx="3"/>
            <a:endCxn id="92" idx="1"/>
          </p:cNvCxnSpPr>
          <p:nvPr/>
        </p:nvCxnSpPr>
        <p:spPr>
          <a:xfrm flipH="1">
            <a:off x="2467974" y="3201242"/>
            <a:ext cx="481484" cy="82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566324" y="4768768"/>
            <a:ext cx="3526972" cy="304800"/>
          </a:xfrm>
          <a:prstGeom prst="rect">
            <a:avLst/>
          </a:prstGeom>
          <a:gradFill flip="none" rotWithShape="1">
            <a:gsLst>
              <a:gs pos="51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74000">
                <a:schemeClr val="accent2">
                  <a:lumMod val="60000"/>
                  <a:lumOff val="40000"/>
                </a:schemeClr>
              </a:gs>
              <a:gs pos="88000">
                <a:schemeClr val="accent2">
                  <a:lumMod val="5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Rectangle 104"/>
          <p:cNvSpPr/>
          <p:nvPr/>
        </p:nvSpPr>
        <p:spPr>
          <a:xfrm>
            <a:off x="4412569" y="4770672"/>
            <a:ext cx="3526972" cy="304800"/>
          </a:xfrm>
          <a:prstGeom prst="rect">
            <a:avLst/>
          </a:prstGeom>
          <a:gradFill flip="none" rotWithShape="1">
            <a:gsLst>
              <a:gs pos="51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74000">
                <a:schemeClr val="accent2">
                  <a:lumMod val="60000"/>
                  <a:lumOff val="40000"/>
                </a:schemeClr>
              </a:gs>
              <a:gs pos="88000">
                <a:schemeClr val="accent2">
                  <a:lumMod val="5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Rectangle 105"/>
          <p:cNvSpPr/>
          <p:nvPr/>
        </p:nvSpPr>
        <p:spPr>
          <a:xfrm>
            <a:off x="8378890" y="4741447"/>
            <a:ext cx="3526972" cy="304800"/>
          </a:xfrm>
          <a:prstGeom prst="rect">
            <a:avLst/>
          </a:prstGeom>
          <a:gradFill flip="none" rotWithShape="1">
            <a:gsLst>
              <a:gs pos="51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74000">
                <a:schemeClr val="accent2">
                  <a:lumMod val="60000"/>
                  <a:lumOff val="40000"/>
                </a:schemeClr>
              </a:gs>
              <a:gs pos="88000">
                <a:schemeClr val="accent2">
                  <a:lumMod val="5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Rectangle à coins arrondis 107"/>
          <p:cNvSpPr/>
          <p:nvPr/>
        </p:nvSpPr>
        <p:spPr>
          <a:xfrm rot="16200000">
            <a:off x="293803" y="5730627"/>
            <a:ext cx="1181725" cy="4157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Rectangle à coins arrondis 114"/>
          <p:cNvSpPr/>
          <p:nvPr/>
        </p:nvSpPr>
        <p:spPr>
          <a:xfrm rot="16200000">
            <a:off x="3171692" y="5720990"/>
            <a:ext cx="1176021" cy="37645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ZoneTexte 113"/>
          <p:cNvSpPr txBox="1"/>
          <p:nvPr/>
        </p:nvSpPr>
        <p:spPr>
          <a:xfrm rot="16200000">
            <a:off x="181494" y="5642737"/>
            <a:ext cx="1446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Diagnostic  A</a:t>
            </a:r>
          </a:p>
        </p:txBody>
      </p:sp>
      <p:sp>
        <p:nvSpPr>
          <p:cNvPr id="117" name="ZoneTexte 116"/>
          <p:cNvSpPr txBox="1"/>
          <p:nvPr/>
        </p:nvSpPr>
        <p:spPr>
          <a:xfrm rot="16200000">
            <a:off x="3026876" y="5615416"/>
            <a:ext cx="1446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Diagnostic  B</a:t>
            </a:r>
          </a:p>
        </p:txBody>
      </p:sp>
      <p:sp>
        <p:nvSpPr>
          <p:cNvPr id="121" name="ZoneTexte 120"/>
          <p:cNvSpPr txBox="1"/>
          <p:nvPr/>
        </p:nvSpPr>
        <p:spPr>
          <a:xfrm>
            <a:off x="6795703" y="5702020"/>
            <a:ext cx="150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Diagnostic  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0004" y="4562669"/>
            <a:ext cx="218436" cy="6405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/>
          <p:cNvSpPr/>
          <p:nvPr/>
        </p:nvSpPr>
        <p:spPr>
          <a:xfrm>
            <a:off x="5721757" y="4666220"/>
            <a:ext cx="218436" cy="6405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11355108" y="4589537"/>
            <a:ext cx="218436" cy="6405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Rectangle à coins arrondis 115"/>
          <p:cNvSpPr/>
          <p:nvPr/>
        </p:nvSpPr>
        <p:spPr>
          <a:xfrm rot="16200000">
            <a:off x="4141635" y="5687283"/>
            <a:ext cx="1181725" cy="4157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ZoneTexte 125"/>
          <p:cNvSpPr txBox="1"/>
          <p:nvPr/>
        </p:nvSpPr>
        <p:spPr>
          <a:xfrm rot="16200000">
            <a:off x="4029326" y="5599393"/>
            <a:ext cx="1446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Diagnostic  A</a:t>
            </a:r>
          </a:p>
        </p:txBody>
      </p:sp>
      <p:sp>
        <p:nvSpPr>
          <p:cNvPr id="127" name="Rectangle à coins arrondis 126"/>
          <p:cNvSpPr/>
          <p:nvPr/>
        </p:nvSpPr>
        <p:spPr>
          <a:xfrm rot="16200000">
            <a:off x="10876315" y="5796748"/>
            <a:ext cx="1176021" cy="37645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ZoneTexte 127"/>
          <p:cNvSpPr txBox="1"/>
          <p:nvPr/>
        </p:nvSpPr>
        <p:spPr>
          <a:xfrm rot="16200000">
            <a:off x="10741268" y="5688461"/>
            <a:ext cx="1446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Diagnostic  B</a:t>
            </a:r>
          </a:p>
        </p:txBody>
      </p:sp>
      <p:sp>
        <p:nvSpPr>
          <p:cNvPr id="129" name="Rectangle à coins arrondis 128"/>
          <p:cNvSpPr/>
          <p:nvPr/>
        </p:nvSpPr>
        <p:spPr>
          <a:xfrm rot="16200000">
            <a:off x="6954713" y="5717176"/>
            <a:ext cx="1176021" cy="37645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ZoneTexte 129"/>
          <p:cNvSpPr txBox="1"/>
          <p:nvPr/>
        </p:nvSpPr>
        <p:spPr>
          <a:xfrm rot="16200000">
            <a:off x="6809897" y="5611602"/>
            <a:ext cx="1446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Diagnostic  B</a:t>
            </a:r>
          </a:p>
        </p:txBody>
      </p:sp>
      <p:sp>
        <p:nvSpPr>
          <p:cNvPr id="132" name="Rectangle à coins arrondis 131"/>
          <p:cNvSpPr/>
          <p:nvPr/>
        </p:nvSpPr>
        <p:spPr>
          <a:xfrm rot="16200000">
            <a:off x="8043129" y="5708592"/>
            <a:ext cx="1181725" cy="4157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ZoneTexte 132"/>
          <p:cNvSpPr txBox="1"/>
          <p:nvPr/>
        </p:nvSpPr>
        <p:spPr>
          <a:xfrm rot="16200000">
            <a:off x="7930820" y="5620702"/>
            <a:ext cx="1446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Diagnostic  A</a:t>
            </a:r>
          </a:p>
        </p:txBody>
      </p:sp>
    </p:spTree>
    <p:extLst>
      <p:ext uri="{BB962C8B-B14F-4D97-AF65-F5344CB8AC3E}">
        <p14:creationId xmlns:p14="http://schemas.microsoft.com/office/powerpoint/2010/main" val="3079306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177598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FEEB36CA-4D5F-A34E-A4E7-BE3FA49AD9F4}"/>
              </a:ext>
            </a:extLst>
          </p:cNvPr>
          <p:cNvSpPr/>
          <p:nvPr/>
        </p:nvSpPr>
        <p:spPr>
          <a:xfrm>
            <a:off x="493158" y="1259117"/>
            <a:ext cx="11857463" cy="5352585"/>
          </a:xfrm>
          <a:prstGeom prst="round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ED338F-A0D0-FC43-B974-F8CF26DE8226}"/>
              </a:ext>
            </a:extLst>
          </p:cNvPr>
          <p:cNvSpPr txBox="1"/>
          <p:nvPr/>
        </p:nvSpPr>
        <p:spPr>
          <a:xfrm>
            <a:off x="4656157" y="1144326"/>
            <a:ext cx="74734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endParaRPr lang="fr-FR" sz="3600" b="1" dirty="0">
              <a:solidFill>
                <a:schemeClr val="bg1"/>
              </a:solidFill>
            </a:endParaRPr>
          </a:p>
          <a:p>
            <a:pPr marL="514350" indent="-514350">
              <a:buAutoNum type="arabicParenR"/>
            </a:pPr>
            <a:r>
              <a:rPr lang="fr-FR" sz="3600" b="1" dirty="0">
                <a:solidFill>
                  <a:schemeClr val="bg1"/>
                </a:solidFill>
              </a:rPr>
              <a:t>Diagnostic de malignité des tumeurs  surrénaliennes</a:t>
            </a:r>
          </a:p>
          <a:p>
            <a:pPr marL="514350" indent="-514350">
              <a:buAutoNum type="arabicParenR"/>
            </a:pPr>
            <a:endParaRPr lang="fr-FR" sz="3600" b="1" dirty="0">
              <a:solidFill>
                <a:schemeClr val="bg1"/>
              </a:solidFill>
            </a:endParaRPr>
          </a:p>
          <a:p>
            <a:pPr marL="514350" indent="-514350">
              <a:buAutoNum type="arabicParenR"/>
            </a:pPr>
            <a:r>
              <a:rPr lang="fr-FR" sz="3600" b="1" dirty="0">
                <a:solidFill>
                  <a:schemeClr val="bg1"/>
                </a:solidFill>
              </a:rPr>
              <a:t>Caractérisation des phénotypes sécrétoires </a:t>
            </a:r>
          </a:p>
          <a:p>
            <a:pPr lvl="2"/>
            <a:r>
              <a:rPr lang="fr-FR" sz="3600" b="1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fr-FR" sz="3600" b="1" dirty="0">
                <a:solidFill>
                  <a:schemeClr val="bg1"/>
                </a:solidFill>
              </a:rPr>
              <a:t>Adénomes </a:t>
            </a:r>
            <a:r>
              <a:rPr lang="fr-FR" sz="3600" b="1" dirty="0" err="1">
                <a:solidFill>
                  <a:schemeClr val="bg1"/>
                </a:solidFill>
              </a:rPr>
              <a:t>cortisoliques</a:t>
            </a:r>
            <a:r>
              <a:rPr lang="fr-FR" sz="3600" b="1" dirty="0">
                <a:solidFill>
                  <a:schemeClr val="bg1"/>
                </a:solidFill>
              </a:rPr>
              <a:t> infra cliniques (ACIC)</a:t>
            </a:r>
          </a:p>
          <a:p>
            <a:pPr marL="514350" indent="-514350">
              <a:buAutoNum type="arabicParenR"/>
            </a:pPr>
            <a:endParaRPr lang="fr-FR" sz="3600" b="1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2E68C4-EB90-B542-8147-FFA5B50FE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00" y="2230244"/>
            <a:ext cx="3654553" cy="2689467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>
            <a:off x="967213" y="3771676"/>
            <a:ext cx="908241" cy="163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858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018BF97-C1B1-2F4A-B82F-9CA3C1B1C4B2}"/>
              </a:ext>
            </a:extLst>
          </p:cNvPr>
          <p:cNvCxnSpPr/>
          <p:nvPr/>
        </p:nvCxnSpPr>
        <p:spPr>
          <a:xfrm>
            <a:off x="0" y="670616"/>
            <a:ext cx="1211022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2">
            <a:extLst>
              <a:ext uri="{FF2B5EF4-FFF2-40B4-BE49-F238E27FC236}">
                <a16:creationId xmlns:a16="http://schemas.microsoft.com/office/drawing/2014/main" id="{E096B107-BB8A-084A-98AD-3C5D46D4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1" y="-223407"/>
            <a:ext cx="8229600" cy="1143000"/>
          </a:xfrm>
        </p:spPr>
        <p:txBody>
          <a:bodyPr/>
          <a:lstStyle/>
          <a:p>
            <a:pPr algn="l"/>
            <a:r>
              <a:rPr lang="en-GB" altLang="fr-FR" b="1" dirty="0">
                <a:solidFill>
                  <a:srgbClr val="002060"/>
                </a:solidFill>
                <a:latin typeface="+mn-lt"/>
              </a:rPr>
              <a:t>Diagnostic de </a:t>
            </a:r>
            <a:r>
              <a:rPr lang="en-GB" altLang="fr-FR" b="1" dirty="0" err="1">
                <a:solidFill>
                  <a:srgbClr val="002060"/>
                </a:solidFill>
                <a:latin typeface="+mn-lt"/>
              </a:rPr>
              <a:t>malignité</a:t>
            </a:r>
            <a:endParaRPr lang="en-US" alt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Arrondir un rectangle à un seul coin 4">
            <a:extLst>
              <a:ext uri="{FF2B5EF4-FFF2-40B4-BE49-F238E27FC236}">
                <a16:creationId xmlns:a16="http://schemas.microsoft.com/office/drawing/2014/main" id="{A385E21C-CC29-9748-833C-A958F40C9B1A}"/>
              </a:ext>
            </a:extLst>
          </p:cNvPr>
          <p:cNvSpPr/>
          <p:nvPr/>
        </p:nvSpPr>
        <p:spPr>
          <a:xfrm>
            <a:off x="93957" y="919593"/>
            <a:ext cx="269730" cy="42511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Arrondir un rectangle à un seul coin 8">
            <a:extLst>
              <a:ext uri="{FF2B5EF4-FFF2-40B4-BE49-F238E27FC236}">
                <a16:creationId xmlns:a16="http://schemas.microsoft.com/office/drawing/2014/main" id="{62CCD19C-EAE0-2D47-8F0B-DE202C1C2782}"/>
              </a:ext>
            </a:extLst>
          </p:cNvPr>
          <p:cNvSpPr/>
          <p:nvPr/>
        </p:nvSpPr>
        <p:spPr>
          <a:xfrm>
            <a:off x="6952261" y="1092838"/>
            <a:ext cx="269730" cy="42511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75BE96-531C-1041-A606-860FE18EE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321" y="1344706"/>
            <a:ext cx="9520931" cy="514396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4FB5800-C48B-1040-B2DE-E8E1D98DA250}"/>
              </a:ext>
            </a:extLst>
          </p:cNvPr>
          <p:cNvSpPr txBox="1"/>
          <p:nvPr/>
        </p:nvSpPr>
        <p:spPr>
          <a:xfrm>
            <a:off x="-462958" y="823900"/>
            <a:ext cx="13032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102 adénomes corticaux (ACA) / 45 </a:t>
            </a:r>
            <a:r>
              <a:rPr lang="fr-FR" sz="2400" b="1" dirty="0" err="1">
                <a:solidFill>
                  <a:srgbClr val="002060"/>
                </a:solidFill>
              </a:rPr>
              <a:t>Corticosurrénalomes</a:t>
            </a:r>
            <a:r>
              <a:rPr lang="fr-FR" sz="2400" b="1" dirty="0">
                <a:solidFill>
                  <a:srgbClr val="002060"/>
                </a:solidFill>
              </a:rPr>
              <a:t> (ACC)    	32 stéroïdes urinaires GC/MS        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2575249" y="3757030"/>
            <a:ext cx="746449" cy="276999"/>
            <a:chOff x="2575249" y="3757030"/>
            <a:chExt cx="746449" cy="276999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2575249" y="3806890"/>
              <a:ext cx="746449" cy="17728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2709746" y="3757030"/>
              <a:ext cx="61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ACA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575249" y="6236598"/>
            <a:ext cx="746449" cy="276999"/>
            <a:chOff x="2575249" y="3757030"/>
            <a:chExt cx="746449" cy="276999"/>
          </a:xfrm>
        </p:grpSpPr>
        <p:sp>
          <p:nvSpPr>
            <p:cNvPr id="17" name="Rectangle à coins arrondis 16"/>
            <p:cNvSpPr/>
            <p:nvPr/>
          </p:nvSpPr>
          <p:spPr>
            <a:xfrm>
              <a:off x="2575249" y="3806890"/>
              <a:ext cx="746449" cy="17728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709746" y="3757030"/>
              <a:ext cx="61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ACA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7315640" y="3675464"/>
            <a:ext cx="746449" cy="276999"/>
            <a:chOff x="2575249" y="3757030"/>
            <a:chExt cx="746449" cy="276999"/>
          </a:xfrm>
        </p:grpSpPr>
        <p:sp>
          <p:nvSpPr>
            <p:cNvPr id="20" name="Rectangle à coins arrondis 19"/>
            <p:cNvSpPr/>
            <p:nvPr/>
          </p:nvSpPr>
          <p:spPr>
            <a:xfrm>
              <a:off x="2575249" y="3806890"/>
              <a:ext cx="746449" cy="17728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709746" y="3757030"/>
              <a:ext cx="61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ACA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7128453" y="6286458"/>
            <a:ext cx="746449" cy="276999"/>
            <a:chOff x="2575249" y="3757030"/>
            <a:chExt cx="746449" cy="276999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2575249" y="3806890"/>
              <a:ext cx="746449" cy="17728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709746" y="3757030"/>
              <a:ext cx="61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ACA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4902137" y="3761941"/>
            <a:ext cx="765816" cy="276999"/>
            <a:chOff x="4902137" y="3761941"/>
            <a:chExt cx="765816" cy="276999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4902137" y="3806890"/>
              <a:ext cx="746449" cy="17728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5056001" y="3761941"/>
              <a:ext cx="61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ACC</a:t>
              </a: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9339685" y="3682291"/>
            <a:ext cx="765816" cy="276999"/>
            <a:chOff x="4902137" y="3761941"/>
            <a:chExt cx="765816" cy="276999"/>
          </a:xfrm>
        </p:grpSpPr>
        <p:sp>
          <p:nvSpPr>
            <p:cNvPr id="30" name="Rectangle à coins arrondis 29"/>
            <p:cNvSpPr/>
            <p:nvPr/>
          </p:nvSpPr>
          <p:spPr>
            <a:xfrm>
              <a:off x="4902137" y="3806890"/>
              <a:ext cx="746449" cy="17728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5056001" y="3761941"/>
              <a:ext cx="61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ACC</a:t>
              </a: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4819499" y="6260942"/>
            <a:ext cx="765816" cy="276999"/>
            <a:chOff x="4902137" y="3761941"/>
            <a:chExt cx="765816" cy="276999"/>
          </a:xfrm>
        </p:grpSpPr>
        <p:sp>
          <p:nvSpPr>
            <p:cNvPr id="33" name="Rectangle à coins arrondis 32"/>
            <p:cNvSpPr/>
            <p:nvPr/>
          </p:nvSpPr>
          <p:spPr>
            <a:xfrm>
              <a:off x="4902137" y="3806890"/>
              <a:ext cx="746449" cy="17728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5056001" y="3761941"/>
              <a:ext cx="61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ACC</a:t>
              </a: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9416617" y="6286458"/>
            <a:ext cx="765816" cy="276999"/>
            <a:chOff x="4902137" y="3761941"/>
            <a:chExt cx="765816" cy="276999"/>
          </a:xfrm>
        </p:grpSpPr>
        <p:sp>
          <p:nvSpPr>
            <p:cNvPr id="36" name="Rectangle à coins arrondis 35"/>
            <p:cNvSpPr/>
            <p:nvPr/>
          </p:nvSpPr>
          <p:spPr>
            <a:xfrm>
              <a:off x="4902137" y="3806890"/>
              <a:ext cx="746449" cy="17728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056001" y="3761941"/>
              <a:ext cx="61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ACC</a:t>
              </a:r>
            </a:p>
          </p:txBody>
        </p:sp>
      </p:grpSp>
      <p:sp>
        <p:nvSpPr>
          <p:cNvPr id="28" name="Rectangle à coins arrondis 27"/>
          <p:cNvSpPr/>
          <p:nvPr/>
        </p:nvSpPr>
        <p:spPr>
          <a:xfrm>
            <a:off x="2790955" y="1347120"/>
            <a:ext cx="2416665" cy="292109"/>
          </a:xfrm>
          <a:prstGeom prst="roundRect">
            <a:avLst/>
          </a:prstGeom>
          <a:solidFill>
            <a:srgbClr val="89B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2927201" y="1319952"/>
            <a:ext cx="2787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Androgènes et précurseurs</a:t>
            </a:r>
          </a:p>
        </p:txBody>
      </p:sp>
      <p:sp>
        <p:nvSpPr>
          <p:cNvPr id="41" name="Rectangle à coins arrondis 40"/>
          <p:cNvSpPr/>
          <p:nvPr/>
        </p:nvSpPr>
        <p:spPr>
          <a:xfrm>
            <a:off x="7447595" y="1354954"/>
            <a:ext cx="2416665" cy="292109"/>
          </a:xfrm>
          <a:prstGeom prst="roundRect">
            <a:avLst/>
          </a:prstGeom>
          <a:solidFill>
            <a:srgbClr val="F3E7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7583841" y="1351211"/>
            <a:ext cx="2787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Précurseurs glucocorticoïdes</a:t>
            </a: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341" y="4266195"/>
            <a:ext cx="9170890" cy="264795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703873" y="4004239"/>
            <a:ext cx="9483531" cy="261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à coins arrondis 46"/>
          <p:cNvSpPr/>
          <p:nvPr/>
        </p:nvSpPr>
        <p:spPr>
          <a:xfrm>
            <a:off x="2355131" y="4193879"/>
            <a:ext cx="3239306" cy="292109"/>
          </a:xfrm>
          <a:prstGeom prst="roundRect">
            <a:avLst/>
          </a:prstGeom>
          <a:solidFill>
            <a:srgbClr val="8DB2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/>
          <p:cNvSpPr txBox="1"/>
          <p:nvPr/>
        </p:nvSpPr>
        <p:spPr>
          <a:xfrm>
            <a:off x="2604875" y="4186046"/>
            <a:ext cx="2961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/>
              <a:t>Minéralocorticoïdes</a:t>
            </a:r>
            <a:r>
              <a:rPr lang="fr-FR" sz="1400" b="1" dirty="0"/>
              <a:t> et précurseurs</a:t>
            </a:r>
          </a:p>
        </p:txBody>
      </p:sp>
      <p:sp>
        <p:nvSpPr>
          <p:cNvPr id="50" name="Rectangle à coins arrondis 49"/>
          <p:cNvSpPr/>
          <p:nvPr/>
        </p:nvSpPr>
        <p:spPr>
          <a:xfrm>
            <a:off x="7538879" y="4154125"/>
            <a:ext cx="2416665" cy="292109"/>
          </a:xfrm>
          <a:prstGeom prst="roundRect">
            <a:avLst/>
          </a:prstGeom>
          <a:solidFill>
            <a:srgbClr val="E38D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/>
          <p:cNvSpPr txBox="1"/>
          <p:nvPr/>
        </p:nvSpPr>
        <p:spPr>
          <a:xfrm>
            <a:off x="8099646" y="4135483"/>
            <a:ext cx="2787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Glucocorticoïdes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A687732-44E3-C24C-9186-8EB353A42D93}"/>
              </a:ext>
            </a:extLst>
          </p:cNvPr>
          <p:cNvSpPr/>
          <p:nvPr/>
        </p:nvSpPr>
        <p:spPr>
          <a:xfrm>
            <a:off x="180354" y="6187256"/>
            <a:ext cx="1523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altLang="fr-FR" b="1" i="1" dirty="0" err="1">
                <a:solidFill>
                  <a:schemeClr val="accent6">
                    <a:lumMod val="75000"/>
                  </a:schemeClr>
                </a:solidFill>
              </a:rPr>
              <a:t>Arlt</a:t>
            </a:r>
            <a:r>
              <a:rPr lang="fr-FR" altLang="fr-FR" b="1" i="1" dirty="0">
                <a:solidFill>
                  <a:schemeClr val="accent6">
                    <a:lumMod val="75000"/>
                  </a:schemeClr>
                </a:solidFill>
              </a:rPr>
              <a:t> W et al. JCEM 2011</a:t>
            </a:r>
          </a:p>
        </p:txBody>
      </p:sp>
    </p:spTree>
    <p:extLst>
      <p:ext uri="{BB962C8B-B14F-4D97-AF65-F5344CB8AC3E}">
        <p14:creationId xmlns:p14="http://schemas.microsoft.com/office/powerpoint/2010/main" val="34364471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21086</TotalTime>
  <Words>2477</Words>
  <Application>Microsoft Macintosh PowerPoint</Application>
  <PresentationFormat>Grand écran</PresentationFormat>
  <Paragraphs>628</Paragraphs>
  <Slides>60</Slides>
  <Notes>46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7" baseType="lpstr">
      <vt:lpstr>ＭＳ Ｐゴシック</vt:lpstr>
      <vt:lpstr>Arial</vt:lpstr>
      <vt:lpstr>Arial Narrow</vt:lpstr>
      <vt:lpstr>Calibri</vt:lpstr>
      <vt:lpstr>Calibri Light</vt:lpstr>
      <vt:lpstr>Wingdings</vt:lpstr>
      <vt:lpstr>Thème Office</vt:lpstr>
      <vt:lpstr>Présentation PowerPoint</vt:lpstr>
      <vt:lpstr>The “steroïd universe”</vt:lpstr>
      <vt:lpstr>La spectrométrie de masse</vt:lpstr>
      <vt:lpstr>La spectrométrie de masse</vt:lpstr>
      <vt:lpstr>La spectrométrie de masse</vt:lpstr>
      <vt:lpstr>La spectrométrie de masse</vt:lpstr>
      <vt:lpstr>Le “machine learning”</vt:lpstr>
      <vt:lpstr>Présentation PowerPoint</vt:lpstr>
      <vt:lpstr>Diagnostic de malignité</vt:lpstr>
      <vt:lpstr>Diagnostic de malignité</vt:lpstr>
      <vt:lpstr>Diagnostic de malignité</vt:lpstr>
      <vt:lpstr>Diagnostic de malignité</vt:lpstr>
      <vt:lpstr>Diagnostic de malignité</vt:lpstr>
      <vt:lpstr>Diagnostic de malignité</vt:lpstr>
      <vt:lpstr>Diagnostic de malignité</vt:lpstr>
      <vt:lpstr>Diagnostic de malignité</vt:lpstr>
      <vt:lpstr>Diagnostic de malignité</vt:lpstr>
      <vt:lpstr>Diagnostic de malignité</vt:lpstr>
      <vt:lpstr>Présentation PowerPoint</vt:lpstr>
      <vt:lpstr>Diagnostic de malignité</vt:lpstr>
      <vt:lpstr>Diagnostic de malignité</vt:lpstr>
      <vt:lpstr>Diagnostic de malignité</vt:lpstr>
      <vt:lpstr>Diagnostic de malignité</vt:lpstr>
      <vt:lpstr>Diagnostic de malignité</vt:lpstr>
      <vt:lpstr>Diagnostic de malignité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Diagnostic de malignité : messages pour la </vt:lpstr>
      <vt:lpstr>Présentation PowerPoint</vt:lpstr>
      <vt:lpstr>ACIC : limites des outils diagnostiques actuels</vt:lpstr>
      <vt:lpstr>ACIC : limites des outils diagnostiques actuels</vt:lpstr>
      <vt:lpstr>ACIC : limites des outils diagnostiques actuels</vt:lpstr>
      <vt:lpstr>Présentation PowerPoint</vt:lpstr>
      <vt:lpstr>Présentation PowerPoint</vt:lpstr>
      <vt:lpstr>ACIC et LC/MS : Intêret diagnostique ?</vt:lpstr>
      <vt:lpstr>Présentation PowerPoint</vt:lpstr>
      <vt:lpstr>Présentation PowerPoint</vt:lpstr>
      <vt:lpstr>ACIC et LC/MS : Risque cardio vasculaire ?</vt:lpstr>
      <vt:lpstr>ACIC et LC/MS : Risque cardio vasculaire ?</vt:lpstr>
      <vt:lpstr>ACIC et LC/MS : Risque cardio vasculaire ?</vt:lpstr>
      <vt:lpstr>ACIC et LC/MS : Risque cardio vasculaire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ACIC et LC/MS : Risque cardio vasculaire ?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Cambos</dc:creator>
  <cp:lastModifiedBy>Sophie Cambos</cp:lastModifiedBy>
  <cp:revision>254</cp:revision>
  <dcterms:created xsi:type="dcterms:W3CDTF">2020-08-18T14:52:49Z</dcterms:created>
  <dcterms:modified xsi:type="dcterms:W3CDTF">2020-10-31T13:05:25Z</dcterms:modified>
</cp:coreProperties>
</file>