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7"/>
  </p:notesMasterIdLst>
  <p:handoutMasterIdLst>
    <p:handoutMasterId r:id="rId68"/>
  </p:handoutMasterIdLst>
  <p:sldIdLst>
    <p:sldId id="256" r:id="rId5"/>
    <p:sldId id="257" r:id="rId6"/>
    <p:sldId id="258" r:id="rId7"/>
    <p:sldId id="272" r:id="rId8"/>
    <p:sldId id="273" r:id="rId9"/>
    <p:sldId id="283" r:id="rId10"/>
    <p:sldId id="267" r:id="rId11"/>
    <p:sldId id="269" r:id="rId12"/>
    <p:sldId id="274" r:id="rId13"/>
    <p:sldId id="279" r:id="rId14"/>
    <p:sldId id="275" r:id="rId15"/>
    <p:sldId id="280" r:id="rId16"/>
    <p:sldId id="277" r:id="rId17"/>
    <p:sldId id="281" r:id="rId18"/>
    <p:sldId id="285" r:id="rId19"/>
    <p:sldId id="278" r:id="rId20"/>
    <p:sldId id="286" r:id="rId21"/>
    <p:sldId id="287" r:id="rId22"/>
    <p:sldId id="270" r:id="rId23"/>
    <p:sldId id="288" r:id="rId24"/>
    <p:sldId id="282" r:id="rId25"/>
    <p:sldId id="306" r:id="rId26"/>
    <p:sldId id="266" r:id="rId27"/>
    <p:sldId id="290" r:id="rId28"/>
    <p:sldId id="289" r:id="rId29"/>
    <p:sldId id="294" r:id="rId30"/>
    <p:sldId id="295" r:id="rId31"/>
    <p:sldId id="296" r:id="rId32"/>
    <p:sldId id="298" r:id="rId33"/>
    <p:sldId id="299" r:id="rId34"/>
    <p:sldId id="301" r:id="rId35"/>
    <p:sldId id="297" r:id="rId36"/>
    <p:sldId id="315" r:id="rId37"/>
    <p:sldId id="317" r:id="rId38"/>
    <p:sldId id="308" r:id="rId39"/>
    <p:sldId id="304" r:id="rId40"/>
    <p:sldId id="309" r:id="rId41"/>
    <p:sldId id="307" r:id="rId42"/>
    <p:sldId id="312" r:id="rId43"/>
    <p:sldId id="303" r:id="rId44"/>
    <p:sldId id="310" r:id="rId45"/>
    <p:sldId id="311" r:id="rId46"/>
    <p:sldId id="322" r:id="rId47"/>
    <p:sldId id="314" r:id="rId48"/>
    <p:sldId id="313" r:id="rId49"/>
    <p:sldId id="321" r:id="rId50"/>
    <p:sldId id="268" r:id="rId51"/>
    <p:sldId id="329" r:id="rId52"/>
    <p:sldId id="330" r:id="rId53"/>
    <p:sldId id="331" r:id="rId54"/>
    <p:sldId id="336" r:id="rId55"/>
    <p:sldId id="332" r:id="rId56"/>
    <p:sldId id="328" r:id="rId57"/>
    <p:sldId id="324" r:id="rId58"/>
    <p:sldId id="339" r:id="rId59"/>
    <p:sldId id="334" r:id="rId60"/>
    <p:sldId id="335" r:id="rId61"/>
    <p:sldId id="326" r:id="rId62"/>
    <p:sldId id="337" r:id="rId63"/>
    <p:sldId id="338" r:id="rId64"/>
    <p:sldId id="325" r:id="rId65"/>
    <p:sldId id="327" r:id="rId66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2F7"/>
    <a:srgbClr val="C80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0" autoAdjust="0"/>
    <p:restoredTop sz="95294" autoAdjust="0"/>
  </p:normalViewPr>
  <p:slideViewPr>
    <p:cSldViewPr snapToGrid="0">
      <p:cViewPr varScale="1">
        <p:scale>
          <a:sx n="67" d="100"/>
          <a:sy n="67" d="100"/>
        </p:scale>
        <p:origin x="548" y="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7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73F91-270F-4DFB-8D48-8A3DBB90D095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AB38FD14-114B-4708-92AE-8CE035C7D4FA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1500" b="1" dirty="0">
              <a:latin typeface="Century Gothic" panose="020B0502020202020204" pitchFamily="34" charset="0"/>
            </a:rPr>
            <a:t>Prévention</a:t>
          </a:r>
        </a:p>
      </dgm:t>
    </dgm:pt>
    <dgm:pt modelId="{72B8D6AE-7E34-4B22-813B-39F0D95F41F5}" type="parTrans" cxnId="{76962265-006A-46E9-8238-59D7D374EAE2}">
      <dgm:prSet/>
      <dgm:spPr/>
      <dgm:t>
        <a:bodyPr/>
        <a:lstStyle/>
        <a:p>
          <a:endParaRPr lang="fr-FR"/>
        </a:p>
      </dgm:t>
    </dgm:pt>
    <dgm:pt modelId="{E04D7B8A-B4A7-4EE4-B228-60FA59A77E76}" type="sibTrans" cxnId="{76962265-006A-46E9-8238-59D7D374EAE2}">
      <dgm:prSet/>
      <dgm:spPr/>
      <dgm:t>
        <a:bodyPr/>
        <a:lstStyle/>
        <a:p>
          <a:endParaRPr lang="fr-FR"/>
        </a:p>
      </dgm:t>
    </dgm:pt>
    <dgm:pt modelId="{DF34A9BD-2535-45B3-B213-CBCC709843E9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500" b="1" dirty="0">
              <a:latin typeface="Century Gothic" panose="020B0502020202020204" pitchFamily="34" charset="0"/>
            </a:rPr>
            <a:t>Prévision</a:t>
          </a:r>
        </a:p>
      </dgm:t>
    </dgm:pt>
    <dgm:pt modelId="{28B729B9-0DF7-4488-83A6-6EA0462678BB}" type="parTrans" cxnId="{6B819055-110A-48DB-8703-97E987C475A2}">
      <dgm:prSet/>
      <dgm:spPr/>
      <dgm:t>
        <a:bodyPr/>
        <a:lstStyle/>
        <a:p>
          <a:endParaRPr lang="fr-FR"/>
        </a:p>
      </dgm:t>
    </dgm:pt>
    <dgm:pt modelId="{A37D14ED-99D4-417D-A146-E415637BDB4D}" type="sibTrans" cxnId="{6B819055-110A-48DB-8703-97E987C475A2}">
      <dgm:prSet/>
      <dgm:spPr/>
      <dgm:t>
        <a:bodyPr/>
        <a:lstStyle/>
        <a:p>
          <a:endParaRPr lang="fr-FR"/>
        </a:p>
      </dgm:t>
    </dgm:pt>
    <dgm:pt modelId="{E1C7B250-DB43-4320-84F7-EB360B6DEAAD}">
      <dgm:prSet phldrT="[Texte]" custT="1"/>
      <dgm:spPr>
        <a:solidFill>
          <a:srgbClr val="C00000"/>
        </a:solidFill>
      </dgm:spPr>
      <dgm:t>
        <a:bodyPr/>
        <a:lstStyle/>
        <a:p>
          <a:r>
            <a:rPr lang="fr-FR" sz="1500" b="1" dirty="0">
              <a:latin typeface="Century Gothic" panose="020B0502020202020204" pitchFamily="34" charset="0"/>
            </a:rPr>
            <a:t>Crise</a:t>
          </a:r>
        </a:p>
      </dgm:t>
    </dgm:pt>
    <dgm:pt modelId="{CD607D64-C767-4687-A04A-4B9DEAFAC8D7}" type="parTrans" cxnId="{26D8AFE2-96D8-47E8-AB69-AD7743B54326}">
      <dgm:prSet/>
      <dgm:spPr/>
      <dgm:t>
        <a:bodyPr/>
        <a:lstStyle/>
        <a:p>
          <a:endParaRPr lang="fr-FR"/>
        </a:p>
      </dgm:t>
    </dgm:pt>
    <dgm:pt modelId="{A1796566-7A96-4D11-A02D-F0E85A189081}" type="sibTrans" cxnId="{26D8AFE2-96D8-47E8-AB69-AD7743B54326}">
      <dgm:prSet/>
      <dgm:spPr/>
      <dgm:t>
        <a:bodyPr/>
        <a:lstStyle/>
        <a:p>
          <a:endParaRPr lang="fr-FR"/>
        </a:p>
      </dgm:t>
    </dgm:pt>
    <dgm:pt modelId="{BD0AB3A7-419A-4FF2-A87E-D3672559B9E5}">
      <dgm:prSet custT="1"/>
      <dgm:spPr>
        <a:solidFill>
          <a:schemeClr val="accent2"/>
        </a:solidFill>
      </dgm:spPr>
      <dgm:t>
        <a:bodyPr/>
        <a:lstStyle/>
        <a:p>
          <a:r>
            <a:rPr lang="fr-FR" sz="1500" b="1" dirty="0">
              <a:latin typeface="Century Gothic" panose="020B0502020202020204" pitchFamily="34" charset="0"/>
            </a:rPr>
            <a:t>Résilience</a:t>
          </a:r>
        </a:p>
      </dgm:t>
    </dgm:pt>
    <dgm:pt modelId="{065E6F66-5F19-40B6-8D06-531F57CE403D}" type="parTrans" cxnId="{028E7E20-EC16-4D12-AD27-4517FBCB7C7D}">
      <dgm:prSet/>
      <dgm:spPr/>
      <dgm:t>
        <a:bodyPr/>
        <a:lstStyle/>
        <a:p>
          <a:endParaRPr lang="fr-FR"/>
        </a:p>
      </dgm:t>
    </dgm:pt>
    <dgm:pt modelId="{87ED829A-A08C-4A08-B014-9FB55282F658}" type="sibTrans" cxnId="{028E7E20-EC16-4D12-AD27-4517FBCB7C7D}">
      <dgm:prSet/>
      <dgm:spPr/>
      <dgm:t>
        <a:bodyPr/>
        <a:lstStyle/>
        <a:p>
          <a:endParaRPr lang="fr-FR"/>
        </a:p>
      </dgm:t>
    </dgm:pt>
    <dgm:pt modelId="{2D0E4AD2-1FA6-406A-AAD3-F7978031A9CE}" type="pres">
      <dgm:prSet presAssocID="{F1973F91-270F-4DFB-8D48-8A3DBB90D095}" presName="Name0" presStyleCnt="0">
        <dgm:presLayoutVars>
          <dgm:dir/>
          <dgm:animLvl val="lvl"/>
          <dgm:resizeHandles val="exact"/>
        </dgm:presLayoutVars>
      </dgm:prSet>
      <dgm:spPr/>
    </dgm:pt>
    <dgm:pt modelId="{D3A74830-3A90-49ED-9F2A-A3348D012BEE}" type="pres">
      <dgm:prSet presAssocID="{AB38FD14-114B-4708-92AE-8CE035C7D4FA}" presName="parTxOnly" presStyleLbl="node1" presStyleIdx="0" presStyleCnt="4" custLinFactNeighborY="-1794">
        <dgm:presLayoutVars>
          <dgm:chMax val="0"/>
          <dgm:chPref val="0"/>
          <dgm:bulletEnabled val="1"/>
        </dgm:presLayoutVars>
      </dgm:prSet>
      <dgm:spPr/>
    </dgm:pt>
    <dgm:pt modelId="{6EFD2728-5C50-4A85-8B0D-99AE50FF7481}" type="pres">
      <dgm:prSet presAssocID="{E04D7B8A-B4A7-4EE4-B228-60FA59A77E76}" presName="parTxOnlySpace" presStyleCnt="0"/>
      <dgm:spPr/>
    </dgm:pt>
    <dgm:pt modelId="{85608EE5-B4A1-4D9E-80A1-853CF97E712D}" type="pres">
      <dgm:prSet presAssocID="{DF34A9BD-2535-45B3-B213-CBCC709843E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C13EE4-45BD-4247-9859-976A60E26C5C}" type="pres">
      <dgm:prSet presAssocID="{A37D14ED-99D4-417D-A146-E415637BDB4D}" presName="parTxOnlySpace" presStyleCnt="0"/>
      <dgm:spPr/>
    </dgm:pt>
    <dgm:pt modelId="{115E67C4-2618-4FBD-B180-639C9424F7B3}" type="pres">
      <dgm:prSet presAssocID="{E1C7B250-DB43-4320-84F7-EB360B6DEAA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4DCA13D-DB00-42FF-8D6F-DD39A41F6A36}" type="pres">
      <dgm:prSet presAssocID="{A1796566-7A96-4D11-A02D-F0E85A189081}" presName="parTxOnlySpace" presStyleCnt="0"/>
      <dgm:spPr/>
    </dgm:pt>
    <dgm:pt modelId="{64EDA4E5-E858-4582-8F9F-627F137505F3}" type="pres">
      <dgm:prSet presAssocID="{BD0AB3A7-419A-4FF2-A87E-D3672559B9E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CE8A20C-F754-48AF-9E28-94C14DC22027}" type="presOf" srcId="{DF34A9BD-2535-45B3-B213-CBCC709843E9}" destId="{85608EE5-B4A1-4D9E-80A1-853CF97E712D}" srcOrd="0" destOrd="0" presId="urn:microsoft.com/office/officeart/2005/8/layout/chevron1"/>
    <dgm:cxn modelId="{028E7E20-EC16-4D12-AD27-4517FBCB7C7D}" srcId="{F1973F91-270F-4DFB-8D48-8A3DBB90D095}" destId="{BD0AB3A7-419A-4FF2-A87E-D3672559B9E5}" srcOrd="3" destOrd="0" parTransId="{065E6F66-5F19-40B6-8D06-531F57CE403D}" sibTransId="{87ED829A-A08C-4A08-B014-9FB55282F658}"/>
    <dgm:cxn modelId="{632CE732-A308-461C-AA2F-887A60C9E1C0}" type="presOf" srcId="{BD0AB3A7-419A-4FF2-A87E-D3672559B9E5}" destId="{64EDA4E5-E858-4582-8F9F-627F137505F3}" srcOrd="0" destOrd="0" presId="urn:microsoft.com/office/officeart/2005/8/layout/chevron1"/>
    <dgm:cxn modelId="{76962265-006A-46E9-8238-59D7D374EAE2}" srcId="{F1973F91-270F-4DFB-8D48-8A3DBB90D095}" destId="{AB38FD14-114B-4708-92AE-8CE035C7D4FA}" srcOrd="0" destOrd="0" parTransId="{72B8D6AE-7E34-4B22-813B-39F0D95F41F5}" sibTransId="{E04D7B8A-B4A7-4EE4-B228-60FA59A77E76}"/>
    <dgm:cxn modelId="{6B819055-110A-48DB-8703-97E987C475A2}" srcId="{F1973F91-270F-4DFB-8D48-8A3DBB90D095}" destId="{DF34A9BD-2535-45B3-B213-CBCC709843E9}" srcOrd="1" destOrd="0" parTransId="{28B729B9-0DF7-4488-83A6-6EA0462678BB}" sibTransId="{A37D14ED-99D4-417D-A146-E415637BDB4D}"/>
    <dgm:cxn modelId="{28D51D58-791B-4184-80CA-93FAFD624B67}" type="presOf" srcId="{AB38FD14-114B-4708-92AE-8CE035C7D4FA}" destId="{D3A74830-3A90-49ED-9F2A-A3348D012BEE}" srcOrd="0" destOrd="0" presId="urn:microsoft.com/office/officeart/2005/8/layout/chevron1"/>
    <dgm:cxn modelId="{FDFE957E-9154-4E8B-B743-666E857219E5}" type="presOf" srcId="{E1C7B250-DB43-4320-84F7-EB360B6DEAAD}" destId="{115E67C4-2618-4FBD-B180-639C9424F7B3}" srcOrd="0" destOrd="0" presId="urn:microsoft.com/office/officeart/2005/8/layout/chevron1"/>
    <dgm:cxn modelId="{6B905FDB-EAE9-4116-B472-6E4799897DA7}" type="presOf" srcId="{F1973F91-270F-4DFB-8D48-8A3DBB90D095}" destId="{2D0E4AD2-1FA6-406A-AAD3-F7978031A9CE}" srcOrd="0" destOrd="0" presId="urn:microsoft.com/office/officeart/2005/8/layout/chevron1"/>
    <dgm:cxn modelId="{26D8AFE2-96D8-47E8-AB69-AD7743B54326}" srcId="{F1973F91-270F-4DFB-8D48-8A3DBB90D095}" destId="{E1C7B250-DB43-4320-84F7-EB360B6DEAAD}" srcOrd="2" destOrd="0" parTransId="{CD607D64-C767-4687-A04A-4B9DEAFAC8D7}" sibTransId="{A1796566-7A96-4D11-A02D-F0E85A189081}"/>
    <dgm:cxn modelId="{DC3BE023-8C1A-40D3-93B6-5A71822F2707}" type="presParOf" srcId="{2D0E4AD2-1FA6-406A-AAD3-F7978031A9CE}" destId="{D3A74830-3A90-49ED-9F2A-A3348D012BEE}" srcOrd="0" destOrd="0" presId="urn:microsoft.com/office/officeart/2005/8/layout/chevron1"/>
    <dgm:cxn modelId="{4C0EC168-BF1A-4611-AFD0-5D986A39332D}" type="presParOf" srcId="{2D0E4AD2-1FA6-406A-AAD3-F7978031A9CE}" destId="{6EFD2728-5C50-4A85-8B0D-99AE50FF7481}" srcOrd="1" destOrd="0" presId="urn:microsoft.com/office/officeart/2005/8/layout/chevron1"/>
    <dgm:cxn modelId="{C57B8FFE-F16E-44DD-826F-523B92158600}" type="presParOf" srcId="{2D0E4AD2-1FA6-406A-AAD3-F7978031A9CE}" destId="{85608EE5-B4A1-4D9E-80A1-853CF97E712D}" srcOrd="2" destOrd="0" presId="urn:microsoft.com/office/officeart/2005/8/layout/chevron1"/>
    <dgm:cxn modelId="{E1A302B8-3F5B-4931-870A-6D0D2EFB7269}" type="presParOf" srcId="{2D0E4AD2-1FA6-406A-AAD3-F7978031A9CE}" destId="{BAC13EE4-45BD-4247-9859-976A60E26C5C}" srcOrd="3" destOrd="0" presId="urn:microsoft.com/office/officeart/2005/8/layout/chevron1"/>
    <dgm:cxn modelId="{4E2FD616-8798-4459-847D-4159BB28CA99}" type="presParOf" srcId="{2D0E4AD2-1FA6-406A-AAD3-F7978031A9CE}" destId="{115E67C4-2618-4FBD-B180-639C9424F7B3}" srcOrd="4" destOrd="0" presId="urn:microsoft.com/office/officeart/2005/8/layout/chevron1"/>
    <dgm:cxn modelId="{B75E0107-89F1-48AE-942B-A5A445C095C8}" type="presParOf" srcId="{2D0E4AD2-1FA6-406A-AAD3-F7978031A9CE}" destId="{64DCA13D-DB00-42FF-8D6F-DD39A41F6A36}" srcOrd="5" destOrd="0" presId="urn:microsoft.com/office/officeart/2005/8/layout/chevron1"/>
    <dgm:cxn modelId="{EB347925-963B-4515-A3BD-6AED6B60915C}" type="presParOf" srcId="{2D0E4AD2-1FA6-406A-AAD3-F7978031A9CE}" destId="{64EDA4E5-E858-4582-8F9F-627F137505F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73F91-270F-4DFB-8D48-8A3DBB90D095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AB38FD14-114B-4708-92AE-8CE035C7D4FA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1500" b="1" dirty="0">
              <a:latin typeface="Century Gothic" panose="020B0502020202020204" pitchFamily="34" charset="0"/>
            </a:rPr>
            <a:t>Prévention</a:t>
          </a:r>
        </a:p>
      </dgm:t>
    </dgm:pt>
    <dgm:pt modelId="{72B8D6AE-7E34-4B22-813B-39F0D95F41F5}" type="parTrans" cxnId="{76962265-006A-46E9-8238-59D7D374EAE2}">
      <dgm:prSet/>
      <dgm:spPr/>
      <dgm:t>
        <a:bodyPr/>
        <a:lstStyle/>
        <a:p>
          <a:endParaRPr lang="fr-FR"/>
        </a:p>
      </dgm:t>
    </dgm:pt>
    <dgm:pt modelId="{E04D7B8A-B4A7-4EE4-B228-60FA59A77E76}" type="sibTrans" cxnId="{76962265-006A-46E9-8238-59D7D374EAE2}">
      <dgm:prSet/>
      <dgm:spPr/>
      <dgm:t>
        <a:bodyPr/>
        <a:lstStyle/>
        <a:p>
          <a:endParaRPr lang="fr-FR"/>
        </a:p>
      </dgm:t>
    </dgm:pt>
    <dgm:pt modelId="{DF34A9BD-2535-45B3-B213-CBCC709843E9}">
      <dgm:prSet phldrT="[Texte]" custT="1"/>
      <dgm:spPr>
        <a:solidFill>
          <a:schemeClr val="accent6"/>
        </a:solidFill>
      </dgm:spPr>
      <dgm:t>
        <a:bodyPr/>
        <a:lstStyle/>
        <a:p>
          <a:r>
            <a:rPr lang="fr-FR" sz="1500" b="1" dirty="0">
              <a:latin typeface="Century Gothic" panose="020B0502020202020204" pitchFamily="34" charset="0"/>
            </a:rPr>
            <a:t>Prévision</a:t>
          </a:r>
        </a:p>
      </dgm:t>
    </dgm:pt>
    <dgm:pt modelId="{28B729B9-0DF7-4488-83A6-6EA0462678BB}" type="parTrans" cxnId="{6B819055-110A-48DB-8703-97E987C475A2}">
      <dgm:prSet/>
      <dgm:spPr/>
      <dgm:t>
        <a:bodyPr/>
        <a:lstStyle/>
        <a:p>
          <a:endParaRPr lang="fr-FR"/>
        </a:p>
      </dgm:t>
    </dgm:pt>
    <dgm:pt modelId="{A37D14ED-99D4-417D-A146-E415637BDB4D}" type="sibTrans" cxnId="{6B819055-110A-48DB-8703-97E987C475A2}">
      <dgm:prSet/>
      <dgm:spPr/>
      <dgm:t>
        <a:bodyPr/>
        <a:lstStyle/>
        <a:p>
          <a:endParaRPr lang="fr-FR"/>
        </a:p>
      </dgm:t>
    </dgm:pt>
    <dgm:pt modelId="{E1C7B250-DB43-4320-84F7-EB360B6DEAAD}">
      <dgm:prSet phldrT="[Texte]" custT="1"/>
      <dgm:spPr>
        <a:solidFill>
          <a:srgbClr val="C00000"/>
        </a:solidFill>
      </dgm:spPr>
      <dgm:t>
        <a:bodyPr/>
        <a:lstStyle/>
        <a:p>
          <a:r>
            <a:rPr lang="fr-FR" sz="1500" b="1" dirty="0">
              <a:latin typeface="Century Gothic" panose="020B0502020202020204" pitchFamily="34" charset="0"/>
            </a:rPr>
            <a:t>Crise</a:t>
          </a:r>
        </a:p>
      </dgm:t>
    </dgm:pt>
    <dgm:pt modelId="{CD607D64-C767-4687-A04A-4B9DEAFAC8D7}" type="parTrans" cxnId="{26D8AFE2-96D8-47E8-AB69-AD7743B54326}">
      <dgm:prSet/>
      <dgm:spPr/>
      <dgm:t>
        <a:bodyPr/>
        <a:lstStyle/>
        <a:p>
          <a:endParaRPr lang="fr-FR"/>
        </a:p>
      </dgm:t>
    </dgm:pt>
    <dgm:pt modelId="{A1796566-7A96-4D11-A02D-F0E85A189081}" type="sibTrans" cxnId="{26D8AFE2-96D8-47E8-AB69-AD7743B54326}">
      <dgm:prSet/>
      <dgm:spPr/>
      <dgm:t>
        <a:bodyPr/>
        <a:lstStyle/>
        <a:p>
          <a:endParaRPr lang="fr-FR"/>
        </a:p>
      </dgm:t>
    </dgm:pt>
    <dgm:pt modelId="{BD0AB3A7-419A-4FF2-A87E-D3672559B9E5}">
      <dgm:prSet custT="1"/>
      <dgm:spPr>
        <a:solidFill>
          <a:schemeClr val="accent2"/>
        </a:solidFill>
      </dgm:spPr>
      <dgm:t>
        <a:bodyPr/>
        <a:lstStyle/>
        <a:p>
          <a:r>
            <a:rPr lang="fr-FR" sz="1500" b="1" dirty="0">
              <a:latin typeface="Century Gothic" panose="020B0502020202020204" pitchFamily="34" charset="0"/>
            </a:rPr>
            <a:t>Résilience</a:t>
          </a:r>
        </a:p>
      </dgm:t>
    </dgm:pt>
    <dgm:pt modelId="{065E6F66-5F19-40B6-8D06-531F57CE403D}" type="parTrans" cxnId="{028E7E20-EC16-4D12-AD27-4517FBCB7C7D}">
      <dgm:prSet/>
      <dgm:spPr/>
      <dgm:t>
        <a:bodyPr/>
        <a:lstStyle/>
        <a:p>
          <a:endParaRPr lang="fr-FR"/>
        </a:p>
      </dgm:t>
    </dgm:pt>
    <dgm:pt modelId="{87ED829A-A08C-4A08-B014-9FB55282F658}" type="sibTrans" cxnId="{028E7E20-EC16-4D12-AD27-4517FBCB7C7D}">
      <dgm:prSet/>
      <dgm:spPr/>
      <dgm:t>
        <a:bodyPr/>
        <a:lstStyle/>
        <a:p>
          <a:endParaRPr lang="fr-FR"/>
        </a:p>
      </dgm:t>
    </dgm:pt>
    <dgm:pt modelId="{2D0E4AD2-1FA6-406A-AAD3-F7978031A9CE}" type="pres">
      <dgm:prSet presAssocID="{F1973F91-270F-4DFB-8D48-8A3DBB90D095}" presName="Name0" presStyleCnt="0">
        <dgm:presLayoutVars>
          <dgm:dir/>
          <dgm:animLvl val="lvl"/>
          <dgm:resizeHandles val="exact"/>
        </dgm:presLayoutVars>
      </dgm:prSet>
      <dgm:spPr/>
    </dgm:pt>
    <dgm:pt modelId="{D3A74830-3A90-49ED-9F2A-A3348D012BEE}" type="pres">
      <dgm:prSet presAssocID="{AB38FD14-114B-4708-92AE-8CE035C7D4FA}" presName="parTxOnly" presStyleLbl="node1" presStyleIdx="0" presStyleCnt="4" custLinFactNeighborY="2075">
        <dgm:presLayoutVars>
          <dgm:chMax val="0"/>
          <dgm:chPref val="0"/>
          <dgm:bulletEnabled val="1"/>
        </dgm:presLayoutVars>
      </dgm:prSet>
      <dgm:spPr/>
    </dgm:pt>
    <dgm:pt modelId="{6EFD2728-5C50-4A85-8B0D-99AE50FF7481}" type="pres">
      <dgm:prSet presAssocID="{E04D7B8A-B4A7-4EE4-B228-60FA59A77E76}" presName="parTxOnlySpace" presStyleCnt="0"/>
      <dgm:spPr/>
    </dgm:pt>
    <dgm:pt modelId="{85608EE5-B4A1-4D9E-80A1-853CF97E712D}" type="pres">
      <dgm:prSet presAssocID="{DF34A9BD-2535-45B3-B213-CBCC709843E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AC13EE4-45BD-4247-9859-976A60E26C5C}" type="pres">
      <dgm:prSet presAssocID="{A37D14ED-99D4-417D-A146-E415637BDB4D}" presName="parTxOnlySpace" presStyleCnt="0"/>
      <dgm:spPr/>
    </dgm:pt>
    <dgm:pt modelId="{115E67C4-2618-4FBD-B180-639C9424F7B3}" type="pres">
      <dgm:prSet presAssocID="{E1C7B250-DB43-4320-84F7-EB360B6DEAA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4DCA13D-DB00-42FF-8D6F-DD39A41F6A36}" type="pres">
      <dgm:prSet presAssocID="{A1796566-7A96-4D11-A02D-F0E85A189081}" presName="parTxOnlySpace" presStyleCnt="0"/>
      <dgm:spPr/>
    </dgm:pt>
    <dgm:pt modelId="{64EDA4E5-E858-4582-8F9F-627F137505F3}" type="pres">
      <dgm:prSet presAssocID="{BD0AB3A7-419A-4FF2-A87E-D3672559B9E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CE8A20C-F754-48AF-9E28-94C14DC22027}" type="presOf" srcId="{DF34A9BD-2535-45B3-B213-CBCC709843E9}" destId="{85608EE5-B4A1-4D9E-80A1-853CF97E712D}" srcOrd="0" destOrd="0" presId="urn:microsoft.com/office/officeart/2005/8/layout/chevron1"/>
    <dgm:cxn modelId="{028E7E20-EC16-4D12-AD27-4517FBCB7C7D}" srcId="{F1973F91-270F-4DFB-8D48-8A3DBB90D095}" destId="{BD0AB3A7-419A-4FF2-A87E-D3672559B9E5}" srcOrd="3" destOrd="0" parTransId="{065E6F66-5F19-40B6-8D06-531F57CE403D}" sibTransId="{87ED829A-A08C-4A08-B014-9FB55282F658}"/>
    <dgm:cxn modelId="{632CE732-A308-461C-AA2F-887A60C9E1C0}" type="presOf" srcId="{BD0AB3A7-419A-4FF2-A87E-D3672559B9E5}" destId="{64EDA4E5-E858-4582-8F9F-627F137505F3}" srcOrd="0" destOrd="0" presId="urn:microsoft.com/office/officeart/2005/8/layout/chevron1"/>
    <dgm:cxn modelId="{76962265-006A-46E9-8238-59D7D374EAE2}" srcId="{F1973F91-270F-4DFB-8D48-8A3DBB90D095}" destId="{AB38FD14-114B-4708-92AE-8CE035C7D4FA}" srcOrd="0" destOrd="0" parTransId="{72B8D6AE-7E34-4B22-813B-39F0D95F41F5}" sibTransId="{E04D7B8A-B4A7-4EE4-B228-60FA59A77E76}"/>
    <dgm:cxn modelId="{6B819055-110A-48DB-8703-97E987C475A2}" srcId="{F1973F91-270F-4DFB-8D48-8A3DBB90D095}" destId="{DF34A9BD-2535-45B3-B213-CBCC709843E9}" srcOrd="1" destOrd="0" parTransId="{28B729B9-0DF7-4488-83A6-6EA0462678BB}" sibTransId="{A37D14ED-99D4-417D-A146-E415637BDB4D}"/>
    <dgm:cxn modelId="{28D51D58-791B-4184-80CA-93FAFD624B67}" type="presOf" srcId="{AB38FD14-114B-4708-92AE-8CE035C7D4FA}" destId="{D3A74830-3A90-49ED-9F2A-A3348D012BEE}" srcOrd="0" destOrd="0" presId="urn:microsoft.com/office/officeart/2005/8/layout/chevron1"/>
    <dgm:cxn modelId="{FDFE957E-9154-4E8B-B743-666E857219E5}" type="presOf" srcId="{E1C7B250-DB43-4320-84F7-EB360B6DEAAD}" destId="{115E67C4-2618-4FBD-B180-639C9424F7B3}" srcOrd="0" destOrd="0" presId="urn:microsoft.com/office/officeart/2005/8/layout/chevron1"/>
    <dgm:cxn modelId="{6B905FDB-EAE9-4116-B472-6E4799897DA7}" type="presOf" srcId="{F1973F91-270F-4DFB-8D48-8A3DBB90D095}" destId="{2D0E4AD2-1FA6-406A-AAD3-F7978031A9CE}" srcOrd="0" destOrd="0" presId="urn:microsoft.com/office/officeart/2005/8/layout/chevron1"/>
    <dgm:cxn modelId="{26D8AFE2-96D8-47E8-AB69-AD7743B54326}" srcId="{F1973F91-270F-4DFB-8D48-8A3DBB90D095}" destId="{E1C7B250-DB43-4320-84F7-EB360B6DEAAD}" srcOrd="2" destOrd="0" parTransId="{CD607D64-C767-4687-A04A-4B9DEAFAC8D7}" sibTransId="{A1796566-7A96-4D11-A02D-F0E85A189081}"/>
    <dgm:cxn modelId="{DC3BE023-8C1A-40D3-93B6-5A71822F2707}" type="presParOf" srcId="{2D0E4AD2-1FA6-406A-AAD3-F7978031A9CE}" destId="{D3A74830-3A90-49ED-9F2A-A3348D012BEE}" srcOrd="0" destOrd="0" presId="urn:microsoft.com/office/officeart/2005/8/layout/chevron1"/>
    <dgm:cxn modelId="{4C0EC168-BF1A-4611-AFD0-5D986A39332D}" type="presParOf" srcId="{2D0E4AD2-1FA6-406A-AAD3-F7978031A9CE}" destId="{6EFD2728-5C50-4A85-8B0D-99AE50FF7481}" srcOrd="1" destOrd="0" presId="urn:microsoft.com/office/officeart/2005/8/layout/chevron1"/>
    <dgm:cxn modelId="{C57B8FFE-F16E-44DD-826F-523B92158600}" type="presParOf" srcId="{2D0E4AD2-1FA6-406A-AAD3-F7978031A9CE}" destId="{85608EE5-B4A1-4D9E-80A1-853CF97E712D}" srcOrd="2" destOrd="0" presId="urn:microsoft.com/office/officeart/2005/8/layout/chevron1"/>
    <dgm:cxn modelId="{E1A302B8-3F5B-4931-870A-6D0D2EFB7269}" type="presParOf" srcId="{2D0E4AD2-1FA6-406A-AAD3-F7978031A9CE}" destId="{BAC13EE4-45BD-4247-9859-976A60E26C5C}" srcOrd="3" destOrd="0" presId="urn:microsoft.com/office/officeart/2005/8/layout/chevron1"/>
    <dgm:cxn modelId="{4E2FD616-8798-4459-847D-4159BB28CA99}" type="presParOf" srcId="{2D0E4AD2-1FA6-406A-AAD3-F7978031A9CE}" destId="{115E67C4-2618-4FBD-B180-639C9424F7B3}" srcOrd="4" destOrd="0" presId="urn:microsoft.com/office/officeart/2005/8/layout/chevron1"/>
    <dgm:cxn modelId="{B75E0107-89F1-48AE-942B-A5A445C095C8}" type="presParOf" srcId="{2D0E4AD2-1FA6-406A-AAD3-F7978031A9CE}" destId="{64DCA13D-DB00-42FF-8D6F-DD39A41F6A36}" srcOrd="5" destOrd="0" presId="urn:microsoft.com/office/officeart/2005/8/layout/chevron1"/>
    <dgm:cxn modelId="{EB347925-963B-4515-A3BD-6AED6B60915C}" type="presParOf" srcId="{2D0E4AD2-1FA6-406A-AAD3-F7978031A9CE}" destId="{64EDA4E5-E858-4582-8F9F-627F137505F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74830-3A90-49ED-9F2A-A3348D012BEE}">
      <dsp:nvSpPr>
        <dsp:cNvPr id="0" name=""/>
        <dsp:cNvSpPr/>
      </dsp:nvSpPr>
      <dsp:spPr>
        <a:xfrm>
          <a:off x="2976" y="0"/>
          <a:ext cx="1732568" cy="530861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Century Gothic" panose="020B0502020202020204" pitchFamily="34" charset="0"/>
            </a:rPr>
            <a:t>Prévention</a:t>
          </a:r>
        </a:p>
      </dsp:txBody>
      <dsp:txXfrm>
        <a:off x="268407" y="0"/>
        <a:ext cx="1201707" cy="530861"/>
      </dsp:txXfrm>
    </dsp:sp>
    <dsp:sp modelId="{85608EE5-B4A1-4D9E-80A1-853CF97E712D}">
      <dsp:nvSpPr>
        <dsp:cNvPr id="0" name=""/>
        <dsp:cNvSpPr/>
      </dsp:nvSpPr>
      <dsp:spPr>
        <a:xfrm>
          <a:off x="1562287" y="0"/>
          <a:ext cx="1732568" cy="530861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Century Gothic" panose="020B0502020202020204" pitchFamily="34" charset="0"/>
            </a:rPr>
            <a:t>Prévision</a:t>
          </a:r>
        </a:p>
      </dsp:txBody>
      <dsp:txXfrm>
        <a:off x="1827718" y="0"/>
        <a:ext cx="1201707" cy="530861"/>
      </dsp:txXfrm>
    </dsp:sp>
    <dsp:sp modelId="{115E67C4-2618-4FBD-B180-639C9424F7B3}">
      <dsp:nvSpPr>
        <dsp:cNvPr id="0" name=""/>
        <dsp:cNvSpPr/>
      </dsp:nvSpPr>
      <dsp:spPr>
        <a:xfrm>
          <a:off x="3121599" y="0"/>
          <a:ext cx="1732568" cy="530861"/>
        </a:xfrm>
        <a:prstGeom prst="chevron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Century Gothic" panose="020B0502020202020204" pitchFamily="34" charset="0"/>
            </a:rPr>
            <a:t>Crise</a:t>
          </a:r>
        </a:p>
      </dsp:txBody>
      <dsp:txXfrm>
        <a:off x="3387030" y="0"/>
        <a:ext cx="1201707" cy="530861"/>
      </dsp:txXfrm>
    </dsp:sp>
    <dsp:sp modelId="{64EDA4E5-E858-4582-8F9F-627F137505F3}">
      <dsp:nvSpPr>
        <dsp:cNvPr id="0" name=""/>
        <dsp:cNvSpPr/>
      </dsp:nvSpPr>
      <dsp:spPr>
        <a:xfrm>
          <a:off x="4680910" y="0"/>
          <a:ext cx="1732568" cy="530861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Century Gothic" panose="020B0502020202020204" pitchFamily="34" charset="0"/>
            </a:rPr>
            <a:t>Résilience</a:t>
          </a:r>
        </a:p>
      </dsp:txBody>
      <dsp:txXfrm>
        <a:off x="4946341" y="0"/>
        <a:ext cx="1201707" cy="530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74830-3A90-49ED-9F2A-A3348D012BEE}">
      <dsp:nvSpPr>
        <dsp:cNvPr id="0" name=""/>
        <dsp:cNvSpPr/>
      </dsp:nvSpPr>
      <dsp:spPr>
        <a:xfrm>
          <a:off x="2976" y="0"/>
          <a:ext cx="1732568" cy="530861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Century Gothic" panose="020B0502020202020204" pitchFamily="34" charset="0"/>
            </a:rPr>
            <a:t>Prévention</a:t>
          </a:r>
        </a:p>
      </dsp:txBody>
      <dsp:txXfrm>
        <a:off x="268407" y="0"/>
        <a:ext cx="1201707" cy="530861"/>
      </dsp:txXfrm>
    </dsp:sp>
    <dsp:sp modelId="{85608EE5-B4A1-4D9E-80A1-853CF97E712D}">
      <dsp:nvSpPr>
        <dsp:cNvPr id="0" name=""/>
        <dsp:cNvSpPr/>
      </dsp:nvSpPr>
      <dsp:spPr>
        <a:xfrm>
          <a:off x="1562287" y="0"/>
          <a:ext cx="1732568" cy="530861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Century Gothic" panose="020B0502020202020204" pitchFamily="34" charset="0"/>
            </a:rPr>
            <a:t>Prévision</a:t>
          </a:r>
        </a:p>
      </dsp:txBody>
      <dsp:txXfrm>
        <a:off x="1827718" y="0"/>
        <a:ext cx="1201707" cy="530861"/>
      </dsp:txXfrm>
    </dsp:sp>
    <dsp:sp modelId="{115E67C4-2618-4FBD-B180-639C9424F7B3}">
      <dsp:nvSpPr>
        <dsp:cNvPr id="0" name=""/>
        <dsp:cNvSpPr/>
      </dsp:nvSpPr>
      <dsp:spPr>
        <a:xfrm>
          <a:off x="3121599" y="0"/>
          <a:ext cx="1732568" cy="530861"/>
        </a:xfrm>
        <a:prstGeom prst="chevron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Century Gothic" panose="020B0502020202020204" pitchFamily="34" charset="0"/>
            </a:rPr>
            <a:t>Crise</a:t>
          </a:r>
        </a:p>
      </dsp:txBody>
      <dsp:txXfrm>
        <a:off x="3387030" y="0"/>
        <a:ext cx="1201707" cy="530861"/>
      </dsp:txXfrm>
    </dsp:sp>
    <dsp:sp modelId="{64EDA4E5-E858-4582-8F9F-627F137505F3}">
      <dsp:nvSpPr>
        <dsp:cNvPr id="0" name=""/>
        <dsp:cNvSpPr/>
      </dsp:nvSpPr>
      <dsp:spPr>
        <a:xfrm>
          <a:off x="4680910" y="0"/>
          <a:ext cx="1732568" cy="530861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Century Gothic" panose="020B0502020202020204" pitchFamily="34" charset="0"/>
            </a:rPr>
            <a:t>Résilience</a:t>
          </a:r>
        </a:p>
      </dsp:txBody>
      <dsp:txXfrm>
        <a:off x="4946341" y="0"/>
        <a:ext cx="1201707" cy="530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E7ADA5-DB64-4D34-8010-AAA3BE22773E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CEF0A-357B-4007-A2F3-5000BE13131F}" type="datetime1">
              <a:rPr lang="fr-FR" smtClean="0"/>
              <a:pPr/>
              <a:t>10/12/2020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3291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996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82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45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11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27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78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068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17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930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67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61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1F168-FFD8-4696-9747-9EC590AC4E1D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07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-1" y="0"/>
            <a:ext cx="12188826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r-FR" dirty="0"/>
          </a:p>
        </p:txBody>
      </p:sp>
      <p:sp>
        <p:nvSpPr>
          <p:cNvPr id="9" name="Rectangle 8"/>
          <p:cNvSpPr/>
          <p:nvPr/>
        </p:nvSpPr>
        <p:spPr>
          <a:xfrm>
            <a:off x="-1" y="5102352"/>
            <a:ext cx="12188826" cy="17556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95400" y="2286000"/>
            <a:ext cx="9601200" cy="1517904"/>
          </a:xfrm>
        </p:spPr>
        <p:txBody>
          <a:bodyPr rtlCol="0" anchor="b"/>
          <a:lstStyle>
            <a:lvl1pPr algn="ctr">
              <a:defRPr sz="5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CC7430-128F-4486-A664-FBF9AAB89EE8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59965E-1AB4-42E0-A7C0-FBD896B39A56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B4957E-4B67-49F9-A54A-38EE8B87848C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7432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rtlCol="0" anchor="b">
            <a:normAutofit/>
          </a:bodyPr>
          <a:lstStyle>
            <a:lvl1pPr algn="ctr">
              <a:defRPr sz="5400" b="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rtlCol="0"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F2A9D0-EFC4-4442-8593-E7524488536B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A1F5DE-2B6A-4BD3-8B23-66BE231643C0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06EF73-9DB8-4763-865F-2F88181A473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F26FBC-3B84-4BE2-8AE2-1BBB6A78FB9E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C7B7B0-C98F-4F99-B593-74EBFE7208A0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4"/>
          <p:cNvSpPr/>
          <p:nvPr/>
        </p:nvSpPr>
        <p:spPr>
          <a:xfrm>
            <a:off x="0" y="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F16CB0-0266-48D0-ADDF-677425F92F53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61E30D-D283-473F-B726-FDB3D5F8FCF8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301752" y="502920"/>
            <a:ext cx="670255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05EC01-648F-444D-8392-71A80B22C6F2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83680"/>
            <a:ext cx="12188826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r-FR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dirty="0"/>
              <a:t>Ajouter un pied de page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6597998A-7A79-4A39-9359-A2A5A44F63F7}" type="datetime1">
              <a:rPr lang="fr-FR" smtClean="0"/>
              <a:t>10/12/2020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CA8D9AD5-F248-4919-864A-CFD76CC027D6}" type="slidenum">
              <a:rPr lang="fr-FR" smtClean="0"/>
              <a:pPr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2AFC80F-76A9-4659-B70B-6E0AA418BB42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solidFill>
            <a:schemeClr val="bg1"/>
          </a:solidFill>
        </p:spPr>
        <p:txBody>
          <a:bodyPr vert="vert270" wrap="square">
            <a:spAutoFit/>
          </a:bodyPr>
          <a:lstStyle/>
          <a:p>
            <a:pPr algn="ctr"/>
            <a:r>
              <a:rPr lang="fr-FR" sz="1800" b="0" i="0" u="none" strike="noStrike" baseline="0" dirty="0">
                <a:latin typeface="Tw Cen MT Condensed Extra Bold" panose="020B0803020202020204" pitchFamily="34" charset="0"/>
              </a:rPr>
              <a:t>THÈME 1 – SOCIÉTÉS ET ENVIRONNEMENTS : DES ÉQUILIBRES FRAGILES</a:t>
            </a:r>
            <a:endParaRPr lang="fr-FR" dirty="0">
              <a:latin typeface="Tw Cen MT Condensed Extra Bold" panose="020B0803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69C157-0056-4A1E-BA9A-5E06A4A3501B}"/>
              </a:ext>
            </a:extLst>
          </p:cNvPr>
          <p:cNvSpPr txBox="1"/>
          <p:nvPr/>
        </p:nvSpPr>
        <p:spPr>
          <a:xfrm>
            <a:off x="899426" y="1363608"/>
            <a:ext cx="10393147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5400" cap="small" dirty="0">
                <a:latin typeface="Tw Cen MT Condensed Extra Bold" panose="020B0803020202020204" pitchFamily="34" charset="0"/>
              </a:rPr>
              <a:t>Chapitre 1 : Les sociétés face aux risques.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DB6C24-484D-4438-A0D1-33E245331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3" y="0"/>
            <a:ext cx="4194675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E301FC-3DAE-4AF0-AF63-03338CE158F2}"/>
              </a:ext>
            </a:extLst>
          </p:cNvPr>
          <p:cNvSpPr txBox="1"/>
          <p:nvPr/>
        </p:nvSpPr>
        <p:spPr>
          <a:xfrm>
            <a:off x="4740166" y="644632"/>
            <a:ext cx="7116921" cy="4524315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Risques naturels = </a:t>
            </a:r>
          </a:p>
          <a:p>
            <a:pPr marL="285750" indent="-285750" algn="just">
              <a:buFontTx/>
              <a:buChar char="-"/>
            </a:pP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R</a:t>
            </a:r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isques liés à l’eau</a:t>
            </a: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(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provenance des massifs montagneux voisins et océan Indien) =&gt; risque de crues, d’inondations (résultats de la fonte accélérée des glaciers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de l’Himalaya) + cyclones tropicaux</a:t>
            </a:r>
          </a:p>
          <a:p>
            <a:pPr marL="285750" indent="-285750" algn="just">
              <a:buFontTx/>
              <a:buChar char="-"/>
            </a:pPr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Risque sis</a:t>
            </a: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mique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=&gt; tsunamis.</a:t>
            </a:r>
          </a:p>
          <a:p>
            <a:pPr algn="just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Risques anthropiques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(causés par l’homme et ses activités)</a:t>
            </a: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 =</a:t>
            </a:r>
          </a:p>
          <a:p>
            <a:pPr marL="285750" indent="-285750" algn="just">
              <a:buFontTx/>
              <a:buChar char="-"/>
            </a:pP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Aléa technologique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: Marée noire</a:t>
            </a:r>
          </a:p>
          <a:p>
            <a:pPr marL="285750" indent="-285750" algn="just">
              <a:buFontTx/>
              <a:buChar char="-"/>
            </a:pP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Contamination des eaux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(fleuves) </a:t>
            </a: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à l’arsenic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(nappes phréatiques contaminées). </a:t>
            </a:r>
          </a:p>
        </p:txBody>
      </p:sp>
    </p:spTree>
    <p:extLst>
      <p:ext uri="{BB962C8B-B14F-4D97-AF65-F5344CB8AC3E}">
        <p14:creationId xmlns:p14="http://schemas.microsoft.com/office/powerpoint/2010/main" val="3659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949" y="437450"/>
            <a:ext cx="11810317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2. Quels sont les facteurs aggravants en termes de population et de développement (doc. 1 &amp; 9) ?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F9B214-7970-45D6-92F1-D3925E9A3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9" y="983605"/>
            <a:ext cx="7835101" cy="396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B24DDF-3FAE-4A22-82B2-2D1976DBC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20" y="983605"/>
            <a:ext cx="3889846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E3BC34-ABA3-4C08-8D67-5B9F77DD3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9" y="5120428"/>
            <a:ext cx="2953874" cy="12718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algn="ctr">
            <a:solidFill>
              <a:srgbClr val="ED7D3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2. Des facteurs aggravants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Fortes densités de population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Pauvreté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Manque d’infrastructures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0" y="983605"/>
            <a:ext cx="1543050" cy="45467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553451" y="3933825"/>
            <a:ext cx="2628900" cy="238125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9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FF7ACA-EFBF-4DD1-98DF-1389A63F5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8" y="419095"/>
            <a:ext cx="3372023" cy="4464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D18814-BB05-43A4-BBCB-355AC2774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83" y="419095"/>
            <a:ext cx="3664138" cy="4159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637C92-8B7A-4D9A-BD75-9AFE6A03DC9E}"/>
              </a:ext>
            </a:extLst>
          </p:cNvPr>
          <p:cNvSpPr txBox="1"/>
          <p:nvPr/>
        </p:nvSpPr>
        <p:spPr>
          <a:xfrm>
            <a:off x="7482982" y="419095"/>
            <a:ext cx="4555719" cy="5262979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Densité de population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accroît pression sur espace, rend chaque catastrophe plus meurtrière et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Garamond" panose="02020404030301010803" pitchFamily="18" charset="0"/>
              </a:rPr>
              <a:t>↑°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mouvements de populations. </a:t>
            </a:r>
          </a:p>
          <a:p>
            <a:pPr algn="ctr"/>
            <a:endParaRPr lang="fr-FR" sz="24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P</a:t>
            </a:r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auvreté de cet État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=&gt; limite capacités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de prévention des risques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fr-FR" sz="2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E</a:t>
            </a:r>
            <a:r>
              <a:rPr lang="fr-FR" sz="2400" b="0" i="1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x : manque d’infrastructures (manque édification d’ouvrages de protection contre inondations et vagues de tempêtes)</a:t>
            </a:r>
            <a:r>
              <a:rPr lang="fr-FR" dirty="0">
                <a:solidFill>
                  <a:schemeClr val="bg2"/>
                </a:solidFill>
                <a:latin typeface="MiloPro"/>
              </a:rPr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17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949" y="437450"/>
            <a:ext cx="11810317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3. Quelles sont les conséquences de ces risques sur la population (doc. 9)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B24DDF-3FAE-4A22-82B2-2D1976DBC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20" y="983605"/>
            <a:ext cx="4538146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789498E-92F8-46A2-869B-B9B017A8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9" y="983606"/>
            <a:ext cx="7130251" cy="15500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algn="ctr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3. Des dommages majeurs 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Perte de territoire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Baisse de la production agricole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=&gt; Migration de la population (réfugiés climatiques) vers la capitale Dhaka et le nord du pays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2003" y="4838700"/>
            <a:ext cx="4368380" cy="62865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542003" y="4048125"/>
            <a:ext cx="4368380" cy="43815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5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949" y="437450"/>
            <a:ext cx="11810317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3. Quelles sont les conséquences de ces risques sur la population (doc. 9)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B24DDF-3FAE-4A22-82B2-2D1976DBC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20" y="983605"/>
            <a:ext cx="4538146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542003" y="4838700"/>
            <a:ext cx="4368380" cy="62865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542003" y="4048125"/>
            <a:ext cx="4368380" cy="43815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D216FF-4700-4595-BA17-5A52CCB91513}"/>
              </a:ext>
            </a:extLst>
          </p:cNvPr>
          <p:cNvSpPr txBox="1"/>
          <p:nvPr/>
        </p:nvSpPr>
        <p:spPr>
          <a:xfrm>
            <a:off x="196733" y="983605"/>
            <a:ext cx="7070841" cy="1938992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N</a:t>
            </a:r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ombre de migrants « purement » climatiques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= plusieurs millions.</a:t>
            </a:r>
          </a:p>
          <a:p>
            <a:pPr algn="just"/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=&gt;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quittent campagnes vers grandes villes chaque année. D’autres tentent leur chance dans pays voisins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(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Inde).</a:t>
            </a:r>
            <a:endParaRPr lang="fr-FR" sz="2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E79755-6DA3-4AA4-8EEB-D43D8B1B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07" y="3099420"/>
            <a:ext cx="2854167" cy="32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AFAEF6-72D4-498A-9966-D2FB5D9CD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2" y="3099420"/>
            <a:ext cx="4017469" cy="201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887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61178C4-9415-408A-9BDD-5ED45168D035}"/>
              </a:ext>
            </a:extLst>
          </p:cNvPr>
          <p:cNvSpPr txBox="1"/>
          <p:nvPr/>
        </p:nvSpPr>
        <p:spPr>
          <a:xfrm>
            <a:off x="199696" y="536479"/>
            <a:ext cx="11792607" cy="1569660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i="1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SYNTHÈSE</a:t>
            </a:r>
            <a:r>
              <a:rPr lang="fr-FR" sz="2400" i="1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FR" sz="2400" i="0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Soumis aux influences de l’Himalaya voisin et de l’océan Indien, pauvre et très densément peuplé, le Bangladesh</a:t>
            </a:r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FR" sz="2400" i="0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est l’un des États les plus vulnérables de la planète. Le changement</a:t>
            </a:r>
            <a:r>
              <a:rPr lang="fr-FR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FR" sz="2400" i="0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climatique accentue les effets des inondations continentales et des cyclones et renforce sa </a:t>
            </a:r>
            <a:r>
              <a:rPr lang="fr-FR" sz="2400" b="1" i="0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vulnérabilité</a:t>
            </a:r>
            <a:r>
              <a:rPr lang="fr-FR" sz="2400" i="0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D313C5-148A-4846-A098-0446EE705757}"/>
              </a:ext>
            </a:extLst>
          </p:cNvPr>
          <p:cNvSpPr txBox="1"/>
          <p:nvPr/>
        </p:nvSpPr>
        <p:spPr>
          <a:xfrm>
            <a:off x="199695" y="2273734"/>
            <a:ext cx="11792607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B/ Comment le Bangladesh gère-t-il les risques ? </a:t>
            </a:r>
            <a:r>
              <a:rPr lang="fr-FR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PAGES 12 et 13</a:t>
            </a:r>
            <a:endParaRPr lang="fr-FR" sz="2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949" y="437450"/>
            <a:ext cx="11810317" cy="646331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4. Quels progrès ont été accomplis en matière de gestion du risque (aménagements et acteurs) (doc. 7 &amp; 9)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B24DDF-3FAE-4A22-82B2-2D1976DBC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120" y="1174105"/>
            <a:ext cx="4538146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542003" y="2800350"/>
            <a:ext cx="4368380" cy="443141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542003" y="2008773"/>
            <a:ext cx="4368380" cy="43815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02F777-B0A8-46D4-975B-CF83269C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9" y="1241640"/>
            <a:ext cx="3609964" cy="11862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rgbClr val="1F376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4. De multiples acteurs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Le gouvernement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Des ONG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La communauté internationale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437F49A-1527-4981-B0C2-87CE231DA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9" y="2544825"/>
            <a:ext cx="3609964" cy="14623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rgbClr val="70AD47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4. Des aménagements pour diminuer les risques : une meilleure prévention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Création de jardins flottants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Protection de la mangrove littorale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Aménagements de digues fluviales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C0342B-DC63-4D5D-AEFA-2C0690E06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9" y="4124171"/>
            <a:ext cx="6248982" cy="25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903578" y="5049163"/>
            <a:ext cx="1530353" cy="1494512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5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FC9D771-B871-4DEA-AF98-C0D9F8497905}"/>
              </a:ext>
            </a:extLst>
          </p:cNvPr>
          <p:cNvSpPr txBox="1"/>
          <p:nvPr/>
        </p:nvSpPr>
        <p:spPr>
          <a:xfrm>
            <a:off x="257503" y="504267"/>
            <a:ext cx="11676993" cy="304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M</a:t>
            </a:r>
            <a:r>
              <a:rPr lang="fr-FR" sz="24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oyens évoqués démontrent adaptabilité des populat° locales aux risques</a:t>
            </a:r>
            <a:r>
              <a:rPr lang="fr-FR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fr-FR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=&gt; 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outils de prévision, méthodes de prévention (digues, préservation de la mangrove) et adaptations à évolut° du niveau marin</a:t>
            </a:r>
            <a:r>
              <a:rPr lang="fr-FR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(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jardins flottants).</a:t>
            </a:r>
          </a:p>
          <a:p>
            <a:pPr algn="just"/>
            <a:endParaRPr lang="fr-FR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fr-FR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</a:t>
            </a:r>
            <a:r>
              <a:rPr lang="fr-FR" sz="24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rincipaux acteurs =&gt; populations locales</a:t>
            </a:r>
            <a:r>
              <a:rPr lang="fr-FR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+ </a:t>
            </a:r>
            <a:r>
              <a:rPr lang="fr-FR" sz="24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gouvernement + ONG + communauté internationale 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(pays ou groupes de pays qui fournissent aide au Bangladesh et peuvent en orienter les fonds</a:t>
            </a:r>
            <a:r>
              <a:rPr lang="fr-FR" sz="2400" b="0" i="0" u="none" strike="noStrike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vers la lutte contre les aléas climatiques).</a:t>
            </a:r>
            <a:endParaRPr lang="fr-FR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D21F715-2FCE-4012-84AA-38104B2DE449}"/>
              </a:ext>
            </a:extLst>
          </p:cNvPr>
          <p:cNvSpPr txBox="1"/>
          <p:nvPr/>
        </p:nvSpPr>
        <p:spPr>
          <a:xfrm>
            <a:off x="310055" y="581570"/>
            <a:ext cx="11571889" cy="1938992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Bilan contrasté 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= </a:t>
            </a:r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</a:t>
            </a:r>
            <a:r>
              <a:rPr lang="fr-FR" sz="2400" b="1" i="0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aisse du nombre de décès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liés aux inondations et aux cyclones est révélatrice des </a:t>
            </a:r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progrès sensibles effectués par ce pays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. </a:t>
            </a:r>
            <a:r>
              <a:rPr lang="fr-FR" sz="2400" b="1" i="0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Pour autant, la pauvreté, les fortes densités encore en progression et les effets du changement climatique contribuent à la persistance d’une vulnérabilité forte des populations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, notamment dans la partie méridionale du pays.</a:t>
            </a:r>
            <a:endParaRPr lang="fr-FR" sz="2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1AF671C-9766-4A86-9925-8464FCCF3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770" y="3182960"/>
            <a:ext cx="4528458" cy="1035875"/>
          </a:xfrm>
          <a:prstGeom prst="rect">
            <a:avLst/>
          </a:prstGeom>
          <a:solidFill>
            <a:schemeClr val="tx1"/>
          </a:solidFill>
          <a:ln w="38100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Bilan contrasté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Baisse de la mortalité, mais hausse des dommages matériels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098C793B-F49F-4BF6-8E1A-672926A8CEB4}"/>
              </a:ext>
            </a:extLst>
          </p:cNvPr>
          <p:cNvSpPr/>
          <p:nvPr/>
        </p:nvSpPr>
        <p:spPr>
          <a:xfrm>
            <a:off x="5864771" y="2589002"/>
            <a:ext cx="462455" cy="5255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4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BE3BC34-ABA3-4C08-8D67-5B9F77DD3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317" y="474602"/>
            <a:ext cx="2953874" cy="12718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algn="ctr">
            <a:solidFill>
              <a:srgbClr val="ED7D3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2. Des facteurs aggravants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Fortes densités de population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Pauvreté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Manque d’infrastructures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437F49A-1527-4981-B0C2-87CE231DA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593" y="3127371"/>
            <a:ext cx="3609964" cy="17032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rgbClr val="70AD47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4. Des aménagements pour diminuer les risques : une meilleure prévention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Création de jardins flottants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Protection de la mangrove littorale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Aménagements de digues fluviales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B04BA72-43ED-4E1E-82DE-B1072F679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18" y="3582354"/>
            <a:ext cx="3263433" cy="1035875"/>
          </a:xfrm>
          <a:prstGeom prst="rect">
            <a:avLst/>
          </a:prstGeom>
          <a:solidFill>
            <a:schemeClr val="tx1"/>
          </a:solidFill>
          <a:ln w="38100" algn="ctr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Bilan contrasté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Baisse de la mortalité, mais hausse des dommages matériels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89498E-92F8-46A2-869B-B9B017A8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313" y="493876"/>
            <a:ext cx="3366233" cy="17095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algn="ctr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3. Des dommages majeurs 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Perte de territoire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Baisse de la production agricole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=&gt; Réfugiés climatiques vers la capitale Dhaka et le nord du pays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46D54B9-8280-4878-91A3-94B6CDCEB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352" y="1348661"/>
            <a:ext cx="599461" cy="5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+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302F777-B0A8-46D4-975B-CF83269C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28" y="4442040"/>
            <a:ext cx="3424496" cy="11862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rgbClr val="1F376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4. De multiples acteurs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Le gouvernement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Des ONG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La communauté internationale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E062741B-CFF2-4BF3-8134-767DFA4FC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8" y="1185456"/>
            <a:ext cx="2708670" cy="142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algn="ctr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1. Des risques accrus par le changement climatique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Inondation fluviale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Cyclone littoral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Submersion marine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5B64D87-FFDC-4F46-8335-3AF245F8A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191" y="4309730"/>
            <a:ext cx="599461" cy="54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+</a:t>
            </a:r>
            <a:endParaRPr kumimoji="0" lang="fr-FR" altLang="fr-FR" sz="32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08511D16-C1E0-4F99-9978-221748CF4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788" y="2044991"/>
            <a:ext cx="3060534" cy="2118863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rgbClr val="80808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17463" lvl="0" indent="0" algn="ctr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Le Bangladesh, un PMA densément peuplé très vulnérable aux risques climatiques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endParaRPr lang="fr-FR" sz="1500" dirty="0"/>
          </a:p>
        </p:txBody>
      </p:sp>
      <p:cxnSp>
        <p:nvCxnSpPr>
          <p:cNvPr id="2061" name="AutoShape 13">
            <a:extLst>
              <a:ext uri="{FF2B5EF4-FFF2-40B4-BE49-F238E27FC236}">
                <a16:creationId xmlns:a16="http://schemas.microsoft.com/office/drawing/2014/main" id="{C27791AF-B35D-408C-BE08-EABEB640C00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43144" y="1185456"/>
            <a:ext cx="447215" cy="3173"/>
          </a:xfrm>
          <a:prstGeom prst="straightConnector1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</p:cxnSp>
      <p:cxnSp>
        <p:nvCxnSpPr>
          <p:cNvPr id="2062" name="AutoShape 14">
            <a:extLst>
              <a:ext uri="{FF2B5EF4-FFF2-40B4-BE49-F238E27FC236}">
                <a16:creationId xmlns:a16="http://schemas.microsoft.com/office/drawing/2014/main" id="{F64C8963-EF6F-407E-9328-B279EAC2482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58625" y="4761024"/>
            <a:ext cx="797067" cy="409121"/>
          </a:xfrm>
          <a:prstGeom prst="straightConnector1">
            <a:avLst/>
          </a:prstGeom>
          <a:noFill/>
          <a:ln w="762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</p:cxnSp>
      <p:cxnSp>
        <p:nvCxnSpPr>
          <p:cNvPr id="2063" name="AutoShape 15">
            <a:extLst>
              <a:ext uri="{FF2B5EF4-FFF2-40B4-BE49-F238E27FC236}">
                <a16:creationId xmlns:a16="http://schemas.microsoft.com/office/drawing/2014/main" id="{6E85625E-3E3B-4516-BE8E-EA2B31208F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2360" y="2822123"/>
            <a:ext cx="3173" cy="666066"/>
          </a:xfrm>
          <a:prstGeom prst="straightConnector1">
            <a:avLst/>
          </a:prstGeom>
          <a:noFill/>
          <a:ln w="762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</p:cxnSp>
      <p:cxnSp>
        <p:nvCxnSpPr>
          <p:cNvPr id="2064" name="AutoShape 16">
            <a:extLst>
              <a:ext uri="{FF2B5EF4-FFF2-40B4-BE49-F238E27FC236}">
                <a16:creationId xmlns:a16="http://schemas.microsoft.com/office/drawing/2014/main" id="{8509FAA8-49E0-48BB-9BE5-DF8281B132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31575" y="2379617"/>
            <a:ext cx="0" cy="453561"/>
          </a:xfrm>
          <a:prstGeom prst="straightConnector1">
            <a:avLst/>
          </a:prstGeom>
          <a:noFill/>
          <a:ln w="76200" algn="ctr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DE2D11D-7EBF-4FA1-A12F-CB69630673E3}"/>
              </a:ext>
            </a:extLst>
          </p:cNvPr>
          <p:cNvSpPr/>
          <p:nvPr/>
        </p:nvSpPr>
        <p:spPr>
          <a:xfrm>
            <a:off x="166687" y="5834397"/>
            <a:ext cx="11858625" cy="830997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=&gt; Nécessité de la transition environnementale ou écologique </a:t>
            </a:r>
          </a:p>
          <a:p>
            <a:pPr algn="just"/>
            <a:r>
              <a:rPr lang="fr-FR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= évoluer vers un modèle économique et social avec de nouvelles façons de produire et de consommer pour répondre aux grands enjeux environnementaux (changement climatique).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2E41D24-6D22-48E0-B1C9-6CC742A8B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" y="101289"/>
            <a:ext cx="4373721" cy="945074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kern="1400" cap="small" dirty="0">
                <a:solidFill>
                  <a:schemeClr val="accent1"/>
                </a:solidFill>
                <a:latin typeface="Century Gothic" panose="020B0502020202020204" pitchFamily="34" charset="0"/>
              </a:rPr>
              <a:t>Étude de cas 1 : </a:t>
            </a:r>
            <a:r>
              <a:rPr lang="fr-FR" b="1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L’impact du changement climatique sur un espace densément peuplé : le Bangladesh</a:t>
            </a:r>
          </a:p>
        </p:txBody>
      </p:sp>
    </p:spTree>
    <p:extLst>
      <p:ext uri="{BB962C8B-B14F-4D97-AF65-F5344CB8AC3E}">
        <p14:creationId xmlns:p14="http://schemas.microsoft.com/office/powerpoint/2010/main" val="421882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C39181-DA40-4A7C-BE20-9D420132D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00" y="2061190"/>
            <a:ext cx="5397302" cy="360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7FB76A4-3CD2-4CB4-A0D8-C5338DD919B3}"/>
              </a:ext>
            </a:extLst>
          </p:cNvPr>
          <p:cNvSpPr txBox="1"/>
          <p:nvPr/>
        </p:nvSpPr>
        <p:spPr>
          <a:xfrm>
            <a:off x="6445399" y="672476"/>
            <a:ext cx="3791677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Saint-Martin-Vésubie</a:t>
            </a:r>
            <a:r>
              <a:rPr lang="fr-FR" b="1" dirty="0">
                <a:latin typeface="Century Gothic" panose="020B0502020202020204" pitchFamily="34" charset="0"/>
              </a:rPr>
              <a:t>, commune des Alpes-Maritimes ravagée après le passage de la tempête Alex, le samedi 3 octobre 2020.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CD623A2-B05E-4559-B8D9-908002310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59" y="432805"/>
            <a:ext cx="1503843" cy="14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67415F-4284-49CC-9E5A-B13E4DD35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3" y="672476"/>
            <a:ext cx="5628650" cy="360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CB91A1B-DCC3-4CB8-A17C-BCE37C3D7293}"/>
              </a:ext>
            </a:extLst>
          </p:cNvPr>
          <p:cNvSpPr txBox="1"/>
          <p:nvPr/>
        </p:nvSpPr>
        <p:spPr>
          <a:xfrm>
            <a:off x="2375338" y="4460861"/>
            <a:ext cx="3836335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latin typeface="Century Gothic" panose="020B0502020202020204" pitchFamily="34" charset="0"/>
              </a:rPr>
              <a:t>Une unité de soins intensifs dans un hôpital de </a:t>
            </a:r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Wuhan</a:t>
            </a:r>
            <a:r>
              <a:rPr lang="fr-FR" b="1" dirty="0">
                <a:latin typeface="Century Gothic" panose="020B0502020202020204" pitchFamily="34" charset="0"/>
              </a:rPr>
              <a:t>, centre de l'épidémie du coronavirus, le 6 février 2020.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3FC605F-1203-45B6-9908-0E0E36335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9" y="4460861"/>
            <a:ext cx="1661836" cy="14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C82DAD7-F203-4536-B82E-8EC92F78D8C9}"/>
              </a:ext>
            </a:extLst>
          </p:cNvPr>
          <p:cNvSpPr txBox="1"/>
          <p:nvPr/>
        </p:nvSpPr>
        <p:spPr>
          <a:xfrm>
            <a:off x="583023" y="0"/>
            <a:ext cx="1473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cap="small" dirty="0">
                <a:solidFill>
                  <a:schemeClr val="bg2"/>
                </a:solidFill>
                <a:latin typeface="Tw Cen MT Condensed Extra Bold" panose="020B0803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4583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61178C4-9415-408A-9BDD-5ED45168D035}"/>
              </a:ext>
            </a:extLst>
          </p:cNvPr>
          <p:cNvSpPr txBox="1"/>
          <p:nvPr/>
        </p:nvSpPr>
        <p:spPr>
          <a:xfrm>
            <a:off x="199696" y="536479"/>
            <a:ext cx="11792607" cy="1569660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i="1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SYNTHÈSE</a:t>
            </a:r>
            <a:r>
              <a:rPr lang="fr-FR" sz="2400" i="1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0" i="0" u="none" strike="noStrike" baseline="0" dirty="0">
                <a:solidFill>
                  <a:srgbClr val="C00000"/>
                </a:solidFill>
                <a:latin typeface="Century Gothic" panose="020B0502020202020204" pitchFamily="34" charset="0"/>
              </a:rPr>
              <a:t>En combinant prévision, prévention et adaptation aux évolutions climatiques, le Bangladesh a progressé nettement dans la manière de gérer les risques. Confronté à de nombreux types d’aléas, il ne parvient pourtant pas à s’affranchir de toute vulnérabilité.</a:t>
            </a:r>
            <a:endParaRPr lang="fr-FR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7559CC-ECC7-439C-9AB7-CFF7BA197D88}"/>
              </a:ext>
            </a:extLst>
          </p:cNvPr>
          <p:cNvSpPr/>
          <p:nvPr/>
        </p:nvSpPr>
        <p:spPr>
          <a:xfrm>
            <a:off x="200024" y="2824497"/>
            <a:ext cx="11792279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=&gt; Nécessité de la transition environnementale ou écologique </a:t>
            </a:r>
          </a:p>
          <a:p>
            <a:pPr algn="just"/>
            <a:r>
              <a:rPr lang="fr-FR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= évoluer vers un modèle économique et social avec de nouvelles façons de produire et de consommer pour répondre aux grands enjeux environnementaux (changement climatique).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38466CDC-3265-4A3B-BFD0-0476BD26D20B}"/>
              </a:ext>
            </a:extLst>
          </p:cNvPr>
          <p:cNvSpPr/>
          <p:nvPr/>
        </p:nvSpPr>
        <p:spPr>
          <a:xfrm>
            <a:off x="5876924" y="2222430"/>
            <a:ext cx="438150" cy="485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5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031A4AC-59F6-4D0B-8029-D511F0BB7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18" y="189000"/>
            <a:ext cx="8784000" cy="648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37F7C9-FF4F-4E99-9CEE-A17DDE0B06BF}"/>
              </a:ext>
            </a:extLst>
          </p:cNvPr>
          <p:cNvSpPr txBox="1"/>
          <p:nvPr/>
        </p:nvSpPr>
        <p:spPr>
          <a:xfrm>
            <a:off x="6598031" y="342900"/>
            <a:ext cx="237116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CARTE PAGES 26-27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5DB327E-2E52-4B85-8821-D1DE7DB693DB}"/>
              </a:ext>
            </a:extLst>
          </p:cNvPr>
          <p:cNvSpPr txBox="1"/>
          <p:nvPr/>
        </p:nvSpPr>
        <p:spPr>
          <a:xfrm>
            <a:off x="9124950" y="428178"/>
            <a:ext cx="2981325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atin typeface="Century Gothic" panose="020B0502020202020204" pitchFamily="34" charset="0"/>
              </a:rPr>
              <a:t>L'</a:t>
            </a:r>
            <a:r>
              <a:rPr lang="fr-FR" sz="2400" b="1" i="1" cap="small" dirty="0">
                <a:solidFill>
                  <a:srgbClr val="FCB2F7"/>
                </a:solidFill>
                <a:latin typeface="Century Gothic" panose="020B0502020202020204" pitchFamily="34" charset="0"/>
              </a:rPr>
              <a:t>indice mondial de risque</a:t>
            </a:r>
            <a:r>
              <a:rPr lang="fr-FR" sz="2400" dirty="0">
                <a:latin typeface="Century Gothic" panose="020B0502020202020204" pitchFamily="34" charset="0"/>
              </a:rPr>
              <a:t>, élaboré par l'ONU, </a:t>
            </a:r>
            <a:r>
              <a:rPr lang="fr-FR" sz="2400" b="1" dirty="0">
                <a:latin typeface="Century Gothic" panose="020B0502020202020204" pitchFamily="34" charset="0"/>
              </a:rPr>
              <a:t>évalue l'exposition à un risque naturel, la vulnérabilité des populations et leur capacité à répondre à la catastrophe</a:t>
            </a:r>
            <a:r>
              <a:rPr lang="fr-FR" sz="2400" dirty="0">
                <a:latin typeface="Century Gothic" panose="020B0502020202020204" pitchFamily="34" charset="0"/>
              </a:rPr>
              <a:t>, qui dépendent de </a:t>
            </a:r>
            <a:r>
              <a:rPr lang="fr-FR" sz="2400" b="1" dirty="0">
                <a:latin typeface="Century Gothic" panose="020B0502020202020204" pitchFamily="34" charset="0"/>
              </a:rPr>
              <a:t>facteurs environnementaux, économiques, sociaux et politiques</a:t>
            </a:r>
            <a:r>
              <a:rPr lang="fr-FR" sz="2400" dirty="0"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175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F89AB6-7123-4CE5-B071-2707DFDAE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0" y="1269000"/>
            <a:ext cx="1128876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12335-6FAE-4954-A92B-BBA4F6A4A308}"/>
              </a:ext>
            </a:extLst>
          </p:cNvPr>
          <p:cNvSpPr/>
          <p:nvPr/>
        </p:nvSpPr>
        <p:spPr>
          <a:xfrm>
            <a:off x="390525" y="182224"/>
            <a:ext cx="3686175" cy="1362074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Aléa </a:t>
            </a:r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= Évènement d’origine naturelle ou technologique pouvant devenir un risque s'il menace une population.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3A8D4F-3AD9-41D9-B844-5A25E8D23A3B}"/>
              </a:ext>
            </a:extLst>
          </p:cNvPr>
          <p:cNvSpPr/>
          <p:nvPr/>
        </p:nvSpPr>
        <p:spPr>
          <a:xfrm>
            <a:off x="5066164" y="182224"/>
            <a:ext cx="6735310" cy="1362074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Vulnérabilité</a:t>
            </a:r>
            <a:r>
              <a:rPr lang="fr-FR" b="1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 = </a:t>
            </a:r>
            <a:r>
              <a:rPr lang="fr-FR" b="1" dirty="0">
                <a:solidFill>
                  <a:srgbClr val="C00000"/>
                </a:solidFill>
                <a:latin typeface="Century Gothic" panose="020B0502020202020204" pitchFamily="34" charset="0"/>
              </a:rPr>
              <a:t>la fragilité d’une société face aux risques. </a:t>
            </a:r>
            <a:r>
              <a:rPr lang="fr-FR" b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Enjeux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: Humains, économiques + </a:t>
            </a:r>
            <a:r>
              <a:rPr lang="fr-FR" b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Degré d’exposition</a:t>
            </a:r>
            <a:r>
              <a:rPr lang="fr-FR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: </a:t>
            </a:r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Densités, Zones sismiques… + </a:t>
            </a:r>
            <a:r>
              <a:rPr lang="fr-FR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Capacité de prévention et de gestion du risque</a:t>
            </a:r>
            <a:r>
              <a:rPr lang="fr-FR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A9BD24-7EC2-4670-9594-1DF94F8F7C03}"/>
              </a:ext>
            </a:extLst>
          </p:cNvPr>
          <p:cNvSpPr txBox="1"/>
          <p:nvPr/>
        </p:nvSpPr>
        <p:spPr>
          <a:xfrm>
            <a:off x="4294753" y="457405"/>
            <a:ext cx="553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1B29D49C-615C-4E6B-99D8-E1E772E5AD46}"/>
              </a:ext>
            </a:extLst>
          </p:cNvPr>
          <p:cNvSpPr/>
          <p:nvPr/>
        </p:nvSpPr>
        <p:spPr>
          <a:xfrm rot="5400000">
            <a:off x="5815217" y="-2213521"/>
            <a:ext cx="561562" cy="8077200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9D38F6-FE61-457E-BC86-D5302D1F8A0F}"/>
              </a:ext>
            </a:extLst>
          </p:cNvPr>
          <p:cNvSpPr/>
          <p:nvPr/>
        </p:nvSpPr>
        <p:spPr>
          <a:xfrm>
            <a:off x="2800344" y="2361756"/>
            <a:ext cx="6591297" cy="1478069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RISQUE (probabilité)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Naturel</a:t>
            </a:r>
            <a:r>
              <a:rPr lang="fr-FR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 (tempête, inondation, cyclones, séismes… ) </a:t>
            </a:r>
          </a:p>
          <a:p>
            <a:pPr algn="ctr"/>
            <a:r>
              <a:rPr lang="fr-FR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OU/ET (Combiné) 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Technologique </a:t>
            </a:r>
            <a:r>
              <a:rPr lang="fr-FR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(explosion, pollution…)</a:t>
            </a:r>
          </a:p>
        </p:txBody>
      </p:sp>
      <p:sp>
        <p:nvSpPr>
          <p:cNvPr id="8" name="Légende : flèche vers le bas 7">
            <a:extLst>
              <a:ext uri="{FF2B5EF4-FFF2-40B4-BE49-F238E27FC236}">
                <a16:creationId xmlns:a16="http://schemas.microsoft.com/office/drawing/2014/main" id="{0BFB49CC-C594-464C-97B0-41557427BDEA}"/>
              </a:ext>
            </a:extLst>
          </p:cNvPr>
          <p:cNvSpPr/>
          <p:nvPr/>
        </p:nvSpPr>
        <p:spPr>
          <a:xfrm>
            <a:off x="4343392" y="3929345"/>
            <a:ext cx="3505200" cy="689194"/>
          </a:xfrm>
          <a:prstGeom prst="downArrow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i="0" u="none" strike="noStrike" baseline="0" dirty="0">
                <a:latin typeface="Century Gothic" panose="020B0502020202020204" pitchFamily="34" charset="0"/>
              </a:rPr>
              <a:t>Si le risque se concrétise ?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F0E7C-66D4-4ECC-B0CB-5D8FD2BF63F6}"/>
              </a:ext>
            </a:extLst>
          </p:cNvPr>
          <p:cNvSpPr/>
          <p:nvPr/>
        </p:nvSpPr>
        <p:spPr>
          <a:xfrm>
            <a:off x="3529004" y="4708059"/>
            <a:ext cx="5133975" cy="453391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CATASTROPHE </a:t>
            </a:r>
            <a:r>
              <a:rPr lang="fr-FR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(Victimes, Destructions)</a:t>
            </a:r>
          </a:p>
        </p:txBody>
      </p:sp>
      <p:sp>
        <p:nvSpPr>
          <p:cNvPr id="11" name="Légende : flèche vers le bas 10">
            <a:extLst>
              <a:ext uri="{FF2B5EF4-FFF2-40B4-BE49-F238E27FC236}">
                <a16:creationId xmlns:a16="http://schemas.microsoft.com/office/drawing/2014/main" id="{2510E9A8-D28E-445F-AF00-693C682590BA}"/>
              </a:ext>
            </a:extLst>
          </p:cNvPr>
          <p:cNvSpPr/>
          <p:nvPr/>
        </p:nvSpPr>
        <p:spPr>
          <a:xfrm>
            <a:off x="3936197" y="5250970"/>
            <a:ext cx="4319587" cy="695325"/>
          </a:xfrm>
          <a:prstGeom prst="downArrow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i="0" u="none" strike="noStrike" baseline="0" dirty="0">
                <a:latin typeface="Century Gothic" panose="020B0502020202020204" pitchFamily="34" charset="0"/>
              </a:rPr>
              <a:t>Si la catastrophe est mal gérée ?</a:t>
            </a:r>
            <a:endParaRPr lang="fr-FR" sz="2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F657A7-7D44-403A-BEFA-D86D5E0AE5EC}"/>
              </a:ext>
            </a:extLst>
          </p:cNvPr>
          <p:cNvSpPr/>
          <p:nvPr/>
        </p:nvSpPr>
        <p:spPr>
          <a:xfrm>
            <a:off x="5560209" y="6029684"/>
            <a:ext cx="1071562" cy="453391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CRISE</a:t>
            </a:r>
            <a:endParaRPr lang="fr-FR" sz="20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F4AFAD-C19B-4913-A4E5-0B4A1CD7A24E}"/>
              </a:ext>
            </a:extLst>
          </p:cNvPr>
          <p:cNvSpPr txBox="1"/>
          <p:nvPr/>
        </p:nvSpPr>
        <p:spPr>
          <a:xfrm>
            <a:off x="142875" y="2105860"/>
            <a:ext cx="2314575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Définitions (pages 26-27)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Risque majeur, Risque global (désertification, changement climatique global, pollution, problèmes sanitaires), Risque naturel, Risque technologique, Risque anthropique, Risque combiné. </a:t>
            </a:r>
          </a:p>
          <a:p>
            <a:pPr algn="ctr"/>
            <a:r>
              <a:rPr lang="fr-FR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Définitions (page 30)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Aléa, Artificialisation, Catastrophe, Changement climatique global, Enjeu, Risque.</a:t>
            </a:r>
          </a:p>
          <a:p>
            <a:pPr algn="ctr"/>
            <a:r>
              <a:rPr lang="fr-FR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Définitions (page 34)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Prévention, Prévision, Résilience, Vulnérabilité.</a:t>
            </a:r>
          </a:p>
        </p:txBody>
      </p:sp>
    </p:spTree>
    <p:extLst>
      <p:ext uri="{BB962C8B-B14F-4D97-AF65-F5344CB8AC3E}">
        <p14:creationId xmlns:p14="http://schemas.microsoft.com/office/powerpoint/2010/main" val="17529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71B8A5-D1FD-4023-BCAA-9462C0828D96}"/>
              </a:ext>
            </a:extLst>
          </p:cNvPr>
          <p:cNvSpPr/>
          <p:nvPr/>
        </p:nvSpPr>
        <p:spPr>
          <a:xfrm>
            <a:off x="237751" y="142875"/>
            <a:ext cx="6010275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marL="514350" indent="-514350" algn="just">
              <a:buAutoNum type="romanUcPeriod"/>
            </a:pPr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Des territoires et des sociétés vulnérables 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A. Des populations exposées à de multiples risques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9C0601-E141-4907-B63C-ED73C6037DEC}"/>
              </a:ext>
            </a:extLst>
          </p:cNvPr>
          <p:cNvSpPr/>
          <p:nvPr/>
        </p:nvSpPr>
        <p:spPr>
          <a:xfrm>
            <a:off x="237751" y="1336817"/>
            <a:ext cx="601027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1. Quels sont les deux types de risques naturels ? Définissez-les si nécessaire et donnez deux exemples.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35E62D-DD09-4416-AD79-E1A755CE41F7}"/>
              </a:ext>
            </a:extLst>
          </p:cNvPr>
          <p:cNvSpPr/>
          <p:nvPr/>
        </p:nvSpPr>
        <p:spPr>
          <a:xfrm>
            <a:off x="237751" y="2438426"/>
            <a:ext cx="601027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2. Qu’est-ce qu’un risque technologique (synonyme, définition) ? Quel type d’accidents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1FEF38-695A-48E6-9735-B199319EBE60}"/>
              </a:ext>
            </a:extLst>
          </p:cNvPr>
          <p:cNvSpPr/>
          <p:nvPr/>
        </p:nvSpPr>
        <p:spPr>
          <a:xfrm>
            <a:off x="237750" y="3263036"/>
            <a:ext cx="601027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3. Qu’est-ce qu’un risque combiné ? Donnez deux exemples différents.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978F6C-771B-4A99-82A8-E8C2B1422084}"/>
              </a:ext>
            </a:extLst>
          </p:cNvPr>
          <p:cNvSpPr/>
          <p:nvPr/>
        </p:nvSpPr>
        <p:spPr>
          <a:xfrm>
            <a:off x="237750" y="4087646"/>
            <a:ext cx="60102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4. Quels sont les espaces les plus exposés à ces différents risques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59CCC0-463E-431B-AE76-0687CDC76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32" y="0"/>
            <a:ext cx="5416917" cy="685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05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CA01EA5-5511-497F-B8C3-8816B9A2E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85769"/>
            <a:ext cx="4848225" cy="1266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Risques naturels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tectonique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= dû à un mouvement de la croûte terrestre : séisme, volcan. </a:t>
            </a: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climatique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 cyclone, sécheresse.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71B8A5-D1FD-4023-BCAA-9462C0828D96}"/>
              </a:ext>
            </a:extLst>
          </p:cNvPr>
          <p:cNvSpPr/>
          <p:nvPr/>
        </p:nvSpPr>
        <p:spPr>
          <a:xfrm>
            <a:off x="237751" y="142875"/>
            <a:ext cx="6010275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marL="514350" indent="-514350" algn="just">
              <a:buAutoNum type="romanUcPeriod"/>
            </a:pPr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Des territoires et des sociétés vulnérables 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A. Des populations exposées à de multiples risques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9C0601-E141-4907-B63C-ED73C6037DEC}"/>
              </a:ext>
            </a:extLst>
          </p:cNvPr>
          <p:cNvSpPr/>
          <p:nvPr/>
        </p:nvSpPr>
        <p:spPr>
          <a:xfrm>
            <a:off x="237751" y="1336817"/>
            <a:ext cx="601027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1. Quels sont les deux types de risques naturels ? Définissez-les si nécessaire et donnez deux exemples.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35E62D-DD09-4416-AD79-E1A755CE41F7}"/>
              </a:ext>
            </a:extLst>
          </p:cNvPr>
          <p:cNvSpPr/>
          <p:nvPr/>
        </p:nvSpPr>
        <p:spPr>
          <a:xfrm>
            <a:off x="237751" y="2438426"/>
            <a:ext cx="601027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2. Qu’est-ce qu’un risque technologique (synonyme, définition) ? Quel type d’accidents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1FEF38-695A-48E6-9735-B199319EBE60}"/>
              </a:ext>
            </a:extLst>
          </p:cNvPr>
          <p:cNvSpPr/>
          <p:nvPr/>
        </p:nvSpPr>
        <p:spPr>
          <a:xfrm>
            <a:off x="237750" y="3263036"/>
            <a:ext cx="601027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3. Qu’est-ce qu’un risque combiné ? Donnez deux exemples différents.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978F6C-771B-4A99-82A8-E8C2B1422084}"/>
              </a:ext>
            </a:extLst>
          </p:cNvPr>
          <p:cNvSpPr/>
          <p:nvPr/>
        </p:nvSpPr>
        <p:spPr>
          <a:xfrm>
            <a:off x="237750" y="4087646"/>
            <a:ext cx="60102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4. Quels sont les espaces les plus exposés à ces différents risques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59CCC0-463E-431B-AE76-0687CDC76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32" y="0"/>
            <a:ext cx="5416917" cy="685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902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CA01EA5-5511-497F-B8C3-8816B9A2E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85769"/>
            <a:ext cx="3876675" cy="1781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Risques naturels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tectonique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= dû à un mouvement de la croûte terrestre : séisme, volcan. </a:t>
            </a: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climatique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 cyclone, sécheresse.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D2E5E3AB-5B4B-4CBD-ABE0-BF2B6568A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2675952"/>
            <a:ext cx="3876675" cy="17055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rnd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2"/>
                </a:solidFill>
                <a:effectLst/>
                <a:latin typeface="Century Gothic" panose="020B0502020202020204" pitchFamily="34" charset="0"/>
              </a:rPr>
              <a:t>Risques anthropiques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= causé par l'homme et à ses activités. </a:t>
            </a: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technologique ou industriel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 nucléaire, chimique,  marée noire.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DE79C07-6ECC-4819-B5FE-278C5B315CCB}"/>
              </a:ext>
            </a:extLst>
          </p:cNvPr>
          <p:cNvGrpSpPr/>
          <p:nvPr/>
        </p:nvGrpSpPr>
        <p:grpSpPr>
          <a:xfrm>
            <a:off x="4608840" y="3190875"/>
            <a:ext cx="7166746" cy="3035779"/>
            <a:chOff x="4675515" y="4218157"/>
            <a:chExt cx="7166746" cy="3035779"/>
          </a:xfrm>
          <a:solidFill>
            <a:schemeClr val="tx1"/>
          </a:solidFill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B5D7B250-AA2A-4E0E-A955-31DE9C642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515" y="6368876"/>
              <a:ext cx="3843352" cy="532635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15875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3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Tsunami, littoral nord-est du Japon, 11 mars 2011. </a:t>
              </a:r>
              <a:r>
                <a:rPr lang="fr-FR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Source: AFP</a:t>
              </a:r>
              <a:endParaRPr kumimoji="0" lang="fr-FR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0320D9EB-8257-4975-A7CF-7C52155AC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5593" r="1273" b="16951"/>
            <a:stretch>
              <a:fillRect/>
            </a:stretch>
          </p:blipFill>
          <p:spPr bwMode="auto">
            <a:xfrm>
              <a:off x="4675515" y="4218157"/>
              <a:ext cx="3843352" cy="21618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F92221A1-9509-4002-9A6D-825EB68E4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5566" y="6391380"/>
              <a:ext cx="3226695" cy="862556"/>
            </a:xfrm>
            <a:prstGeom prst="rect">
              <a:avLst/>
            </a:prstGeom>
            <a:grp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R="15875"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3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Accident nucléaire de Fukushima, 14 mars 2011.</a:t>
              </a:r>
            </a:p>
            <a:p>
              <a:pPr marR="15875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Source : image satellitale, </a:t>
              </a:r>
              <a:r>
                <a:rPr lang="fr-FR" sz="1200" dirty="0" err="1">
                  <a:solidFill>
                    <a:srgbClr val="000000"/>
                  </a:solidFill>
                  <a:latin typeface="Century Gothic" panose="020B0502020202020204" pitchFamily="34" charset="0"/>
                </a:rPr>
                <a:t>DigitalGlobe</a:t>
              </a:r>
              <a:r>
                <a:rPr lang="fr-FR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/Getty Images,</a:t>
              </a: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5A6F381B-81AA-4090-8014-F3C3A2D55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15566" y="4218157"/>
              <a:ext cx="3226695" cy="21618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950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3" grpId="0" animBg="1"/>
      <p:bldP spid="3" grpId="1" animBg="1"/>
      <p:bldP spid="3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71B8A5-D1FD-4023-BCAA-9462C0828D96}"/>
              </a:ext>
            </a:extLst>
          </p:cNvPr>
          <p:cNvSpPr/>
          <p:nvPr/>
        </p:nvSpPr>
        <p:spPr>
          <a:xfrm>
            <a:off x="237751" y="142875"/>
            <a:ext cx="6010275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marL="514350" indent="-514350" algn="just">
              <a:buAutoNum type="romanUcPeriod"/>
            </a:pPr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Des territoires et des sociétés vulnérables 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A. Des populations exposées à de multiples risques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9C0601-E141-4907-B63C-ED73C6037DEC}"/>
              </a:ext>
            </a:extLst>
          </p:cNvPr>
          <p:cNvSpPr/>
          <p:nvPr/>
        </p:nvSpPr>
        <p:spPr>
          <a:xfrm>
            <a:off x="237751" y="1336817"/>
            <a:ext cx="601027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1. Quels sont les deux types de risques naturels ? Définissez-les si nécessaire et donnez deux exemples.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35E62D-DD09-4416-AD79-E1A755CE41F7}"/>
              </a:ext>
            </a:extLst>
          </p:cNvPr>
          <p:cNvSpPr/>
          <p:nvPr/>
        </p:nvSpPr>
        <p:spPr>
          <a:xfrm>
            <a:off x="237751" y="2438426"/>
            <a:ext cx="601027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2. Qu’est-ce qu’un risque technologique (synonyme, définition) ? Quel type d’accidents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1FEF38-695A-48E6-9735-B199319EBE60}"/>
              </a:ext>
            </a:extLst>
          </p:cNvPr>
          <p:cNvSpPr/>
          <p:nvPr/>
        </p:nvSpPr>
        <p:spPr>
          <a:xfrm>
            <a:off x="237750" y="3263036"/>
            <a:ext cx="601027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3. Qu’est-ce qu’un risque combiné ? Donnez deux exemples différents.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978F6C-771B-4A99-82A8-E8C2B1422084}"/>
              </a:ext>
            </a:extLst>
          </p:cNvPr>
          <p:cNvSpPr/>
          <p:nvPr/>
        </p:nvSpPr>
        <p:spPr>
          <a:xfrm>
            <a:off x="237750" y="4087646"/>
            <a:ext cx="60102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4. Quels sont les espaces les plus exposés à ces différents risques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59CCC0-463E-431B-AE76-0687CDC76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32" y="0"/>
            <a:ext cx="5416917" cy="685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064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CA01EA5-5511-497F-B8C3-8816B9A2E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85769"/>
            <a:ext cx="3438525" cy="1762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Risques naturels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tectonique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= dû à un mouvement de la croûte terrestre : séisme, volcan. </a:t>
            </a: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climatique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 cyclone, sécheresse.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D2E5E3AB-5B4B-4CBD-ABE0-BF2B6568A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885501"/>
            <a:ext cx="3438525" cy="184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rnd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2"/>
                </a:solidFill>
                <a:effectLst/>
                <a:latin typeface="Century Gothic" panose="020B0502020202020204" pitchFamily="34" charset="0"/>
              </a:rPr>
              <a:t>Risques anthropiques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= causé par l'homme et à ses activités. </a:t>
            </a: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technologique ou industriel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 nucléaire, chimique,  marée noire.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93A5A7F-4883-4A68-BBE3-14EBFF2003E8}"/>
              </a:ext>
            </a:extLst>
          </p:cNvPr>
          <p:cNvGrpSpPr/>
          <p:nvPr/>
        </p:nvGrpSpPr>
        <p:grpSpPr>
          <a:xfrm>
            <a:off x="1821179" y="2274313"/>
            <a:ext cx="2170535" cy="584775"/>
            <a:chOff x="2801515" y="1854210"/>
            <a:chExt cx="2170535" cy="58477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288043F-A3B2-4FD0-A018-F250C72C5B29}"/>
                </a:ext>
              </a:extLst>
            </p:cNvPr>
            <p:cNvSpPr txBox="1"/>
            <p:nvPr/>
          </p:nvSpPr>
          <p:spPr>
            <a:xfrm>
              <a:off x="2801515" y="1854210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/>
                <a:t>+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D8113821-7A47-4244-B865-0B2C2C077F20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3226631" y="2146597"/>
              <a:ext cx="1745419" cy="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854B56C9-0F69-45B8-9E0D-58DB29C9F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116" y="684379"/>
            <a:ext cx="3175333" cy="3764641"/>
          </a:xfrm>
          <a:prstGeom prst="rect">
            <a:avLst/>
          </a:prstGeom>
          <a:solidFill>
            <a:schemeClr val="tx1"/>
          </a:solidFill>
          <a:ln w="25400" algn="ctr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3"/>
                </a:solidFill>
                <a:effectLst/>
                <a:latin typeface="Century Gothic" panose="020B0502020202020204" pitchFamily="34" charset="0"/>
              </a:rPr>
              <a:t>Risques combinés</a:t>
            </a:r>
          </a:p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- Un risque naturel peut entrainer un accident technologique </a:t>
            </a:r>
            <a:r>
              <a:rPr lang="fr-FR" altLang="fr-FR" dirty="0">
                <a:solidFill>
                  <a:schemeClr val="bg2"/>
                </a:solidFill>
                <a:latin typeface="Century Gothic" panose="020B0502020202020204" pitchFamily="34" charset="0"/>
              </a:rPr>
              <a:t>: un tsunami a déclenché l’accident nucléaire de Fukushima.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- Le changement climatique est un risque anthropique qui aggrave certains risques naturels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: cf. EDC Bangladesh. </a:t>
            </a:r>
          </a:p>
        </p:txBody>
      </p:sp>
    </p:spTree>
    <p:extLst>
      <p:ext uri="{BB962C8B-B14F-4D97-AF65-F5344CB8AC3E}">
        <p14:creationId xmlns:p14="http://schemas.microsoft.com/office/powerpoint/2010/main" val="17598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3" grpId="0" animBg="1"/>
      <p:bldP spid="3" grpId="1" animBg="1"/>
      <p:bldP spid="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AA3589-E505-4766-A8AF-6816D26E89CF}"/>
              </a:ext>
            </a:extLst>
          </p:cNvPr>
          <p:cNvSpPr txBox="1"/>
          <p:nvPr/>
        </p:nvSpPr>
        <p:spPr>
          <a:xfrm>
            <a:off x="221226" y="517729"/>
            <a:ext cx="11749548" cy="1200329"/>
          </a:xfrm>
          <a:prstGeom prst="rect">
            <a:avLst/>
          </a:prstGeom>
          <a:solidFill>
            <a:schemeClr val="tx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4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Mot-clé</a:t>
            </a:r>
          </a:p>
          <a:p>
            <a:pPr algn="just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Un </a:t>
            </a:r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risque</a:t>
            </a: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 est un danger d’origine naturelle, technologique ou sanitaire qui peut menacer des individus ou les aménagements qu’ils ont réalisés.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3BA236-2228-4D6C-A89B-7C91D0021A12}"/>
              </a:ext>
            </a:extLst>
          </p:cNvPr>
          <p:cNvSpPr txBox="1"/>
          <p:nvPr/>
        </p:nvSpPr>
        <p:spPr>
          <a:xfrm>
            <a:off x="221226" y="1933575"/>
            <a:ext cx="11749548" cy="830997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400" b="1" u="sng" dirty="0">
                <a:solidFill>
                  <a:schemeClr val="bg2"/>
                </a:solidFill>
                <a:latin typeface="Century Gothic" panose="020B0502020202020204" pitchFamily="34" charset="0"/>
              </a:rPr>
              <a:t>Problématique</a:t>
            </a: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 : Comment les sociétés humaines peuvent-elles s’adapter à des risques toujours plus nombreux et toujours plus puissants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CF7982-30D1-4C30-94C0-8EDF72D7F5E1}"/>
              </a:ext>
            </a:extLst>
          </p:cNvPr>
          <p:cNvSpPr txBox="1"/>
          <p:nvPr/>
        </p:nvSpPr>
        <p:spPr>
          <a:xfrm>
            <a:off x="583023" y="0"/>
            <a:ext cx="1473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cap="small" dirty="0">
                <a:solidFill>
                  <a:schemeClr val="bg2"/>
                </a:solidFill>
                <a:latin typeface="Tw Cen MT Condensed Extra Bold" panose="020B0803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581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71B8A5-D1FD-4023-BCAA-9462C0828D96}"/>
              </a:ext>
            </a:extLst>
          </p:cNvPr>
          <p:cNvSpPr/>
          <p:nvPr/>
        </p:nvSpPr>
        <p:spPr>
          <a:xfrm>
            <a:off x="237751" y="142875"/>
            <a:ext cx="6010275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marL="514350" indent="-514350" algn="just">
              <a:buAutoNum type="romanUcPeriod"/>
            </a:pPr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Des territoires et des sociétés vulnérables 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A. Des populations exposées à de multiples risques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9C0601-E141-4907-B63C-ED73C6037DEC}"/>
              </a:ext>
            </a:extLst>
          </p:cNvPr>
          <p:cNvSpPr/>
          <p:nvPr/>
        </p:nvSpPr>
        <p:spPr>
          <a:xfrm>
            <a:off x="237751" y="1336817"/>
            <a:ext cx="601027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1. Quels sont les deux types de risques naturels ? Définissez-les si nécessaire et donnez deux exemples.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35E62D-DD09-4416-AD79-E1A755CE41F7}"/>
              </a:ext>
            </a:extLst>
          </p:cNvPr>
          <p:cNvSpPr/>
          <p:nvPr/>
        </p:nvSpPr>
        <p:spPr>
          <a:xfrm>
            <a:off x="237751" y="2438426"/>
            <a:ext cx="601027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2. Qu’est-ce qu’un risque technologique (synonyme, définition) ? Quel type d’accidents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1FEF38-695A-48E6-9735-B199319EBE60}"/>
              </a:ext>
            </a:extLst>
          </p:cNvPr>
          <p:cNvSpPr/>
          <p:nvPr/>
        </p:nvSpPr>
        <p:spPr>
          <a:xfrm>
            <a:off x="237750" y="3263036"/>
            <a:ext cx="601027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3. Qu’est-ce qu’un risque combiné ? Donnez deux exemples différents.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978F6C-771B-4A99-82A8-E8C2B1422084}"/>
              </a:ext>
            </a:extLst>
          </p:cNvPr>
          <p:cNvSpPr/>
          <p:nvPr/>
        </p:nvSpPr>
        <p:spPr>
          <a:xfrm>
            <a:off x="237750" y="4087646"/>
            <a:ext cx="60102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4. Quels sont les espaces les plus exposés à ces différents risques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59CCC0-463E-431B-AE76-0687CDC76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32" y="0"/>
            <a:ext cx="5416917" cy="685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588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F0BECA-799E-4F49-AA4A-7D95D98D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9" y="81000"/>
            <a:ext cx="8742201" cy="6696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82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CA01EA5-5511-497F-B8C3-8816B9A2E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85769"/>
            <a:ext cx="3438525" cy="1762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Risques naturels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tectonique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= dû à un mouvement de la croûte terrestre : séisme, volcan. </a:t>
            </a: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climatique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 cyclone, sécheresse.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D2E5E3AB-5B4B-4CBD-ABE0-BF2B6568A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885501"/>
            <a:ext cx="3438525" cy="1848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rnd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2"/>
                </a:solidFill>
                <a:effectLst/>
                <a:latin typeface="Century Gothic" panose="020B0502020202020204" pitchFamily="34" charset="0"/>
              </a:rPr>
              <a:t>Risques anthropiques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= causé par l'homme et à ses activités. </a:t>
            </a:r>
          </a:p>
          <a:p>
            <a:pPr marL="0" lvl="0" indent="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Risque technologique ou industriel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 nucléaire, chimique,  marée noire.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93A5A7F-4883-4A68-BBE3-14EBFF2003E8}"/>
              </a:ext>
            </a:extLst>
          </p:cNvPr>
          <p:cNvGrpSpPr/>
          <p:nvPr/>
        </p:nvGrpSpPr>
        <p:grpSpPr>
          <a:xfrm>
            <a:off x="1821179" y="2274313"/>
            <a:ext cx="2170535" cy="584775"/>
            <a:chOff x="2801515" y="1854210"/>
            <a:chExt cx="2170535" cy="58477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288043F-A3B2-4FD0-A018-F250C72C5B29}"/>
                </a:ext>
              </a:extLst>
            </p:cNvPr>
            <p:cNvSpPr txBox="1"/>
            <p:nvPr/>
          </p:nvSpPr>
          <p:spPr>
            <a:xfrm>
              <a:off x="2801515" y="1854210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/>
                <a:t>+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D8113821-7A47-4244-B865-0B2C2C077F20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3226631" y="2146597"/>
              <a:ext cx="1745419" cy="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7E16BE8-48CA-459C-ADEA-9E0574790CAA}"/>
              </a:ext>
            </a:extLst>
          </p:cNvPr>
          <p:cNvCxnSpPr/>
          <p:nvPr/>
        </p:nvCxnSpPr>
        <p:spPr>
          <a:xfrm>
            <a:off x="3886939" y="1317330"/>
            <a:ext cx="4076700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DE7EA93-37AC-478E-9146-E5C03EEE338C}"/>
              </a:ext>
            </a:extLst>
          </p:cNvPr>
          <p:cNvCxnSpPr/>
          <p:nvPr/>
        </p:nvCxnSpPr>
        <p:spPr>
          <a:xfrm>
            <a:off x="3886939" y="3879267"/>
            <a:ext cx="4076700" cy="0"/>
          </a:xfrm>
          <a:prstGeom prst="straightConnector1">
            <a:avLst/>
          </a:prstGeom>
          <a:ln w="571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">
            <a:extLst>
              <a:ext uri="{FF2B5EF4-FFF2-40B4-BE49-F238E27FC236}">
                <a16:creationId xmlns:a16="http://schemas.microsoft.com/office/drawing/2014/main" id="{67408D0D-FE67-4AD4-A47B-4B025E739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116" y="684379"/>
            <a:ext cx="3175333" cy="3764641"/>
          </a:xfrm>
          <a:prstGeom prst="rect">
            <a:avLst/>
          </a:prstGeom>
          <a:solidFill>
            <a:schemeClr val="tx1"/>
          </a:solidFill>
          <a:ln w="25400" algn="ctr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3"/>
                </a:solidFill>
                <a:effectLst/>
                <a:latin typeface="Century Gothic" panose="020B0502020202020204" pitchFamily="34" charset="0"/>
              </a:rPr>
              <a:t>Risques combinés</a:t>
            </a:r>
          </a:p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- Un risque naturel peut entrainer un accident technologique </a:t>
            </a:r>
            <a:r>
              <a:rPr lang="fr-FR" altLang="fr-FR" dirty="0">
                <a:solidFill>
                  <a:schemeClr val="bg2"/>
                </a:solidFill>
                <a:latin typeface="Century Gothic" panose="020B0502020202020204" pitchFamily="34" charset="0"/>
              </a:rPr>
              <a:t>: un tsunami a déclenché l’accident nucléaire de Fukushima.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- Le changement climatique est un risque anthropique qui aggrave certains risques naturels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: cf. EDC Bangladesh. 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89D86110-B5ED-4A9C-BFEE-03D2C15F5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878" y="1037275"/>
            <a:ext cx="2587002" cy="6591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algn="ctr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Espace le</a:t>
            </a:r>
            <a:r>
              <a:rPr kumimoji="0" lang="fr-FR" altLang="fr-FR" b="1" i="0" u="none" strike="noStrike" cap="none" normalizeH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+ exposé : </a:t>
            </a:r>
          </a:p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5"/>
                </a:solidFill>
                <a:effectLst/>
                <a:latin typeface="Century Gothic" panose="020B0502020202020204" pitchFamily="34" charset="0"/>
              </a:rPr>
              <a:t>LE LITTORAL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A12182-5C7C-4B30-B0BD-C9967714DD42}"/>
              </a:ext>
            </a:extLst>
          </p:cNvPr>
          <p:cNvSpPr txBox="1"/>
          <p:nvPr/>
        </p:nvSpPr>
        <p:spPr>
          <a:xfrm>
            <a:off x="9215781" y="220355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accent5"/>
                </a:solidFill>
              </a:rPr>
              <a:t>+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D8409853-E8A1-47E9-97D3-211AB3A6C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877" y="3480153"/>
            <a:ext cx="2587001" cy="6591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algn="ctr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Espace le</a:t>
            </a:r>
            <a:r>
              <a:rPr kumimoji="0" lang="fr-FR" altLang="fr-FR" b="1" i="0" u="none" strike="noStrike" cap="none" normalizeH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+ exposé : </a:t>
            </a:r>
          </a:p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b="1" i="0" u="none" strike="noStrike" cap="small" normalizeH="0" dirty="0">
                <a:ln>
                  <a:noFill/>
                </a:ln>
                <a:solidFill>
                  <a:schemeClr val="accent5"/>
                </a:solidFill>
                <a:effectLst/>
                <a:latin typeface="Century Gothic" panose="020B0502020202020204" pitchFamily="34" charset="0"/>
              </a:rPr>
              <a:t>LA VILLE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67A2D188-75B2-4AD9-8042-EA8F342AA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623" y="4646430"/>
            <a:ext cx="4076700" cy="1053209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marL="0" lvl="0" indent="0" algn="ctr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fr-FR" altLang="fr-FR" sz="2800" b="1" i="0" u="none" strike="noStrike" cap="small" normalizeH="0" dirty="0">
                <a:ln>
                  <a:noFill/>
                </a:ln>
                <a:solidFill>
                  <a:srgbClr val="C00000"/>
                </a:solidFill>
                <a:latin typeface="Century Gothic" panose="020B0502020202020204" pitchFamily="34" charset="0"/>
              </a:rPr>
              <a:t>Les espaces les + peuplés sont les + exposés </a:t>
            </a:r>
          </a:p>
        </p:txBody>
      </p:sp>
    </p:spTree>
    <p:extLst>
      <p:ext uri="{BB962C8B-B14F-4D97-AF65-F5344CB8AC3E}">
        <p14:creationId xmlns:p14="http://schemas.microsoft.com/office/powerpoint/2010/main" val="5977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3" grpId="0" animBg="1"/>
      <p:bldP spid="3" grpId="1" animBg="1"/>
      <p:bldP spid="3" grpId="2" animBg="1"/>
      <p:bldP spid="23" grpId="0" animBg="1"/>
      <p:bldP spid="25" grpId="0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558FAC-6FF8-4CC8-A618-7E16995E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70" y="189000"/>
            <a:ext cx="9632460" cy="648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650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3318F7-A342-48D7-9BB4-66C4263A1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8" y="909000"/>
            <a:ext cx="7267277" cy="43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FAC93F-25D9-4D13-A143-E8482EAADE2F}"/>
              </a:ext>
            </a:extLst>
          </p:cNvPr>
          <p:cNvSpPr txBox="1"/>
          <p:nvPr/>
        </p:nvSpPr>
        <p:spPr>
          <a:xfrm>
            <a:off x="395468" y="157655"/>
            <a:ext cx="11401064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Titre du schéma : Les risques naturels et technologiques dans le monde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5AF5F7-732A-4015-82E2-FBFBE2C9FC94}"/>
              </a:ext>
            </a:extLst>
          </p:cNvPr>
          <p:cNvSpPr txBox="1"/>
          <p:nvPr/>
        </p:nvSpPr>
        <p:spPr>
          <a:xfrm>
            <a:off x="8003258" y="909000"/>
            <a:ext cx="3793274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Légende :</a:t>
            </a:r>
          </a:p>
          <a:p>
            <a:pPr algn="just"/>
            <a:endParaRPr lang="fr-FR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	Risques naturels</a:t>
            </a:r>
          </a:p>
          <a:p>
            <a:pPr algn="just"/>
            <a:endParaRPr lang="fr-FR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	Risques technologiques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E5C04D-BA63-42B3-8B61-0F8B4A85C688}"/>
              </a:ext>
            </a:extLst>
          </p:cNvPr>
          <p:cNvSpPr txBox="1"/>
          <p:nvPr/>
        </p:nvSpPr>
        <p:spPr>
          <a:xfrm>
            <a:off x="972602" y="269966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Amérique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C9513D-1DC8-487D-8E6D-8DA1BF62CA11}"/>
              </a:ext>
            </a:extLst>
          </p:cNvPr>
          <p:cNvSpPr txBox="1"/>
          <p:nvPr/>
        </p:nvSpPr>
        <p:spPr>
          <a:xfrm>
            <a:off x="3535220" y="233033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Afrique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BE0516-F9A5-4F73-89DD-67C0E038AD83}"/>
              </a:ext>
            </a:extLst>
          </p:cNvPr>
          <p:cNvSpPr txBox="1"/>
          <p:nvPr/>
        </p:nvSpPr>
        <p:spPr>
          <a:xfrm>
            <a:off x="3559266" y="1462998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Europe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5654F-7912-442C-9A12-169EDC99DD6F}"/>
              </a:ext>
            </a:extLst>
          </p:cNvPr>
          <p:cNvSpPr txBox="1"/>
          <p:nvPr/>
        </p:nvSpPr>
        <p:spPr>
          <a:xfrm>
            <a:off x="5965318" y="170374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Asie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9F9AAA-5C10-4B8C-A374-094A30AF1BB4}"/>
              </a:ext>
            </a:extLst>
          </p:cNvPr>
          <p:cNvSpPr txBox="1"/>
          <p:nvPr/>
        </p:nvSpPr>
        <p:spPr>
          <a:xfrm>
            <a:off x="6156113" y="3497883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Océanie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BFCA7E-AEB0-4188-A6F5-23F93941DA51}"/>
              </a:ext>
            </a:extLst>
          </p:cNvPr>
          <p:cNvSpPr/>
          <p:nvPr/>
        </p:nvSpPr>
        <p:spPr>
          <a:xfrm>
            <a:off x="8219090" y="1462998"/>
            <a:ext cx="672662" cy="36786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5C15EE82-2125-496A-BC7F-B69AA957072A}"/>
              </a:ext>
            </a:extLst>
          </p:cNvPr>
          <p:cNvSpPr/>
          <p:nvPr/>
        </p:nvSpPr>
        <p:spPr>
          <a:xfrm>
            <a:off x="8439807" y="1924663"/>
            <a:ext cx="231227" cy="367862"/>
          </a:xfrm>
          <a:prstGeom prst="triangle">
            <a:avLst>
              <a:gd name="adj" fmla="val 4687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3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F0BECA-799E-4F49-AA4A-7D95D98D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9" y="81000"/>
            <a:ext cx="8742201" cy="6696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D60412-26A9-471F-AD42-0C86550790B0}"/>
              </a:ext>
            </a:extLst>
          </p:cNvPr>
          <p:cNvSpPr/>
          <p:nvPr/>
        </p:nvSpPr>
        <p:spPr>
          <a:xfrm>
            <a:off x="200874" y="74036"/>
            <a:ext cx="6010275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marL="514350" indent="-514350" algn="just">
              <a:buAutoNum type="romanUcPeriod"/>
            </a:pPr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Des territoires et des sociétés vulnérables 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B. Vulnérabilité et développement</a:t>
            </a:r>
          </a:p>
        </p:txBody>
      </p:sp>
    </p:spTree>
    <p:extLst>
      <p:ext uri="{BB962C8B-B14F-4D97-AF65-F5344CB8AC3E}">
        <p14:creationId xmlns:p14="http://schemas.microsoft.com/office/powerpoint/2010/main" val="32321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4C31F1-5F96-47BD-8C2B-FF320A978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29" y="189000"/>
            <a:ext cx="7554041" cy="648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99A3DA-9E17-42FB-83C1-172785A8618C}"/>
              </a:ext>
            </a:extLst>
          </p:cNvPr>
          <p:cNvSpPr txBox="1"/>
          <p:nvPr/>
        </p:nvSpPr>
        <p:spPr>
          <a:xfrm>
            <a:off x="737830" y="612844"/>
            <a:ext cx="2444887" cy="563231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Pays développé </a:t>
            </a:r>
            <a:r>
              <a:rPr lang="fr-FR" dirty="0">
                <a:latin typeface="Century Gothic" panose="020B0502020202020204" pitchFamily="34" charset="0"/>
              </a:rPr>
              <a:t>: pays riche dont la majorité de sa population accède à tous ses besoins vitaux (logement, santé, nourriture, éducation…). </a:t>
            </a:r>
          </a:p>
          <a:p>
            <a:pPr algn="ctr"/>
            <a:endParaRPr lang="fr-FR" dirty="0">
              <a:latin typeface="Century Gothic" panose="020B0502020202020204" pitchFamily="34" charset="0"/>
            </a:endParaRPr>
          </a:p>
          <a:p>
            <a:pPr algn="ctr"/>
            <a:r>
              <a:rPr lang="fr-FR" b="1" dirty="0">
                <a:latin typeface="Century Gothic" panose="020B0502020202020204" pitchFamily="34" charset="0"/>
              </a:rPr>
              <a:t>Pays émergent </a:t>
            </a:r>
            <a:r>
              <a:rPr lang="fr-FR" dirty="0">
                <a:latin typeface="Century Gothic" panose="020B0502020202020204" pitchFamily="34" charset="0"/>
              </a:rPr>
              <a:t>: pays connaissant une forte croissance économique. </a:t>
            </a:r>
          </a:p>
          <a:p>
            <a:pPr algn="ctr"/>
            <a:endParaRPr lang="fr-FR" dirty="0">
              <a:latin typeface="Century Gothic" panose="020B0502020202020204" pitchFamily="34" charset="0"/>
            </a:endParaRPr>
          </a:p>
          <a:p>
            <a:pPr algn="ctr"/>
            <a:r>
              <a:rPr lang="fr-FR" b="1" dirty="0">
                <a:latin typeface="Century Gothic" panose="020B0502020202020204" pitchFamily="34" charset="0"/>
              </a:rPr>
              <a:t>Pays les moins avancés (PMA) </a:t>
            </a:r>
            <a:r>
              <a:rPr lang="fr-FR" dirty="0">
                <a:latin typeface="Century Gothic" panose="020B0502020202020204" pitchFamily="34" charset="0"/>
              </a:rPr>
              <a:t>: pays les moins développés socio-économiquement de la planète.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521B7E-793B-4F66-9320-654583D5D601}"/>
              </a:ext>
            </a:extLst>
          </p:cNvPr>
          <p:cNvSpPr txBox="1"/>
          <p:nvPr/>
        </p:nvSpPr>
        <p:spPr>
          <a:xfrm>
            <a:off x="9129023" y="351234"/>
            <a:ext cx="288572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CARTE PAGE 29</a:t>
            </a:r>
          </a:p>
        </p:txBody>
      </p:sp>
    </p:spTree>
    <p:extLst>
      <p:ext uri="{BB962C8B-B14F-4D97-AF65-F5344CB8AC3E}">
        <p14:creationId xmlns:p14="http://schemas.microsoft.com/office/powerpoint/2010/main" val="31435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1816369-D22B-4699-8B66-7144643C1117}"/>
              </a:ext>
            </a:extLst>
          </p:cNvPr>
          <p:cNvSpPr txBox="1"/>
          <p:nvPr/>
        </p:nvSpPr>
        <p:spPr>
          <a:xfrm>
            <a:off x="361950" y="171361"/>
            <a:ext cx="11468100" cy="1200329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Consigne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 : Confrontez les documents pour </a:t>
            </a:r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montrer que l’inégale répartition de la population mondiale a des impacts sur la survenue et le bilan des risques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.</a:t>
            </a:r>
            <a:endParaRPr lang="fr-FR" sz="2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846551-5401-4F9B-9C18-790BA4445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629000"/>
            <a:ext cx="4700108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ED00C0-64CA-4B8C-B8EA-E38CA4674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61" y="1629000"/>
            <a:ext cx="4196689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Flèche : double flèche horizontale 7">
            <a:extLst>
              <a:ext uri="{FF2B5EF4-FFF2-40B4-BE49-F238E27FC236}">
                <a16:creationId xmlns:a16="http://schemas.microsoft.com/office/drawing/2014/main" id="{B723E465-3FF8-46CB-A4EC-896468A53138}"/>
              </a:ext>
            </a:extLst>
          </p:cNvPr>
          <p:cNvSpPr/>
          <p:nvPr/>
        </p:nvSpPr>
        <p:spPr>
          <a:xfrm>
            <a:off x="5407033" y="3279228"/>
            <a:ext cx="1881352" cy="56755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9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49B344-7A8A-4E65-BCE5-61249A93E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3" y="189000"/>
            <a:ext cx="11386653" cy="648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79C249-3923-4E0A-AEC4-E5658DBE89DB}"/>
              </a:ext>
            </a:extLst>
          </p:cNvPr>
          <p:cNvSpPr txBox="1"/>
          <p:nvPr/>
        </p:nvSpPr>
        <p:spPr>
          <a:xfrm>
            <a:off x="9291527" y="189000"/>
            <a:ext cx="2497799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b="1" cap="small" dirty="0">
                <a:latin typeface="Century Gothic" panose="020B0502020202020204" pitchFamily="34" charset="0"/>
              </a:rPr>
              <a:t>Méthodologie</a:t>
            </a:r>
          </a:p>
        </p:txBody>
      </p:sp>
    </p:spTree>
    <p:extLst>
      <p:ext uri="{BB962C8B-B14F-4D97-AF65-F5344CB8AC3E}">
        <p14:creationId xmlns:p14="http://schemas.microsoft.com/office/powerpoint/2010/main" val="3917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3EADA84-0DB3-4EDF-B025-3155415A4950}"/>
              </a:ext>
            </a:extLst>
          </p:cNvPr>
          <p:cNvSpPr txBox="1"/>
          <p:nvPr/>
        </p:nvSpPr>
        <p:spPr>
          <a:xfrm>
            <a:off x="0" y="0"/>
            <a:ext cx="4819650" cy="7769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b="1" cap="small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 Consigne n°1 : La concentration des hommes et des activités</a:t>
            </a:r>
            <a:endParaRPr lang="fr-FR" sz="2000" cap="smal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B5C80A-2293-4BEB-AAF3-99686EF68767}"/>
              </a:ext>
            </a:extLst>
          </p:cNvPr>
          <p:cNvSpPr txBox="1"/>
          <p:nvPr/>
        </p:nvSpPr>
        <p:spPr>
          <a:xfrm>
            <a:off x="409190" y="1076325"/>
            <a:ext cx="359131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Échelle mondiale</a:t>
            </a:r>
          </a:p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Régions les + affectées par les risques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47F06C-1E5E-4F80-9474-84D217313B83}"/>
              </a:ext>
            </a:extLst>
          </p:cNvPr>
          <p:cNvSpPr txBox="1"/>
          <p:nvPr/>
        </p:nvSpPr>
        <p:spPr>
          <a:xfrm>
            <a:off x="5753101" y="1168657"/>
            <a:ext cx="6029710" cy="1015663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Régions densément peuplées</a:t>
            </a:r>
          </a:p>
          <a:p>
            <a:pPr algn="ctr"/>
            <a:r>
              <a:rPr lang="fr-FR" i="1" u="sng" dirty="0">
                <a:solidFill>
                  <a:schemeClr val="bg2"/>
                </a:solidFill>
                <a:latin typeface="Century Gothic" panose="020B0502020202020204" pitchFamily="34" charset="0"/>
              </a:rPr>
              <a:t>Ex</a:t>
            </a:r>
            <a:r>
              <a:rPr lang="fr-FR" i="1" dirty="0">
                <a:solidFill>
                  <a:schemeClr val="bg2"/>
                </a:solidFill>
                <a:latin typeface="Century Gothic" panose="020B0502020202020204" pitchFamily="34" charset="0"/>
              </a:rPr>
              <a:t> : Asie de l’est, Asie du Sud, bassin méditerranéen, bassin caribéen.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EBCF0789-2E50-42C8-8D39-CE3A00AE6889}"/>
              </a:ext>
            </a:extLst>
          </p:cNvPr>
          <p:cNvSpPr/>
          <p:nvPr/>
        </p:nvSpPr>
        <p:spPr>
          <a:xfrm>
            <a:off x="4200525" y="1538375"/>
            <a:ext cx="135255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17E14F-6414-4EEB-BCF8-D1EAECF73728}"/>
              </a:ext>
            </a:extLst>
          </p:cNvPr>
          <p:cNvSpPr txBox="1"/>
          <p:nvPr/>
        </p:nvSpPr>
        <p:spPr>
          <a:xfrm>
            <a:off x="409190" y="2828835"/>
            <a:ext cx="359131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Métropolisation / Littoralisation aggravent les risques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806BF610-1532-425B-96D2-BF98E4506F16}"/>
              </a:ext>
            </a:extLst>
          </p:cNvPr>
          <p:cNvSpPr/>
          <p:nvPr/>
        </p:nvSpPr>
        <p:spPr>
          <a:xfrm>
            <a:off x="2028632" y="2352675"/>
            <a:ext cx="352425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806B2C-6CA7-4DBA-AA1B-6804A41A6177}"/>
              </a:ext>
            </a:extLst>
          </p:cNvPr>
          <p:cNvSpPr txBox="1"/>
          <p:nvPr/>
        </p:nvSpPr>
        <p:spPr>
          <a:xfrm>
            <a:off x="5753100" y="2828835"/>
            <a:ext cx="602971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Concentration de population et d’activités peut expliquer la survenue d’un risque</a:t>
            </a:r>
            <a:endParaRPr lang="fr-FR" i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70C941FD-4CEC-41A1-807C-6C6699FF0306}"/>
              </a:ext>
            </a:extLst>
          </p:cNvPr>
          <p:cNvSpPr/>
          <p:nvPr/>
        </p:nvSpPr>
        <p:spPr>
          <a:xfrm>
            <a:off x="4200525" y="3290886"/>
            <a:ext cx="135255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29BFF739-71E9-47B0-8247-8262A1E0696C}"/>
              </a:ext>
            </a:extLst>
          </p:cNvPr>
          <p:cNvSpPr/>
          <p:nvPr/>
        </p:nvSpPr>
        <p:spPr>
          <a:xfrm>
            <a:off x="8591742" y="2311315"/>
            <a:ext cx="352425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247633-0B4E-4C66-9FA5-373149E99173}"/>
              </a:ext>
            </a:extLst>
          </p:cNvPr>
          <p:cNvSpPr txBox="1"/>
          <p:nvPr/>
        </p:nvSpPr>
        <p:spPr>
          <a:xfrm>
            <a:off x="5753100" y="4673679"/>
            <a:ext cx="6029710" cy="1138773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Peut alourdir bilan matériel et/ou humain de la catastrophe. </a:t>
            </a:r>
            <a:r>
              <a:rPr lang="fr-FR" i="1" u="sng" dirty="0">
                <a:solidFill>
                  <a:schemeClr val="bg2"/>
                </a:solidFill>
                <a:latin typeface="Century Gothic" panose="020B0502020202020204" pitchFamily="34" charset="0"/>
              </a:rPr>
              <a:t>Ex</a:t>
            </a:r>
            <a:r>
              <a:rPr lang="fr-FR" i="1" dirty="0">
                <a:solidFill>
                  <a:schemeClr val="bg2"/>
                </a:solidFill>
                <a:latin typeface="Century Gothic" panose="020B0502020202020204" pitchFamily="34" charset="0"/>
              </a:rPr>
              <a:t> : activités dangereuses en milieu urbain.</a:t>
            </a: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035F3A02-84C1-4C58-AA95-02490A897CA1}"/>
              </a:ext>
            </a:extLst>
          </p:cNvPr>
          <p:cNvSpPr/>
          <p:nvPr/>
        </p:nvSpPr>
        <p:spPr>
          <a:xfrm>
            <a:off x="8591934" y="4156159"/>
            <a:ext cx="352425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1C4EF0-AC23-4D9B-828F-6B5246075145}"/>
              </a:ext>
            </a:extLst>
          </p:cNvPr>
          <p:cNvSpPr txBox="1"/>
          <p:nvPr/>
        </p:nvSpPr>
        <p:spPr>
          <a:xfrm>
            <a:off x="409190" y="4642900"/>
            <a:ext cx="402946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Pollution atmosphérique dans grandes métropoles =&gt; risque sanitaire.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3561D71-86E5-43F6-8460-90FB869BF4AB}"/>
              </a:ext>
            </a:extLst>
          </p:cNvPr>
          <p:cNvCxnSpPr/>
          <p:nvPr/>
        </p:nvCxnSpPr>
        <p:spPr>
          <a:xfrm flipH="1">
            <a:off x="4667250" y="4156158"/>
            <a:ext cx="885825" cy="3905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1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2BBE7C52-1F99-45D6-BDC9-06AF0F778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7" y="72959"/>
            <a:ext cx="11882445" cy="424826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kern="14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Étude de cas 1 : </a:t>
            </a:r>
            <a:r>
              <a:rPr lang="fr-FR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L’impact du changement climatique sur un espace densément peuplé : le Bangladesh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867983-EEE6-4E66-AB50-1C9AE28F0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7" y="672662"/>
            <a:ext cx="4249910" cy="576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D31924C-4477-4897-B804-91A360EB1356}"/>
              </a:ext>
            </a:extLst>
          </p:cNvPr>
          <p:cNvSpPr txBox="1"/>
          <p:nvPr/>
        </p:nvSpPr>
        <p:spPr>
          <a:xfrm>
            <a:off x="4939862" y="1273259"/>
            <a:ext cx="70973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Superficie : 147 570 km</a:t>
            </a:r>
            <a:r>
              <a:rPr lang="fr-FR" sz="2400" b="1" baseline="30000" dirty="0">
                <a:latin typeface="Century Gothic" panose="020B0502020202020204" pitchFamily="34" charset="0"/>
              </a:rPr>
              <a:t>2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Population : 163 millions d’habitants (2020)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Densité de population : 1 102 hab./km²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Capitale : Dhaka / Dacca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PIB/hab. : 1 500 $ (2008)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IDH : 0,614 (Rang en 2018 : 135)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1BEC53-1528-464A-8886-0C601A1815D3}"/>
              </a:ext>
            </a:extLst>
          </p:cNvPr>
          <p:cNvSpPr txBox="1"/>
          <p:nvPr/>
        </p:nvSpPr>
        <p:spPr>
          <a:xfrm>
            <a:off x="9312334" y="623912"/>
            <a:ext cx="272488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PAGES 10 à 13</a:t>
            </a:r>
          </a:p>
        </p:txBody>
      </p:sp>
    </p:spTree>
    <p:extLst>
      <p:ext uri="{BB962C8B-B14F-4D97-AF65-F5344CB8AC3E}">
        <p14:creationId xmlns:p14="http://schemas.microsoft.com/office/powerpoint/2010/main" val="32694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85822AB9-1025-400A-A007-08B92C419B5E}"/>
              </a:ext>
            </a:extLst>
          </p:cNvPr>
          <p:cNvGrpSpPr/>
          <p:nvPr/>
        </p:nvGrpSpPr>
        <p:grpSpPr>
          <a:xfrm>
            <a:off x="2771775" y="427979"/>
            <a:ext cx="9219352" cy="6002042"/>
            <a:chOff x="521638" y="923925"/>
            <a:chExt cx="8860488" cy="5768412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0274B11F-CE4C-48C1-B26C-A3E79BDEF47E}"/>
                </a:ext>
              </a:extLst>
            </p:cNvPr>
            <p:cNvGrpSpPr/>
            <p:nvPr/>
          </p:nvGrpSpPr>
          <p:grpSpPr>
            <a:xfrm>
              <a:off x="521638" y="923925"/>
              <a:ext cx="8860488" cy="4219575"/>
              <a:chOff x="521638" y="923925"/>
              <a:chExt cx="8860488" cy="4219575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A6B0D7C7-61DA-4239-9316-663FC87BD5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106" t="8232" r="11239" b="30242"/>
              <a:stretch/>
            </p:blipFill>
            <p:spPr>
              <a:xfrm>
                <a:off x="523875" y="923925"/>
                <a:ext cx="8858250" cy="4219575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E76B1382-0C42-492F-8151-BC77DF8A4E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4235" t="45747" r="11241" b="30242"/>
              <a:stretch/>
            </p:blipFill>
            <p:spPr>
              <a:xfrm>
                <a:off x="7611370" y="3496828"/>
                <a:ext cx="1770756" cy="1646672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83492BA8-4035-4055-B8F3-30D3BAE56E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189" t="26830" r="17369" b="60443"/>
              <a:stretch/>
            </p:blipFill>
            <p:spPr>
              <a:xfrm>
                <a:off x="7727742" y="2201719"/>
                <a:ext cx="907379" cy="872836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FF08FF90-F1A8-45DC-A0B2-AE1241F3B6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8624" t="34027" r="28824" b="58698"/>
              <a:stretch/>
            </p:blipFill>
            <p:spPr>
              <a:xfrm>
                <a:off x="6926830" y="2698884"/>
                <a:ext cx="311204" cy="498939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92044840-4400-4741-BB21-DE29B4F70C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2788" t="31438" r="34150" b="62010"/>
              <a:stretch/>
            </p:blipFill>
            <p:spPr>
              <a:xfrm>
                <a:off x="6217745" y="2513415"/>
                <a:ext cx="373326" cy="449313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D46940A7-9477-4587-8762-4DF27362C5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8533" t="47928" r="33467" b="42557"/>
              <a:stretch/>
            </p:blipFill>
            <p:spPr>
              <a:xfrm>
                <a:off x="5705780" y="3649228"/>
                <a:ext cx="975378" cy="652487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D7EAA259-CB7B-4E5D-B361-1A034980E8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035" t="25354" r="60055" b="60086"/>
              <a:stretch/>
            </p:blipFill>
            <p:spPr>
              <a:xfrm>
                <a:off x="2575832" y="2102896"/>
                <a:ext cx="842425" cy="998476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508BD1D0-7648-4F23-8745-EBCA385CF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6038" t="30736" r="70112" b="58495"/>
              <a:stretch/>
            </p:blipFill>
            <p:spPr>
              <a:xfrm>
                <a:off x="521638" y="2464797"/>
                <a:ext cx="1688552" cy="738554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F3DCC972-DDB0-42B0-9383-20ED0E7D87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965" t="31794" r="65765" b="63876"/>
              <a:stretch/>
            </p:blipFill>
            <p:spPr>
              <a:xfrm>
                <a:off x="2331299" y="2548435"/>
                <a:ext cx="398586" cy="296920"/>
              </a:xfrm>
              <a:prstGeom prst="rect">
                <a:avLst/>
              </a:prstGeom>
            </p:spPr>
          </p:pic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E2A87CEA-16EF-4D5D-AD88-8299151ABFEE}"/>
                  </a:ext>
                </a:extLst>
              </p:cNvPr>
              <p:cNvSpPr/>
              <p:nvPr/>
            </p:nvSpPr>
            <p:spPr>
              <a:xfrm>
                <a:off x="8597855" y="3015974"/>
                <a:ext cx="65384" cy="73107"/>
              </a:xfrm>
              <a:prstGeom prst="ellipse">
                <a:avLst/>
              </a:prstGeom>
              <a:solidFill>
                <a:srgbClr val="D6D2B7"/>
              </a:solidFill>
              <a:ln>
                <a:solidFill>
                  <a:srgbClr val="D6D2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951A8E0E-45F7-4F80-A9A7-21AA41367FC5}"/>
                  </a:ext>
                </a:extLst>
              </p:cNvPr>
              <p:cNvSpPr/>
              <p:nvPr/>
            </p:nvSpPr>
            <p:spPr>
              <a:xfrm>
                <a:off x="7186925" y="3101618"/>
                <a:ext cx="48872" cy="101016"/>
              </a:xfrm>
              <a:custGeom>
                <a:avLst/>
                <a:gdLst>
                  <a:gd name="connsiteX0" fmla="*/ 52908 w 57534"/>
                  <a:gd name="connsiteY0" fmla="*/ 389 h 101016"/>
                  <a:gd name="connsiteX1" fmla="*/ 3746 w 57534"/>
                  <a:gd name="connsiteY1" fmla="*/ 61840 h 101016"/>
                  <a:gd name="connsiteX2" fmla="*/ 8662 w 57534"/>
                  <a:gd name="connsiteY2" fmla="*/ 96253 h 101016"/>
                  <a:gd name="connsiteX3" fmla="*/ 50450 w 57534"/>
                  <a:gd name="connsiteY3" fmla="*/ 93795 h 101016"/>
                  <a:gd name="connsiteX4" fmla="*/ 52908 w 57534"/>
                  <a:gd name="connsiteY4" fmla="*/ 389 h 10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34" h="101016">
                    <a:moveTo>
                      <a:pt x="52908" y="389"/>
                    </a:moveTo>
                    <a:cubicBezTo>
                      <a:pt x="45124" y="-4937"/>
                      <a:pt x="11120" y="45863"/>
                      <a:pt x="3746" y="61840"/>
                    </a:cubicBezTo>
                    <a:cubicBezTo>
                      <a:pt x="-3628" y="77817"/>
                      <a:pt x="878" y="90927"/>
                      <a:pt x="8662" y="96253"/>
                    </a:cubicBezTo>
                    <a:cubicBezTo>
                      <a:pt x="16446" y="101579"/>
                      <a:pt x="43076" y="104447"/>
                      <a:pt x="50450" y="93795"/>
                    </a:cubicBezTo>
                    <a:cubicBezTo>
                      <a:pt x="57824" y="83143"/>
                      <a:pt x="60692" y="5715"/>
                      <a:pt x="52908" y="389"/>
                    </a:cubicBezTo>
                    <a:close/>
                  </a:path>
                </a:pathLst>
              </a:custGeom>
              <a:solidFill>
                <a:srgbClr val="D1EEFB"/>
              </a:solidFill>
              <a:ln>
                <a:solidFill>
                  <a:srgbClr val="D1EE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6781114-83EB-491C-92E6-B1E770685085}"/>
                </a:ext>
              </a:extLst>
            </p:cNvPr>
            <p:cNvGrpSpPr/>
            <p:nvPr/>
          </p:nvGrpSpPr>
          <p:grpSpPr>
            <a:xfrm>
              <a:off x="523875" y="5239289"/>
              <a:ext cx="8858251" cy="1453048"/>
              <a:chOff x="523875" y="5367391"/>
              <a:chExt cx="8612713" cy="1324946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4D868AC3-5CA7-410A-84AA-32ED50D191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028" t="73255" r="50748" b="10626"/>
              <a:stretch/>
            </p:blipFill>
            <p:spPr>
              <a:xfrm>
                <a:off x="523875" y="5367391"/>
                <a:ext cx="4562476" cy="1324946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5231CF53-DFEB-4498-871D-1336C43793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965" t="73255" r="31814" b="10626"/>
              <a:stretch/>
            </p:blipFill>
            <p:spPr>
              <a:xfrm>
                <a:off x="4953000" y="5367391"/>
                <a:ext cx="1785644" cy="1324946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2A3E98AA-6CDE-4DEB-80C1-C4CD00BD3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9525" t="73255" r="12484" b="10626"/>
              <a:stretch/>
            </p:blipFill>
            <p:spPr>
              <a:xfrm>
                <a:off x="6581775" y="5367391"/>
                <a:ext cx="2554813" cy="1324946"/>
              </a:xfrm>
              <a:prstGeom prst="rect">
                <a:avLst/>
              </a:prstGeom>
            </p:spPr>
          </p:pic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B445314-6C3A-46A7-947F-54BC9F65ED59}"/>
              </a:ext>
            </a:extLst>
          </p:cNvPr>
          <p:cNvSpPr txBox="1"/>
          <p:nvPr/>
        </p:nvSpPr>
        <p:spPr>
          <a:xfrm>
            <a:off x="200874" y="612844"/>
            <a:ext cx="2444887" cy="563231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Pays développé </a:t>
            </a:r>
            <a:r>
              <a:rPr lang="fr-FR" dirty="0">
                <a:latin typeface="Century Gothic" panose="020B0502020202020204" pitchFamily="34" charset="0"/>
              </a:rPr>
              <a:t>: pays riche dont la majorité de sa population accède à tous ses besoins vitaux (logement, santé, nourriture, éducation…). </a:t>
            </a:r>
          </a:p>
          <a:p>
            <a:pPr algn="ctr"/>
            <a:endParaRPr lang="fr-FR" dirty="0">
              <a:latin typeface="Century Gothic" panose="020B0502020202020204" pitchFamily="34" charset="0"/>
            </a:endParaRPr>
          </a:p>
          <a:p>
            <a:pPr algn="ctr"/>
            <a:r>
              <a:rPr lang="fr-FR" b="1" dirty="0">
                <a:latin typeface="Century Gothic" panose="020B0502020202020204" pitchFamily="34" charset="0"/>
              </a:rPr>
              <a:t>Pays émergent </a:t>
            </a:r>
            <a:r>
              <a:rPr lang="fr-FR" dirty="0">
                <a:latin typeface="Century Gothic" panose="020B0502020202020204" pitchFamily="34" charset="0"/>
              </a:rPr>
              <a:t>: pays connaissant une forte croissance économique. </a:t>
            </a:r>
          </a:p>
          <a:p>
            <a:pPr algn="ctr"/>
            <a:endParaRPr lang="fr-FR" dirty="0">
              <a:latin typeface="Century Gothic" panose="020B0502020202020204" pitchFamily="34" charset="0"/>
            </a:endParaRPr>
          </a:p>
          <a:p>
            <a:pPr algn="ctr"/>
            <a:r>
              <a:rPr lang="fr-FR" b="1" dirty="0">
                <a:latin typeface="Century Gothic" panose="020B0502020202020204" pitchFamily="34" charset="0"/>
              </a:rPr>
              <a:t>Pays les moins avancés (PMA) </a:t>
            </a:r>
            <a:r>
              <a:rPr lang="fr-FR" dirty="0">
                <a:latin typeface="Century Gothic" panose="020B0502020202020204" pitchFamily="34" charset="0"/>
              </a:rPr>
              <a:t>: pays les moins développés socio-économiquement de la planète.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DA9E39B-8213-4367-93BF-474424DC15C0}"/>
              </a:ext>
            </a:extLst>
          </p:cNvPr>
          <p:cNvSpPr txBox="1"/>
          <p:nvPr/>
        </p:nvSpPr>
        <p:spPr>
          <a:xfrm>
            <a:off x="7238151" y="160788"/>
            <a:ext cx="475297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Carte : Les sociétés face aux risques 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6294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B99A3DA-9E17-42FB-83C1-172785A8618C}"/>
              </a:ext>
            </a:extLst>
          </p:cNvPr>
          <p:cNvSpPr txBox="1"/>
          <p:nvPr/>
        </p:nvSpPr>
        <p:spPr>
          <a:xfrm>
            <a:off x="155701" y="463533"/>
            <a:ext cx="1610037" cy="59093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entury Gothic" panose="020B0502020202020204" pitchFamily="34" charset="0"/>
              </a:rPr>
              <a:t>Pays développé </a:t>
            </a:r>
            <a:r>
              <a:rPr lang="fr-FR" sz="1400" dirty="0">
                <a:latin typeface="Century Gothic" panose="020B0502020202020204" pitchFamily="34" charset="0"/>
              </a:rPr>
              <a:t>: pays riche dont la majorité de sa population accède à tous ses besoins vitaux (logement, santé, nourriture, éducation…). </a:t>
            </a:r>
          </a:p>
          <a:p>
            <a:pPr algn="ctr"/>
            <a:endParaRPr lang="fr-FR" sz="1400" dirty="0">
              <a:latin typeface="Century Gothic" panose="020B0502020202020204" pitchFamily="34" charset="0"/>
            </a:endParaRPr>
          </a:p>
          <a:p>
            <a:pPr algn="ctr"/>
            <a:r>
              <a:rPr lang="fr-FR" sz="1400" b="1" dirty="0">
                <a:latin typeface="Century Gothic" panose="020B0502020202020204" pitchFamily="34" charset="0"/>
              </a:rPr>
              <a:t>Pays émergent </a:t>
            </a:r>
            <a:r>
              <a:rPr lang="fr-FR" sz="1400" dirty="0">
                <a:latin typeface="Century Gothic" panose="020B0502020202020204" pitchFamily="34" charset="0"/>
              </a:rPr>
              <a:t>: pays connaissant une forte croissance économique. </a:t>
            </a:r>
          </a:p>
          <a:p>
            <a:pPr algn="ctr"/>
            <a:endParaRPr lang="fr-FR" sz="1400" dirty="0">
              <a:latin typeface="Century Gothic" panose="020B0502020202020204" pitchFamily="34" charset="0"/>
            </a:endParaRPr>
          </a:p>
          <a:p>
            <a:pPr algn="ctr"/>
            <a:r>
              <a:rPr lang="fr-FR" sz="1400" b="1" dirty="0">
                <a:latin typeface="Century Gothic" panose="020B0502020202020204" pitchFamily="34" charset="0"/>
              </a:rPr>
              <a:t>Pays les moins avancés (PMA) </a:t>
            </a:r>
            <a:r>
              <a:rPr lang="fr-FR" sz="1400" dirty="0">
                <a:latin typeface="Century Gothic" panose="020B0502020202020204" pitchFamily="34" charset="0"/>
              </a:rPr>
              <a:t>: pays les moins développés socio-économiquement de la planète.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8600FA-91C1-49DA-919A-00585E764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73" y="538188"/>
            <a:ext cx="10076026" cy="576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D7429B6-86FF-458F-A6E4-63D552E1EAB8}"/>
              </a:ext>
            </a:extLst>
          </p:cNvPr>
          <p:cNvSpPr txBox="1"/>
          <p:nvPr/>
        </p:nvSpPr>
        <p:spPr>
          <a:xfrm>
            <a:off x="8920417" y="463533"/>
            <a:ext cx="28328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CARTE PAGE 35</a:t>
            </a:r>
          </a:p>
        </p:txBody>
      </p:sp>
    </p:spTree>
    <p:extLst>
      <p:ext uri="{BB962C8B-B14F-4D97-AF65-F5344CB8AC3E}">
        <p14:creationId xmlns:p14="http://schemas.microsoft.com/office/powerpoint/2010/main" val="28788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1816369-D22B-4699-8B66-7144643C1117}"/>
              </a:ext>
            </a:extLst>
          </p:cNvPr>
          <p:cNvSpPr txBox="1"/>
          <p:nvPr/>
        </p:nvSpPr>
        <p:spPr>
          <a:xfrm>
            <a:off x="361950" y="171361"/>
            <a:ext cx="11468100" cy="830997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Consigne</a:t>
            </a:r>
            <a:r>
              <a:rPr lang="fr-FR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 : 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Confrontez les documents pour </a:t>
            </a:r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montrer que l’inégal développement a des impacts sur la survenue et le bilan des risques</a:t>
            </a:r>
            <a:r>
              <a:rPr lang="fr-FR" sz="2400" b="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.</a:t>
            </a:r>
            <a:endParaRPr lang="fr-FR" sz="2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Flèche : double flèche horizontale 7">
            <a:extLst>
              <a:ext uri="{FF2B5EF4-FFF2-40B4-BE49-F238E27FC236}">
                <a16:creationId xmlns:a16="http://schemas.microsoft.com/office/drawing/2014/main" id="{B723E465-3FF8-46CB-A4EC-896468A53138}"/>
              </a:ext>
            </a:extLst>
          </p:cNvPr>
          <p:cNvSpPr/>
          <p:nvPr/>
        </p:nvSpPr>
        <p:spPr>
          <a:xfrm>
            <a:off x="5120921" y="2673499"/>
            <a:ext cx="1334815" cy="56755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1FB435A-F302-4B2B-B504-3AEF7291ECE7}"/>
              </a:ext>
            </a:extLst>
          </p:cNvPr>
          <p:cNvGrpSpPr>
            <a:grpSpLocks noChangeAspect="1"/>
          </p:cNvGrpSpPr>
          <p:nvPr/>
        </p:nvGrpSpPr>
        <p:grpSpPr>
          <a:xfrm>
            <a:off x="361960" y="1629000"/>
            <a:ext cx="4422673" cy="2880000"/>
            <a:chOff x="523875" y="923925"/>
            <a:chExt cx="8858251" cy="576841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3BC617E-F071-4648-8B18-3D0A47355A3B}"/>
                </a:ext>
              </a:extLst>
            </p:cNvPr>
            <p:cNvGrpSpPr/>
            <p:nvPr/>
          </p:nvGrpSpPr>
          <p:grpSpPr>
            <a:xfrm>
              <a:off x="523875" y="923925"/>
              <a:ext cx="8858250" cy="4219575"/>
              <a:chOff x="523875" y="923925"/>
              <a:chExt cx="8858250" cy="4219575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60AA062F-D8C6-4287-A0B2-EB44C7A8B7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106" t="8232" r="11239" b="30242"/>
              <a:stretch/>
            </p:blipFill>
            <p:spPr>
              <a:xfrm>
                <a:off x="523875" y="923925"/>
                <a:ext cx="8858250" cy="4219575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B4C5C151-F718-4D25-8AD3-3129B40E297D}"/>
                  </a:ext>
                </a:extLst>
              </p:cNvPr>
              <p:cNvSpPr/>
              <p:nvPr/>
            </p:nvSpPr>
            <p:spPr>
              <a:xfrm>
                <a:off x="8597855" y="3015974"/>
                <a:ext cx="65384" cy="73107"/>
              </a:xfrm>
              <a:prstGeom prst="ellipse">
                <a:avLst/>
              </a:prstGeom>
              <a:solidFill>
                <a:srgbClr val="D6D2B7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75E2B630-6580-4656-A173-B44DCB3E779A}"/>
                  </a:ext>
                </a:extLst>
              </p:cNvPr>
              <p:cNvSpPr/>
              <p:nvPr/>
            </p:nvSpPr>
            <p:spPr>
              <a:xfrm>
                <a:off x="7186925" y="3101618"/>
                <a:ext cx="48872" cy="101016"/>
              </a:xfrm>
              <a:custGeom>
                <a:avLst/>
                <a:gdLst>
                  <a:gd name="connsiteX0" fmla="*/ 52908 w 57534"/>
                  <a:gd name="connsiteY0" fmla="*/ 389 h 101016"/>
                  <a:gd name="connsiteX1" fmla="*/ 3746 w 57534"/>
                  <a:gd name="connsiteY1" fmla="*/ 61840 h 101016"/>
                  <a:gd name="connsiteX2" fmla="*/ 8662 w 57534"/>
                  <a:gd name="connsiteY2" fmla="*/ 96253 h 101016"/>
                  <a:gd name="connsiteX3" fmla="*/ 50450 w 57534"/>
                  <a:gd name="connsiteY3" fmla="*/ 93795 h 101016"/>
                  <a:gd name="connsiteX4" fmla="*/ 52908 w 57534"/>
                  <a:gd name="connsiteY4" fmla="*/ 389 h 10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34" h="101016">
                    <a:moveTo>
                      <a:pt x="52908" y="389"/>
                    </a:moveTo>
                    <a:cubicBezTo>
                      <a:pt x="45124" y="-4937"/>
                      <a:pt x="11120" y="45863"/>
                      <a:pt x="3746" y="61840"/>
                    </a:cubicBezTo>
                    <a:cubicBezTo>
                      <a:pt x="-3628" y="77817"/>
                      <a:pt x="878" y="90927"/>
                      <a:pt x="8662" y="96253"/>
                    </a:cubicBezTo>
                    <a:cubicBezTo>
                      <a:pt x="16446" y="101579"/>
                      <a:pt x="43076" y="104447"/>
                      <a:pt x="50450" y="93795"/>
                    </a:cubicBezTo>
                    <a:cubicBezTo>
                      <a:pt x="57824" y="83143"/>
                      <a:pt x="60692" y="5715"/>
                      <a:pt x="52908" y="389"/>
                    </a:cubicBezTo>
                    <a:close/>
                  </a:path>
                </a:pathLst>
              </a:custGeom>
              <a:solidFill>
                <a:srgbClr val="D1EEFB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01F45AB-F781-44ED-9584-4476FAB9C093}"/>
                </a:ext>
              </a:extLst>
            </p:cNvPr>
            <p:cNvGrpSpPr/>
            <p:nvPr/>
          </p:nvGrpSpPr>
          <p:grpSpPr>
            <a:xfrm>
              <a:off x="523875" y="5239289"/>
              <a:ext cx="8858251" cy="1453048"/>
              <a:chOff x="523875" y="5367391"/>
              <a:chExt cx="8612713" cy="1324946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EBBA79EF-1371-4507-AD08-07ED35CDE6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8028" t="73255" r="50748" b="10626"/>
              <a:stretch/>
            </p:blipFill>
            <p:spPr>
              <a:xfrm>
                <a:off x="523875" y="5367391"/>
                <a:ext cx="4562476" cy="1324946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7B06B7BA-16A2-4EDB-BB26-34F4309B35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5965" t="73255" r="31814" b="10626"/>
              <a:stretch/>
            </p:blipFill>
            <p:spPr>
              <a:xfrm>
                <a:off x="4953000" y="5367391"/>
                <a:ext cx="1785644" cy="1324946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2311E551-E4C6-4728-99E0-2C91164262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9525" t="73255" r="12484" b="10626"/>
              <a:stretch/>
            </p:blipFill>
            <p:spPr>
              <a:xfrm>
                <a:off x="6581775" y="5367391"/>
                <a:ext cx="2554813" cy="1324946"/>
              </a:xfrm>
              <a:prstGeom prst="rect">
                <a:avLst/>
              </a:prstGeom>
              <a:ln w="38100">
                <a:noFill/>
              </a:ln>
            </p:spPr>
          </p:pic>
        </p:grp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08DC84F-36BA-49AF-B870-DA84089A2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24" y="1629000"/>
            <a:ext cx="5038016" cy="288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735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8B5C80A-2293-4BEB-AAF3-99686EF68767}"/>
              </a:ext>
            </a:extLst>
          </p:cNvPr>
          <p:cNvSpPr txBox="1"/>
          <p:nvPr/>
        </p:nvSpPr>
        <p:spPr>
          <a:xfrm>
            <a:off x="409190" y="1076325"/>
            <a:ext cx="359131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Échelle mondiale</a:t>
            </a:r>
          </a:p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Régions les + affectées par les risques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47F06C-1E5E-4F80-9474-84D217313B83}"/>
              </a:ext>
            </a:extLst>
          </p:cNvPr>
          <p:cNvSpPr txBox="1"/>
          <p:nvPr/>
        </p:nvSpPr>
        <p:spPr>
          <a:xfrm>
            <a:off x="5753100" y="706604"/>
            <a:ext cx="6029710" cy="110799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Régions dont le niveau de développement est faible</a:t>
            </a:r>
          </a:p>
          <a:p>
            <a:pPr algn="ctr"/>
            <a:r>
              <a:rPr lang="fr-FR" i="1" u="sng" dirty="0">
                <a:solidFill>
                  <a:schemeClr val="bg2"/>
                </a:solidFill>
                <a:latin typeface="Century Gothic" panose="020B0502020202020204" pitchFamily="34" charset="0"/>
              </a:rPr>
              <a:t>Ex</a:t>
            </a:r>
            <a:r>
              <a:rPr lang="fr-FR" i="1" dirty="0">
                <a:solidFill>
                  <a:schemeClr val="bg2"/>
                </a:solidFill>
                <a:latin typeface="Century Gothic" panose="020B0502020202020204" pitchFamily="34" charset="0"/>
              </a:rPr>
              <a:t> : Afrique, Asie du Sud et de l’Est, Amérique latine.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EBCF0789-2E50-42C8-8D39-CE3A00AE6889}"/>
              </a:ext>
            </a:extLst>
          </p:cNvPr>
          <p:cNvSpPr/>
          <p:nvPr/>
        </p:nvSpPr>
        <p:spPr>
          <a:xfrm>
            <a:off x="4200525" y="1260602"/>
            <a:ext cx="135255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17E14F-6414-4EEB-BCF8-D1EAECF73728}"/>
              </a:ext>
            </a:extLst>
          </p:cNvPr>
          <p:cNvSpPr txBox="1"/>
          <p:nvPr/>
        </p:nvSpPr>
        <p:spPr>
          <a:xfrm>
            <a:off x="409190" y="2828835"/>
            <a:ext cx="359131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Cependant pays développés pas épargnés par risques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806BF610-1532-425B-96D2-BF98E4506F16}"/>
              </a:ext>
            </a:extLst>
          </p:cNvPr>
          <p:cNvSpPr/>
          <p:nvPr/>
        </p:nvSpPr>
        <p:spPr>
          <a:xfrm>
            <a:off x="2028632" y="2352675"/>
            <a:ext cx="352425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806B2C-6CA7-4DBA-AA1B-6804A41A6177}"/>
              </a:ext>
            </a:extLst>
          </p:cNvPr>
          <p:cNvSpPr txBox="1"/>
          <p:nvPr/>
        </p:nvSpPr>
        <p:spPr>
          <a:xfrm>
            <a:off x="5753100" y="2433726"/>
            <a:ext cx="6029710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fr-FR" sz="2400" b="1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ulnérabilité élevée </a:t>
            </a: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infrastructures insuffisantes ou déficientes pour prévoir et/ou se protéger du risque</a:t>
            </a:r>
            <a:endParaRPr lang="fr-FR" sz="2400" b="1" i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29BFF739-71E9-47B0-8247-8262A1E0696C}"/>
              </a:ext>
            </a:extLst>
          </p:cNvPr>
          <p:cNvSpPr/>
          <p:nvPr/>
        </p:nvSpPr>
        <p:spPr>
          <a:xfrm>
            <a:off x="8591742" y="1932174"/>
            <a:ext cx="352425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0247633-0B4E-4C66-9FA5-373149E99173}"/>
              </a:ext>
            </a:extLst>
          </p:cNvPr>
          <p:cNvSpPr txBox="1"/>
          <p:nvPr/>
        </p:nvSpPr>
        <p:spPr>
          <a:xfrm>
            <a:off x="409190" y="4586481"/>
            <a:ext cx="11373620" cy="91384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ilan humain plus lourd dans pays du Sud (défaillances)</a:t>
            </a:r>
          </a:p>
          <a:p>
            <a:pPr algn="ctr">
              <a:lnSpc>
                <a:spcPct val="115000"/>
              </a:lnSpc>
            </a:pPr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ilan matériel plus lourd dans pays du Nord (coût élevé des infrastructures). </a:t>
            </a:r>
            <a:endParaRPr lang="fr-FR" sz="2400" b="1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035F3A02-84C1-4C58-AA95-02490A897CA1}"/>
              </a:ext>
            </a:extLst>
          </p:cNvPr>
          <p:cNvSpPr/>
          <p:nvPr/>
        </p:nvSpPr>
        <p:spPr>
          <a:xfrm>
            <a:off x="8591742" y="3745082"/>
            <a:ext cx="352425" cy="7580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B66279-00E7-4BDE-A60D-B18BAC76D024}"/>
              </a:ext>
            </a:extLst>
          </p:cNvPr>
          <p:cNvSpPr txBox="1"/>
          <p:nvPr/>
        </p:nvSpPr>
        <p:spPr>
          <a:xfrm>
            <a:off x="0" y="0"/>
            <a:ext cx="3952875" cy="7769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b="1" cap="small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 Consigne n°2 : L’inégalité des niveaux de développement</a:t>
            </a:r>
            <a:endParaRPr lang="fr-FR" sz="2000" cap="smal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1D610AEC-3541-4C61-AA2A-3C8367647A0E}"/>
              </a:ext>
            </a:extLst>
          </p:cNvPr>
          <p:cNvSpPr/>
          <p:nvPr/>
        </p:nvSpPr>
        <p:spPr>
          <a:xfrm>
            <a:off x="2042919" y="4112560"/>
            <a:ext cx="352425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0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E370749-1836-4E27-A97A-62FFC965D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21" y="0"/>
            <a:ext cx="807875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649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1816369-D22B-4699-8B66-7144643C1117}"/>
              </a:ext>
            </a:extLst>
          </p:cNvPr>
          <p:cNvSpPr txBox="1"/>
          <p:nvPr/>
        </p:nvSpPr>
        <p:spPr>
          <a:xfrm>
            <a:off x="361950" y="171361"/>
            <a:ext cx="11468100" cy="830997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Consigne </a:t>
            </a:r>
            <a:r>
              <a:rPr lang="fr-FR" sz="2400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: Confrontez les documents pour </a:t>
            </a:r>
            <a:r>
              <a:rPr lang="fr-FR" sz="2400" b="1" i="0" u="none" strike="noStrike" baseline="0" dirty="0">
                <a:solidFill>
                  <a:schemeClr val="bg2"/>
                </a:solidFill>
                <a:latin typeface="Century Gothic" panose="020B0502020202020204" pitchFamily="34" charset="0"/>
              </a:rPr>
              <a:t>montrer que le changement climatique a des impacts sur la survenue et le bilan des risques.</a:t>
            </a:r>
            <a:endParaRPr lang="fr-FR" sz="2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Flèche : double flèche horizontale 7">
            <a:extLst>
              <a:ext uri="{FF2B5EF4-FFF2-40B4-BE49-F238E27FC236}">
                <a16:creationId xmlns:a16="http://schemas.microsoft.com/office/drawing/2014/main" id="{B723E465-3FF8-46CB-A4EC-896468A53138}"/>
              </a:ext>
            </a:extLst>
          </p:cNvPr>
          <p:cNvSpPr/>
          <p:nvPr/>
        </p:nvSpPr>
        <p:spPr>
          <a:xfrm>
            <a:off x="4978334" y="2673499"/>
            <a:ext cx="1973562" cy="56755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5411DE-C9E8-4E18-8658-B549F2735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441057"/>
            <a:ext cx="4196681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5043CC-4491-438D-B490-223978FF6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92" y="1441057"/>
            <a:ext cx="4251958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680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4948544-0B0B-478B-9D9A-24D6F3FC54B1}"/>
              </a:ext>
            </a:extLst>
          </p:cNvPr>
          <p:cNvSpPr txBox="1"/>
          <p:nvPr/>
        </p:nvSpPr>
        <p:spPr>
          <a:xfrm>
            <a:off x="0" y="0"/>
            <a:ext cx="7734300" cy="42300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b="1" cap="small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 Consigne n°3 : Les effets du changement climatique global</a:t>
            </a:r>
            <a:endParaRPr lang="fr-FR" sz="2000" cap="smal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D5904E-E151-4F62-BEDE-82ECE70352D1}"/>
              </a:ext>
            </a:extLst>
          </p:cNvPr>
          <p:cNvSpPr txBox="1"/>
          <p:nvPr/>
        </p:nvSpPr>
        <p:spPr>
          <a:xfrm>
            <a:off x="400049" y="848293"/>
            <a:ext cx="11391901" cy="516141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nouveaux risques sont en train de se développer, frappant sans distinction toutes les sociétés de la planète. Ces risques sont liés au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changement climatique global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24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L’originalité de ces risques globaux résident dans le fait qu’ils affectent tous les territoires et toutes les sociétés sans distinction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C’est notamment le cas des épisodes de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canicule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qu’on voit se multiplier chaque été en France mais aussi en Afrique australe, ou encore de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l’élévation du niveau des océans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liée au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réchauffement climatique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24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Cependant, ce sont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pays développés et émergents qui contribuent le plus au réchauffement 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les plus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fortes émissions de gaz à effet de serre 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alors que ce sont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pays les moins avancés 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en pâtissent le plus car ils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n’ont pas les ressources et/ou les moyens pour y faire face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24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44C6BF8D-1192-41E5-AA96-43ADE401D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8795155"/>
              </p:ext>
            </p:extLst>
          </p:nvPr>
        </p:nvGraphicFramePr>
        <p:xfrm>
          <a:off x="5486419" y="1181639"/>
          <a:ext cx="6416455" cy="530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4F380659-8180-49D8-BB7E-6BB8560DF62D}"/>
              </a:ext>
            </a:extLst>
          </p:cNvPr>
          <p:cNvSpPr/>
          <p:nvPr/>
        </p:nvSpPr>
        <p:spPr>
          <a:xfrm>
            <a:off x="143262" y="164891"/>
            <a:ext cx="5480887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algn="just"/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II. Des sociétés qui s’adaptent aux risques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A. Les outils de gestion du risque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B4E7F0-2959-4BEF-AA11-4BDDAE88A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16" y="1838304"/>
            <a:ext cx="9106368" cy="4483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04064F-7C6F-4D00-BD9C-5EDF1E2DEFAD}"/>
              </a:ext>
            </a:extLst>
          </p:cNvPr>
          <p:cNvSpPr txBox="1"/>
          <p:nvPr/>
        </p:nvSpPr>
        <p:spPr>
          <a:xfrm>
            <a:off x="392317" y="1250835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Doc.1, page 32</a:t>
            </a:r>
          </a:p>
        </p:txBody>
      </p:sp>
    </p:spTree>
    <p:extLst>
      <p:ext uri="{BB962C8B-B14F-4D97-AF65-F5344CB8AC3E}">
        <p14:creationId xmlns:p14="http://schemas.microsoft.com/office/powerpoint/2010/main" val="23048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B4FF4E-62A3-4C58-8561-4AC82937D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15" y="1152408"/>
            <a:ext cx="2063856" cy="45531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FA7972-C4C9-4C01-B058-DA88FE925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53" y="1209561"/>
            <a:ext cx="9379432" cy="44388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62F06F-8D43-4380-A769-D1E6BE69A310}"/>
              </a:ext>
            </a:extLst>
          </p:cNvPr>
          <p:cNvSpPr txBox="1"/>
          <p:nvPr/>
        </p:nvSpPr>
        <p:spPr>
          <a:xfrm>
            <a:off x="285215" y="526935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Doc.5 et 6, page 33</a:t>
            </a:r>
          </a:p>
        </p:txBody>
      </p:sp>
    </p:spTree>
    <p:extLst>
      <p:ext uri="{BB962C8B-B14F-4D97-AF65-F5344CB8AC3E}">
        <p14:creationId xmlns:p14="http://schemas.microsoft.com/office/powerpoint/2010/main" val="27127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94CCD1-F081-43DC-9584-98970352C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1" y="729000"/>
            <a:ext cx="11238037" cy="540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8E305C-41D8-468B-AABD-4F67DF815A40}"/>
              </a:ext>
            </a:extLst>
          </p:cNvPr>
          <p:cNvSpPr txBox="1"/>
          <p:nvPr/>
        </p:nvSpPr>
        <p:spPr>
          <a:xfrm>
            <a:off x="8480586" y="2250960"/>
            <a:ext cx="2467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Doc.3, page 35</a:t>
            </a:r>
          </a:p>
        </p:txBody>
      </p:sp>
    </p:spTree>
    <p:extLst>
      <p:ext uri="{BB962C8B-B14F-4D97-AF65-F5344CB8AC3E}">
        <p14:creationId xmlns:p14="http://schemas.microsoft.com/office/powerpoint/2010/main" val="94597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2BBE7C52-1F99-45D6-BDC9-06AF0F778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7" y="72959"/>
            <a:ext cx="11882445" cy="424826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kern="14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Étude de cas 1 : </a:t>
            </a:r>
            <a:r>
              <a:rPr lang="fr-FR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L’impact du changement climatique sur un espace densément peuplé : le Bangladesh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867983-EEE6-4E66-AB50-1C9AE28F0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7" y="672662"/>
            <a:ext cx="4249910" cy="576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D31924C-4477-4897-B804-91A360EB1356}"/>
              </a:ext>
            </a:extLst>
          </p:cNvPr>
          <p:cNvSpPr txBox="1"/>
          <p:nvPr/>
        </p:nvSpPr>
        <p:spPr>
          <a:xfrm>
            <a:off x="4939862" y="1273259"/>
            <a:ext cx="70973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Superficie : 147 570 km</a:t>
            </a:r>
            <a:r>
              <a:rPr lang="fr-FR" sz="2400" b="1" baseline="30000" dirty="0">
                <a:latin typeface="Century Gothic" panose="020B0502020202020204" pitchFamily="34" charset="0"/>
              </a:rPr>
              <a:t>2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Population : 163 millions d’habitants (2020)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Densité de population : 1 102 hab./km²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Capitale : Dhaka / Dacca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PIB/hab. : 1 500 $ (2008)</a:t>
            </a:r>
          </a:p>
          <a:p>
            <a:pPr algn="just"/>
            <a:r>
              <a:rPr lang="fr-FR" sz="2400" b="1" dirty="0">
                <a:latin typeface="Century Gothic" panose="020B0502020202020204" pitchFamily="34" charset="0"/>
              </a:rPr>
              <a:t>◗ IDH : 0,614 (Rang en 2018 : 135)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1BEC53-1528-464A-8886-0C601A1815D3}"/>
              </a:ext>
            </a:extLst>
          </p:cNvPr>
          <p:cNvSpPr txBox="1"/>
          <p:nvPr/>
        </p:nvSpPr>
        <p:spPr>
          <a:xfrm>
            <a:off x="9312334" y="623912"/>
            <a:ext cx="272488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PAGES 10 à 13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9861" y="3790434"/>
            <a:ext cx="6681332" cy="1477328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L'indice de développement humain ou IDH est un indice statistique pour évaluer le taux de développement humain des pays du monde. L'IDH se fonde sur trois critères : le PIB par habitant, l'espérance de vie à la naissance et le niveau d'éducation des enfants de 17 ans et plus.</a:t>
            </a:r>
          </a:p>
        </p:txBody>
      </p:sp>
    </p:spTree>
    <p:extLst>
      <p:ext uri="{BB962C8B-B14F-4D97-AF65-F5344CB8AC3E}">
        <p14:creationId xmlns:p14="http://schemas.microsoft.com/office/powerpoint/2010/main" val="22189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96DC338-63CD-4DFB-B669-5FA191E89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" y="1268999"/>
            <a:ext cx="4211243" cy="43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CA7C83-FA39-408A-9EA4-4B6772D20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54" y="2060999"/>
            <a:ext cx="7407901" cy="273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B0FD11-1939-4B03-839B-1ABFD5A93DD1}"/>
              </a:ext>
            </a:extLst>
          </p:cNvPr>
          <p:cNvSpPr txBox="1"/>
          <p:nvPr/>
        </p:nvSpPr>
        <p:spPr>
          <a:xfrm>
            <a:off x="6169525" y="807334"/>
            <a:ext cx="4289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latin typeface="Century Gothic" panose="020B0502020202020204" pitchFamily="34" charset="0"/>
              </a:rPr>
              <a:t>Doc.2 et 6, pages 36-37</a:t>
            </a:r>
          </a:p>
        </p:txBody>
      </p:sp>
    </p:spTree>
    <p:extLst>
      <p:ext uri="{BB962C8B-B14F-4D97-AF65-F5344CB8AC3E}">
        <p14:creationId xmlns:p14="http://schemas.microsoft.com/office/powerpoint/2010/main" val="38767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D266D8-5318-4358-B35D-48EB28B89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6675"/>
            <a:ext cx="97536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C223D4-703F-4BD6-A5C0-716761D23470}"/>
              </a:ext>
            </a:extLst>
          </p:cNvPr>
          <p:cNvSpPr/>
          <p:nvPr/>
        </p:nvSpPr>
        <p:spPr>
          <a:xfrm>
            <a:off x="143262" y="164891"/>
            <a:ext cx="4638945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algn="just"/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II. Des sociétés qui s’adaptent aux risques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B. Les échelles de gestion du risque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27BDC0-9736-43AD-9C33-31BE1FC79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99" y="189000"/>
            <a:ext cx="7147839" cy="64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A9CDAD-EF96-4F84-9A72-0A20F73CA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7" y="1279516"/>
            <a:ext cx="4658500" cy="27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0932F0-423C-4C16-81F7-566C78F13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7" y="4150478"/>
            <a:ext cx="4664314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44C6BF8D-1192-41E5-AA96-43ADE401D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8578542"/>
              </p:ext>
            </p:extLst>
          </p:nvPr>
        </p:nvGraphicFramePr>
        <p:xfrm>
          <a:off x="5486419" y="1181639"/>
          <a:ext cx="6416455" cy="530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5" name="Image 54">
            <a:extLst>
              <a:ext uri="{FF2B5EF4-FFF2-40B4-BE49-F238E27FC236}">
                <a16:creationId xmlns:a16="http://schemas.microsoft.com/office/drawing/2014/main" id="{F50203F4-73B2-47C5-943B-29C62FE255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99" y="2330224"/>
            <a:ext cx="7696575" cy="3960000"/>
          </a:xfrm>
          <a:prstGeom prst="rect">
            <a:avLst/>
          </a:prstGeom>
        </p:spPr>
      </p:pic>
      <p:sp>
        <p:nvSpPr>
          <p:cNvPr id="56" name="Text Box 5">
            <a:extLst>
              <a:ext uri="{FF2B5EF4-FFF2-40B4-BE49-F238E27FC236}">
                <a16:creationId xmlns:a16="http://schemas.microsoft.com/office/drawing/2014/main" id="{541C72FB-8228-4E41-BD4B-5B3D8C813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298" y="1875454"/>
            <a:ext cx="7696575" cy="3422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effectLst/>
                <a:latin typeface="Arial Narrow" panose="020B0606020202030204" pitchFamily="34" charset="0"/>
              </a:rPr>
              <a:t>La reconstruction, Nouvelle Orléans, 2006.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CD70BB3-4AD5-4350-8E61-C6EA3B680068}"/>
              </a:ext>
            </a:extLst>
          </p:cNvPr>
          <p:cNvSpPr txBox="1"/>
          <p:nvPr/>
        </p:nvSpPr>
        <p:spPr>
          <a:xfrm>
            <a:off x="143261" y="998291"/>
            <a:ext cx="4292105" cy="160043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L’</a:t>
            </a:r>
            <a:r>
              <a:rPr lang="fr-FR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ouragan Katrina </a:t>
            </a:r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(2005) est l'un des </a:t>
            </a:r>
            <a:r>
              <a:rPr lang="fr-FR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ouragans les plus puissants de l'histoire des États-Unis</a:t>
            </a:r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. Environ </a:t>
            </a:r>
            <a:r>
              <a:rPr lang="fr-FR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1 836 personnes sont mortes</a:t>
            </a:r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, victimes de l'</a:t>
            </a:r>
            <a:r>
              <a:rPr lang="fr-FR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ouragan</a:t>
            </a:r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 et des </a:t>
            </a:r>
            <a:r>
              <a:rPr lang="fr-FR" sz="1400" b="1" dirty="0">
                <a:solidFill>
                  <a:schemeClr val="bg2"/>
                </a:solidFill>
                <a:latin typeface="Century Gothic" panose="020B0502020202020204" pitchFamily="34" charset="0"/>
              </a:rPr>
              <a:t>très fortes inondations</a:t>
            </a:r>
            <a:r>
              <a:rPr lang="fr-FR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, faisant de Katrina l'ouragan le plus meurtrier depuis 1998. Les dégâts ont été estimés à plus de 108 milliards de dollars (2005).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7E792F-4CE7-4BE1-9900-58EEAD0CCE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4" y="2724243"/>
            <a:ext cx="3628497" cy="360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FE7889-C301-42D0-BADC-AF98F50EB572}"/>
              </a:ext>
            </a:extLst>
          </p:cNvPr>
          <p:cNvSpPr/>
          <p:nvPr/>
        </p:nvSpPr>
        <p:spPr>
          <a:xfrm>
            <a:off x="143262" y="164891"/>
            <a:ext cx="5480887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algn="just"/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II. Des sociétés qui s’adaptent aux risques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B. Les échelles de gestion du risque</a:t>
            </a:r>
          </a:p>
        </p:txBody>
      </p:sp>
    </p:spTree>
    <p:extLst>
      <p:ext uri="{BB962C8B-B14F-4D97-AF65-F5344CB8AC3E}">
        <p14:creationId xmlns:p14="http://schemas.microsoft.com/office/powerpoint/2010/main" val="17027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F0576241-BEC7-4A5E-86F9-6E183D120F1B}"/>
              </a:ext>
            </a:extLst>
          </p:cNvPr>
          <p:cNvSpPr/>
          <p:nvPr/>
        </p:nvSpPr>
        <p:spPr>
          <a:xfrm>
            <a:off x="3589279" y="3176285"/>
            <a:ext cx="41044" cy="410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13F0B95-7190-4BA9-99E6-B04CAC1D2919}"/>
              </a:ext>
            </a:extLst>
          </p:cNvPr>
          <p:cNvSpPr/>
          <p:nvPr/>
        </p:nvSpPr>
        <p:spPr>
          <a:xfrm>
            <a:off x="143262" y="164891"/>
            <a:ext cx="10652200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algn="just"/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II. Des sociétés qui s’adaptent aux risques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B. Les échelles de gestion du risque</a:t>
            </a:r>
          </a:p>
          <a:p>
            <a:pPr algn="just"/>
            <a:r>
              <a:rPr lang="fr-FR" sz="2000" b="1" kern="1400" dirty="0">
                <a:solidFill>
                  <a:srgbClr val="00B050"/>
                </a:solidFill>
                <a:latin typeface="Century Gothic" panose="020B0502020202020204" pitchFamily="34" charset="0"/>
              </a:rPr>
              <a:t>= Mettre en place une gouvernance mondiale : l’accord de Paris sur le climat (2015)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635403-99FE-4814-B8AD-7F412B7FF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28" y="1644389"/>
            <a:ext cx="8503510" cy="432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87AAA29-9F32-4D9F-8701-E82196BC3A16}"/>
              </a:ext>
            </a:extLst>
          </p:cNvPr>
          <p:cNvSpPr txBox="1"/>
          <p:nvPr/>
        </p:nvSpPr>
        <p:spPr>
          <a:xfrm>
            <a:off x="143262" y="1419121"/>
            <a:ext cx="3248025" cy="4770537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u="sng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Document 1</a:t>
            </a:r>
          </a:p>
          <a:p>
            <a:pPr algn="ctr"/>
            <a:endParaRPr lang="fr-FR" sz="1600" b="1" u="sng" dirty="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« Un jour historique pour la planète » : l’adoption d’un accord universel pour le climat à Paris. </a:t>
            </a:r>
          </a:p>
          <a:p>
            <a:pPr algn="ctr"/>
            <a:endParaRPr lang="fr-FR" sz="1600" b="1" dirty="0">
              <a:solidFill>
                <a:schemeClr val="bg2"/>
              </a:solidFill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Le 12 décembre 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2015</a:t>
            </a:r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lors de la 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COP21</a:t>
            </a:r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un 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accord</a:t>
            </a:r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est 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adopté</a:t>
            </a:r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par les représentants des 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195 pays présents et l’Union Européenne </a:t>
            </a:r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réunis à la 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21</a:t>
            </a:r>
            <a:r>
              <a:rPr lang="fr-FR" sz="1600" b="1" baseline="300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Conférence </a:t>
            </a:r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organisée à Paris sous l’égide des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Nations Unies</a:t>
            </a:r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 L’objectif était de trouver un accord afin de </a:t>
            </a:r>
            <a:r>
              <a:rPr lang="fr-FR" sz="16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limiter à 2°C le réchauffement climatique global </a:t>
            </a:r>
            <a:r>
              <a:rPr lang="fr-FR" sz="16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à l’ère préindustrielle (vers 1850).</a:t>
            </a:r>
            <a:endParaRPr lang="fr-FR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9BF990-7317-43D5-BE3A-1AA4FD575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5" y="872718"/>
            <a:ext cx="1152149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CE9BB8-C6D0-4BF9-803C-5F61D7691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17" y="189000"/>
            <a:ext cx="8811166" cy="648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762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D1729E-6F7A-42D1-A91D-31E68AAC8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92" y="183792"/>
            <a:ext cx="9252733" cy="648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49F325-A159-4FE9-8810-0AD839B6DAA1}"/>
              </a:ext>
            </a:extLst>
          </p:cNvPr>
          <p:cNvSpPr txBox="1"/>
          <p:nvPr/>
        </p:nvSpPr>
        <p:spPr>
          <a:xfrm>
            <a:off x="198075" y="607636"/>
            <a:ext cx="2293263" cy="5632311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u="sng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Document 5</a:t>
            </a:r>
          </a:p>
          <a:p>
            <a:pPr algn="ctr"/>
            <a:endParaRPr lang="fr-FR" b="1" u="sng" dirty="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Manifestation lors de la COP24 à Katowice (Pologne) en décembre 2018</a:t>
            </a:r>
            <a:r>
              <a:rPr lang="fr-FR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fr-FR" dirty="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ctr"/>
            <a:r>
              <a:rPr lang="fr-FR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Les manifestants réclament la </a:t>
            </a:r>
            <a:r>
              <a:rPr lang="fr-FR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fin des énergies fossiles </a:t>
            </a:r>
            <a:r>
              <a:rPr lang="fr-FR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(charbon, pétrole, gaz naturel) </a:t>
            </a:r>
            <a:r>
              <a:rPr lang="fr-FR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responsables</a:t>
            </a:r>
            <a:r>
              <a:rPr lang="fr-FR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d’une </a:t>
            </a:r>
            <a:r>
              <a:rPr lang="fr-FR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grande partie des émissions de gaz à effet de serre </a:t>
            </a:r>
            <a:r>
              <a:rPr lang="fr-FR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(GES). </a:t>
            </a:r>
          </a:p>
        </p:txBody>
      </p:sp>
    </p:spTree>
    <p:extLst>
      <p:ext uri="{BB962C8B-B14F-4D97-AF65-F5344CB8AC3E}">
        <p14:creationId xmlns:p14="http://schemas.microsoft.com/office/powerpoint/2010/main" val="14506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F0576241-BEC7-4A5E-86F9-6E183D120F1B}"/>
              </a:ext>
            </a:extLst>
          </p:cNvPr>
          <p:cNvSpPr/>
          <p:nvPr/>
        </p:nvSpPr>
        <p:spPr>
          <a:xfrm>
            <a:off x="3589279" y="3176285"/>
            <a:ext cx="41044" cy="410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0FAEBAA9-F19F-42E1-AB26-188C959C06D7}"/>
              </a:ext>
            </a:extLst>
          </p:cNvPr>
          <p:cNvSpPr txBox="1"/>
          <p:nvPr/>
        </p:nvSpPr>
        <p:spPr>
          <a:xfrm>
            <a:off x="5932553" y="1224283"/>
            <a:ext cx="5952738" cy="32932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Sujet - Vers la gestion mondiale d’un risque global.</a:t>
            </a:r>
          </a:p>
          <a:p>
            <a:pPr algn="just"/>
            <a:r>
              <a:rPr lang="fr-FR" dirty="0">
                <a:solidFill>
                  <a:schemeClr val="bg2"/>
                </a:solidFill>
                <a:latin typeface="Century Gothic" panose="020B0502020202020204" pitchFamily="34" charset="0"/>
              </a:rPr>
              <a:t>Consigne - Vous montrerez à l’aide des documents d’appui comment les accords de Paris cherchent à limiter le changement climatique.</a:t>
            </a:r>
          </a:p>
          <a:p>
            <a:pPr algn="just"/>
            <a:endParaRPr lang="fr-FR" sz="10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fr-FR" b="1" dirty="0">
                <a:solidFill>
                  <a:schemeClr val="bg2"/>
                </a:solidFill>
                <a:latin typeface="Century Gothic" panose="020B0502020202020204" pitchFamily="34" charset="0"/>
              </a:rPr>
              <a:t>Démarche à suivre : </a:t>
            </a:r>
          </a:p>
          <a:p>
            <a:pPr algn="just"/>
            <a:r>
              <a:rPr lang="fr-FR" dirty="0">
                <a:solidFill>
                  <a:schemeClr val="bg2"/>
                </a:solidFill>
                <a:latin typeface="Century Gothic" panose="020B0502020202020204" pitchFamily="34" charset="0"/>
              </a:rPr>
              <a:t>- Trouvez le titre du schéma puis des parties de la légende</a:t>
            </a:r>
          </a:p>
          <a:p>
            <a:pPr algn="just"/>
            <a:r>
              <a:rPr lang="fr-FR" dirty="0">
                <a:solidFill>
                  <a:schemeClr val="bg2"/>
                </a:solidFill>
                <a:latin typeface="Century Gothic" panose="020B0502020202020204" pitchFamily="34" charset="0"/>
              </a:rPr>
              <a:t>- Choisissez les figurés à cartographier (type, couleur) dans chaque partie</a:t>
            </a:r>
          </a:p>
          <a:p>
            <a:pPr algn="just"/>
            <a:r>
              <a:rPr lang="fr-FR" dirty="0">
                <a:solidFill>
                  <a:schemeClr val="bg2"/>
                </a:solidFill>
                <a:latin typeface="Century Gothic" panose="020B0502020202020204" pitchFamily="34" charset="0"/>
              </a:rPr>
              <a:t>- Déterminez la nomenclature et comment l’écrire</a:t>
            </a:r>
          </a:p>
          <a:p>
            <a:pPr algn="just"/>
            <a:r>
              <a:rPr lang="fr-FR" dirty="0">
                <a:solidFill>
                  <a:schemeClr val="bg2"/>
                </a:solidFill>
                <a:latin typeface="Century Gothic" panose="020B0502020202020204" pitchFamily="34" charset="0"/>
              </a:rPr>
              <a:t>- Réalisez le schéma</a:t>
            </a:r>
          </a:p>
        </p:txBody>
      </p:sp>
      <p:sp>
        <p:nvSpPr>
          <p:cNvPr id="82" name="Text Box 7">
            <a:extLst>
              <a:ext uri="{FF2B5EF4-FFF2-40B4-BE49-F238E27FC236}">
                <a16:creationId xmlns:a16="http://schemas.microsoft.com/office/drawing/2014/main" id="{F3498441-9B16-48E4-AB8D-2DC40AAE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553" y="164891"/>
            <a:ext cx="5952738" cy="889873"/>
          </a:xfrm>
          <a:prstGeom prst="rect">
            <a:avLst/>
          </a:prstGeom>
          <a:solidFill>
            <a:srgbClr val="FFFFFF"/>
          </a:solidFill>
          <a:ln w="254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24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Méthode </a:t>
            </a:r>
            <a:r>
              <a:rPr lang="fr-FR" sz="2400" b="1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- La cartographie : </a:t>
            </a:r>
          </a:p>
          <a:p>
            <a:pPr algn="ctr"/>
            <a:r>
              <a:rPr lang="fr-FR" sz="2400" b="1" kern="1400" dirty="0">
                <a:solidFill>
                  <a:srgbClr val="000000"/>
                </a:solidFill>
                <a:latin typeface="Century Gothic" panose="020B0502020202020204" pitchFamily="34" charset="0"/>
              </a:rPr>
              <a:t>réalisation d’un schéma 1/2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13F0B95-7190-4BA9-99E6-B04CAC1D2919}"/>
              </a:ext>
            </a:extLst>
          </p:cNvPr>
          <p:cNvSpPr/>
          <p:nvPr/>
        </p:nvSpPr>
        <p:spPr>
          <a:xfrm>
            <a:off x="143262" y="164891"/>
            <a:ext cx="5480887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lIns="180000" rIns="36000">
            <a:spAutoFit/>
          </a:bodyPr>
          <a:lstStyle/>
          <a:p>
            <a:pPr algn="just"/>
            <a:r>
              <a:rPr lang="fr-FR" sz="2000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II. Des sociétés qui s’adaptent aux risques</a:t>
            </a:r>
          </a:p>
          <a:p>
            <a:pPr algn="just"/>
            <a:r>
              <a:rPr lang="fr-FR" sz="2000" b="1" kern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B. Les échelles de gestion du risque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2151AF-8F59-41FA-B9CB-54CAAF4EB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77" y="1054764"/>
            <a:ext cx="3536855" cy="25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4C0FF5-322E-4A80-BD8E-CB4EFB621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04" y="375675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F0576241-BEC7-4A5E-86F9-6E183D120F1B}"/>
              </a:ext>
            </a:extLst>
          </p:cNvPr>
          <p:cNvSpPr/>
          <p:nvPr/>
        </p:nvSpPr>
        <p:spPr>
          <a:xfrm>
            <a:off x="3589279" y="3176285"/>
            <a:ext cx="41044" cy="410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4D3422-2246-40C5-A1C7-1EB67106E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0" y="1042572"/>
            <a:ext cx="6568440" cy="46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B751FE-11F2-4547-B696-508D4CA93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10" y="104257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A67E745-7CA9-4EA9-8B73-D368C4E07D5B}"/>
              </a:ext>
            </a:extLst>
          </p:cNvPr>
          <p:cNvSpPr txBox="1"/>
          <p:nvPr/>
        </p:nvSpPr>
        <p:spPr>
          <a:xfrm>
            <a:off x="310055" y="581569"/>
            <a:ext cx="11571890" cy="2308324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u="sng" dirty="0">
                <a:solidFill>
                  <a:srgbClr val="C00000"/>
                </a:solidFill>
                <a:latin typeface="Century Gothic" panose="020B0502020202020204" pitchFamily="34" charset="0"/>
              </a:rPr>
              <a:t>Étude de cas 1</a:t>
            </a:r>
            <a:r>
              <a:rPr lang="fr-FR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: L’impact du changement climatique sur un espace densément peuplé : le Bangladesh (PAGES 10 à 13)</a:t>
            </a:r>
          </a:p>
          <a:p>
            <a:pPr algn="just"/>
            <a:endParaRPr lang="fr-FR" sz="24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fr-FR" sz="2400" b="1" u="sng" dirty="0">
                <a:solidFill>
                  <a:srgbClr val="00B050"/>
                </a:solidFill>
                <a:latin typeface="Century Gothic" panose="020B0502020202020204" pitchFamily="34" charset="0"/>
              </a:rPr>
              <a:t>PB</a:t>
            </a:r>
            <a:r>
              <a:rPr lang="fr-FR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: Comment le Bangladesh fait-il face au changement climatique global ?</a:t>
            </a:r>
          </a:p>
          <a:p>
            <a:pPr algn="just"/>
            <a:endParaRPr lang="fr-FR" sz="24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fr-FR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A/ Pourquoi une telle vulnérabilité au changement climatique ? </a:t>
            </a:r>
            <a:r>
              <a:rPr lang="fr-FR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PAGES 10 et 11</a:t>
            </a:r>
            <a:endParaRPr lang="fr-FR" sz="2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3ACE47-D206-4B97-BAEF-7BB1F845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64"/>
            <a:ext cx="12192000" cy="615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F06C84-5242-4E79-BCAD-15BFAB90C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8" y="729000"/>
            <a:ext cx="1182074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1C90DB-00D3-4189-B6AE-BB4DA851AE9A}"/>
              </a:ext>
            </a:extLst>
          </p:cNvPr>
          <p:cNvSpPr txBox="1"/>
          <p:nvPr/>
        </p:nvSpPr>
        <p:spPr>
          <a:xfrm>
            <a:off x="266700" y="535573"/>
            <a:ext cx="11658600" cy="476335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fr-FR" sz="2400" b="1" cap="small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Conclusion</a:t>
            </a:r>
            <a:endParaRPr lang="fr-FR" sz="2400" dirty="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fr-FR" sz="2400" b="1" u="sng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Problématique</a:t>
            </a:r>
            <a:r>
              <a:rPr lang="fr-FR" sz="2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: Comment les sociétés humaines peuvent-elles s’adapter à des risques toujours plus nombreux et toujours plus puissants ?</a:t>
            </a:r>
            <a:endParaRPr lang="fr-FR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just"/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</a:p>
          <a:p>
            <a:pPr algn="just"/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Les sociétés sont toutes confrontées à des risques nombreux et variés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 Mais elles n’y sont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pas toutes exposées de la même façon 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: leur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vulnérabilité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est en fonction de leur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localisation sur la planète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de leurs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densités de population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de leur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niveau de développement 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et du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changement climatique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 </a:t>
            </a:r>
          </a:p>
          <a:p>
            <a:pPr algn="just"/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Cependant, les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sociétés tentent 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– à la hauteur de leurs moyens –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de prévoir, de prévenir et de gérer les risques pour en limiter les impacts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 L’enjeu actuel réside dans une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coopération internationale 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à l’heure où les </a:t>
            </a:r>
            <a:r>
              <a:rPr lang="fr-FR" sz="2400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risques sont de plus en plus globaux</a:t>
            </a:r>
            <a:r>
              <a:rPr lang="fr-FR" sz="2400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580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78FF16-6DCE-4B0A-8524-001CF8F44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2357" r="1340" b="10265"/>
          <a:stretch>
            <a:fillRect/>
          </a:stretch>
        </p:blipFill>
        <p:spPr bwMode="auto">
          <a:xfrm>
            <a:off x="154776" y="1188845"/>
            <a:ext cx="6248982" cy="3003781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8000"/>
                  </a:outerShdw>
                </a:effectLst>
              </a14:hiddenEffects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B3B65AE9-CCB4-4590-9DFF-8B81E3E3C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6" y="572205"/>
            <a:ext cx="6248983" cy="542220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Document 1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Le Bangladesh : un espace densément peuplé, très exposé aux risques 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42D004-1693-438B-A953-6A94D2338BF7}"/>
              </a:ext>
            </a:extLst>
          </p:cNvPr>
          <p:cNvSpPr/>
          <p:nvPr/>
        </p:nvSpPr>
        <p:spPr>
          <a:xfrm>
            <a:off x="6553200" y="572205"/>
            <a:ext cx="5484022" cy="2508379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500" b="1" u="sng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Consigne</a:t>
            </a:r>
            <a:r>
              <a:rPr lang="fr-FR" sz="1500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 : À l’aide des réponses aux questions, réalisez un schéma fléché qui explique comment le Bangladesh gère les risques liés au changement climatique.</a:t>
            </a:r>
          </a:p>
          <a:p>
            <a:pPr algn="just"/>
            <a:r>
              <a:rPr lang="fr-FR" sz="1400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1. Au Bangladesh, quels sont les risques accrus par le changement climatique (doc. 1) ?  </a:t>
            </a:r>
          </a:p>
          <a:p>
            <a:pPr algn="just"/>
            <a:r>
              <a:rPr lang="fr-FR" sz="1400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2. Quels sont les facteurs aggravants en termes de population et de développement (doc. 1 &amp; 9) ?  </a:t>
            </a:r>
          </a:p>
          <a:p>
            <a:pPr algn="just"/>
            <a:r>
              <a:rPr lang="fr-FR" sz="1400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3. Quelles sont les conséquences de ces risques sur la population (doc. 9) ? </a:t>
            </a:r>
          </a:p>
          <a:p>
            <a:pPr algn="just"/>
            <a:r>
              <a:rPr lang="fr-FR" sz="1400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4. Quels progrès ont été accomplis en matière de gestion du risque (aménagements et acteurs) (doc. 7 &amp; 9) ? 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124FFCD0-9C0F-4E61-B6BF-0C980EBFC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7" y="72959"/>
            <a:ext cx="11882445" cy="424826"/>
          </a:xfrm>
          <a:prstGeom prst="rect">
            <a:avLst/>
          </a:prstGeom>
          <a:solidFill>
            <a:schemeClr val="tx1"/>
          </a:solidFill>
          <a:ln w="38100">
            <a:solidFill>
              <a:srgbClr val="C00000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kern="1400" cap="small" dirty="0">
                <a:solidFill>
                  <a:srgbClr val="C00000"/>
                </a:solidFill>
                <a:latin typeface="Century Gothic" panose="020B0502020202020204" pitchFamily="34" charset="0"/>
              </a:rPr>
              <a:t>Étude de cas 1 : </a:t>
            </a:r>
            <a:r>
              <a:rPr lang="fr-FR" b="1" kern="1400" dirty="0">
                <a:solidFill>
                  <a:srgbClr val="C00000"/>
                </a:solidFill>
                <a:latin typeface="Century Gothic" panose="020B0502020202020204" pitchFamily="34" charset="0"/>
              </a:rPr>
              <a:t>L’impact du changement climatique sur un espace densément peuplé : le Bangladesh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C0342B-DC63-4D5D-AEFA-2C0690E06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6" y="4267046"/>
            <a:ext cx="6248982" cy="25200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B24DDF-3FAE-4A22-82B2-2D1976DBC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38" y="3185041"/>
            <a:ext cx="3241546" cy="36000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9418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F9B214-7970-45D6-92F1-D3925E9A3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4" y="1019767"/>
            <a:ext cx="11193492" cy="54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3CA6167A-F2DD-4A8C-A504-E398BED0E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54" y="414011"/>
            <a:ext cx="11193492" cy="415767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Document 1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Le Bangladesh : un espace densément peuplé, très exposé aux risques 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949" y="437450"/>
            <a:ext cx="11810317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b="1" kern="1400" dirty="0">
                <a:solidFill>
                  <a:schemeClr val="bg2"/>
                </a:solidFill>
                <a:latin typeface="Century Gothic" panose="020B0502020202020204" pitchFamily="34" charset="0"/>
              </a:rPr>
              <a:t>1. Au Bangladesh, quels sont les risques accrus par le changement climatique (doc. 1) ?  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E062741B-CFF2-4BF3-8134-767DFA4FC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75" y="983605"/>
            <a:ext cx="3470391" cy="1420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 algn="ctr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1. Des risques accrus par le changement climatique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Century Gothic" panose="020B0502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500" dirty="0">
                <a:solidFill>
                  <a:schemeClr val="bg2"/>
                </a:solidFill>
                <a:latin typeface="Century Gothic" panose="020B0502020202020204" pitchFamily="34" charset="0"/>
              </a:rPr>
              <a:t>Cyclone littoral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Inondation fluviale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Century Gothic" panose="020B0502020202020204" pitchFamily="34" charset="0"/>
              </a:rPr>
              <a:t>Submersion marine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F9B214-7970-45D6-92F1-D3925E9A3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9" y="983605"/>
            <a:ext cx="8208572" cy="396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6791497" y="2643447"/>
            <a:ext cx="1338349" cy="706582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>
            <a:stCxn id="5" idx="6"/>
          </p:cNvCxnSpPr>
          <p:nvPr/>
        </p:nvCxnSpPr>
        <p:spPr>
          <a:xfrm flipV="1">
            <a:off x="8129846" y="2581370"/>
            <a:ext cx="2169623" cy="415368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3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ception à bandes gris-bleu 16 x 9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035_TF02895254" id="{20FCFAD9-0B57-4B7B-ABD0-EAF3E962D63B}" vid="{D91FCD66-AF7E-4521-A236-A73F3BDC346B}"/>
    </a:ext>
  </a:extLst>
</a:theme>
</file>

<file path=ppt/theme/theme2.xml><?xml version="1.0" encoding="utf-8"?>
<a:theme xmlns:a="http://schemas.openxmlformats.org/drawingml/2006/main" name="Thème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B0D886-CB8D-4564-A797-C05BC7D513A8}">
  <ds:schemaRefs>
    <ds:schemaRef ds:uri="http://purl.org/dc/elements/1.1/"/>
    <ds:schemaRef ds:uri="http://schemas.microsoft.com/office/2006/documentManagement/types"/>
    <ds:schemaRef ds:uri="a4f35948-e619-41b3-aa29-22878b09cfd2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0262f94-9f35-4ac3-9a90-690165a166b7"/>
  </ds:schemaRefs>
</ds:datastoreItem>
</file>

<file path=customXml/itemProps3.xml><?xml version="1.0" encoding="utf-8"?>
<ds:datastoreItem xmlns:ds="http://schemas.openxmlformats.org/officeDocument/2006/customXml" ds:itemID="{ED65A2C9-CB67-4F36-A412-EEC1AD297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à bandes bleu-vert (grand écran)</Template>
  <TotalTime>1035</TotalTime>
  <Words>3312</Words>
  <Application>Microsoft Office PowerPoint</Application>
  <PresentationFormat>Grand écran</PresentationFormat>
  <Paragraphs>329</Paragraphs>
  <Slides>62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70" baseType="lpstr">
      <vt:lpstr>Arial</vt:lpstr>
      <vt:lpstr>Arial Narrow</vt:lpstr>
      <vt:lpstr>Calibri</vt:lpstr>
      <vt:lpstr>Century Gothic</vt:lpstr>
      <vt:lpstr>Garamond</vt:lpstr>
      <vt:lpstr>MiloPro</vt:lpstr>
      <vt:lpstr>Tw Cen MT Condensed Extra Bold</vt:lpstr>
      <vt:lpstr>Conception à bandes gris-bleu 16 x 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Olivia Saldana</dc:creator>
  <cp:lastModifiedBy>Olivia Saldana</cp:lastModifiedBy>
  <cp:revision>130</cp:revision>
  <dcterms:created xsi:type="dcterms:W3CDTF">2020-11-08T09:27:56Z</dcterms:created>
  <dcterms:modified xsi:type="dcterms:W3CDTF">2020-12-10T17:45:58Z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