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83" r:id="rId2"/>
  </p:sldMasterIdLst>
  <p:notesMasterIdLst>
    <p:notesMasterId r:id="rId16"/>
  </p:notesMasterIdLst>
  <p:handoutMasterIdLst>
    <p:handoutMasterId r:id="rId17"/>
  </p:handoutMasterIdLst>
  <p:sldIdLst>
    <p:sldId id="282" r:id="rId3"/>
    <p:sldId id="350" r:id="rId4"/>
    <p:sldId id="349" r:id="rId5"/>
    <p:sldId id="281" r:id="rId6"/>
    <p:sldId id="307" r:id="rId7"/>
    <p:sldId id="351" r:id="rId8"/>
    <p:sldId id="352" r:id="rId9"/>
    <p:sldId id="353" r:id="rId10"/>
    <p:sldId id="357" r:id="rId11"/>
    <p:sldId id="354" r:id="rId12"/>
    <p:sldId id="355" r:id="rId13"/>
    <p:sldId id="356" r:id="rId14"/>
    <p:sldId id="34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n Célestra" initials="JC" lastIdx="0" clrIdx="0">
    <p:extLst>
      <p:ext uri="{19B8F6BF-5375-455C-9EA6-DF929625EA0E}">
        <p15:presenceInfo xmlns:p15="http://schemas.microsoft.com/office/powerpoint/2012/main" userId="b9094a01005db95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8E5"/>
    <a:srgbClr val="93BCD5"/>
    <a:srgbClr val="E47848"/>
    <a:srgbClr val="000000"/>
    <a:srgbClr val="925A00"/>
    <a:srgbClr val="C59EE2"/>
    <a:srgbClr val="2F5D79"/>
    <a:srgbClr val="274C63"/>
    <a:srgbClr val="AC924A"/>
    <a:srgbClr val="CBAB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627" autoAdjust="0"/>
  </p:normalViewPr>
  <p:slideViewPr>
    <p:cSldViewPr>
      <p:cViewPr varScale="1">
        <p:scale>
          <a:sx n="57" d="100"/>
          <a:sy n="57" d="100"/>
        </p:scale>
        <p:origin x="607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2" d="100"/>
          <a:sy n="72" d="100"/>
        </p:scale>
        <p:origin x="1872" y="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B32F-B87E-4B83-B866-F64CBC935662}" type="datetimeFigureOut">
              <a:rPr lang="fr-FR" smtClean="0"/>
              <a:t>12/12/2020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B4FA8-DBC0-416E-ADAE-123827D23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730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486A9-568B-4818-9E9B-6BD88DCCE9EF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61852-AAA4-4A18-BB22-831A4F8E7A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76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336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461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956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416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831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857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445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185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919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16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178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Faire changer les cartons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61852-AAA4-4A18-BB22-831A4F8E7AE6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092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963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rgbClr val="2F5D79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93232"/>
            <a:ext cx="8458200" cy="499864"/>
          </a:xfrm>
          <a:noFill/>
        </p:spPr>
        <p:txBody>
          <a:bodyPr/>
          <a:lstStyle>
            <a:lvl1pPr marL="0" indent="0" algn="l">
              <a:buNone/>
              <a:defRPr>
                <a:solidFill>
                  <a:srgbClr val="B36B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12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3949" y="1556792"/>
            <a:ext cx="8252507" cy="591344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49" y="2204864"/>
            <a:ext cx="8229600" cy="4272136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504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963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rgbClr val="2F5D79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93232"/>
            <a:ext cx="8458200" cy="499864"/>
          </a:xfrm>
          <a:noFill/>
        </p:spPr>
        <p:txBody>
          <a:bodyPr/>
          <a:lstStyle>
            <a:lvl1pPr marL="0" indent="0" algn="l">
              <a:buNone/>
              <a:defRPr>
                <a:solidFill>
                  <a:srgbClr val="B36B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12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 </a:t>
            </a:r>
          </a:p>
        </p:txBody>
      </p:sp>
    </p:spTree>
    <p:extLst>
      <p:ext uri="{BB962C8B-B14F-4D97-AF65-F5344CB8AC3E}">
        <p14:creationId xmlns:p14="http://schemas.microsoft.com/office/powerpoint/2010/main" val="316653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3949" y="1556792"/>
            <a:ext cx="8252507" cy="591344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49" y="2204864"/>
            <a:ext cx="8229600" cy="4272136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504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La chimie en nettoyage hôtelier</a:t>
            </a:r>
          </a:p>
        </p:txBody>
      </p:sp>
    </p:spTree>
    <p:extLst>
      <p:ext uri="{BB962C8B-B14F-4D97-AF65-F5344CB8AC3E}">
        <p14:creationId xmlns:p14="http://schemas.microsoft.com/office/powerpoint/2010/main" val="140644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rgbClr val="93BCD5"/>
            </a:gs>
            <a:gs pos="100000">
              <a:srgbClr val="93BC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0664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624" y="533400"/>
            <a:ext cx="7499176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925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12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Intitulé de la formation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64D16D5-1D48-4F10-9B4C-DD4B2DF8176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7" y="552658"/>
            <a:ext cx="806424" cy="7743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2F5D79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rgbClr val="93BCD5"/>
            </a:gs>
            <a:gs pos="100000">
              <a:srgbClr val="93BC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0664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7624" y="533400"/>
            <a:ext cx="7499176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925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E232B512-FA99-4A0D-B4B7-F8DDFD8CAEA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12" y="5588"/>
            <a:ext cx="7488832" cy="324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anchor="ctr" anchorCtr="0"/>
          <a:lstStyle>
            <a:lvl1pPr algn="l">
              <a:defRPr sz="1600" i="1">
                <a:solidFill>
                  <a:srgbClr val="C9D8E5"/>
                </a:solidFill>
              </a:defRPr>
            </a:lvl1pPr>
          </a:lstStyle>
          <a:p>
            <a:r>
              <a:rPr lang="fr-FR" dirty="0"/>
              <a:t>Intitulé de la formation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64D16D5-1D48-4F10-9B4C-DD4B2DF8176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7" y="552658"/>
            <a:ext cx="806424" cy="77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5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2F5D79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0" y="11724"/>
            <a:ext cx="7488832" cy="324000"/>
          </a:xfrm>
        </p:spPr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E356E57-6AD7-684D-B8DE-CC3FAD5E8543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693987"/>
            <a:ext cx="9144000" cy="14700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60000"/>
              </a:camera>
              <a:lightRig rig="threePt" dir="t"/>
            </a:scene3d>
          </a:bodyPr>
          <a:lstStyle>
            <a:defPPr>
              <a:defRPr lang="fr-FR"/>
            </a:defPPr>
            <a:lvl1pPr algn="ctr">
              <a:spcBef>
                <a:spcPct val="0"/>
              </a:spcBef>
              <a:buNone/>
              <a:defRPr sz="2800" b="1" cap="all" spc="-100" baseline="0">
                <a:ln w="9525">
                  <a:solidFill>
                    <a:srgbClr val="2F5D79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altLang="fr-FR" dirty="0"/>
              <a:t>La chimie en nettoyage </a:t>
            </a:r>
            <a:r>
              <a:rPr lang="fr-FR" altLang="fr-FR" dirty="0" err="1"/>
              <a:t>hÔtelier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485876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AVANTAGES / INCONVENIENTS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49C9E344-674F-544B-9314-1FAB2CF026DE}"/>
              </a:ext>
            </a:extLst>
          </p:cNvPr>
          <p:cNvGrpSpPr/>
          <p:nvPr/>
        </p:nvGrpSpPr>
        <p:grpSpPr>
          <a:xfrm>
            <a:off x="332157" y="2061357"/>
            <a:ext cx="8479687" cy="791579"/>
            <a:chOff x="4327895" y="690057"/>
            <a:chExt cx="4132996" cy="7240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2D2A2E0-A0D6-044D-A16B-88FAE7CAEC11}"/>
                </a:ext>
              </a:extLst>
            </p:cNvPr>
            <p:cNvSpPr/>
            <p:nvPr/>
          </p:nvSpPr>
          <p:spPr>
            <a:xfrm>
              <a:off x="4932498" y="690057"/>
              <a:ext cx="3528393" cy="7240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  <a:defRPr/>
              </a:pPr>
              <a:r>
                <a:rPr lang="fr-FR" altLang="fr-FR" b="1" dirty="0">
                  <a:solidFill>
                    <a:srgbClr val="002060"/>
                  </a:solidFill>
                </a:rPr>
                <a:t>Présente les </a:t>
              </a:r>
              <a:r>
                <a:rPr lang="fr-FR" altLang="fr-FR" b="1" dirty="0">
                  <a:solidFill>
                    <a:srgbClr val="00B050"/>
                  </a:solidFill>
                </a:rPr>
                <a:t>avantages</a:t>
              </a:r>
              <a:r>
                <a:rPr lang="fr-FR" altLang="fr-FR" b="1" dirty="0">
                  <a:solidFill>
                    <a:srgbClr val="002060"/>
                  </a:solidFill>
                </a:rPr>
                <a:t> de pratiquer l’hygiène des locaux 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F53FC96-D5F3-884D-BE5D-8EED8C589CC5}"/>
                </a:ext>
              </a:extLst>
            </p:cNvPr>
            <p:cNvSpPr/>
            <p:nvPr/>
          </p:nvSpPr>
          <p:spPr>
            <a:xfrm>
              <a:off x="4327895" y="690057"/>
              <a:ext cx="604145" cy="724039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Groupe 1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767E7686-7654-3644-B138-788E32CF76F6}"/>
              </a:ext>
            </a:extLst>
          </p:cNvPr>
          <p:cNvGrpSpPr/>
          <p:nvPr/>
        </p:nvGrpSpPr>
        <p:grpSpPr>
          <a:xfrm>
            <a:off x="335659" y="3357501"/>
            <a:ext cx="8472680" cy="791579"/>
            <a:chOff x="4327895" y="690057"/>
            <a:chExt cx="4129582" cy="72403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EE6E264-0885-704F-9A80-A090998E9C4D}"/>
                </a:ext>
              </a:extLst>
            </p:cNvPr>
            <p:cNvSpPr/>
            <p:nvPr/>
          </p:nvSpPr>
          <p:spPr>
            <a:xfrm>
              <a:off x="4929084" y="690057"/>
              <a:ext cx="3528393" cy="7240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  <a:defRPr/>
              </a:pPr>
              <a:r>
                <a:rPr lang="fr-FR" altLang="fr-FR" b="1" dirty="0">
                  <a:solidFill>
                    <a:srgbClr val="002060"/>
                  </a:solidFill>
                </a:rPr>
                <a:t>Présente les </a:t>
              </a:r>
              <a:r>
                <a:rPr lang="fr-FR" altLang="fr-FR" b="1" dirty="0">
                  <a:solidFill>
                    <a:srgbClr val="FF0000"/>
                  </a:solidFill>
                </a:rPr>
                <a:t>inconvénients</a:t>
              </a:r>
              <a:r>
                <a:rPr lang="fr-FR" altLang="fr-FR" b="1" dirty="0">
                  <a:solidFill>
                    <a:srgbClr val="002060"/>
                  </a:solidFill>
                </a:rPr>
                <a:t> de pratiquer l’hygiène des locaux 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D087871-EFE6-8840-B2BB-2F4AA308853A}"/>
                </a:ext>
              </a:extLst>
            </p:cNvPr>
            <p:cNvSpPr/>
            <p:nvPr/>
          </p:nvSpPr>
          <p:spPr>
            <a:xfrm>
              <a:off x="4327895" y="690057"/>
              <a:ext cx="604145" cy="724039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Groupe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221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5373216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INCONVENIENTS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3E1F42-B2B7-A24C-B3B3-C068C010EA29}"/>
              </a:ext>
            </a:extLst>
          </p:cNvPr>
          <p:cNvSpPr/>
          <p:nvPr/>
        </p:nvSpPr>
        <p:spPr>
          <a:xfrm>
            <a:off x="719572" y="1412776"/>
            <a:ext cx="7956884" cy="3744416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Mauvaise organisation, allergies, maladies professionnelles , contamination, infection, douleurs, chutes, différentes blessures, mauvaise ergonomie, fatigue, mauvaise ambiance, mauvais matériel, coût important, pollution de l’environnement, amende lors de contrôle, risque de fermeture de l’établissements, perte de clientèle.</a:t>
            </a:r>
          </a:p>
        </p:txBody>
      </p:sp>
    </p:spTree>
    <p:extLst>
      <p:ext uri="{BB962C8B-B14F-4D97-AF65-F5344CB8AC3E}">
        <p14:creationId xmlns:p14="http://schemas.microsoft.com/office/powerpoint/2010/main" val="3987085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AVANTAGES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3E1F42-B2B7-A24C-B3B3-C068C010EA29}"/>
              </a:ext>
            </a:extLst>
          </p:cNvPr>
          <p:cNvSpPr/>
          <p:nvPr/>
        </p:nvSpPr>
        <p:spPr>
          <a:xfrm>
            <a:off x="719572" y="1442148"/>
            <a:ext cx="7704856" cy="2952328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Apporte une bonne santé, gain de temps, maintenance du </a:t>
            </a:r>
            <a:r>
              <a:rPr lang="fr-FR" altLang="fr-FR" sz="2000" b="1" dirty="0" err="1">
                <a:solidFill>
                  <a:srgbClr val="002060"/>
                </a:solidFill>
              </a:rPr>
              <a:t>matériel,élimine</a:t>
            </a:r>
            <a:r>
              <a:rPr lang="fr-FR" altLang="fr-FR" sz="2000" b="1" dirty="0">
                <a:solidFill>
                  <a:srgbClr val="002060"/>
                </a:solidFill>
              </a:rPr>
              <a:t> les microbes, meilleure organisation, moins de fatigue, bonne ambiance, respect d’autrui, la satisfaction du travail bien fait, une bonne odeur de propre, confiance du client, fidélisation de la clientèle.</a:t>
            </a:r>
          </a:p>
        </p:txBody>
      </p:sp>
    </p:spTree>
    <p:extLst>
      <p:ext uri="{BB962C8B-B14F-4D97-AF65-F5344CB8AC3E}">
        <p14:creationId xmlns:p14="http://schemas.microsoft.com/office/powerpoint/2010/main" val="2800031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Accueil Physique et téléphonique, option accueil des personnes handicapées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0" y="4869160"/>
            <a:ext cx="9144000" cy="1008112"/>
          </a:xfrm>
          <a:prstGeom prst="rect">
            <a:avLst/>
          </a:prstGeom>
          <a:solidFill>
            <a:srgbClr val="0070C0">
              <a:alpha val="35000"/>
            </a:srgb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ln w="9525">
                  <a:solidFill>
                    <a:srgbClr val="2F5D79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Vous remercie de votre présence et de votre attention</a:t>
            </a:r>
          </a:p>
          <a:p>
            <a:pPr algn="ctr"/>
            <a:r>
              <a:rPr lang="fr-FR" sz="3200" b="1" dirty="0">
                <a:ln w="9525">
                  <a:solidFill>
                    <a:srgbClr val="2F5D79"/>
                  </a:solidFill>
                </a:ln>
                <a:solidFill>
                  <a:schemeClr val="accent5">
                    <a:lumMod val="50000"/>
                  </a:schemeClr>
                </a:solidFill>
              </a:rPr>
              <a:t> Au plaisir de vous revoir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20944"/>
            <a:ext cx="9144000" cy="1433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28E9791-4DB0-4F2C-8C6C-DCAA9AB3CC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628800"/>
            <a:ext cx="2990379" cy="287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16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87824" y="1412776"/>
            <a:ext cx="3168352" cy="432048"/>
          </a:xfrm>
        </p:spPr>
        <p:txBody>
          <a:bodyPr/>
          <a:lstStyle/>
          <a:p>
            <a:pPr algn="ctr"/>
            <a:r>
              <a:rPr lang="fr-FR" sz="2400" dirty="0">
                <a:ln>
                  <a:solidFill>
                    <a:schemeClr val="accent2"/>
                  </a:solidFill>
                </a:ln>
                <a:solidFill>
                  <a:srgbClr val="2F5D79"/>
                </a:solidFill>
              </a:rPr>
              <a:t>OBJECTIF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2</a:t>
            </a:r>
          </a:p>
        </p:txBody>
      </p:sp>
      <p:grpSp>
        <p:nvGrpSpPr>
          <p:cNvPr id="82" name="Groupe 81"/>
          <p:cNvGrpSpPr/>
          <p:nvPr/>
        </p:nvGrpSpPr>
        <p:grpSpPr>
          <a:xfrm>
            <a:off x="755576" y="2348881"/>
            <a:ext cx="7632848" cy="936104"/>
            <a:chOff x="4327895" y="690057"/>
            <a:chExt cx="4131162" cy="724039"/>
          </a:xfrm>
        </p:grpSpPr>
        <p:sp>
          <p:nvSpPr>
            <p:cNvPr id="34" name="Rectangle 33"/>
            <p:cNvSpPr/>
            <p:nvPr/>
          </p:nvSpPr>
          <p:spPr>
            <a:xfrm>
              <a:off x="4930664" y="690057"/>
              <a:ext cx="3528393" cy="7240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35000"/>
                </a:lnSpc>
                <a:defRPr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Connaître les règles de base du nettoyage et d’hygiène</a:t>
              </a:r>
            </a:p>
            <a:p>
              <a:pPr>
                <a:lnSpc>
                  <a:spcPct val="135000"/>
                </a:lnSpc>
                <a:defRPr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Comprendre les règles spécifiques de nettoyage dans le secteur hôtelier 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327895" y="690057"/>
              <a:ext cx="604145" cy="724039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1</a:t>
              </a:r>
            </a:p>
          </p:txBody>
        </p:sp>
      </p:grpSp>
      <p:sp>
        <p:nvSpPr>
          <p:cNvPr id="48" name="Espace réservé du pied de page 4">
            <a:extLst>
              <a:ext uri="{FF2B5EF4-FFF2-40B4-BE49-F238E27FC236}">
                <a16:creationId xmlns:a16="http://schemas.microsoft.com/office/drawing/2014/main" id="{28EC1358-0A5F-49A3-8036-C1F97EE61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4" y="11724"/>
            <a:ext cx="7488832" cy="324000"/>
          </a:xfrm>
        </p:spPr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A53C53F-C9DA-AE4B-BFDE-4C47D6B2A24E}"/>
              </a:ext>
            </a:extLst>
          </p:cNvPr>
          <p:cNvGrpSpPr/>
          <p:nvPr/>
        </p:nvGrpSpPr>
        <p:grpSpPr>
          <a:xfrm>
            <a:off x="755576" y="3933056"/>
            <a:ext cx="7632848" cy="1080120"/>
            <a:chOff x="4327895" y="690057"/>
            <a:chExt cx="4131162" cy="72403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E46637-D4AC-7042-B652-E313C58FE7AE}"/>
                </a:ext>
              </a:extLst>
            </p:cNvPr>
            <p:cNvSpPr/>
            <p:nvPr/>
          </p:nvSpPr>
          <p:spPr>
            <a:xfrm>
              <a:off x="4930664" y="690057"/>
              <a:ext cx="3528393" cy="7240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35000"/>
                </a:lnSpc>
                <a:defRPr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Appréhender la chimie des produits et leur effets et leur conditions d’utilisation</a:t>
              </a:r>
            </a:p>
            <a:p>
              <a:pPr>
                <a:lnSpc>
                  <a:spcPct val="135000"/>
                </a:lnSpc>
                <a:defRPr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Savoir choisir et utiliser le matériel approprié pour un nettoyage optimal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030F92E-A6C8-9344-B58B-A7C8748C2B6B}"/>
                </a:ext>
              </a:extLst>
            </p:cNvPr>
            <p:cNvSpPr/>
            <p:nvPr/>
          </p:nvSpPr>
          <p:spPr>
            <a:xfrm>
              <a:off x="4327895" y="690057"/>
              <a:ext cx="604145" cy="724039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8387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04" y="3044255"/>
            <a:ext cx="3168352" cy="432048"/>
          </a:xfrm>
        </p:spPr>
        <p:txBody>
          <a:bodyPr/>
          <a:lstStyle/>
          <a:p>
            <a:pPr algn="ctr"/>
            <a:r>
              <a:rPr lang="fr-FR" sz="2400" dirty="0">
                <a:ln>
                  <a:solidFill>
                    <a:schemeClr val="accent2"/>
                  </a:solidFill>
                </a:ln>
                <a:solidFill>
                  <a:srgbClr val="2F5D79"/>
                </a:solidFill>
              </a:rPr>
              <a:t>Programme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2</a:t>
            </a:r>
          </a:p>
        </p:txBody>
      </p:sp>
      <p:grpSp>
        <p:nvGrpSpPr>
          <p:cNvPr id="82" name="Groupe 81"/>
          <p:cNvGrpSpPr/>
          <p:nvPr/>
        </p:nvGrpSpPr>
        <p:grpSpPr>
          <a:xfrm>
            <a:off x="3203848" y="1196752"/>
            <a:ext cx="5472607" cy="2088232"/>
            <a:chOff x="4327895" y="499860"/>
            <a:chExt cx="4148470" cy="1028515"/>
          </a:xfrm>
        </p:grpSpPr>
        <p:sp>
          <p:nvSpPr>
            <p:cNvPr id="34" name="Rectangle 33"/>
            <p:cNvSpPr/>
            <p:nvPr/>
          </p:nvSpPr>
          <p:spPr>
            <a:xfrm>
              <a:off x="4932497" y="499860"/>
              <a:ext cx="3543868" cy="10285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Règles de base en hygiène</a:t>
              </a:r>
            </a:p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Connaître les différents acteurs et leurs attentes</a:t>
              </a:r>
            </a:p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Hygiène en secteur hôtelier</a:t>
              </a:r>
            </a:p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Connaître les produits et matériels pour l’entretien des chambres, des sanitaires et des parties communes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327895" y="499860"/>
              <a:ext cx="604145" cy="1028515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1</a:t>
              </a:r>
            </a:p>
          </p:txBody>
        </p:sp>
      </p:grpSp>
      <p:sp>
        <p:nvSpPr>
          <p:cNvPr id="48" name="Espace réservé du pied de page 4">
            <a:extLst>
              <a:ext uri="{FF2B5EF4-FFF2-40B4-BE49-F238E27FC236}">
                <a16:creationId xmlns:a16="http://schemas.microsoft.com/office/drawing/2014/main" id="{28EC1358-0A5F-49A3-8036-C1F97EE61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4" y="11724"/>
            <a:ext cx="7488832" cy="324000"/>
          </a:xfrm>
        </p:spPr>
        <p:txBody>
          <a:bodyPr/>
          <a:lstStyle/>
          <a:p>
            <a:r>
              <a:rPr lang="fr-FR" dirty="0"/>
              <a:t> </a:t>
            </a:r>
            <a:r>
              <a:rPr lang="fr-FR" altLang="fr-FR" dirty="0"/>
              <a:t>HYGIENE ET ENTRETIEN DES LOCAUX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A53C53F-C9DA-AE4B-BFDE-4C47D6B2A24E}"/>
              </a:ext>
            </a:extLst>
          </p:cNvPr>
          <p:cNvGrpSpPr/>
          <p:nvPr/>
        </p:nvGrpSpPr>
        <p:grpSpPr>
          <a:xfrm>
            <a:off x="3203847" y="3501008"/>
            <a:ext cx="5472607" cy="1728191"/>
            <a:chOff x="4327895" y="690057"/>
            <a:chExt cx="4129582" cy="72403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E46637-D4AC-7042-B652-E313C58FE7AE}"/>
                </a:ext>
              </a:extLst>
            </p:cNvPr>
            <p:cNvSpPr/>
            <p:nvPr/>
          </p:nvSpPr>
          <p:spPr>
            <a:xfrm>
              <a:off x="4929084" y="690057"/>
              <a:ext cx="3528393" cy="7240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B36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les différents types de matériels utilisés dans l’établissement </a:t>
              </a:r>
            </a:p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Partie pratique, exercices pratiques</a:t>
              </a:r>
            </a:p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Exécuter une prestation </a:t>
              </a:r>
            </a:p>
            <a:p>
              <a:pPr marL="342900" indent="-342900">
                <a:lnSpc>
                  <a:spcPct val="150000"/>
                </a:lnSpc>
                <a:buFont typeface="+mj-lt"/>
                <a:buAutoNum type="alphaUcPeriod"/>
              </a:pPr>
              <a:r>
                <a:rPr lang="fr-FR" altLang="fr-FR" sz="1400" b="1" dirty="0">
                  <a:solidFill>
                    <a:srgbClr val="002060"/>
                  </a:solidFill>
                </a:rPr>
                <a:t>QCM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030F92E-A6C8-9344-B58B-A7C8748C2B6B}"/>
                </a:ext>
              </a:extLst>
            </p:cNvPr>
            <p:cNvSpPr/>
            <p:nvPr/>
          </p:nvSpPr>
          <p:spPr>
            <a:xfrm>
              <a:off x="4327895" y="690057"/>
              <a:ext cx="604145" cy="724039"/>
            </a:xfrm>
            <a:prstGeom prst="rect">
              <a:avLst/>
            </a:prstGeom>
            <a:solidFill>
              <a:srgbClr val="2F5D79"/>
            </a:solidFill>
            <a:ln>
              <a:solidFill>
                <a:srgbClr val="925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570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bg1"/>
            </a:gs>
            <a:gs pos="83000">
              <a:srgbClr val="93BCD5"/>
            </a:gs>
            <a:gs pos="100000">
              <a:srgbClr val="93BC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87824" y="1412776"/>
            <a:ext cx="3168352" cy="432048"/>
          </a:xfrm>
        </p:spPr>
        <p:txBody>
          <a:bodyPr/>
          <a:lstStyle/>
          <a:p>
            <a:pPr algn="ctr"/>
            <a:r>
              <a:rPr lang="fr-FR" sz="2400" dirty="0">
                <a:ln>
                  <a:solidFill>
                    <a:schemeClr val="accent2"/>
                  </a:solidFill>
                </a:ln>
                <a:solidFill>
                  <a:srgbClr val="2F5D79"/>
                </a:solidFill>
              </a:rPr>
              <a:t>PRESENTATION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952"/>
            <a:ext cx="79208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lIns="91440" tIns="45720" rIns="91440" bIns="45720" rtlCol="0" anchor="ctr" anchorCtr="1"/>
          <a:lstStyle>
            <a:lvl1pPr algn="l">
              <a:defRPr sz="1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526052" y="2492896"/>
            <a:ext cx="4091897" cy="3456384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B36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fr-FR" altLang="fr-FR" sz="2000" b="1" u="sng" dirty="0">
                <a:solidFill>
                  <a:srgbClr val="002060"/>
                </a:solidFill>
              </a:rPr>
              <a:t>TOUR DE TABLE :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Qui êtes vous?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Que faites-vous ?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Qu’avez-vous fait ?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Que venez vous chercher ?</a:t>
            </a:r>
          </a:p>
        </p:txBody>
      </p:sp>
      <p:sp>
        <p:nvSpPr>
          <p:cNvPr id="48" name="Espace réservé du pied de page 4">
            <a:extLst>
              <a:ext uri="{FF2B5EF4-FFF2-40B4-BE49-F238E27FC236}">
                <a16:creationId xmlns:a16="http://schemas.microsoft.com/office/drawing/2014/main" id="{28EC1358-0A5F-49A3-8036-C1F97EE61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4" y="11724"/>
            <a:ext cx="7488832" cy="324000"/>
          </a:xfrm>
        </p:spPr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</p:spTree>
    <p:extLst>
      <p:ext uri="{BB962C8B-B14F-4D97-AF65-F5344CB8AC3E}">
        <p14:creationId xmlns:p14="http://schemas.microsoft.com/office/powerpoint/2010/main" val="265637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REGLES DE BASE EN HYGIENE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CBF3A-78C0-664D-983D-B39C31D0B50A}"/>
              </a:ext>
            </a:extLst>
          </p:cNvPr>
          <p:cNvSpPr/>
          <p:nvPr/>
        </p:nvSpPr>
        <p:spPr>
          <a:xfrm>
            <a:off x="1475656" y="2492896"/>
            <a:ext cx="6408712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B36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altLang="fr-FR" sz="2000" b="1" dirty="0">
                <a:solidFill>
                  <a:srgbClr val="002060"/>
                </a:solidFill>
              </a:rPr>
              <a:t>Le rôle de l’agent</a:t>
            </a:r>
          </a:p>
        </p:txBody>
      </p:sp>
    </p:spTree>
    <p:extLst>
      <p:ext uri="{BB962C8B-B14F-4D97-AF65-F5344CB8AC3E}">
        <p14:creationId xmlns:p14="http://schemas.microsoft.com/office/powerpoint/2010/main" val="10997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REGLES DE BASE EN HYGIENE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CBF3A-78C0-664D-983D-B39C31D0B50A}"/>
              </a:ext>
            </a:extLst>
          </p:cNvPr>
          <p:cNvSpPr/>
          <p:nvPr/>
        </p:nvSpPr>
        <p:spPr>
          <a:xfrm>
            <a:off x="1943708" y="1340768"/>
            <a:ext cx="5256584" cy="2664296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B36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altLang="fr-FR" sz="2000" b="1" u="sng" dirty="0">
                <a:solidFill>
                  <a:srgbClr val="002060"/>
                </a:solidFill>
              </a:rPr>
              <a:t>le travail de l’agent de propreté doit être :</a:t>
            </a: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altLang="fr-FR" sz="2000" b="1" dirty="0">
                <a:solidFill>
                  <a:srgbClr val="002060"/>
                </a:solidFill>
              </a:rPr>
              <a:t>Soigné</a:t>
            </a: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altLang="fr-FR" sz="2000" b="1" dirty="0">
                <a:solidFill>
                  <a:srgbClr val="002060"/>
                </a:solidFill>
              </a:rPr>
              <a:t>Rigoureux </a:t>
            </a: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altLang="fr-FR" sz="2000" b="1" dirty="0">
                <a:solidFill>
                  <a:srgbClr val="002060"/>
                </a:solidFill>
              </a:rPr>
              <a:t>Attentif à la qualité</a:t>
            </a:r>
          </a:p>
        </p:txBody>
      </p:sp>
    </p:spTree>
    <p:extLst>
      <p:ext uri="{BB962C8B-B14F-4D97-AF65-F5344CB8AC3E}">
        <p14:creationId xmlns:p14="http://schemas.microsoft.com/office/powerpoint/2010/main" val="744653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REGLES DE BASE EN HYGIENE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CBF3A-78C0-664D-983D-B39C31D0B50A}"/>
              </a:ext>
            </a:extLst>
          </p:cNvPr>
          <p:cNvSpPr/>
          <p:nvPr/>
        </p:nvSpPr>
        <p:spPr>
          <a:xfrm>
            <a:off x="215516" y="2276872"/>
            <a:ext cx="8712968" cy="1584176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B36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3">
              <a:lnSpc>
                <a:spcPct val="200000"/>
              </a:lnSpc>
            </a:pPr>
            <a:r>
              <a:rPr lang="fr-FR" altLang="fr-FR" sz="2000" b="1" dirty="0">
                <a:solidFill>
                  <a:srgbClr val="002060"/>
                </a:solidFill>
              </a:rPr>
              <a:t>La discrétion, l’amabilité envers les employés de l’entreprise cliente sont des attitudes recommandées dans l’exercice de cette profession.</a:t>
            </a:r>
          </a:p>
        </p:txBody>
      </p:sp>
    </p:spTree>
    <p:extLst>
      <p:ext uri="{BB962C8B-B14F-4D97-AF65-F5344CB8AC3E}">
        <p14:creationId xmlns:p14="http://schemas.microsoft.com/office/powerpoint/2010/main" val="539525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CBF3A-78C0-664D-983D-B39C31D0B50A}"/>
              </a:ext>
            </a:extLst>
          </p:cNvPr>
          <p:cNvSpPr/>
          <p:nvPr/>
        </p:nvSpPr>
        <p:spPr>
          <a:xfrm>
            <a:off x="215516" y="2276872"/>
            <a:ext cx="8712968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26424">
            <a:solidFill>
              <a:srgbClr val="B36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3">
              <a:lnSpc>
                <a:spcPct val="200000"/>
              </a:lnSpc>
            </a:pPr>
            <a:r>
              <a:rPr lang="fr-FR" altLang="fr-FR" sz="2000" b="1" dirty="0">
                <a:solidFill>
                  <a:srgbClr val="002060"/>
                </a:solidFill>
              </a:rPr>
              <a:t>Il doit respecter des normes de sécurité dans l’utilisation des produits et le pilotage des machines.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BED547AB-6D2D-A843-84D4-A8F53CB20A4A}"/>
              </a:ext>
            </a:extLst>
          </p:cNvPr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REGLES DE BASE EN HYGIENE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40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32B512-FA99-4A0D-B4B7-F8DDFD8CAEA9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altLang="fr-FR" dirty="0"/>
              <a:t>HYGIENE ET ENTRETIEN DES LOCAUX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BED547AB-6D2D-A843-84D4-A8F53CB20A4A}"/>
              </a:ext>
            </a:extLst>
          </p:cNvPr>
          <p:cNvSpPr txBox="1">
            <a:spLocks/>
          </p:cNvSpPr>
          <p:nvPr/>
        </p:nvSpPr>
        <p:spPr>
          <a:xfrm>
            <a:off x="0" y="4869160"/>
            <a:ext cx="9144000" cy="1224136"/>
          </a:xfrm>
          <a:prstGeom prst="rect">
            <a:avLst/>
          </a:prstGeom>
          <a:solidFill>
            <a:srgbClr val="C9D8E5"/>
          </a:solidFill>
          <a:ln>
            <a:noFill/>
          </a:ln>
          <a:effectLst>
            <a:outerShdw blurRad="50800" dist="38100" dir="2700000" algn="tl" rotWithShape="0">
              <a:prstClr val="black">
                <a:alpha val="59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 spc="-100" baseline="0">
                <a:solidFill>
                  <a:srgbClr val="2F5D7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800" b="1" cap="all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animation</a:t>
            </a:r>
            <a:endParaRPr lang="fr-FR" sz="2800" cap="all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0244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42163</TotalTime>
  <Words>475</Words>
  <Application>Microsoft Office PowerPoint</Application>
  <PresentationFormat>Affichage à l'écran (4:3)</PresentationFormat>
  <Paragraphs>94</Paragraphs>
  <Slides>13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Clarté</vt:lpstr>
      <vt:lpstr>1_Clarté</vt:lpstr>
      <vt:lpstr>Présentation PowerPoint</vt:lpstr>
      <vt:lpstr>OBJECTIF</vt:lpstr>
      <vt:lpstr>Programme</vt:lpstr>
      <vt:lpstr>PRESENTATION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</dc:creator>
  <cp:lastModifiedBy>Alain</cp:lastModifiedBy>
  <cp:revision>1014</cp:revision>
  <dcterms:created xsi:type="dcterms:W3CDTF">2012-12-30T09:24:31Z</dcterms:created>
  <dcterms:modified xsi:type="dcterms:W3CDTF">2020-12-12T08:37:54Z</dcterms:modified>
</cp:coreProperties>
</file>