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67" r:id="rId15"/>
    <p:sldId id="268" r:id="rId16"/>
    <p:sldId id="272" r:id="rId17"/>
    <p:sldId id="269" r:id="rId18"/>
    <p:sldId id="271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1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20" d="100"/>
          <a:sy n="120" d="100"/>
        </p:scale>
        <p:origin x="13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11-30T18:15:34.432" idx="1">
    <p:pos x="6075" y="-63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02334-7E8B-4320-A1E2-4B05AC15A670}" type="datetimeFigureOut">
              <a:rPr lang="fr-FR" smtClean="0"/>
              <a:pPr/>
              <a:t>30/11/2020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1.gif"/><Relationship Id="rId5" Type="http://schemas.openxmlformats.org/officeDocument/2006/relationships/image" Target="../media/image62.gif"/><Relationship Id="rId4" Type="http://schemas.openxmlformats.org/officeDocument/2006/relationships/image" Target="../media/image6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3" name="Picture 299" descr="C:\Users\Tom\AppData\Local\Microsoft\Windows\Temporary Internet Files\Content.IE5\3TCQXQ9O\MPj0401479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3679"/>
            <a:ext cx="9165263" cy="7173416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16836"/>
            <a:ext cx="7776864" cy="685346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FFFF00"/>
                </a:solidFill>
                <a:latin typeface="AbottOldStyle" panose="00000400000000000000" pitchFamily="2" charset="0"/>
              </a:rPr>
              <a:t>Fabrication d'une Morgan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660274"/>
            <a:ext cx="9108504" cy="2232248"/>
          </a:xfrm>
        </p:spPr>
        <p:txBody>
          <a:bodyPr>
            <a:normAutofit fontScale="25000" lnSpcReduction="20000"/>
          </a:bodyPr>
          <a:lstStyle/>
          <a:p>
            <a:r>
              <a:rPr lang="fr-FR" sz="8000" b="1" dirty="0">
                <a:solidFill>
                  <a:srgbClr val="FF0000"/>
                </a:solidFill>
                <a:latin typeface="Abilene" panose="00000400000000000000" pitchFamily="2" charset="0"/>
              </a:rPr>
              <a:t>Une technique qui vaut le coup d‘œil .</a:t>
            </a:r>
            <a:endParaRPr lang="fr-FR" sz="8000" dirty="0">
              <a:solidFill>
                <a:srgbClr val="FF0000"/>
              </a:solidFill>
              <a:latin typeface="Abilene" panose="00000400000000000000" pitchFamily="2" charset="0"/>
            </a:endParaRP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Je vous invite à visionner quelques photographies permettant de découvrir la construction traditionnelle, à l'ancienne, des voitures classiques" Morgan".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C'est entièrement fait main en Angleterre et tout débute à partir d'éléments en bois réalisés en menuiserie.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Après que l'ossature en bois ait été assemblée, elles reçoivent leur carrosserie en acier, le moteur, la transmission, les suspensions et passent ensuite à l'atelier peinture.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Deux modèles sont présentés ici, la décapotable et le coupé ; ils sont tous deux équipés d'un moteur BMW de 4,8L.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Ces photos ne font aucune référence à un quelconque prix de vente de ces véhicules. 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Une caution de près de 31.000 € est exigée à titre de garantie pour réserver l'une de ces superbes voitures.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Il est probable que le prix de tels engins avoisine les 129.200 €</a:t>
            </a:r>
            <a:r>
              <a:rPr lang="fr-FR" sz="4300" dirty="0">
                <a:solidFill>
                  <a:srgbClr val="FFFF00"/>
                </a:solidFill>
                <a:latin typeface="Brush Script MT" panose="03060802040406070304" pitchFamily="66" charset="0"/>
              </a:rPr>
              <a:t>.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783" y="5657316"/>
            <a:ext cx="1205988" cy="107040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590052" y="6174737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0070C0"/>
                </a:solidFill>
                <a:latin typeface="Agnes-Xbold" panose="00000400000000000000" pitchFamily="2" charset="0"/>
              </a:rPr>
              <a:t>Cliquez</a:t>
            </a:r>
            <a:r>
              <a:rPr lang="fr-FR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 pour </a:t>
            </a:r>
            <a:r>
              <a:rPr lang="fr-FR" b="1" dirty="0">
                <a:solidFill>
                  <a:srgbClr val="FF0000"/>
                </a:solidFill>
                <a:latin typeface="Agnes-Xbold" panose="00000400000000000000" pitchFamily="2" charset="0"/>
              </a:rPr>
              <a:t>avancer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0697" y="4746383"/>
            <a:ext cx="685488" cy="68548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966091" y="487764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F0"/>
                </a:solidFill>
                <a:latin typeface="Agnes-Xbold" panose="00000400000000000000" pitchFamily="2" charset="0"/>
              </a:rPr>
              <a:t>Mettre</a:t>
            </a:r>
            <a:r>
              <a:rPr lang="fr-FR" dirty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 le </a:t>
            </a:r>
            <a:r>
              <a:rPr lang="fr-FR" dirty="0">
                <a:solidFill>
                  <a:srgbClr val="FF0000"/>
                </a:solidFill>
                <a:latin typeface="Agnes-Xbold" panose="00000400000000000000" pitchFamily="2" charset="0"/>
              </a:rPr>
              <a:t>son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527" y="6174737"/>
            <a:ext cx="476250" cy="361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81" y="5062309"/>
            <a:ext cx="342900" cy="1047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37380" y="3405302"/>
            <a:ext cx="3930242" cy="10772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fr-FR" sz="3200" dirty="0">
              <a:solidFill>
                <a:schemeClr val="bg1">
                  <a:lumMod val="85000"/>
                </a:schemeClr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  <a:p>
            <a:r>
              <a:rPr lang="fr-FR" sz="3200" dirty="0">
                <a:solidFill>
                  <a:schemeClr val="bg1">
                    <a:lumMod val="85000"/>
                  </a:schemeClr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   </a:t>
            </a:r>
            <a:r>
              <a:rPr lang="fr-FR" sz="2400" i="1" dirty="0">
                <a:solidFill>
                  <a:srgbClr val="FF0000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Le forum de Jean-Pierre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69" y="4574103"/>
            <a:ext cx="238125" cy="9525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789" y="4544879"/>
            <a:ext cx="238125" cy="9525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281" y="4560497"/>
            <a:ext cx="238125" cy="952500"/>
          </a:xfrm>
          <a:prstGeom prst="rect">
            <a:avLst/>
          </a:prstGeom>
        </p:spPr>
      </p:pic>
      <p:pic>
        <p:nvPicPr>
          <p:cNvPr id="15" name="Frank_Alamo-File_File_Fi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105" y="39198"/>
            <a:ext cx="1256622" cy="966632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100" y="3623575"/>
            <a:ext cx="1966879" cy="1314875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573"/>
            <a:ext cx="1297776" cy="129777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257" y="4972050"/>
            <a:ext cx="1276350" cy="1885950"/>
          </a:xfrm>
          <a:prstGeom prst="rect">
            <a:avLst/>
          </a:prstGeom>
        </p:spPr>
      </p:pic>
      <p:sp>
        <p:nvSpPr>
          <p:cNvPr id="20" name="ZoneTexte 19"/>
          <p:cNvSpPr txBox="1"/>
          <p:nvPr/>
        </p:nvSpPr>
        <p:spPr>
          <a:xfrm>
            <a:off x="709278" y="5497379"/>
            <a:ext cx="2562776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Kunstler Script" panose="030304020206070D0D06" pitchFamily="66" charset="0"/>
              </a:rPr>
              <a:t>Pour tous les Défoulé(e)s</a:t>
            </a:r>
          </a:p>
          <a:p>
            <a:r>
              <a:rPr lang="fr-FR" sz="2400" b="1" dirty="0">
                <a:solidFill>
                  <a:schemeClr val="bg1"/>
                </a:solidFill>
                <a:latin typeface="Kunstler Script" panose="030304020206070D0D06" pitchFamily="66" charset="0"/>
              </a:rPr>
              <a:t>    Cordiale amitié</a:t>
            </a:r>
          </a:p>
          <a:p>
            <a:r>
              <a:rPr lang="fr-FR" sz="2400" b="1" dirty="0">
                <a:solidFill>
                  <a:schemeClr val="bg1"/>
                </a:solidFill>
                <a:latin typeface="Kunstler Script" panose="030304020206070D0D06" pitchFamily="66" charset="0"/>
              </a:rPr>
              <a:t>          Michel59</a:t>
            </a:r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572" y="6062603"/>
            <a:ext cx="571500" cy="304800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3B10E1B1-6225-43AF-AEA2-0FA73F4BDA4B}"/>
              </a:ext>
            </a:extLst>
          </p:cNvPr>
          <p:cNvSpPr txBox="1"/>
          <p:nvPr/>
        </p:nvSpPr>
        <p:spPr>
          <a:xfrm>
            <a:off x="323528" y="3614902"/>
            <a:ext cx="46038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i="1" dirty="0">
                <a:solidFill>
                  <a:schemeClr val="accent6"/>
                </a:solidFill>
                <a:latin typeface="Century" panose="02040604050505020304" pitchFamily="18" charset="0"/>
                <a:ea typeface="Yu Gothic UI Semilight" panose="020B0400000000000000" pitchFamily="34" charset="-128"/>
              </a:rPr>
              <a:t>https://defoulloir.forumactif.com/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>
                <a:solidFill>
                  <a:schemeClr val="accent2">
                    <a:lumMod val="50000"/>
                  </a:schemeClr>
                </a:solidFill>
                <a:latin typeface="Agnes-Xbold" panose="00000400000000000000" pitchFamily="2" charset="0"/>
              </a:rPr>
              <a:t>Tous les éléments en bois pour la confection de la voiture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" y="1484784"/>
            <a:ext cx="3581061" cy="537159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169872"/>
            <a:ext cx="5529758" cy="36865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69" y="1401598"/>
            <a:ext cx="2542615" cy="17682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388" y="388897"/>
            <a:ext cx="10191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0392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6512" y="0"/>
            <a:ext cx="8229600" cy="762001"/>
          </a:xfrm>
        </p:spPr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Brush Script MT" panose="03060802040406070304" pitchFamily="66" charset="0"/>
              </a:rPr>
              <a:t>Du travail comme on n’en voit plus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526"/>
            <a:ext cx="685800" cy="7524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016" y="37162"/>
            <a:ext cx="784176" cy="71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3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785665"/>
          </a:xfrm>
        </p:spPr>
        <p:txBody>
          <a:bodyPr/>
          <a:lstStyle/>
          <a:p>
            <a:r>
              <a:rPr lang="fr-FR" dirty="0">
                <a:solidFill>
                  <a:srgbClr val="00B0F0"/>
                </a:solidFill>
                <a:latin typeface="Abilene" panose="00000400000000000000" pitchFamily="2" charset="0"/>
              </a:rPr>
              <a:t>Tout est fait à la main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5665"/>
            <a:ext cx="9108504" cy="607233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801"/>
            <a:ext cx="792088" cy="79208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0"/>
            <a:ext cx="1040904" cy="77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90159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986" y="-2080"/>
            <a:ext cx="9149985" cy="764081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00B050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On est loin des chaines de montages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1" y="18001"/>
            <a:ext cx="591572" cy="59157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-2080"/>
            <a:ext cx="1224136" cy="693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15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2413"/>
            <a:ext cx="9144000" cy="739588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0070C0"/>
                </a:solidFill>
                <a:latin typeface="Agnes" panose="00000400000000000000" pitchFamily="2" charset="0"/>
              </a:rPr>
              <a:t>Du travail de précision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0" y="22413"/>
            <a:ext cx="1160582" cy="73958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18001"/>
            <a:ext cx="903940" cy="7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5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986" y="6085"/>
            <a:ext cx="9149985" cy="758619"/>
          </a:xfrm>
        </p:spPr>
        <p:txBody>
          <a:bodyPr>
            <a:normAutofit fontScale="90000"/>
          </a:bodyPr>
          <a:lstStyle/>
          <a:p>
            <a:r>
              <a:rPr lang="fr-FR" b="1" dirty="0">
                <a:solidFill>
                  <a:srgbClr val="002060"/>
                </a:solidFill>
                <a:latin typeface="Agnes" panose="00000400000000000000" pitchFamily="2" charset="0"/>
              </a:rPr>
              <a:t>Aucun droit à l’erreur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" y="762745"/>
            <a:ext cx="9142883" cy="609525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129933"/>
            <a:ext cx="470917" cy="87574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765" y="-1"/>
            <a:ext cx="1205724" cy="74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64" y="0"/>
            <a:ext cx="9135836" cy="620688"/>
          </a:xfrm>
        </p:spPr>
        <p:txBody>
          <a:bodyPr>
            <a:noAutofit/>
          </a:bodyPr>
          <a:lstStyle/>
          <a:p>
            <a:r>
              <a:rPr lang="fr-FR" sz="4800" dirty="0">
                <a:solidFill>
                  <a:srgbClr val="7030A0"/>
                </a:solidFill>
                <a:latin typeface="Academy Engraved LET" pitchFamily="2" charset="0"/>
              </a:rPr>
              <a:t>Pour le plaisir des yeux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02168"/>
            <a:ext cx="9217024" cy="614468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101144"/>
            <a:ext cx="952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786" y="25402"/>
            <a:ext cx="1494692" cy="80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2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5400" dirty="0">
                <a:solidFill>
                  <a:schemeClr val="accent2">
                    <a:lumMod val="75000"/>
                  </a:schemeClr>
                </a:solidFill>
                <a:latin typeface="AbottOldStyle" panose="00000400000000000000" pitchFamily="2" charset="0"/>
              </a:rPr>
              <a:t>Cela fait rêver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0"/>
            <a:ext cx="1512168" cy="762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-1"/>
            <a:ext cx="1152128" cy="7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80" y="0"/>
            <a:ext cx="9141820" cy="764703"/>
          </a:xfrm>
        </p:spPr>
        <p:txBody>
          <a:bodyPr/>
          <a:lstStyle/>
          <a:p>
            <a:r>
              <a:rPr lang="fr-FR" dirty="0">
                <a:solidFill>
                  <a:schemeClr val="accent2"/>
                </a:solidFill>
                <a:latin typeface="Academy Engraved LET" pitchFamily="2" charset="0"/>
              </a:rPr>
              <a:t>Deux , en cours de montage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8" y="764703"/>
            <a:ext cx="9145928" cy="6093297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0658"/>
            <a:ext cx="952500" cy="685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0"/>
            <a:ext cx="720080" cy="736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15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10" y="0"/>
            <a:ext cx="9132490" cy="768221"/>
          </a:xfrm>
        </p:spPr>
        <p:txBody>
          <a:bodyPr>
            <a:normAutofit/>
          </a:bodyPr>
          <a:lstStyle/>
          <a:p>
            <a:r>
              <a:rPr lang="fr-FR" sz="2800" dirty="0">
                <a:solidFill>
                  <a:srgbClr val="00B050"/>
                </a:solidFill>
                <a:latin typeface="Victorian LET" pitchFamily="2" charset="0"/>
              </a:rPr>
              <a:t>Moteur BMW de 4,8 litres 8 cylindres en V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8221"/>
            <a:ext cx="9146180" cy="608978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132" y="5085184"/>
            <a:ext cx="1614173" cy="180633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74" y="33520"/>
            <a:ext cx="942241" cy="73470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6633" y="179506"/>
            <a:ext cx="1412916" cy="58871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8" y="4869160"/>
            <a:ext cx="1008112" cy="153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96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1713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0070C0"/>
                </a:solidFill>
                <a:latin typeface="Algerian" panose="04020705040A02060702" pitchFamily="82" charset="0"/>
              </a:rPr>
              <a:t>Un bijou de technologie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761713"/>
            <a:ext cx="9142682" cy="6095122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-95394"/>
            <a:ext cx="952500" cy="952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5" y="-1"/>
            <a:ext cx="1105981" cy="761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3125" y="2045"/>
            <a:ext cx="9141820" cy="792088"/>
          </a:xfrm>
        </p:spPr>
        <p:txBody>
          <a:bodyPr>
            <a:noAutofit/>
          </a:bodyPr>
          <a:lstStyle/>
          <a:p>
            <a:r>
              <a:rPr lang="fr-FR" sz="5400" dirty="0">
                <a:solidFill>
                  <a:schemeClr val="accent6">
                    <a:lumMod val="75000"/>
                  </a:schemeClr>
                </a:solidFill>
                <a:latin typeface="Cataneo BT" panose="03020802040502060804" pitchFamily="66" charset="0"/>
              </a:rPr>
              <a:t>Celle-ci est avec toiture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0" y="2045"/>
            <a:ext cx="847164" cy="7599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0"/>
            <a:ext cx="1301874" cy="7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2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6000" dirty="0">
                <a:solidFill>
                  <a:srgbClr val="002060"/>
                </a:solidFill>
                <a:latin typeface="Tiranti Solid LET" pitchFamily="2" charset="0"/>
              </a:rPr>
              <a:t>Une décapotable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018"/>
            <a:ext cx="1085850" cy="6919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0"/>
            <a:ext cx="1584176" cy="76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68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F9AF19-4AF3-4F4E-8170-812973E09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85" y="274638"/>
            <a:ext cx="8404415" cy="1143000"/>
          </a:xfrm>
        </p:spPr>
        <p:txBody>
          <a:bodyPr>
            <a:normAutofit/>
          </a:bodyPr>
          <a:lstStyle/>
          <a:p>
            <a:r>
              <a:rPr lang="fr-FR" sz="4800" dirty="0">
                <a:solidFill>
                  <a:srgbClr val="FF0000"/>
                </a:solidFill>
                <a:latin typeface="Kunstler Script" panose="030304020206070D0D06" pitchFamily="66" charset="0"/>
              </a:rPr>
              <a:t>Les patrons attendent leur nouvelle voiture 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3C7136-FDD1-4E3C-9810-69A966FF8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" y="1535088"/>
            <a:ext cx="8579230" cy="504827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30ACE18-C1C0-4F47-8D75-7174A56EB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617017"/>
            <a:ext cx="658723" cy="45824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ECED7D0-0EEB-4F38-BC5A-25B56B6166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961016" cy="70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855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Autofit/>
          </a:bodyPr>
          <a:lstStyle/>
          <a:p>
            <a:r>
              <a:rPr lang="fr-FR" sz="5400" dirty="0">
                <a:solidFill>
                  <a:schemeClr val="accent2">
                    <a:lumMod val="50000"/>
                  </a:schemeClr>
                </a:solidFill>
                <a:latin typeface="Tiranti Solid LET" pitchFamily="2" charset="0"/>
              </a:rPr>
              <a:t>Prête à être livrée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" y="764704"/>
            <a:ext cx="9139943" cy="60932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3176"/>
            <a:ext cx="1704975" cy="13049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18" y="10496"/>
            <a:ext cx="1065578" cy="75420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4045"/>
            <a:ext cx="1151011" cy="7506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844824"/>
            <a:ext cx="1331218" cy="13938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1224599">
            <a:off x="5517414" y="5685179"/>
            <a:ext cx="29096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n>
                  <a:solidFill>
                    <a:schemeClr val="accent6"/>
                  </a:solidFill>
                </a:ln>
                <a:solidFill>
                  <a:srgbClr val="00B0F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http://wwhttps://defoulloir.forumactif.com/</a:t>
            </a:r>
          </a:p>
        </p:txBody>
      </p:sp>
    </p:spTree>
    <p:extLst>
      <p:ext uri="{BB962C8B-B14F-4D97-AF65-F5344CB8AC3E}">
        <p14:creationId xmlns:p14="http://schemas.microsoft.com/office/powerpoint/2010/main" val="253010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618" y="-99392"/>
            <a:ext cx="9753706" cy="686418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5" name="Rectangle 4"/>
          <p:cNvSpPr/>
          <p:nvPr/>
        </p:nvSpPr>
        <p:spPr>
          <a:xfrm>
            <a:off x="611558" y="178767"/>
            <a:ext cx="3796734" cy="646331"/>
          </a:xfrm>
          <a:prstGeom prst="rect">
            <a:avLst/>
          </a:prstGeom>
          <a:noFill/>
          <a:ln cap="rnd"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50800" dir="5400000" algn="ctr" rotWithShape="0">
              <a:srgbClr val="FF000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-108520" y="1772816"/>
            <a:ext cx="35283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rgbClr val="FFFF00"/>
                </a:solidFill>
                <a:latin typeface="Tiranti Solid LET" pitchFamily="2" charset="0"/>
              </a:rPr>
              <a:t>         Photos du Net :  sauf celle ici même </a:t>
            </a:r>
            <a:r>
              <a:rPr lang="fr-FR" sz="1400" b="1" dirty="0">
                <a:solidFill>
                  <a:srgbClr val="FFFF00"/>
                </a:solidFill>
                <a:latin typeface="AbottOldStyle" panose="00000400000000000000" pitchFamily="2" charset="0"/>
              </a:rPr>
              <a:t>©</a:t>
            </a:r>
          </a:p>
          <a:p>
            <a:r>
              <a:rPr lang="fr-FR" sz="1400" dirty="0">
                <a:solidFill>
                  <a:srgbClr val="FFFF00"/>
                </a:solidFill>
                <a:latin typeface="Tiranti Solid LET" pitchFamily="2" charset="0"/>
              </a:rPr>
              <a:t>    Chanson : </a:t>
            </a:r>
            <a:r>
              <a:rPr lang="fr-FR" sz="1400" dirty="0">
                <a:solidFill>
                  <a:srgbClr val="00B0F0"/>
                </a:solidFill>
                <a:latin typeface="Tiranti Solid LET" pitchFamily="2" charset="0"/>
              </a:rPr>
              <a:t>Frank Alamo : File , File , File </a:t>
            </a:r>
          </a:p>
          <a:p>
            <a:r>
              <a:rPr lang="fr-FR" dirty="0">
                <a:solidFill>
                  <a:srgbClr val="00B050"/>
                </a:solidFill>
                <a:latin typeface="Tiranti Solid LET" pitchFamily="2" charset="0"/>
              </a:rPr>
              <a:t> </a:t>
            </a:r>
            <a:r>
              <a:rPr lang="fr-FR" dirty="0">
                <a:solidFill>
                  <a:schemeClr val="bg1">
                    <a:lumMod val="95000"/>
                  </a:schemeClr>
                </a:solidFill>
                <a:latin typeface="Forte" panose="03060902040502070203" pitchFamily="66" charset="0"/>
              </a:rPr>
              <a:t>  Montage et textes  : Michel59 ©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504" y="1211914"/>
            <a:ext cx="1795688" cy="165861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259632" y="332656"/>
            <a:ext cx="2808312" cy="338554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600" b="1" dirty="0">
                <a:solidFill>
                  <a:srgbClr val="FF0000"/>
                </a:solidFill>
                <a:latin typeface="Nyala" panose="02000504070300020003" pitchFamily="2" charset="0"/>
              </a:rPr>
              <a:t>https://defoulloir.forumctif.com/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521168"/>
            <a:ext cx="2088232" cy="233683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318855B-3D5C-4FCF-994D-149578DDC3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0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8"/>
    </mc:Choice>
    <mc:Fallback xmlns="">
      <p:transition spd="slow" advTm="2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D524F511-A169-4854-BB1C-720773D63042}" vid="{9C71819F-C42E-44AE-B1B4-373A504ED4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01071AE-ADA8-495C-9167-8A72F5DD79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Fabrication d'une Morgan.1</Template>
  <TotalTime>0</TotalTime>
  <Words>323</Words>
  <Application>Microsoft Office PowerPoint</Application>
  <PresentationFormat>Affichage à l'écran (4:3)</PresentationFormat>
  <Paragraphs>33</Paragraphs>
  <Slides>17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18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36" baseType="lpstr">
      <vt:lpstr>Abilene</vt:lpstr>
      <vt:lpstr>AbottOldStyle</vt:lpstr>
      <vt:lpstr>Academy Engraved LET</vt:lpstr>
      <vt:lpstr>Agnes</vt:lpstr>
      <vt:lpstr>Agnes-Xbold</vt:lpstr>
      <vt:lpstr>Algerian</vt:lpstr>
      <vt:lpstr>Arial</vt:lpstr>
      <vt:lpstr>Brush Script MT</vt:lpstr>
      <vt:lpstr>Calibri</vt:lpstr>
      <vt:lpstr>Cataneo BT</vt:lpstr>
      <vt:lpstr>Century</vt:lpstr>
      <vt:lpstr>CommercialScriptTwo</vt:lpstr>
      <vt:lpstr>Curacao-CE</vt:lpstr>
      <vt:lpstr>Forte</vt:lpstr>
      <vt:lpstr>Kunstler Script</vt:lpstr>
      <vt:lpstr>Nyala</vt:lpstr>
      <vt:lpstr>Tiranti Solid LET</vt:lpstr>
      <vt:lpstr>Victorian LET</vt:lpstr>
      <vt:lpstr>Thème Office</vt:lpstr>
      <vt:lpstr>Fabrication d'une Morgan</vt:lpstr>
      <vt:lpstr>Tous les éléments en bois pour la confection de la voiture </vt:lpstr>
      <vt:lpstr>Du travail comme on n’en voit plus </vt:lpstr>
      <vt:lpstr>Tout est fait à la main</vt:lpstr>
      <vt:lpstr>On est loin des chaines de montages</vt:lpstr>
      <vt:lpstr>Du travail de précision</vt:lpstr>
      <vt:lpstr>Aucun droit à l’erreur</vt:lpstr>
      <vt:lpstr>Pour le plaisir des yeux</vt:lpstr>
      <vt:lpstr>Cela fait rêver</vt:lpstr>
      <vt:lpstr>Deux , en cours de montage</vt:lpstr>
      <vt:lpstr>Moteur BMW de 4,8 litres 8 cylindres en V</vt:lpstr>
      <vt:lpstr>Un bijou de technologie</vt:lpstr>
      <vt:lpstr>Celle-ci est avec toiture</vt:lpstr>
      <vt:lpstr>Une décapotable </vt:lpstr>
      <vt:lpstr>Les patrons attendent leur nouvelle voiture  </vt:lpstr>
      <vt:lpstr>Prête à être livrée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Fabrication d'une Morgan</dc:title>
  <dc:creator>Messager Michel</dc:creator>
  <cp:keywords/>
  <cp:lastModifiedBy>Messager Michel</cp:lastModifiedBy>
  <cp:revision>1</cp:revision>
  <dcterms:created xsi:type="dcterms:W3CDTF">2020-11-30T19:10:46Z</dcterms:created>
  <dcterms:modified xsi:type="dcterms:W3CDTF">2020-11-30T19:11:18Z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TC300072349990</vt:lpwstr>
  </property>
</Properties>
</file>