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activeX/activeX1.xml" ContentType="application/vnd.ms-office.activeX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3.xml" ContentType="application/vnd.openxmlformats-officedocument.theme+xml"/>
  <Override PartName="/ppt/activeX/activeX2.xml" ContentType="application/vnd.ms-office.activeX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4.xml" ContentType="application/vnd.openxmlformats-officedocument.theme+xml"/>
  <Override PartName="/ppt/activeX/activeX3.xml" ContentType="application/vnd.ms-office.activeX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5.xml" ContentType="application/vnd.openxmlformats-officedocument.theme+xml"/>
  <Override PartName="/ppt/activeX/activeX4.xml" ContentType="application/vnd.ms-office.activeX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57" r:id="rId2"/>
    <p:sldMasterId id="2147483708" r:id="rId3"/>
    <p:sldMasterId id="2147483733" r:id="rId4"/>
    <p:sldMasterId id="2147483745" r:id="rId5"/>
  </p:sldMasterIdLst>
  <p:handoutMasterIdLst>
    <p:handoutMasterId r:id="rId28"/>
  </p:handoutMasterIdLst>
  <p:sldIdLst>
    <p:sldId id="256" r:id="rId6"/>
    <p:sldId id="257" r:id="rId7"/>
    <p:sldId id="269" r:id="rId8"/>
    <p:sldId id="258" r:id="rId9"/>
    <p:sldId id="270" r:id="rId10"/>
    <p:sldId id="259" r:id="rId11"/>
    <p:sldId id="272" r:id="rId12"/>
    <p:sldId id="260" r:id="rId13"/>
    <p:sldId id="276" r:id="rId14"/>
    <p:sldId id="261" r:id="rId15"/>
    <p:sldId id="278" r:id="rId16"/>
    <p:sldId id="263" r:id="rId17"/>
    <p:sldId id="277" r:id="rId18"/>
    <p:sldId id="266" r:id="rId19"/>
    <p:sldId id="279" r:id="rId20"/>
    <p:sldId id="267" r:id="rId21"/>
    <p:sldId id="275" r:id="rId22"/>
    <p:sldId id="268" r:id="rId23"/>
    <p:sldId id="274" r:id="rId24"/>
    <p:sldId id="262" r:id="rId25"/>
    <p:sldId id="271" r:id="rId26"/>
    <p:sldId id="264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 autoAdjust="0"/>
  </p:normalViewPr>
  <p:slideViewPr>
    <p:cSldViewPr snapToGrid="0">
      <p:cViewPr>
        <p:scale>
          <a:sx n="81" d="100"/>
          <a:sy n="81" d="100"/>
        </p:scale>
        <p:origin x="-300" y="21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18235F-4570-4A29-B3E6-95693363274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C1F0E1-A2BF-4145-B8FD-05292937D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8815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wmf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4.wmf"/><Relationship Id="rId4" Type="http://schemas.openxmlformats.org/officeDocument/2006/relationships/image" Target="../media/image13.png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6.wmf"/><Relationship Id="rId4" Type="http://schemas.openxmlformats.org/officeDocument/2006/relationships/image" Target="../media/image13.png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avec sco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oneTexte 10">
            <a:extLst>
              <a:ext uri="{FF2B5EF4-FFF2-40B4-BE49-F238E27FC236}">
                <a16:creationId xmlns="" xmlns:a16="http://schemas.microsoft.com/office/drawing/2014/main" id="{8EE53EA4-9A20-4FEE-BD26-4999A8805109}"/>
              </a:ext>
            </a:extLst>
          </p:cNvPr>
          <p:cNvSpPr txBox="1"/>
          <p:nvPr userDrawn="1"/>
        </p:nvSpPr>
        <p:spPr>
          <a:xfrm>
            <a:off x="808149" y="1402188"/>
            <a:ext cx="10563896" cy="1015663"/>
          </a:xfrm>
          <a:prstGeom prst="rect">
            <a:avLst/>
          </a:prstGeom>
          <a:solidFill>
            <a:srgbClr val="DD664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fr-FR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Nombre de réponses correctes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="" xmlns:a16="http://schemas.microsoft.com/office/drawing/2014/main" id="{84A266EC-5978-41A3-AFBD-A38FDABD1B29}"/>
              </a:ext>
            </a:extLst>
          </p:cNvPr>
          <p:cNvSpPr txBox="1"/>
          <p:nvPr userDrawn="1"/>
        </p:nvSpPr>
        <p:spPr>
          <a:xfrm>
            <a:off x="3092003" y="3817002"/>
            <a:ext cx="264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Votre score 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36" name="Points" r:id="rId2" imgW="685800" imgH="514440"/>
        </mc:Choice>
        <mc:Fallback>
          <p:control name="Points" r:id="rId2" imgW="685800" imgH="514440">
            <p:pic>
              <p:nvPicPr>
                <p:cNvPr id="0" name="Points"/>
                <p:cNvPicPr>
                  <a:picLocks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72150" y="3830638"/>
                  <a:ext cx="685800" cy="5143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624267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8011C03-1481-4EB8-B924-328E3ACEA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C20F9416-A821-4F80-B78A-ABCF9EA518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48BC4484-9E62-4289-A2EE-B062A67C5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35D68F04-9539-423D-811D-438DD03DD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6BD18F57-6976-4C5D-92FA-31AB27F97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26164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73A508C-89C0-4454-BFB5-1DB68E620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CDEE6C8B-0174-41DB-BBFD-5D3352C2B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EB4D6802-9D09-4C06-9E0F-1252EED6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A155B72C-D0F1-4C1A-987A-1667C93F9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7AF5337D-06EA-49F4-BC11-0DD5810EF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959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A6E39CF1-4C6A-4667-BBC0-DD10AB25D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F8464D73-689B-475C-8BE5-DB7992E6CC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0DFC6C41-65B3-47E0-B422-506DFACE0A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154A0B58-E34A-405F-8E0C-7B0C8D760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2A083975-F670-45B4-B05C-0B092EEC2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459C426C-9A14-48E3-91B5-C4968161F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498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29EAA025-5D48-4B6B-A458-FA6543E92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5FAA28DE-6A4F-481C-8BE6-676F66E40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5CEE2365-3E01-4A2E-A43A-2653D7CCEA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3B741644-540D-4357-89AD-0616C4456A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E876FB56-9127-4DF9-B18B-D922D13ACC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="" xmlns:a16="http://schemas.microsoft.com/office/drawing/2014/main" id="{B9A14822-A46A-432D-9031-AC30B9794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="" xmlns:a16="http://schemas.microsoft.com/office/drawing/2014/main" id="{9BF11B9E-483A-4DCC-B18B-C9201A6E2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="" xmlns:a16="http://schemas.microsoft.com/office/drawing/2014/main" id="{7FCF3FB6-E558-4947-A138-47620567E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25328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57C97B77-DF76-49E3-9FF5-B049C207E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435B0400-DF63-4B52-BBD9-60D8472CF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B96967CD-AAD8-4AFA-895F-9A4A8D973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05C20FDE-20EE-4089-B310-BF7AB2D52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58819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="" xmlns:a16="http://schemas.microsoft.com/office/drawing/2014/main" id="{382C2E6D-8D96-400C-B0EF-867DE5B60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="" xmlns:a16="http://schemas.microsoft.com/office/drawing/2014/main" id="{8EA282FA-7B8E-4184-919F-B296FDB1B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="" xmlns:a16="http://schemas.microsoft.com/office/drawing/2014/main" id="{A311F33A-A300-4B54-8353-4EAB1FB5E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27504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C1391421-D8EA-4801-916B-3D10C2928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6471728E-3C19-4E76-B547-BD7B9CCF5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8988737C-1215-47A5-99A0-E66CF622AC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041CC107-7785-4DF2-B64F-88D073B65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531C9268-908D-4840-924D-9428CE07C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27FE624C-2BCB-4C2C-B903-B0F26C2D0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2580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155522E0-4795-4B3E-A3DE-6FAC835E3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EEEC977D-C03C-4649-8235-DE4C9F8C3B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7AAA9836-F4C7-4FBE-B856-8F2F4FC5B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51D7FCA5-BEB2-4953-BDDD-9A6A79ADA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85E62404-DACF-4654-AFC6-A7D0EB82C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142F8AFB-B58D-4FF4-9F9F-C773A7172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22312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19B9A58B-B73B-4D87-881D-BF37CF35E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076935C9-F0A8-4977-89FE-C6FBE68270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93807CD4-5527-4D44-93A4-DB050B257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9895C23-E116-435F-B7B5-96E70C4BB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9734EC10-45A2-4B33-94D7-CB4AAACC5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7168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38C6B786-B49D-4AA0-9F61-7FEF7AC9FF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699791E1-B433-4122-A78D-1C76ECBBF5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4BCACBF7-3524-4CB6-9319-715589DAA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DC29D9C0-3AA6-4215-B58C-89AE8E5F0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193A3B8B-5800-4FE9-8F8D-BCC56B293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7271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6476" y="1"/>
            <a:ext cx="4088631" cy="180304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4267201" cy="185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8738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6476" y="1"/>
            <a:ext cx="4088631" cy="18030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4267201" cy="185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6476" y="1"/>
            <a:ext cx="4088631" cy="18030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4267201" cy="185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6476" y="1"/>
            <a:ext cx="4088631" cy="18030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4267201" cy="185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6476" y="1"/>
            <a:ext cx="4088631" cy="18030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4267201" cy="185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6476" y="1"/>
            <a:ext cx="4088631" cy="18030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4267201" cy="185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6476" y="1"/>
            <a:ext cx="4088631" cy="18030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4267201" cy="185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6476" y="1"/>
            <a:ext cx="4088631" cy="18030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4267201" cy="185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6476" y="1"/>
            <a:ext cx="4088631" cy="18030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4267201" cy="185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6476" y="1"/>
            <a:ext cx="4088631" cy="18030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4267201" cy="185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AF15-9C2E-4159-A8A6-093EF215268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5AD06-2C86-41CB-9BE1-1D6191CE0D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3108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AF15-9C2E-4159-A8A6-093EF215268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5AD06-2C86-41CB-9BE1-1D6191CE0D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497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AF15-9C2E-4159-A8A6-093EF215268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5AD06-2C86-41CB-9BE1-1D6191CE0D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598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AF15-9C2E-4159-A8A6-093EF215268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5AD06-2C86-41CB-9BE1-1D6191CE0D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5334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AF15-9C2E-4159-A8A6-093EF215268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5AD06-2C86-41CB-9BE1-1D6191CE0D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278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AF15-9C2E-4159-A8A6-093EF215268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5AD06-2C86-41CB-9BE1-1D6191CE0D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870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AF15-9C2E-4159-A8A6-093EF215268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5AD06-2C86-41CB-9BE1-1D6191CE0D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821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AF15-9C2E-4159-A8A6-093EF215268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5AD06-2C86-41CB-9BE1-1D6191CE0D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6135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AF15-9C2E-4159-A8A6-093EF215268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5AD06-2C86-41CB-9BE1-1D6191CE0D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608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AF15-9C2E-4159-A8A6-093EF215268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5AD06-2C86-41CB-9BE1-1D6191CE0D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981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AF15-9C2E-4159-A8A6-093EF215268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5AD06-2C86-41CB-9BE1-1D6191CE0D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043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3050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938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6248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12800" y="1600204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229600" y="1600204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9257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2850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25864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1649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3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727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23685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667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1785600" y="274639"/>
            <a:ext cx="36576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12800" y="274639"/>
            <a:ext cx="107696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681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3339" y="2"/>
            <a:ext cx="2631768" cy="116058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211396"/>
            <a:ext cx="2977662" cy="1292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873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052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avec sco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oneTexte 10">
            <a:extLst>
              <a:ext uri="{FF2B5EF4-FFF2-40B4-BE49-F238E27FC236}">
                <a16:creationId xmlns="" xmlns:a16="http://schemas.microsoft.com/office/drawing/2014/main" id="{8EE53EA4-9A20-4FEE-BD26-4999A8805109}"/>
              </a:ext>
            </a:extLst>
          </p:cNvPr>
          <p:cNvSpPr txBox="1"/>
          <p:nvPr userDrawn="1"/>
        </p:nvSpPr>
        <p:spPr>
          <a:xfrm>
            <a:off x="808149" y="1402188"/>
            <a:ext cx="10563896" cy="1015663"/>
          </a:xfrm>
          <a:prstGeom prst="rect">
            <a:avLst/>
          </a:prstGeom>
          <a:solidFill>
            <a:srgbClr val="DD664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fr-FR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Nombre de réponses correctes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="" xmlns:a16="http://schemas.microsoft.com/office/drawing/2014/main" id="{84A266EC-5978-41A3-AFBD-A38FDABD1B29}"/>
              </a:ext>
            </a:extLst>
          </p:cNvPr>
          <p:cNvSpPr txBox="1"/>
          <p:nvPr userDrawn="1"/>
        </p:nvSpPr>
        <p:spPr>
          <a:xfrm>
            <a:off x="3092003" y="3817002"/>
            <a:ext cx="264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Votre score :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51270" y="0"/>
            <a:ext cx="2740730" cy="120863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860431" cy="1241361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2056" name="Points" r:id="rId2" imgW="685800" imgH="514440"/>
        </mc:Choice>
        <mc:Fallback>
          <p:control name="Points" r:id="rId2" imgW="685800" imgH="514440">
            <p:pic>
              <p:nvPicPr>
                <p:cNvPr id="0" name="Points"/>
                <p:cNvPicPr>
                  <a:picLocks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72150" y="3830638"/>
                  <a:ext cx="685800" cy="5143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624267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avec sco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xmlns="" id="{E3533696-5946-453A-B78B-FAED68B5055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xmlns="" id="{8EE53EA4-9A20-4FEE-BD26-4999A8805109}"/>
              </a:ext>
            </a:extLst>
          </p:cNvPr>
          <p:cNvSpPr txBox="1"/>
          <p:nvPr userDrawn="1"/>
        </p:nvSpPr>
        <p:spPr>
          <a:xfrm>
            <a:off x="808149" y="1402187"/>
            <a:ext cx="10563896" cy="1015663"/>
          </a:xfrm>
          <a:prstGeom prst="rect">
            <a:avLst/>
          </a:prstGeom>
          <a:solidFill>
            <a:srgbClr val="DD664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fr-FR" sz="6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Nombre de réponses correctes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xmlns="" id="{84A266EC-5978-41A3-AFBD-A38FDABD1B29}"/>
              </a:ext>
            </a:extLst>
          </p:cNvPr>
          <p:cNvSpPr txBox="1"/>
          <p:nvPr userDrawn="1"/>
        </p:nvSpPr>
        <p:spPr>
          <a:xfrm>
            <a:off x="3092002" y="3817002"/>
            <a:ext cx="264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Votre score 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04" name="Points" r:id="rId2" imgW="685800" imgH="514440"/>
        </mc:Choice>
        <mc:Fallback>
          <p:control name="Points" r:id="rId2" imgW="685800" imgH="514440">
            <p:pic>
              <p:nvPicPr>
                <p:cNvPr id="0" name="Points"/>
                <p:cNvPicPr>
                  <a:picLocks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72150" y="3830638"/>
                  <a:ext cx="685800" cy="5143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257727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8011C03-1481-4EB8-B924-328E3ACEA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C20F9416-A821-4F80-B78A-ABCF9EA518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48BC4484-9E62-4289-A2EE-B062A67C5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5D68F04-9539-423D-811D-438DD03DD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6BD18F57-6976-4C5D-92FA-31AB27F97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68212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73A508C-89C0-4454-BFB5-1DB68E620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DEE6C8B-0174-41DB-BBFD-5D3352C2B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EB4D6802-9D09-4C06-9E0F-1252EED6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155B72C-D0F1-4C1A-987A-1667C93F9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AF5337D-06EA-49F4-BC11-0DD5810EF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79469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6E39CF1-4C6A-4667-BBC0-DD10AB25D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F8464D73-689B-475C-8BE5-DB7992E6CC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DFC6C41-65B3-47E0-B422-506DFACE0A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154A0B58-E34A-405F-8E0C-7B0C8D760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2A083975-F670-45B4-B05C-0B092EEC2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459C426C-9A14-48E3-91B5-C4968161F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37809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9EAA025-5D48-4B6B-A458-FA6543E92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5FAA28DE-6A4F-481C-8BE6-676F66E40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5CEE2365-3E01-4A2E-A43A-2653D7CCEA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3B741644-540D-4357-89AD-0616C4456A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E876FB56-9127-4DF9-B18B-D922D13ACC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B9A14822-A46A-432D-9031-AC30B9794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BF11B9E-483A-4DCC-B18B-C9201A6E2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7FCF3FB6-E558-4947-A138-47620567E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78479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7C97B77-DF76-49E3-9FF5-B049C207E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435B0400-DF63-4B52-BBD9-60D8472CF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96967CD-AAD8-4AFA-895F-9A4A8D973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05C20FDE-20EE-4089-B310-BF7AB2D52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12437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382C2E6D-8D96-400C-B0EF-867DE5B60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8EA282FA-7B8E-4184-919F-B296FDB1B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A311F33A-A300-4B54-8353-4EAB1FB5E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73974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1391421-D8EA-4801-916B-3D10C2928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6471728E-3C19-4E76-B547-BD7B9CCF5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8988737C-1215-47A5-99A0-E66CF622AC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041CC107-7785-4DF2-B64F-88D073B65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531C9268-908D-4840-924D-9428CE07C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27FE624C-2BCB-4C2C-B903-B0F26C2D0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020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55522E0-4795-4B3E-A3DE-6FAC835E3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EEEC977D-C03C-4649-8235-DE4C9F8C3B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7AAA9836-F4C7-4FBE-B856-8F2F4FC5B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51D7FCA5-BEB2-4953-BDDD-9A6A79ADA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5E62404-DACF-4654-AFC6-A7D0EB82C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142F8AFB-B58D-4FF4-9F9F-C773A7172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12473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9B9A58B-B73B-4D87-881D-BF37CF35E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076935C9-F0A8-4977-89FE-C6FBE68270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93807CD4-5527-4D44-93A4-DB050B257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9895C23-E116-435F-B7B5-96E70C4BB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734EC10-45A2-4B33-94D7-CB4AAACC5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95185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38C6B786-B49D-4AA0-9F61-7FEF7AC9FF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699791E1-B433-4122-A78D-1C76ECBBF5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4BCACBF7-3524-4CB6-9319-715589DAA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DC29D9C0-3AA6-4215-B58C-89AE8E5F0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193A3B8B-5800-4FE9-8F8D-BCC56B293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16470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avec sco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xmlns="" id="{E3533696-5946-453A-B78B-FAED68B5055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xmlns="" id="{8EE53EA4-9A20-4FEE-BD26-4999A8805109}"/>
              </a:ext>
            </a:extLst>
          </p:cNvPr>
          <p:cNvSpPr txBox="1"/>
          <p:nvPr userDrawn="1"/>
        </p:nvSpPr>
        <p:spPr>
          <a:xfrm>
            <a:off x="808149" y="1402187"/>
            <a:ext cx="10563896" cy="1015663"/>
          </a:xfrm>
          <a:prstGeom prst="rect">
            <a:avLst/>
          </a:prstGeom>
          <a:solidFill>
            <a:srgbClr val="DD664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fr-FR" sz="6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Nombre de réponses correctes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xmlns="" id="{84A266EC-5978-41A3-AFBD-A38FDABD1B29}"/>
              </a:ext>
            </a:extLst>
          </p:cNvPr>
          <p:cNvSpPr txBox="1"/>
          <p:nvPr userDrawn="1"/>
        </p:nvSpPr>
        <p:spPr>
          <a:xfrm>
            <a:off x="3092002" y="3817002"/>
            <a:ext cx="264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Votre score 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28" name="Points" r:id="rId2" imgW="685800" imgH="514440"/>
        </mc:Choice>
        <mc:Fallback>
          <p:control name="Points" r:id="rId2" imgW="685800" imgH="514440">
            <p:pic>
              <p:nvPicPr>
                <p:cNvPr id="0" name="Points"/>
                <p:cNvPicPr>
                  <a:picLocks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72150" y="3830638"/>
                  <a:ext cx="685800" cy="5143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5124957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8011C03-1481-4EB8-B924-328E3ACEA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C20F9416-A821-4F80-B78A-ABCF9EA518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48BC4484-9E62-4289-A2EE-B062A67C5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5D68F04-9539-423D-811D-438DD03DD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6BD18F57-6976-4C5D-92FA-31AB27F97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51457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73A508C-89C0-4454-BFB5-1DB68E620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DEE6C8B-0174-41DB-BBFD-5D3352C2B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EB4D6802-9D09-4C06-9E0F-1252EED6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155B72C-D0F1-4C1A-987A-1667C93F9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AF5337D-06EA-49F4-BC11-0DD5810EF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2164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6E39CF1-4C6A-4667-BBC0-DD10AB25D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F8464D73-689B-475C-8BE5-DB7992E6CC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DFC6C41-65B3-47E0-B422-506DFACE0A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154A0B58-E34A-405F-8E0C-7B0C8D760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2A083975-F670-45B4-B05C-0B092EEC2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459C426C-9A14-48E3-91B5-C4968161F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1901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9EAA025-5D48-4B6B-A458-FA6543E92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5FAA28DE-6A4F-481C-8BE6-676F66E40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5CEE2365-3E01-4A2E-A43A-2653D7CCEA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3B741644-540D-4357-89AD-0616C4456A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E876FB56-9127-4DF9-B18B-D922D13ACC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B9A14822-A46A-432D-9031-AC30B9794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BF11B9E-483A-4DCC-B18B-C9201A6E2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7FCF3FB6-E558-4947-A138-47620567E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35465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7C97B77-DF76-49E3-9FF5-B049C207E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435B0400-DF63-4B52-BBD9-60D8472CF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96967CD-AAD8-4AFA-895F-9A4A8D973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05C20FDE-20EE-4089-B310-BF7AB2D52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9900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382C2E6D-8D96-400C-B0EF-867DE5B60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8EA282FA-7B8E-4184-919F-B296FDB1B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A311F33A-A300-4B54-8353-4EAB1FB5E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29298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1391421-D8EA-4801-916B-3D10C2928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6471728E-3C19-4E76-B547-BD7B9CCF5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8988737C-1215-47A5-99A0-E66CF622AC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041CC107-7785-4DF2-B64F-88D073B65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531C9268-908D-4840-924D-9428CE07C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27FE624C-2BCB-4C2C-B903-B0F26C2D0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02482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55522E0-4795-4B3E-A3DE-6FAC835E3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EEEC977D-C03C-4649-8235-DE4C9F8C3B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7AAA9836-F4C7-4FBE-B856-8F2F4FC5B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51D7FCA5-BEB2-4953-BDDD-9A6A79ADA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5E62404-DACF-4654-AFC6-A7D0EB82C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142F8AFB-B58D-4FF4-9F9F-C773A7172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52154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9B9A58B-B73B-4D87-881D-BF37CF35E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076935C9-F0A8-4977-89FE-C6FBE68270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93807CD4-5527-4D44-93A4-DB050B257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9895C23-E116-435F-B7B5-96E70C4BB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734EC10-45A2-4B33-94D7-CB4AAACC5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36996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38C6B786-B49D-4AA0-9F61-7FEF7AC9FF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699791E1-B433-4122-A78D-1C76ECBBF5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4BCACBF7-3524-4CB6-9319-715589DAA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DC29D9C0-3AA6-4215-B58C-89AE8E5F0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193A3B8B-5800-4FE9-8F8D-BCC56B293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471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35.xml"/><Relationship Id="rId21" Type="http://schemas.openxmlformats.org/officeDocument/2006/relationships/slideLayout" Target="../slideLayouts/slideLayout53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5" Type="http://schemas.openxmlformats.org/officeDocument/2006/relationships/image" Target="../media/image1.jpeg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slideLayout" Target="../slideLayouts/slideLayout52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24" Type="http://schemas.openxmlformats.org/officeDocument/2006/relationships/theme" Target="../theme/theme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23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42.xml"/><Relationship Id="rId19" Type="http://schemas.openxmlformats.org/officeDocument/2006/relationships/slideLayout" Target="../slideLayouts/slideLayout51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Relationship Id="rId22" Type="http://schemas.openxmlformats.org/officeDocument/2006/relationships/slideLayout" Target="../slideLayouts/slideLayout5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="" xmlns:a16="http://schemas.microsoft.com/office/drawing/2014/main" id="{78A4D217-B085-44C2-9242-B47C13E0D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A5A8269F-6533-4016-98ED-EA3E033ACD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A044B938-D49E-4B41-95F9-A8DD96633D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B5F88594-C95B-4208-97D1-742F9156A4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65F5728E-2391-4A8D-987E-4F8D8D9EBF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59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96" r:id="rId12"/>
    <p:sldLayoutId id="2147483698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5" r:id="rId19"/>
    <p:sldLayoutId id="2147483706" r:id="rId20"/>
    <p:sldLayoutId id="2147483707" r:id="rId2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DAF15-9C2E-4159-A8A6-093EF2152687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5AD06-2C86-41CB-9BE1-1D6191CE0D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3104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5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42330-2CBD-4785-857C-EFEA4441940D}" type="datetimeFigureOut">
              <a:rPr lang="fr-FR" smtClean="0"/>
              <a:t>02/12/2020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E71D9-2EDE-4B4F-8454-9254AD86E6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1399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2" r:id="rId13"/>
    <p:sldLayoutId id="2147483723" r:id="rId14"/>
    <p:sldLayoutId id="2147483724" r:id="rId15"/>
    <p:sldLayoutId id="2147483725" r:id="rId16"/>
    <p:sldLayoutId id="2147483726" r:id="rId17"/>
    <p:sldLayoutId id="2147483727" r:id="rId18"/>
    <p:sldLayoutId id="2147483728" r:id="rId19"/>
    <p:sldLayoutId id="2147483729" r:id="rId20"/>
    <p:sldLayoutId id="2147483730" r:id="rId21"/>
    <p:sldLayoutId id="2147483731" r:id="rId22"/>
    <p:sldLayoutId id="2147483732" r:id="rId2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78A4D217-B085-44C2-9242-B47C13E0D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A5A8269F-6533-4016-98ED-EA3E033ACD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A044B938-D49E-4B41-95F9-A8DD96633D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B5F88594-C95B-4208-97D1-742F9156A4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65F5728E-2391-4A8D-987E-4F8D8D9EBF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7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78A4D217-B085-44C2-9242-B47C13E0D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A5A8269F-6533-4016-98ED-EA3E033ACD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A044B938-D49E-4B41-95F9-A8DD96633D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42330-2CBD-4785-857C-EFEA4441940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02/12/2020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B5F88594-C95B-4208-97D1-742F9156A4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65F5728E-2391-4A8D-987E-4F8D8D9EBF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E71D9-2EDE-4B4F-8454-9254AD86E67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724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s://www.ville-epinay-sur-orge.fr/evenement/epinaython-2020/" TargetMode="External"/><Relationship Id="rId1" Type="http://schemas.openxmlformats.org/officeDocument/2006/relationships/slideLayout" Target="../slideLayouts/slideLayout4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hyperlink" Target="https://soutenir.afm-telethon.fr/epinaython" TargetMode="External"/><Relationship Id="rId7" Type="http://schemas.microsoft.com/office/2007/relationships/hdphoto" Target="../media/hdphoto1.wdp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18.jpg"/><Relationship Id="rId4" Type="http://schemas.openxmlformats.org/officeDocument/2006/relationships/slide" Target="slide1.xml"/><Relationship Id="rId9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552093" y="4408075"/>
            <a:ext cx="5920154" cy="66801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>
                <a:solidFill>
                  <a:schemeClr val="bg1"/>
                </a:solidFill>
              </a:rPr>
              <a:t>10 questions sur le Téléthon à vous de jouer !</a:t>
            </a:r>
          </a:p>
        </p:txBody>
      </p:sp>
      <p:pic>
        <p:nvPicPr>
          <p:cNvPr id="10" name="Picture 2" descr="C:\Users\Brigitte\AppData\Local\Microsoft\Windows\INetCache\IE\V32K2CSL\quiz-2074324_64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70233" y="1926003"/>
            <a:ext cx="4875183" cy="1767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Bouton d’action : Suivant 10">
            <a:hlinkClick r:id="" action="ppaction://hlinkshowjump?jump=nextslide" highlightClick="1"/>
          </p:cNvPr>
          <p:cNvSpPr/>
          <p:nvPr/>
        </p:nvSpPr>
        <p:spPr>
          <a:xfrm>
            <a:off x="9472247" y="4408075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10398369" y="6552128"/>
            <a:ext cx="1699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/>
              <a:t>Réalisation : Brigitte Cochon</a:t>
            </a:r>
            <a:endParaRPr lang="fr-FR" sz="900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924" y="6329052"/>
            <a:ext cx="478020" cy="446152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428090" y="6367445"/>
            <a:ext cx="48889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i="1" dirty="0" smtClean="0"/>
              <a:t>Renaissance et Culture d’Epinay sur Orge </a:t>
            </a:r>
          </a:p>
        </p:txBody>
      </p:sp>
    </p:spTree>
    <p:extLst>
      <p:ext uri="{BB962C8B-B14F-4D97-AF65-F5344CB8AC3E}">
        <p14:creationId xmlns:p14="http://schemas.microsoft.com/office/powerpoint/2010/main" val="168555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20032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3600" dirty="0">
                <a:solidFill>
                  <a:schemeClr val="bg1"/>
                </a:solidFill>
              </a:rPr>
              <a:t>Quel numéro de téléphone faut-il composer pour faire une promesse de </a:t>
            </a:r>
            <a:r>
              <a:rPr lang="fr-FR" sz="3600" dirty="0" smtClean="0">
                <a:solidFill>
                  <a:schemeClr val="bg1"/>
                </a:solidFill>
              </a:rPr>
              <a:t>dons </a:t>
            </a:r>
            <a:r>
              <a:rPr lang="fr-FR" sz="3600" dirty="0">
                <a:solidFill>
                  <a:schemeClr val="bg1"/>
                </a:solidFill>
              </a:rPr>
              <a:t>?</a:t>
            </a:r>
            <a:endParaRPr kumimoji="0" lang="fr-FR" sz="36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5" name="Rectangle 4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A28E0977-5A9B-47B3-8418-274B7FA311C6}"/>
              </a:ext>
            </a:extLst>
          </p:cNvPr>
          <p:cNvSpPr/>
          <p:nvPr/>
        </p:nvSpPr>
        <p:spPr>
          <a:xfrm>
            <a:off x="2231379" y="326805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6667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B4FD59C9-C32C-46CB-A2BF-13F798EB2D85}"/>
              </a:ext>
            </a:extLst>
          </p:cNvPr>
          <p:cNvSpPr/>
          <p:nvPr/>
        </p:nvSpPr>
        <p:spPr>
          <a:xfrm>
            <a:off x="2231379" y="4097662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7677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" action="ppaction://macro?name=SlideLayout14.Correct"/>
            <a:extLst>
              <a:ext uri="{FF2B5EF4-FFF2-40B4-BE49-F238E27FC236}">
                <a16:creationId xmlns="" xmlns:a16="http://schemas.microsoft.com/office/drawing/2014/main" id="{839F3592-C468-4D95-A456-A1C0A5BB7A63}"/>
              </a:ext>
            </a:extLst>
          </p:cNvPr>
          <p:cNvSpPr/>
          <p:nvPr/>
        </p:nvSpPr>
        <p:spPr>
          <a:xfrm>
            <a:off x="2231379" y="492726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3637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AutoShape 2" descr="Téléthon 2016 : N'oubliez pas le 36 37 - Kev et ses Crohniques (malade du  Crohn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" name="AutoShape 4" descr="Téléthon 2016 : N'oubliez pas le 36 37 - Kev et ses Crohniques (malade du  Crohn)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5363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18829" y="3224278"/>
            <a:ext cx="1515212" cy="151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91321"/>
            <a:ext cx="1620809" cy="16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Bouton d’action : Suivant 11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362" name="Picture 2" descr="C:\Users\Brigitte\AppData\Local\Microsoft\Windows\INetCache\IE\V32K2CSL\1024px-SMirC-congrats.svg[1]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91381"/>
            <a:ext cx="1620809" cy="16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14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7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65000"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56000"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20032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3600" dirty="0">
                <a:solidFill>
                  <a:schemeClr val="bg1"/>
                </a:solidFill>
              </a:rPr>
              <a:t>Quel numéro de téléphone faut-il composer pour faire une promesse de </a:t>
            </a:r>
            <a:r>
              <a:rPr lang="fr-FR" sz="3600" dirty="0" smtClean="0">
                <a:solidFill>
                  <a:schemeClr val="bg1"/>
                </a:solidFill>
              </a:rPr>
              <a:t>dons </a:t>
            </a:r>
            <a:r>
              <a:rPr lang="fr-FR" sz="3600" dirty="0">
                <a:solidFill>
                  <a:schemeClr val="bg1"/>
                </a:solidFill>
              </a:rPr>
              <a:t>?</a:t>
            </a:r>
            <a:endParaRPr kumimoji="0" lang="fr-FR" sz="36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pic>
        <p:nvPicPr>
          <p:cNvPr id="3" name="Picture 6" descr="Téléthon 2016 : N'oubliez pas le 36 37 - Kev et ses Crohniques (malade du  Croh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8743" y="2992298"/>
            <a:ext cx="4181963" cy="2341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Bouton d’action : Suivant 4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41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29314"/>
            <a:ext cx="9335232" cy="707886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4000" dirty="0" smtClean="0">
                <a:solidFill>
                  <a:schemeClr val="bg1"/>
                </a:solidFill>
              </a:rPr>
              <a:t>En quelle </a:t>
            </a:r>
            <a:r>
              <a:rPr lang="fr-FR" sz="4000" dirty="0">
                <a:solidFill>
                  <a:schemeClr val="bg1"/>
                </a:solidFill>
              </a:rPr>
              <a:t>année a été </a:t>
            </a:r>
            <a:r>
              <a:rPr lang="fr-FR" sz="4000" dirty="0" smtClean="0">
                <a:solidFill>
                  <a:schemeClr val="bg1"/>
                </a:solidFill>
              </a:rPr>
              <a:t>créée </a:t>
            </a:r>
            <a:r>
              <a:rPr lang="fr-FR" sz="4000" dirty="0">
                <a:solidFill>
                  <a:schemeClr val="bg1"/>
                </a:solidFill>
              </a:rPr>
              <a:t>le Téléthon ?</a:t>
            </a:r>
            <a:endParaRPr kumimoji="0" lang="fr-FR" sz="400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5" name="Rectangle 4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A28E0977-5A9B-47B3-8418-274B7FA311C6}"/>
              </a:ext>
            </a:extLst>
          </p:cNvPr>
          <p:cNvSpPr/>
          <p:nvPr/>
        </p:nvSpPr>
        <p:spPr>
          <a:xfrm>
            <a:off x="2231379" y="326805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1983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" action="ppaction://macro?name=SlideLayout14.Correct"/>
            <a:extLst>
              <a:ext uri="{FF2B5EF4-FFF2-40B4-BE49-F238E27FC236}">
                <a16:creationId xmlns="" xmlns:a16="http://schemas.microsoft.com/office/drawing/2014/main" id="{B4FD59C9-C32C-46CB-A2BF-13F798EB2D85}"/>
              </a:ext>
            </a:extLst>
          </p:cNvPr>
          <p:cNvSpPr/>
          <p:nvPr/>
        </p:nvSpPr>
        <p:spPr>
          <a:xfrm>
            <a:off x="2231379" y="4097662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1987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839F3592-C468-4D95-A456-A1C0A5BB7A63}"/>
              </a:ext>
            </a:extLst>
          </p:cNvPr>
          <p:cNvSpPr/>
          <p:nvPr/>
        </p:nvSpPr>
        <p:spPr>
          <a:xfrm>
            <a:off x="2231379" y="492726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</a:rPr>
              <a:t>1993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Bouton d’action : Suivant 5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9250" y="3191382"/>
            <a:ext cx="1515212" cy="151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2" y="3196623"/>
            <a:ext cx="1369040" cy="136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rigitte\AppData\Local\Microsoft\Windows\INetCache\IE\V32K2CSL\1024px-SMirC-congrats.svg[1]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91381"/>
            <a:ext cx="1620809" cy="16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092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9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29314"/>
            <a:ext cx="9335232" cy="707886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4000" dirty="0" smtClean="0">
                <a:solidFill>
                  <a:schemeClr val="bg1"/>
                </a:solidFill>
              </a:rPr>
              <a:t>En quelle </a:t>
            </a:r>
            <a:r>
              <a:rPr lang="fr-FR" sz="4000" dirty="0">
                <a:solidFill>
                  <a:schemeClr val="bg1"/>
                </a:solidFill>
              </a:rPr>
              <a:t>année a été </a:t>
            </a:r>
            <a:r>
              <a:rPr lang="fr-FR" sz="4000" dirty="0" smtClean="0">
                <a:solidFill>
                  <a:schemeClr val="bg1"/>
                </a:solidFill>
              </a:rPr>
              <a:t>créée </a:t>
            </a:r>
            <a:r>
              <a:rPr lang="fr-FR" sz="4000" dirty="0">
                <a:solidFill>
                  <a:schemeClr val="bg1"/>
                </a:solidFill>
              </a:rPr>
              <a:t>le Téléthon ?</a:t>
            </a:r>
            <a:endParaRPr kumimoji="0" lang="fr-FR" sz="400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pic>
        <p:nvPicPr>
          <p:cNvPr id="8194" name="Picture 2" descr="AFM-Téléthon on Twitter: &quot;Il y a 60 ans jour pour jour, la création de  l'AFM allait révolutionner le destin des #maladiesrares. 1987 : le premier  Téléthon est diffusé sur Antenne 2 #60ansdeconquêtes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8153" y="2015594"/>
            <a:ext cx="4303143" cy="430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outon d’action : Suivant 5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1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707886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4000" dirty="0">
                <a:solidFill>
                  <a:schemeClr val="bg1"/>
                </a:solidFill>
              </a:rPr>
              <a:t>Qui est le parrain du </a:t>
            </a:r>
            <a:r>
              <a:rPr lang="fr-FR" sz="4000" dirty="0" smtClean="0">
                <a:solidFill>
                  <a:schemeClr val="bg1"/>
                </a:solidFill>
              </a:rPr>
              <a:t>Téléthon </a:t>
            </a:r>
            <a:r>
              <a:rPr lang="fr-FR" sz="4000" dirty="0">
                <a:solidFill>
                  <a:schemeClr val="bg1"/>
                </a:solidFill>
              </a:rPr>
              <a:t>2020 ?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5" name="Rectangle 4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A28E0977-5A9B-47B3-8418-274B7FA311C6}"/>
              </a:ext>
            </a:extLst>
          </p:cNvPr>
          <p:cNvSpPr/>
          <p:nvPr/>
        </p:nvSpPr>
        <p:spPr>
          <a:xfrm>
            <a:off x="2231379" y="326805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Olivier </a:t>
            </a:r>
            <a:r>
              <a:rPr kumimoji="0" lang="fr-F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Véran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B4FD59C9-C32C-46CB-A2BF-13F798EB2D85}"/>
              </a:ext>
            </a:extLst>
          </p:cNvPr>
          <p:cNvSpPr/>
          <p:nvPr/>
        </p:nvSpPr>
        <p:spPr>
          <a:xfrm>
            <a:off x="2231379" y="4097662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Pascal Obispo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" action="ppaction://macro?name=SlideLayout14.Correct"/>
            <a:extLst>
              <a:ext uri="{FF2B5EF4-FFF2-40B4-BE49-F238E27FC236}">
                <a16:creationId xmlns="" xmlns:a16="http://schemas.microsoft.com/office/drawing/2014/main" id="{839F3592-C468-4D95-A456-A1C0A5BB7A63}"/>
              </a:ext>
            </a:extLst>
          </p:cNvPr>
          <p:cNvSpPr/>
          <p:nvPr/>
        </p:nvSpPr>
        <p:spPr>
          <a:xfrm>
            <a:off x="2231379" y="492726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fr-F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</a:rPr>
              <a:t>Matt Pokora</a:t>
            </a:r>
          </a:p>
        </p:txBody>
      </p:sp>
      <p:sp>
        <p:nvSpPr>
          <p:cNvPr id="6" name="Bouton d’action : Suivant 5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9250" y="3191382"/>
            <a:ext cx="1515212" cy="151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05867"/>
            <a:ext cx="1459795" cy="145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rigitte\AppData\Local\Microsoft\Windows\INetCache\IE\V32K2CSL\1024px-SMirC-congrats.svg[1]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83653" y="3099826"/>
            <a:ext cx="1620809" cy="16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963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7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707886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4000" dirty="0">
                <a:solidFill>
                  <a:schemeClr val="bg1"/>
                </a:solidFill>
              </a:rPr>
              <a:t>Qui est le parrain du </a:t>
            </a:r>
            <a:r>
              <a:rPr lang="fr-FR" sz="4000" dirty="0" smtClean="0">
                <a:solidFill>
                  <a:schemeClr val="bg1"/>
                </a:solidFill>
              </a:rPr>
              <a:t>Téléthon </a:t>
            </a:r>
            <a:r>
              <a:rPr lang="fr-FR" sz="4000" dirty="0">
                <a:solidFill>
                  <a:schemeClr val="bg1"/>
                </a:solidFill>
              </a:rPr>
              <a:t>2020 ?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6" name="AutoShape 2" descr="Matt Pokora à l'AFM-Téléthon ! | AFM-Téléth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7" name="AutoShape 4" descr="Matt Pokora à l'AFM-Téléthon ! | AFM-Téléth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6150" name="Picture 6" descr="Matt Pokora à l'AFM-Téléthon ! | AFM-Téléthon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63140" y="2405025"/>
            <a:ext cx="6893169" cy="2488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316851" y="5288504"/>
            <a:ext cx="45857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Matt Pokora</a:t>
            </a:r>
            <a:endParaRPr lang="fr-F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Bouton d’action : Suivant 10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1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32343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fr-FR" sz="4000" dirty="0">
                <a:solidFill>
                  <a:schemeClr val="bg1"/>
                </a:solidFill>
              </a:rPr>
              <a:t>Quelle part de mes dons puis-je déduire dans ma déclaration </a:t>
            </a:r>
            <a:r>
              <a:rPr lang="fr-FR" sz="4000" dirty="0" smtClean="0">
                <a:solidFill>
                  <a:schemeClr val="bg1"/>
                </a:solidFill>
              </a:rPr>
              <a:t>d'impôt </a:t>
            </a:r>
            <a:r>
              <a:rPr lang="fr-FR" sz="4000" dirty="0">
                <a:solidFill>
                  <a:schemeClr val="bg1"/>
                </a:solidFill>
              </a:rPr>
              <a:t>?</a:t>
            </a:r>
            <a:endParaRPr kumimoji="0" lang="fr-FR" sz="40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5" name="Rectangle 4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A28E0977-5A9B-47B3-8418-274B7FA311C6}"/>
              </a:ext>
            </a:extLst>
          </p:cNvPr>
          <p:cNvSpPr/>
          <p:nvPr/>
        </p:nvSpPr>
        <p:spPr>
          <a:xfrm>
            <a:off x="2231379" y="326805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20%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B4FD59C9-C32C-46CB-A2BF-13F798EB2D85}"/>
              </a:ext>
            </a:extLst>
          </p:cNvPr>
          <p:cNvSpPr/>
          <p:nvPr/>
        </p:nvSpPr>
        <p:spPr>
          <a:xfrm>
            <a:off x="2231379" y="4097662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50%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" action="ppaction://macro?name=SlideLayout14.Correct"/>
            <a:extLst>
              <a:ext uri="{FF2B5EF4-FFF2-40B4-BE49-F238E27FC236}">
                <a16:creationId xmlns="" xmlns:a16="http://schemas.microsoft.com/office/drawing/2014/main" id="{839F3592-C468-4D95-A456-A1C0A5BB7A63}"/>
              </a:ext>
            </a:extLst>
          </p:cNvPr>
          <p:cNvSpPr/>
          <p:nvPr/>
        </p:nvSpPr>
        <p:spPr>
          <a:xfrm>
            <a:off x="2231379" y="492726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66%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Bouton d’action : Suivant 5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9250" y="3191382"/>
            <a:ext cx="1515212" cy="151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2" y="3196623"/>
            <a:ext cx="1509972" cy="150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rigitte\AppData\Local\Microsoft\Windows\INetCache\IE\V32K2CSL\1024px-SMirC-congrats.svg[1]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91381"/>
            <a:ext cx="1620809" cy="16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8795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32343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fr-FR" sz="4000" dirty="0">
                <a:solidFill>
                  <a:schemeClr val="bg1"/>
                </a:solidFill>
              </a:rPr>
              <a:t>Quelle part de mes dons puis-je déduire dans ma déclaration </a:t>
            </a:r>
            <a:r>
              <a:rPr lang="fr-FR" sz="4000" dirty="0" smtClean="0">
                <a:solidFill>
                  <a:schemeClr val="bg1"/>
                </a:solidFill>
              </a:rPr>
              <a:t>d'impôt </a:t>
            </a:r>
            <a:r>
              <a:rPr lang="fr-FR" sz="4000" dirty="0">
                <a:solidFill>
                  <a:schemeClr val="bg1"/>
                </a:solidFill>
              </a:rPr>
              <a:t>?</a:t>
            </a:r>
            <a:endParaRPr kumimoji="0" lang="fr-FR" sz="40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pic>
        <p:nvPicPr>
          <p:cNvPr id="7170" name="Picture 2" descr="Déductions fiscales des dons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4718" y="2299408"/>
            <a:ext cx="4300781" cy="3839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537821" y="3757338"/>
            <a:ext cx="179408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66%</a:t>
            </a:r>
            <a:endParaRPr lang="fr-FR" sz="7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Bouton d’action : Suivant 7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1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32343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fr-FR" sz="4000" dirty="0">
                <a:solidFill>
                  <a:schemeClr val="bg1"/>
                </a:solidFill>
              </a:rPr>
              <a:t>Quel est, depuis le début, l'objectif principal des recherches financées par le Téléthon ?</a:t>
            </a:r>
          </a:p>
        </p:txBody>
      </p:sp>
      <p:sp>
        <p:nvSpPr>
          <p:cNvPr id="5" name="Rectangle 4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A28E0977-5A9B-47B3-8418-274B7FA311C6}"/>
              </a:ext>
            </a:extLst>
          </p:cNvPr>
          <p:cNvSpPr/>
          <p:nvPr/>
        </p:nvSpPr>
        <p:spPr>
          <a:xfrm>
            <a:off x="2231379" y="326805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fr-F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</a:rPr>
              <a:t>Guérir les maladies sexuellement transmissibles</a:t>
            </a:r>
          </a:p>
        </p:txBody>
      </p:sp>
      <p:sp>
        <p:nvSpPr>
          <p:cNvPr id="7" name="Rectangle 6">
            <a:hlinkClick r:id="" action="ppaction://macro?name=SlideLayout14.Correct"/>
            <a:extLst>
              <a:ext uri="{FF2B5EF4-FFF2-40B4-BE49-F238E27FC236}">
                <a16:creationId xmlns="" xmlns:a16="http://schemas.microsoft.com/office/drawing/2014/main" id="{B4FD59C9-C32C-46CB-A2BF-13F798EB2D85}"/>
              </a:ext>
            </a:extLst>
          </p:cNvPr>
          <p:cNvSpPr/>
          <p:nvPr/>
        </p:nvSpPr>
        <p:spPr>
          <a:xfrm>
            <a:off x="2231379" y="4097662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fr-F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</a:rPr>
              <a:t>Guérir les maladies neuromusculaires</a:t>
            </a:r>
          </a:p>
        </p:txBody>
      </p:sp>
      <p:sp>
        <p:nvSpPr>
          <p:cNvPr id="9" name="Rectangle 8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839F3592-C468-4D95-A456-A1C0A5BB7A63}"/>
              </a:ext>
            </a:extLst>
          </p:cNvPr>
          <p:cNvSpPr/>
          <p:nvPr/>
        </p:nvSpPr>
        <p:spPr>
          <a:xfrm>
            <a:off x="2231379" y="492726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fr-F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</a:rPr>
              <a:t>Guérir les maladies psychologiques</a:t>
            </a:r>
          </a:p>
        </p:txBody>
      </p:sp>
      <p:sp>
        <p:nvSpPr>
          <p:cNvPr id="6" name="Bouton d’action : Suivant 5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9250" y="3191382"/>
            <a:ext cx="1515212" cy="151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2" y="3196623"/>
            <a:ext cx="1509972" cy="150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rigitte\AppData\Local\Microsoft\Windows\INetCache\IE\V32K2CSL\1024px-SMirC-congrats.svg[1]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91381"/>
            <a:ext cx="1620809" cy="16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83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32343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fr-FR" sz="4000" dirty="0">
                <a:solidFill>
                  <a:schemeClr val="bg1"/>
                </a:solidFill>
              </a:rPr>
              <a:t>Quel est, depuis le début, l'objectif principal des recherches financées par le Téléthon ?</a:t>
            </a:r>
          </a:p>
        </p:txBody>
      </p:sp>
      <p:pic>
        <p:nvPicPr>
          <p:cNvPr id="9218" name="Picture 2" descr="Centre de Référence des Maladies Neuromusculaires et de la Sclérose  Latérale Amyotrophique | AP-HM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91354" y="2281706"/>
            <a:ext cx="5385612" cy="440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51691" y="3517109"/>
            <a:ext cx="373966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Les maladies neuromusculaires</a:t>
            </a:r>
            <a:endParaRPr lang="fr-FR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Bouton d’action : Suivant 7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1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2"/>
            <a:ext cx="9335232" cy="132343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fr-FR" sz="4000" dirty="0">
                <a:solidFill>
                  <a:schemeClr val="bg1"/>
                </a:solidFill>
              </a:rPr>
              <a:t>Quel </a:t>
            </a:r>
            <a:r>
              <a:rPr lang="fr-FR" sz="4000" dirty="0" smtClean="0">
                <a:solidFill>
                  <a:schemeClr val="bg1"/>
                </a:solidFill>
              </a:rPr>
              <a:t>a été </a:t>
            </a:r>
            <a:r>
              <a:rPr lang="fr-FR" sz="4000" dirty="0">
                <a:solidFill>
                  <a:schemeClr val="bg1"/>
                </a:solidFill>
              </a:rPr>
              <a:t>le montant </a:t>
            </a:r>
            <a:r>
              <a:rPr lang="fr-FR" sz="4000" dirty="0" smtClean="0">
                <a:solidFill>
                  <a:schemeClr val="bg1"/>
                </a:solidFill>
              </a:rPr>
              <a:t>de promesses de dons en 2019 </a:t>
            </a:r>
            <a:r>
              <a:rPr lang="fr-FR" sz="4000" dirty="0">
                <a:solidFill>
                  <a:schemeClr val="bg1"/>
                </a:solidFill>
              </a:rPr>
              <a:t>?</a:t>
            </a:r>
            <a:endParaRPr kumimoji="0" lang="fr-FR" sz="3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5" name="Rectangle 4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A28E0977-5A9B-47B3-8418-274B7FA311C6}"/>
              </a:ext>
            </a:extLst>
          </p:cNvPr>
          <p:cNvSpPr/>
          <p:nvPr/>
        </p:nvSpPr>
        <p:spPr>
          <a:xfrm>
            <a:off x="2114148" y="4936309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fr-FR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94,5 Millions </a:t>
            </a:r>
            <a:r>
              <a:rPr lang="fr-FR" sz="2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d’Euros</a:t>
            </a:r>
            <a:endParaRPr lang="fr-FR"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Rectangle 6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B4FD59C9-C32C-46CB-A2BF-13F798EB2D85}"/>
              </a:ext>
            </a:extLst>
          </p:cNvPr>
          <p:cNvSpPr/>
          <p:nvPr/>
        </p:nvSpPr>
        <p:spPr>
          <a:xfrm>
            <a:off x="2114148" y="3262591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fr-FR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70,1 Millions </a:t>
            </a:r>
            <a:r>
              <a:rPr lang="fr-FR" sz="2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d’Euros</a:t>
            </a:r>
            <a:endParaRPr lang="fr-FR"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Rectangle 8">
            <a:hlinkClick r:id="" action="ppaction://macro?name=SlideLayout14.Correct"/>
            <a:extLst>
              <a:ext uri="{FF2B5EF4-FFF2-40B4-BE49-F238E27FC236}">
                <a16:creationId xmlns="" xmlns:a16="http://schemas.microsoft.com/office/drawing/2014/main" id="{839F3592-C468-4D95-A456-A1C0A5BB7A63}"/>
              </a:ext>
            </a:extLst>
          </p:cNvPr>
          <p:cNvSpPr/>
          <p:nvPr/>
        </p:nvSpPr>
        <p:spPr>
          <a:xfrm>
            <a:off x="2114148" y="4153545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74,5 Millions d’Euros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Bouton d’action : Suivant 5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9250" y="3191382"/>
            <a:ext cx="1515212" cy="151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96622"/>
            <a:ext cx="1430215" cy="143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rigitte\AppData\Local\Microsoft\Windows\INetCache\IE\V32K2CSL\1024px-SMirC-congrats.svg[1]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91381"/>
            <a:ext cx="1620809" cy="16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599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20032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3600" dirty="0">
                <a:solidFill>
                  <a:schemeClr val="bg1"/>
                </a:solidFill>
              </a:rPr>
              <a:t>Quel numéro de téléphone faut-il composer pour faire une promesse de </a:t>
            </a:r>
            <a:r>
              <a:rPr lang="fr-FR" sz="3600" dirty="0" smtClean="0">
                <a:solidFill>
                  <a:schemeClr val="bg1"/>
                </a:solidFill>
              </a:rPr>
              <a:t>dons </a:t>
            </a:r>
            <a:r>
              <a:rPr lang="fr-FR" sz="3600" dirty="0">
                <a:solidFill>
                  <a:schemeClr val="bg1"/>
                </a:solidFill>
              </a:rPr>
              <a:t>?</a:t>
            </a:r>
            <a:endParaRPr kumimoji="0" lang="fr-FR" sz="36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pic>
        <p:nvPicPr>
          <p:cNvPr id="12290" name="Picture 2" descr="Le compteur du Téléthon 2019 est de 74 569 212 € | AFM-Téléth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7789" y="2474425"/>
            <a:ext cx="5963872" cy="400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2"/>
            <a:ext cx="9335232" cy="132343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fr-FR" sz="4000" dirty="0">
                <a:solidFill>
                  <a:schemeClr val="bg1"/>
                </a:solidFill>
              </a:rPr>
              <a:t>Quel </a:t>
            </a:r>
            <a:r>
              <a:rPr lang="fr-FR" sz="4000" dirty="0" smtClean="0">
                <a:solidFill>
                  <a:schemeClr val="bg1"/>
                </a:solidFill>
              </a:rPr>
              <a:t>a été </a:t>
            </a:r>
            <a:r>
              <a:rPr lang="fr-FR" sz="4000" dirty="0">
                <a:solidFill>
                  <a:schemeClr val="bg1"/>
                </a:solidFill>
              </a:rPr>
              <a:t>le montant </a:t>
            </a:r>
            <a:r>
              <a:rPr lang="fr-FR" sz="4000" dirty="0" smtClean="0">
                <a:solidFill>
                  <a:schemeClr val="bg1"/>
                </a:solidFill>
              </a:rPr>
              <a:t>de promesses de dons en 2019 </a:t>
            </a:r>
            <a:r>
              <a:rPr lang="fr-FR" sz="4000" dirty="0">
                <a:solidFill>
                  <a:schemeClr val="bg1"/>
                </a:solidFill>
              </a:rPr>
              <a:t>?</a:t>
            </a:r>
            <a:endParaRPr kumimoji="0" lang="fr-FR" sz="3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6" name="Bouton d’action : Suivant 5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1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0"/>
            <a:ext cx="9335232" cy="1077218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fr-FR" sz="3200" dirty="0">
                <a:solidFill>
                  <a:schemeClr val="bg1"/>
                </a:solidFill>
              </a:rPr>
              <a:t>Combien de gènes responsables de maladies génétiques rares ont pu être localisés ou identifiés ?</a:t>
            </a:r>
            <a:endParaRPr kumimoji="0" lang="fr-FR" sz="32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5" name="Rectangle 4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A28E0977-5A9B-47B3-8418-274B7FA311C6}"/>
              </a:ext>
            </a:extLst>
          </p:cNvPr>
          <p:cNvSpPr/>
          <p:nvPr/>
        </p:nvSpPr>
        <p:spPr>
          <a:xfrm>
            <a:off x="2231379" y="326805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200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B4FD59C9-C32C-46CB-A2BF-13F798EB2D85}"/>
              </a:ext>
            </a:extLst>
          </p:cNvPr>
          <p:cNvSpPr/>
          <p:nvPr/>
        </p:nvSpPr>
        <p:spPr>
          <a:xfrm>
            <a:off x="2231379" y="4097662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400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" action="ppaction://macro?name=SlideLayout14.Correct"/>
            <a:extLst>
              <a:ext uri="{FF2B5EF4-FFF2-40B4-BE49-F238E27FC236}">
                <a16:creationId xmlns="" xmlns:a16="http://schemas.microsoft.com/office/drawing/2014/main" id="{839F3592-C468-4D95-A456-A1C0A5BB7A63}"/>
              </a:ext>
            </a:extLst>
          </p:cNvPr>
          <p:cNvSpPr/>
          <p:nvPr/>
        </p:nvSpPr>
        <p:spPr>
          <a:xfrm>
            <a:off x="2231379" y="492726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800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Bouton d’action : Suivant 5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9250" y="3191382"/>
            <a:ext cx="1515212" cy="151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2" y="3196623"/>
            <a:ext cx="1509972" cy="150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rigitte\AppData\Local\Microsoft\Windows\INetCache\IE\V32K2CSL\1024px-SMirC-congrats.svg[1]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91381"/>
            <a:ext cx="1620809" cy="16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84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0"/>
            <a:ext cx="9335232" cy="1077218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fr-FR" sz="3200" dirty="0">
                <a:solidFill>
                  <a:schemeClr val="bg1"/>
                </a:solidFill>
              </a:rPr>
              <a:t>Combien de gènes responsables de maladies génétiques rares ont pu être localisés ou identifiés ?</a:t>
            </a:r>
            <a:endParaRPr kumimoji="0" lang="fr-FR" sz="32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pic>
        <p:nvPicPr>
          <p:cNvPr id="10242" name="Picture 2" descr="Les premières cartes du génome -Les grandes découvertes financées par le  Téléth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23725" y="2135728"/>
            <a:ext cx="4572000" cy="345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750593" y="5733981"/>
            <a:ext cx="3718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&gt;</a:t>
            </a:r>
            <a:r>
              <a:rPr lang="fr-F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800 gènes </a:t>
            </a:r>
            <a:endParaRPr lang="fr-F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Bouton d’action : Suivant 8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1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32343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fr-FR" sz="4000" dirty="0">
                <a:solidFill>
                  <a:schemeClr val="bg1"/>
                </a:solidFill>
              </a:rPr>
              <a:t>Quel pourcentage des dons est </a:t>
            </a:r>
            <a:r>
              <a:rPr lang="fr-FR" sz="4000" dirty="0" smtClean="0">
                <a:solidFill>
                  <a:schemeClr val="bg1"/>
                </a:solidFill>
              </a:rPr>
              <a:t>reversé </a:t>
            </a:r>
            <a:r>
              <a:rPr lang="fr-FR" sz="4000" dirty="0">
                <a:solidFill>
                  <a:schemeClr val="bg1"/>
                </a:solidFill>
              </a:rPr>
              <a:t>aux actions sociales et médicales ?</a:t>
            </a:r>
            <a:endParaRPr kumimoji="0" lang="fr-FR" sz="38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5" name="Rectangle 4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A28E0977-5A9B-47B3-8418-274B7FA311C6}"/>
              </a:ext>
            </a:extLst>
          </p:cNvPr>
          <p:cNvSpPr/>
          <p:nvPr/>
        </p:nvSpPr>
        <p:spPr>
          <a:xfrm>
            <a:off x="2231379" y="326805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</a:rPr>
              <a:t>6</a:t>
            </a: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0%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B4FD59C9-C32C-46CB-A2BF-13F798EB2D85}"/>
              </a:ext>
            </a:extLst>
          </p:cNvPr>
          <p:cNvSpPr/>
          <p:nvPr/>
        </p:nvSpPr>
        <p:spPr>
          <a:xfrm>
            <a:off x="2231379" y="4933575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100%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" action="ppaction://macro?name=SlideLayout14.Correct"/>
            <a:extLst>
              <a:ext uri="{FF2B5EF4-FFF2-40B4-BE49-F238E27FC236}">
                <a16:creationId xmlns="" xmlns:a16="http://schemas.microsoft.com/office/drawing/2014/main" id="{839F3592-C468-4D95-A456-A1C0A5BB7A63}"/>
              </a:ext>
            </a:extLst>
          </p:cNvPr>
          <p:cNvSpPr/>
          <p:nvPr/>
        </p:nvSpPr>
        <p:spPr>
          <a:xfrm>
            <a:off x="2231379" y="4024590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80%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Bouton d’action : Suivant 5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9250" y="3191382"/>
            <a:ext cx="1515212" cy="151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2" y="3196623"/>
            <a:ext cx="1509972" cy="150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rigitte\AppData\Local\Microsoft\Windows\INetCache\IE\V32K2CSL\1024px-SMirC-congrats.svg[1]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91381"/>
            <a:ext cx="1620809" cy="16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84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20032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3600" dirty="0">
                <a:solidFill>
                  <a:schemeClr val="bg1"/>
                </a:solidFill>
              </a:rPr>
              <a:t>Quel numéro de téléphone faut-il composer pour faire une promesse de </a:t>
            </a:r>
            <a:r>
              <a:rPr lang="fr-FR" sz="3600" dirty="0" smtClean="0">
                <a:solidFill>
                  <a:schemeClr val="bg1"/>
                </a:solidFill>
              </a:rPr>
              <a:t>dons </a:t>
            </a:r>
            <a:r>
              <a:rPr lang="fr-FR" sz="3600" dirty="0">
                <a:solidFill>
                  <a:schemeClr val="bg1"/>
                </a:solidFill>
              </a:rPr>
              <a:t>?</a:t>
            </a:r>
            <a:endParaRPr kumimoji="0" lang="fr-FR" sz="36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32343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fr-FR" sz="4000" dirty="0">
                <a:solidFill>
                  <a:schemeClr val="bg1"/>
                </a:solidFill>
              </a:rPr>
              <a:t>Quel pourcentage des dons est </a:t>
            </a:r>
            <a:r>
              <a:rPr lang="fr-FR" sz="4000" dirty="0" smtClean="0">
                <a:solidFill>
                  <a:schemeClr val="bg1"/>
                </a:solidFill>
              </a:rPr>
              <a:t>reversé </a:t>
            </a:r>
            <a:r>
              <a:rPr lang="fr-FR" sz="4000" dirty="0">
                <a:solidFill>
                  <a:schemeClr val="bg1"/>
                </a:solidFill>
              </a:rPr>
              <a:t>aux actions sociales et médicales ?</a:t>
            </a:r>
            <a:endParaRPr kumimoji="0" lang="fr-FR" sz="38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05482" y="3690728"/>
            <a:ext cx="179408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80%</a:t>
            </a:r>
            <a:endParaRPr lang="fr-FR" sz="7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1268" name="Picture 4" descr="Téléthon 2019 : Où iront vos dons en 2020 ? | AFM-Téléthon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61069" y="2841779"/>
            <a:ext cx="5147053" cy="289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Bouton d’action : Suivant 8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1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32343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fr-FR" sz="4000" dirty="0">
                <a:solidFill>
                  <a:schemeClr val="bg1"/>
                </a:solidFill>
              </a:rPr>
              <a:t>Quel grand laboratoire est quasiment entièrement financé par le Téléthon ?</a:t>
            </a:r>
            <a:endParaRPr kumimoji="0" lang="fr-FR" sz="38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5" name="Rectangle 4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A28E0977-5A9B-47B3-8418-274B7FA311C6}"/>
              </a:ext>
            </a:extLst>
          </p:cNvPr>
          <p:cNvSpPr/>
          <p:nvPr/>
        </p:nvSpPr>
        <p:spPr>
          <a:xfrm>
            <a:off x="2231379" y="326805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Laboratoire Pfizer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B4FD59C9-C32C-46CB-A2BF-13F798EB2D85}"/>
              </a:ext>
            </a:extLst>
          </p:cNvPr>
          <p:cNvSpPr/>
          <p:nvPr/>
        </p:nvSpPr>
        <p:spPr>
          <a:xfrm>
            <a:off x="2231379" y="4097662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Institut Pasteur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" action="ppaction://macro?name=SlideLayout14.Correct"/>
            <a:extLst>
              <a:ext uri="{FF2B5EF4-FFF2-40B4-BE49-F238E27FC236}">
                <a16:creationId xmlns="" xmlns:a16="http://schemas.microsoft.com/office/drawing/2014/main" id="{839F3592-C468-4D95-A456-A1C0A5BB7A63}"/>
              </a:ext>
            </a:extLst>
          </p:cNvPr>
          <p:cNvSpPr/>
          <p:nvPr/>
        </p:nvSpPr>
        <p:spPr>
          <a:xfrm>
            <a:off x="2231379" y="4927267"/>
            <a:ext cx="6480000" cy="4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Généthon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Bouton d’action : Suivant 5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9250" y="3191382"/>
            <a:ext cx="1515212" cy="151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2" y="3196623"/>
            <a:ext cx="1509972" cy="150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rigitte\AppData\Local\Microsoft\Windows\INetCache\IE\V32K2CSL\1024px-SMirC-congrats.svg[1]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91381"/>
            <a:ext cx="1620809" cy="16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84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32343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fr-FR" sz="4000" dirty="0">
                <a:solidFill>
                  <a:schemeClr val="bg1"/>
                </a:solidFill>
              </a:rPr>
              <a:t>Quel grand laboratoire est quasiment entièrement financé par le Téléthon ?</a:t>
            </a:r>
            <a:endParaRPr kumimoji="0" lang="fr-FR" sz="38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pic>
        <p:nvPicPr>
          <p:cNvPr id="13314" name="Picture 2" descr="REPLAY | Dimanche en politique Rhône-Alpes : Les avancées de la thérapie  grâce au Téléth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52225" y="2438400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outon d’action : Suivant 5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1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32343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Où </a:t>
            </a: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Epinay sur Orge se mobilise pour collecter des dons cette année ?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" action="ppaction://macro?name=SlideLayout14.Correct"/>
            <a:extLst>
              <a:ext uri="{FF2B5EF4-FFF2-40B4-BE49-F238E27FC236}">
                <a16:creationId xmlns="" xmlns:a16="http://schemas.microsoft.com/office/drawing/2014/main" id="{A28E0977-5A9B-47B3-8418-274B7FA311C6}"/>
              </a:ext>
            </a:extLst>
          </p:cNvPr>
          <p:cNvSpPr/>
          <p:nvPr/>
        </p:nvSpPr>
        <p:spPr>
          <a:xfrm>
            <a:off x="2231379" y="3903784"/>
            <a:ext cx="6480000" cy="7502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fr-FR" sz="2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Par WebTV en direct sur le site de la municipalité.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B4FD59C9-C32C-46CB-A2BF-13F798EB2D85}"/>
              </a:ext>
            </a:extLst>
          </p:cNvPr>
          <p:cNvSpPr/>
          <p:nvPr/>
        </p:nvSpPr>
        <p:spPr>
          <a:xfrm>
            <a:off x="2231379" y="2746355"/>
            <a:ext cx="6480000" cy="74396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fr-FR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Dans les Gymnases d’Epinay sur Orge et la salle des fêtes.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" action="ppaction://macro?name=SlideLayout14.Wrong"/>
            <a:extLst>
              <a:ext uri="{FF2B5EF4-FFF2-40B4-BE49-F238E27FC236}">
                <a16:creationId xmlns="" xmlns:a16="http://schemas.microsoft.com/office/drawing/2014/main" id="{839F3592-C468-4D95-A456-A1C0A5BB7A63}"/>
              </a:ext>
            </a:extLst>
          </p:cNvPr>
          <p:cNvSpPr/>
          <p:nvPr/>
        </p:nvSpPr>
        <p:spPr>
          <a:xfrm>
            <a:off x="2231379" y="5079666"/>
            <a:ext cx="6480000" cy="62947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Epinaython</a:t>
            </a: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est annulé à cause du COVID-19 </a:t>
            </a: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Wingdings" panose="05000000000000000000" pitchFamily="2" charset="2"/>
              </a:rPr>
              <a:t>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Bouton d’action : Suivant 5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9250" y="3191382"/>
            <a:ext cx="1515212" cy="151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Brigitte\AppData\Local\Microsoft\Windows\INetCache\IE\T91ZTWPD\1024px-Noto_Emoji_Oreo_1f625.svg[1]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96622"/>
            <a:ext cx="1457439" cy="1457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rigitte\AppData\Local\Microsoft\Windows\INetCache\IE\V32K2CSL\1024px-SMirC-congrats.svg[1]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66031" y="3191381"/>
            <a:ext cx="1620809" cy="16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484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72861" y="6036604"/>
            <a:ext cx="6494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accent2"/>
                </a:solidFill>
                <a:hlinkClick r:id="rId2"/>
              </a:rPr>
              <a:t>https://www.ville-epinay-sur-orge.fr/evenement/epinaython-2020/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72861" y="4934087"/>
            <a:ext cx="6494584" cy="830997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solidFill>
                  <a:prstClr val="white"/>
                </a:solidFill>
                <a:latin typeface="Calibri" panose="020F0502020204030204"/>
              </a:rPr>
              <a:t>Ouverture de la </a:t>
            </a:r>
            <a:r>
              <a:rPr lang="fr-FR" sz="2400" b="1" dirty="0" smtClean="0">
                <a:solidFill>
                  <a:prstClr val="white"/>
                </a:solidFill>
                <a:latin typeface="Calibri" panose="020F0502020204030204"/>
              </a:rPr>
              <a:t>WebTV  </a:t>
            </a:r>
            <a:r>
              <a:rPr lang="fr-FR" sz="2400" b="1" dirty="0">
                <a:solidFill>
                  <a:prstClr val="white"/>
                </a:solidFill>
                <a:latin typeface="Calibri" panose="020F0502020204030204"/>
              </a:rPr>
              <a:t>le vendredi 4 décembre </a:t>
            </a:r>
            <a:endParaRPr lang="fr-FR" sz="2400" b="1" dirty="0" smtClean="0">
              <a:solidFill>
                <a:prstClr val="white"/>
              </a:solidFill>
              <a:latin typeface="Calibri" panose="020F0502020204030204"/>
            </a:endParaRPr>
          </a:p>
          <a:p>
            <a:pPr algn="ctr"/>
            <a:r>
              <a:rPr lang="fr-FR" sz="2400" b="1" dirty="0" smtClean="0">
                <a:solidFill>
                  <a:prstClr val="white"/>
                </a:solidFill>
                <a:latin typeface="Calibri" panose="020F0502020204030204"/>
              </a:rPr>
              <a:t>à partir de 19h00</a:t>
            </a:r>
            <a:endParaRPr lang="fr-FR" sz="24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4340" name="Picture 4" descr="WebTV scolaire et en académie | Délégation Régionale du Numérique pour  l'Éducation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5952" y="2428656"/>
            <a:ext cx="4087545" cy="2163946"/>
          </a:xfrm>
          <a:prstGeom prst="rect">
            <a:avLst/>
          </a:prstGeom>
          <a:noFill/>
        </p:spPr>
      </p:pic>
      <p:sp>
        <p:nvSpPr>
          <p:cNvPr id="8" name="Bouton d’action : Suivant 7">
            <a:hlinkClick r:id="" action="ppaction://hlinkshowjump?jump=nextslide" highlightClick="1"/>
          </p:cNvPr>
          <p:cNvSpPr/>
          <p:nvPr/>
        </p:nvSpPr>
        <p:spPr>
          <a:xfrm>
            <a:off x="9566031" y="5334197"/>
            <a:ext cx="1430215" cy="668018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extLst>
              <a:ext uri="{FF2B5EF4-FFF2-40B4-BE49-F238E27FC236}">
                <a16:creationId xmlns="" xmlns:a16="http://schemas.microsoft.com/office/drawing/2014/main" id="{4AC50611-3017-4DBB-A4D8-BA4B0CF5C9D0}"/>
              </a:ext>
            </a:extLst>
          </p:cNvPr>
          <p:cNvSpPr txBox="1"/>
          <p:nvPr/>
        </p:nvSpPr>
        <p:spPr>
          <a:xfrm>
            <a:off x="942109" y="817591"/>
            <a:ext cx="9335232" cy="1323439"/>
          </a:xfrm>
          <a:prstGeom prst="rect">
            <a:avLst/>
          </a:prstGeom>
          <a:solidFill>
            <a:srgbClr val="DF6744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Où </a:t>
            </a: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Epinay sur Orge se mobilise pour collecter des dons cette année ?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81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641232" y="3686143"/>
            <a:ext cx="907242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/>
              <a:t>Merci d’avoir participé au Quizz </a:t>
            </a:r>
            <a:r>
              <a:rPr lang="fr-FR" sz="3200" b="1" dirty="0" err="1" smtClean="0"/>
              <a:t>Epinaython</a:t>
            </a:r>
            <a:r>
              <a:rPr lang="fr-FR" sz="3200" b="1" dirty="0" smtClean="0"/>
              <a:t> !</a:t>
            </a:r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N’oubliez pas de participer à la Cagnotte en cliquant sur le lien :</a:t>
            </a:r>
          </a:p>
          <a:p>
            <a:pPr algn="ctr"/>
            <a:r>
              <a:rPr lang="fr-FR" sz="3200" dirty="0" smtClean="0">
                <a:hlinkClick r:id="rId3" tooltip="https://soutenir.afm-telethon.fr/epinaython"/>
              </a:rPr>
              <a:t>Cagnotte </a:t>
            </a:r>
            <a:r>
              <a:rPr lang="fr-FR" sz="3200" dirty="0" err="1">
                <a:hlinkClick r:id="rId3" tooltip="https://soutenir.afm-telethon.fr/epinaython"/>
              </a:rPr>
              <a:t>E</a:t>
            </a:r>
            <a:r>
              <a:rPr lang="fr-FR" sz="3200" dirty="0" err="1" smtClean="0">
                <a:hlinkClick r:id="rId3" tooltip="https://soutenir.afm-telethon.fr/epinaython"/>
              </a:rPr>
              <a:t>pinaython</a:t>
            </a:r>
            <a:endParaRPr lang="fr-FR" sz="3200" dirty="0" smtClean="0"/>
          </a:p>
        </p:txBody>
      </p:sp>
      <p:pic>
        <p:nvPicPr>
          <p:cNvPr id="16388" name="Picture 4" descr="C:\Users\Brigitte\AppData\Local\Microsoft\Windows\INetCache\IE\BEYFER5X\1200px-Eo_circle_orange_repeat-one.svg[1]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54" y="4735196"/>
            <a:ext cx="924144" cy="924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C:\Users\Brigitte\AppData\Local\Microsoft\Windows\INetCache\IE\BEYFER5X\Exit-Free-Download-PNG[1].png">
            <a:hlinkClick r:id="" action="ppaction://hlinkshowjump?jump=endshow"/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83289" y="4680835"/>
            <a:ext cx="1032865" cy="103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C:\Users\Brigitte\AppData\Local\Microsoft\Windows\INetCache\IE\V32K2CSL\tirelire-bitcoin[1]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16992" y="1520645"/>
            <a:ext cx="1454638" cy="189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10398369" y="6552128"/>
            <a:ext cx="1699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smtClean="0"/>
              <a:t>Réalisation : Brigitte Cochon</a:t>
            </a:r>
            <a:endParaRPr lang="fr-FR" sz="900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924" y="6329052"/>
            <a:ext cx="478020" cy="44615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428090" y="6367445"/>
            <a:ext cx="48889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i="1" dirty="0" smtClean="0"/>
              <a:t>Renaissance et Culture d’Epinay sur Orge 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207575" y="4735196"/>
            <a:ext cx="6853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/>
              <a:t>R</a:t>
            </a:r>
            <a:r>
              <a:rPr lang="fr-FR" sz="1200" b="1" dirty="0" smtClean="0"/>
              <a:t>ejouer</a:t>
            </a:r>
            <a:endParaRPr lang="fr-FR" sz="1200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11479139" y="4860243"/>
            <a:ext cx="6190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 smtClean="0"/>
              <a:t>Sortie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1544395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4947</TotalTime>
  <Words>435</Words>
  <Application>Microsoft Office PowerPoint</Application>
  <PresentationFormat>Personnalisé</PresentationFormat>
  <Paragraphs>71</Paragraphs>
  <Slides>22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5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1_Thème Office</vt:lpstr>
      <vt:lpstr>Conception personnalisée</vt:lpstr>
      <vt:lpstr>Thème Office</vt:lpstr>
      <vt:lpstr>2_Thème Office</vt:lpstr>
      <vt:lpstr>3_Thème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Agnès</dc:creator>
  <cp:lastModifiedBy>Brigitte Cochon</cp:lastModifiedBy>
  <cp:revision>85</cp:revision>
  <dcterms:created xsi:type="dcterms:W3CDTF">2020-08-27T17:06:41Z</dcterms:created>
  <dcterms:modified xsi:type="dcterms:W3CDTF">2020-12-02T10:00:36Z</dcterms:modified>
</cp:coreProperties>
</file>