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5" r:id="rId11"/>
    <p:sldId id="266" r:id="rId12"/>
    <p:sldId id="267" r:id="rId13"/>
    <p:sldId id="274" r:id="rId14"/>
    <p:sldId id="265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4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wmf"/><Relationship Id="rId4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4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6" indent="0" algn="ctr">
              <a:buNone/>
              <a:defRPr sz="2000"/>
            </a:lvl2pPr>
            <a:lvl3pPr marL="914392" indent="0" algn="ctr">
              <a:buNone/>
              <a:defRPr sz="1800"/>
            </a:lvl3pPr>
            <a:lvl4pPr marL="1371588" indent="0" algn="ctr">
              <a:buNone/>
              <a:defRPr sz="1600"/>
            </a:lvl4pPr>
            <a:lvl5pPr marL="1828784" indent="0" algn="ctr">
              <a:buNone/>
              <a:defRPr sz="1600"/>
            </a:lvl5pPr>
            <a:lvl6pPr marL="2285980" indent="0" algn="ctr">
              <a:buNone/>
              <a:defRPr sz="1600"/>
            </a:lvl6pPr>
            <a:lvl7pPr marL="2743176" indent="0" algn="ctr">
              <a:buNone/>
              <a:defRPr sz="1600"/>
            </a:lvl7pPr>
            <a:lvl8pPr marL="3200372" indent="0" algn="ctr">
              <a:buNone/>
              <a:defRPr sz="1600"/>
            </a:lvl8pPr>
            <a:lvl9pPr marL="3657568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EE2-D352-4AE2-AAF0-2B9AAA0B6965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6408-2FE7-4AA3-B823-82BB447F26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085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EE2-D352-4AE2-AAF0-2B9AAA0B6965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6408-2FE7-4AA3-B823-82BB447F26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998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EE2-D352-4AE2-AAF0-2B9AAA0B6965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6408-2FE7-4AA3-B823-82BB447F26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7179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EE2-D352-4AE2-AAF0-2B9AAA0B6965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6408-2FE7-4AA3-B823-82BB447F26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440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EE2-D352-4AE2-AAF0-2B9AAA0B6965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6408-2FE7-4AA3-B823-82BB447F26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3219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EE2-D352-4AE2-AAF0-2B9AAA0B6965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6408-2FE7-4AA3-B823-82BB447F26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1684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2" indent="0">
              <a:buNone/>
              <a:defRPr sz="1800" b="1"/>
            </a:lvl3pPr>
            <a:lvl4pPr marL="1371588" indent="0">
              <a:buNone/>
              <a:defRPr sz="1600" b="1"/>
            </a:lvl4pPr>
            <a:lvl5pPr marL="1828784" indent="0">
              <a:buNone/>
              <a:defRPr sz="1600" b="1"/>
            </a:lvl5pPr>
            <a:lvl6pPr marL="2285980" indent="0">
              <a:buNone/>
              <a:defRPr sz="1600" b="1"/>
            </a:lvl6pPr>
            <a:lvl7pPr marL="2743176" indent="0">
              <a:buNone/>
              <a:defRPr sz="1600" b="1"/>
            </a:lvl7pPr>
            <a:lvl8pPr marL="3200372" indent="0">
              <a:buNone/>
              <a:defRPr sz="1600" b="1"/>
            </a:lvl8pPr>
            <a:lvl9pPr marL="3657568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2" indent="0">
              <a:buNone/>
              <a:defRPr sz="1800" b="1"/>
            </a:lvl3pPr>
            <a:lvl4pPr marL="1371588" indent="0">
              <a:buNone/>
              <a:defRPr sz="1600" b="1"/>
            </a:lvl4pPr>
            <a:lvl5pPr marL="1828784" indent="0">
              <a:buNone/>
              <a:defRPr sz="1600" b="1"/>
            </a:lvl5pPr>
            <a:lvl6pPr marL="2285980" indent="0">
              <a:buNone/>
              <a:defRPr sz="1600" b="1"/>
            </a:lvl6pPr>
            <a:lvl7pPr marL="2743176" indent="0">
              <a:buNone/>
              <a:defRPr sz="1600" b="1"/>
            </a:lvl7pPr>
            <a:lvl8pPr marL="3200372" indent="0">
              <a:buNone/>
              <a:defRPr sz="1600" b="1"/>
            </a:lvl8pPr>
            <a:lvl9pPr marL="3657568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9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EE2-D352-4AE2-AAF0-2B9AAA0B6965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6408-2FE7-4AA3-B823-82BB447F26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007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EE2-D352-4AE2-AAF0-2B9AAA0B6965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6408-2FE7-4AA3-B823-82BB447F26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554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EE2-D352-4AE2-AAF0-2B9AAA0B6965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6408-2FE7-4AA3-B823-82BB447F26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777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7" y="987426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6" indent="0">
              <a:buNone/>
              <a:defRPr sz="1400"/>
            </a:lvl2pPr>
            <a:lvl3pPr marL="914392" indent="0">
              <a:buNone/>
              <a:defRPr sz="1200"/>
            </a:lvl3pPr>
            <a:lvl4pPr marL="1371588" indent="0">
              <a:buNone/>
              <a:defRPr sz="1000"/>
            </a:lvl4pPr>
            <a:lvl5pPr marL="1828784" indent="0">
              <a:buNone/>
              <a:defRPr sz="1000"/>
            </a:lvl5pPr>
            <a:lvl6pPr marL="2285980" indent="0">
              <a:buNone/>
              <a:defRPr sz="1000"/>
            </a:lvl6pPr>
            <a:lvl7pPr marL="2743176" indent="0">
              <a:buNone/>
              <a:defRPr sz="1000"/>
            </a:lvl7pPr>
            <a:lvl8pPr marL="3200372" indent="0">
              <a:buNone/>
              <a:defRPr sz="1000"/>
            </a:lvl8pPr>
            <a:lvl9pPr marL="3657568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EE2-D352-4AE2-AAF0-2B9AAA0B6965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6408-2FE7-4AA3-B823-82BB447F26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2067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7" y="987426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2" indent="0">
              <a:buNone/>
              <a:defRPr sz="2400"/>
            </a:lvl3pPr>
            <a:lvl4pPr marL="1371588" indent="0">
              <a:buNone/>
              <a:defRPr sz="2000"/>
            </a:lvl4pPr>
            <a:lvl5pPr marL="1828784" indent="0">
              <a:buNone/>
              <a:defRPr sz="2000"/>
            </a:lvl5pPr>
            <a:lvl6pPr marL="2285980" indent="0">
              <a:buNone/>
              <a:defRPr sz="2000"/>
            </a:lvl6pPr>
            <a:lvl7pPr marL="2743176" indent="0">
              <a:buNone/>
              <a:defRPr sz="2000"/>
            </a:lvl7pPr>
            <a:lvl8pPr marL="3200372" indent="0">
              <a:buNone/>
              <a:defRPr sz="2000"/>
            </a:lvl8pPr>
            <a:lvl9pPr marL="3657568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6" indent="0">
              <a:buNone/>
              <a:defRPr sz="1400"/>
            </a:lvl2pPr>
            <a:lvl3pPr marL="914392" indent="0">
              <a:buNone/>
              <a:defRPr sz="1200"/>
            </a:lvl3pPr>
            <a:lvl4pPr marL="1371588" indent="0">
              <a:buNone/>
              <a:defRPr sz="1000"/>
            </a:lvl4pPr>
            <a:lvl5pPr marL="1828784" indent="0">
              <a:buNone/>
              <a:defRPr sz="1000"/>
            </a:lvl5pPr>
            <a:lvl6pPr marL="2285980" indent="0">
              <a:buNone/>
              <a:defRPr sz="1000"/>
            </a:lvl6pPr>
            <a:lvl7pPr marL="2743176" indent="0">
              <a:buNone/>
              <a:defRPr sz="1000"/>
            </a:lvl7pPr>
            <a:lvl8pPr marL="3200372" indent="0">
              <a:buNone/>
              <a:defRPr sz="1000"/>
            </a:lvl8pPr>
            <a:lvl9pPr marL="3657568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EE2-D352-4AE2-AAF0-2B9AAA0B6965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F6408-2FE7-4AA3-B823-82BB447F26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944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67EE2-D352-4AE2-AAF0-2B9AAA0B6965}" type="datetimeFigureOut">
              <a:rPr lang="fr-FR" smtClean="0"/>
              <a:t>18/10/2020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F6408-2FE7-4AA3-B823-82BB447F26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12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4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0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6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2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8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4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70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6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2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8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4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0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6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2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8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oleObject" Target="../embeddings/oleObject14.bin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31.emf"/><Relationship Id="rId5" Type="http://schemas.openxmlformats.org/officeDocument/2006/relationships/image" Target="../media/image32.jpeg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28.emf"/><Relationship Id="rId9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3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e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36.emf"/><Relationship Id="rId4" Type="http://schemas.openxmlformats.org/officeDocument/2006/relationships/image" Target="../media/image33.e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oleObject" Target="../embeddings/oleObject24.bin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40.emf"/><Relationship Id="rId9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44.emf"/><Relationship Id="rId9" Type="http://schemas.openxmlformats.org/officeDocument/2006/relationships/hyperlink" Target="https://fr.wikipedia.org/wiki/Trig%C3%A9n%C3%A9ration#:~:text=La%20trig%C3%A9n%C3%A9ration%20est%20un%20proc%C3%A9d%C3%A9,atteignent%20g%C3%A9n%C3%A9ralement%20de%20hauts%20rendements.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certiport.com/Portal/Pages/CredentialVerification.aspx?defaultlang=FRA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.emf"/><Relationship Id="rId4" Type="http://schemas.openxmlformats.org/officeDocument/2006/relationships/image" Target="../media/image5.emf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jpg"/><Relationship Id="rId5" Type="http://schemas.openxmlformats.org/officeDocument/2006/relationships/image" Target="../media/image9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22.jpg"/><Relationship Id="rId7" Type="http://schemas.openxmlformats.org/officeDocument/2006/relationships/image" Target="../media/image19.emf"/><Relationship Id="rId12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18.wmf"/><Relationship Id="rId10" Type="http://schemas.openxmlformats.org/officeDocument/2006/relationships/image" Target="../media/image20.emf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1"/>
            <a:ext cx="12192000" cy="6943061"/>
          </a:xfrm>
          <a:prstGeom prst="rect">
            <a:avLst/>
          </a:prstGeom>
          <a:pattFill prst="wdDn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 w="12700" cmpd="dbl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60814" y="504961"/>
            <a:ext cx="318839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fr-FR" sz="4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 SemiCondensed" panose="020B0502040204020203" pitchFamily="34" charset="0"/>
                <a:cs typeface="Adobe Arabic" panose="02040503050201020203" pitchFamily="18" charset="-78"/>
              </a:rPr>
              <a:t>PORTFOLIO</a:t>
            </a:r>
            <a:r>
              <a:rPr lang="fr-FR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 SemiCondensed" panose="020B0502040204020203" pitchFamily="34" charset="0"/>
                <a:cs typeface="Adobe Arabic" panose="02040503050201020203" pitchFamily="18" charset="-78"/>
              </a:rPr>
              <a:t> </a:t>
            </a:r>
          </a:p>
          <a:p>
            <a:pPr algn="justLow"/>
            <a:r>
              <a:rPr lang="fr-FR" sz="19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 SemiCondensed" panose="020B0502040204020203" pitchFamily="34" charset="0"/>
              </a:rPr>
              <a:t>Architecte FAKHFAKH Omar</a:t>
            </a:r>
          </a:p>
        </p:txBody>
      </p:sp>
      <p:sp>
        <p:nvSpPr>
          <p:cNvPr id="11" name="Rectangle 10"/>
          <p:cNvSpPr/>
          <p:nvPr/>
        </p:nvSpPr>
        <p:spPr>
          <a:xfrm flipV="1">
            <a:off x="529054" y="1659232"/>
            <a:ext cx="2811439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4" t="-3820" r="-8739" b="11689"/>
          <a:stretch/>
        </p:blipFill>
        <p:spPr>
          <a:xfrm>
            <a:off x="-1158949" y="657491"/>
            <a:ext cx="15981199" cy="634064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flipV="1">
            <a:off x="529053" y="560041"/>
            <a:ext cx="2811439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768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1" y="2628187"/>
            <a:ext cx="5467057" cy="38658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2135875"/>
          </a:xfrm>
          <a:prstGeom prst="rect">
            <a:avLst/>
          </a:prstGeom>
          <a:pattFill prst="wdDn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 w="12700" cmpd="dbl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1754851"/>
            <a:ext cx="11738344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779" y="4445006"/>
            <a:ext cx="3646514" cy="20511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31" y="2294952"/>
            <a:ext cx="3636793" cy="204569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31" y="4445006"/>
            <a:ext cx="3638085" cy="204569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823" y="2292882"/>
            <a:ext cx="3640470" cy="204776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41063" y="339209"/>
            <a:ext cx="117532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Projet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: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Réaménagement d’une villa sis à Jardin el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Menzeh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II/ 320m² / R.Z.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  <a:p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514350" y="708541"/>
            <a:ext cx="731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Etude architecturale et production des plans et du dossier de permis de bâtir.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Assistance à la commission municipale du permis de bâtir. 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Coordination avec les différents intervenants et suivi de chantier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Modélisation 3D et images de synthèse 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8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2135875"/>
          </a:xfrm>
          <a:prstGeom prst="rect">
            <a:avLst/>
          </a:prstGeom>
          <a:pattFill prst="wdDn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 w="12700" cmpd="dbl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590480"/>
              </p:ext>
            </p:extLst>
          </p:nvPr>
        </p:nvGraphicFramePr>
        <p:xfrm>
          <a:off x="218366" y="2123965"/>
          <a:ext cx="3821372" cy="2701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2" name="Acrobat Document" r:id="rId3" imgW="11343907" imgH="8019809" progId="AcroExch.Document.DC">
                  <p:embed/>
                </p:oleObj>
              </mc:Choice>
              <mc:Fallback>
                <p:oleObj name="Acrobat Document" r:id="rId3" imgW="11343907" imgH="8019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8366" y="2123965"/>
                        <a:ext cx="3821372" cy="2701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39" y="-28576"/>
            <a:ext cx="8051061" cy="4527571"/>
          </a:xfrm>
          <a:prstGeom prst="rect">
            <a:avLst/>
          </a:prstGeom>
        </p:spPr>
      </p:pic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1085292"/>
              </p:ext>
            </p:extLst>
          </p:nvPr>
        </p:nvGraphicFramePr>
        <p:xfrm>
          <a:off x="218366" y="4510586"/>
          <a:ext cx="3821372" cy="2701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" name="Acrobat Document" r:id="rId6" imgW="11343907" imgH="8019809" progId="AcroExch.Document.DC">
                  <p:embed/>
                </p:oleObj>
              </mc:Choice>
              <mc:Fallback>
                <p:oleObj name="Acrobat Document" r:id="rId6" imgW="11343907" imgH="8019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8366" y="4510586"/>
                        <a:ext cx="3821372" cy="2701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053727"/>
              </p:ext>
            </p:extLst>
          </p:nvPr>
        </p:nvGraphicFramePr>
        <p:xfrm>
          <a:off x="4107987" y="4510586"/>
          <a:ext cx="3821371" cy="2701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4" name="Acrobat Document" r:id="rId8" imgW="11343907" imgH="8019809" progId="AcroExch.Document.DC">
                  <p:embed/>
                </p:oleObj>
              </mc:Choice>
              <mc:Fallback>
                <p:oleObj name="Acrobat Document" r:id="rId8" imgW="11343907" imgH="8019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07987" y="4510586"/>
                        <a:ext cx="3821371" cy="2701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1664684"/>
              </p:ext>
            </p:extLst>
          </p:nvPr>
        </p:nvGraphicFramePr>
        <p:xfrm>
          <a:off x="8024904" y="4510586"/>
          <a:ext cx="3821371" cy="2701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5" name="Acrobat Document" r:id="rId10" imgW="11343907" imgH="8019809" progId="AcroExch.Document.DC">
                  <p:embed/>
                </p:oleObj>
              </mc:Choice>
              <mc:Fallback>
                <p:oleObj name="Acrobat Document" r:id="rId10" imgW="11343907" imgH="8019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024904" y="4510586"/>
                        <a:ext cx="3821371" cy="2701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241063" y="339209"/>
            <a:ext cx="4017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Projet: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Construction d’un immeuble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R+5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usage d’habitation sis Sfax / 3000m² </a:t>
            </a:r>
            <a:endParaRPr lang="fr-F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Bravo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immobilière.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 flipV="1">
            <a:off x="0" y="1690578"/>
            <a:ext cx="3905809" cy="6427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97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8015239"/>
              </p:ext>
            </p:extLst>
          </p:nvPr>
        </p:nvGraphicFramePr>
        <p:xfrm>
          <a:off x="232858" y="2156363"/>
          <a:ext cx="3792388" cy="2680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1" name="Acrobat Document" r:id="rId3" imgW="11343907" imgH="8019809" progId="AcroExch.Document.DC">
                  <p:embed/>
                </p:oleObj>
              </mc:Choice>
              <mc:Fallback>
                <p:oleObj name="Acrobat Document" r:id="rId3" imgW="11343907" imgH="8019809" progId="AcroExch.Document.DC">
                  <p:embed/>
                  <p:pic>
                    <p:nvPicPr>
                      <p:cNvPr id="12" name="Objet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2858" y="2156363"/>
                        <a:ext cx="3792388" cy="2680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084907"/>
              </p:ext>
            </p:extLst>
          </p:nvPr>
        </p:nvGraphicFramePr>
        <p:xfrm>
          <a:off x="4079003" y="2136751"/>
          <a:ext cx="3792387" cy="2680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2" name="Acrobat Document" r:id="rId5" imgW="11343907" imgH="8019809" progId="AcroExch.Document.DC">
                  <p:embed/>
                </p:oleObj>
              </mc:Choice>
              <mc:Fallback>
                <p:oleObj name="Acrobat Document" r:id="rId5" imgW="11343907" imgH="8019809" progId="AcroExch.Document.DC">
                  <p:embed/>
                  <p:pic>
                    <p:nvPicPr>
                      <p:cNvPr id="13" name="Objet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79003" y="2136751"/>
                        <a:ext cx="3792387" cy="2680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168071"/>
              </p:ext>
            </p:extLst>
          </p:nvPr>
        </p:nvGraphicFramePr>
        <p:xfrm>
          <a:off x="8104249" y="2156363"/>
          <a:ext cx="3792388" cy="2680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3" name="Acrobat Document" r:id="rId7" imgW="11343907" imgH="8019809" progId="AcroExch.Document.DC">
                  <p:embed/>
                </p:oleObj>
              </mc:Choice>
              <mc:Fallback>
                <p:oleObj name="Acrobat Document" r:id="rId7" imgW="11343907" imgH="8019809" progId="AcroExch.Document.DC">
                  <p:embed/>
                  <p:pic>
                    <p:nvPicPr>
                      <p:cNvPr id="14" name="Obje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04249" y="2156363"/>
                        <a:ext cx="3792388" cy="2680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0"/>
            <a:ext cx="12192000" cy="2135875"/>
          </a:xfrm>
          <a:prstGeom prst="rect">
            <a:avLst/>
          </a:prstGeom>
          <a:pattFill prst="wdDn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 w="12700" cmpd="dbl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9853802"/>
              </p:ext>
            </p:extLst>
          </p:nvPr>
        </p:nvGraphicFramePr>
        <p:xfrm>
          <a:off x="179101" y="4177093"/>
          <a:ext cx="3792387" cy="2680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4" name="Acrobat Document" r:id="rId9" imgW="11343907" imgH="8019809" progId="AcroExch.Document.DC">
                  <p:embed/>
                </p:oleObj>
              </mc:Choice>
              <mc:Fallback>
                <p:oleObj name="Acrobat Document" r:id="rId9" imgW="11343907" imgH="8019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9101" y="4177093"/>
                        <a:ext cx="3792387" cy="2680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046323"/>
              </p:ext>
            </p:extLst>
          </p:nvPr>
        </p:nvGraphicFramePr>
        <p:xfrm>
          <a:off x="4025245" y="4837270"/>
          <a:ext cx="3885983" cy="2747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5" name="Acrobat Document" r:id="rId11" imgW="11343907" imgH="8019809" progId="AcroExch.Document.DC">
                  <p:embed/>
                </p:oleObj>
              </mc:Choice>
              <mc:Fallback>
                <p:oleObj name="Acrobat Document" r:id="rId11" imgW="11343907" imgH="8019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025245" y="4837270"/>
                        <a:ext cx="3885983" cy="2747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861182"/>
              </p:ext>
            </p:extLst>
          </p:nvPr>
        </p:nvGraphicFramePr>
        <p:xfrm>
          <a:off x="8104249" y="4857758"/>
          <a:ext cx="3913727" cy="2766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6" name="Acrobat Document" r:id="rId13" imgW="11343907" imgH="8019809" progId="AcroExch.Document.DC">
                  <p:embed/>
                </p:oleObj>
              </mc:Choice>
              <mc:Fallback>
                <p:oleObj name="Acrobat Document" r:id="rId13" imgW="11343907" imgH="8019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104249" y="4857758"/>
                        <a:ext cx="3913727" cy="2766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514350" y="708541"/>
            <a:ext cx="731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Etude architecturale et production des plans et du dossier de permis de bâtir.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Production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dossiers de l’ensemble de la phase APD.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Coordination des plans avec les différents intervenants.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754851"/>
            <a:ext cx="11738344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37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5400000">
            <a:off x="7695063" y="2361064"/>
            <a:ext cx="6858000" cy="2135875"/>
          </a:xfrm>
          <a:prstGeom prst="rect">
            <a:avLst/>
          </a:prstGeom>
          <a:pattFill prst="wdDn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 w="12700" cmpd="dbl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8" y="32524"/>
            <a:ext cx="9654746" cy="68254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132540" y="100567"/>
            <a:ext cx="21657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Projet: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Construction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d’un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immeuble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R+4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à usage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mixte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sis Sfax /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2800m²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132540" y="1300896"/>
            <a:ext cx="21358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Production des images de synthèses extérieures. 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Modélisation 3D et projection avec les différents plans d’exécution.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Production des plans de vente</a:t>
            </a:r>
          </a:p>
        </p:txBody>
      </p:sp>
      <p:sp>
        <p:nvSpPr>
          <p:cNvPr id="6" name="Rectangle 5"/>
          <p:cNvSpPr/>
          <p:nvPr/>
        </p:nvSpPr>
        <p:spPr>
          <a:xfrm>
            <a:off x="10056125" y="3434317"/>
            <a:ext cx="1767276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6043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9527495"/>
              </p:ext>
            </p:extLst>
          </p:nvPr>
        </p:nvGraphicFramePr>
        <p:xfrm>
          <a:off x="-469239" y="3122470"/>
          <a:ext cx="4612872" cy="3260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5" name="Acrobat Document" r:id="rId3" imgW="11343907" imgH="8019809" progId="AcroExch.Document.DC">
                  <p:embed/>
                </p:oleObj>
              </mc:Choice>
              <mc:Fallback>
                <p:oleObj name="Acrobat Document" r:id="rId3" imgW="11343907" imgH="8019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69239" y="3122470"/>
                        <a:ext cx="4612872" cy="3260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968471"/>
              </p:ext>
            </p:extLst>
          </p:nvPr>
        </p:nvGraphicFramePr>
        <p:xfrm>
          <a:off x="3453054" y="3122470"/>
          <a:ext cx="4612872" cy="3260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6" name="Acrobat Document" r:id="rId5" imgW="11343907" imgH="8019809" progId="AcroExch.Document.DC">
                  <p:embed/>
                </p:oleObj>
              </mc:Choice>
              <mc:Fallback>
                <p:oleObj name="Acrobat Document" r:id="rId5" imgW="11343907" imgH="8019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53054" y="3122470"/>
                        <a:ext cx="4612872" cy="32609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67" y="1801"/>
            <a:ext cx="7231633" cy="3196729"/>
          </a:xfrm>
          <a:prstGeom prst="rect">
            <a:avLst/>
          </a:prstGeom>
        </p:spPr>
      </p:pic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8597681"/>
              </p:ext>
            </p:extLst>
          </p:nvPr>
        </p:nvGraphicFramePr>
        <p:xfrm>
          <a:off x="7668194" y="3487199"/>
          <a:ext cx="4612872" cy="3260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Acrobat Document" r:id="rId8" imgW="11343907" imgH="8019809" progId="AcroExch.Document.DC">
                  <p:embed/>
                </p:oleObj>
              </mc:Choice>
              <mc:Fallback>
                <p:oleObj name="Acrobat Document" r:id="rId8" imgW="11343907" imgH="8019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68194" y="3487199"/>
                        <a:ext cx="4612872" cy="3260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4957009" cy="3198530"/>
          </a:xfrm>
          <a:prstGeom prst="rect">
            <a:avLst/>
          </a:prstGeom>
          <a:pattFill prst="wdDn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 w="12700" cmpd="dbl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41063" y="339209"/>
            <a:ext cx="42634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Projet: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Construction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d’une usine sise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Gabes</a:t>
            </a: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1150m² / Société SOPISUD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514350" y="981500"/>
            <a:ext cx="7315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Production des dossiers de l’ensemble des phases</a:t>
            </a:r>
          </a:p>
          <a:p>
            <a:pPr lvl="0"/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 projet de l’APS jusqu’au PRO.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Coordination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plans avec les différents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intervenants</a:t>
            </a:r>
          </a:p>
          <a:p>
            <a:pPr lvl="0"/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suivi de chantier.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477871"/>
            <a:ext cx="4504538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667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2135875"/>
          </a:xfrm>
          <a:prstGeom prst="rect">
            <a:avLst/>
          </a:prstGeom>
          <a:pattFill prst="wdDn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 w="12700" cmpd="dbl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0267837"/>
              </p:ext>
            </p:extLst>
          </p:nvPr>
        </p:nvGraphicFramePr>
        <p:xfrm>
          <a:off x="303168" y="2210033"/>
          <a:ext cx="3286125" cy="4647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0" name="Acrobat Document" r:id="rId3" imgW="8020012" imgH="11344245" progId="AcroExch.Document.DC">
                  <p:embed/>
                </p:oleObj>
              </mc:Choice>
              <mc:Fallback>
                <p:oleObj name="Acrobat Document" r:id="rId3" imgW="8020012" imgH="11344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3168" y="2210033"/>
                        <a:ext cx="3286125" cy="4647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198713"/>
              </p:ext>
            </p:extLst>
          </p:nvPr>
        </p:nvGraphicFramePr>
        <p:xfrm>
          <a:off x="4452937" y="2210033"/>
          <a:ext cx="3286125" cy="4647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" name="Acrobat Document" r:id="rId5" imgW="8020012" imgH="11344245" progId="AcroExch.Document.DC">
                  <p:embed/>
                </p:oleObj>
              </mc:Choice>
              <mc:Fallback>
                <p:oleObj name="Acrobat Document" r:id="rId5" imgW="8020012" imgH="11344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52937" y="2210033"/>
                        <a:ext cx="3286125" cy="4647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9985408"/>
              </p:ext>
            </p:extLst>
          </p:nvPr>
        </p:nvGraphicFramePr>
        <p:xfrm>
          <a:off x="8841109" y="2210032"/>
          <a:ext cx="3286125" cy="4647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2" name="Acrobat Document" r:id="rId7" imgW="8020012" imgH="11344245" progId="AcroExch.Document.DC">
                  <p:embed/>
                </p:oleObj>
              </mc:Choice>
              <mc:Fallback>
                <p:oleObj name="Acrobat Document" r:id="rId7" imgW="8020012" imgH="11344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841109" y="2210032"/>
                        <a:ext cx="3286125" cy="4647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41063" y="339209"/>
            <a:ext cx="71431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Projet: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Construction d’un local machinerie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Trigénération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/ SANOFI/ Tunisie.</a:t>
            </a:r>
            <a:endParaRPr lang="fr-FR" u="sng" dirty="0">
              <a:hlinkClick r:id="rId9"/>
            </a:endParaRPr>
          </a:p>
          <a:p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514350" y="708541"/>
            <a:ext cx="7315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Production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dossiers de l’ensemble des phases du projet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Coordination avec les différents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intervenants.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754851"/>
            <a:ext cx="11738344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062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1590674"/>
          </a:xfrm>
          <a:prstGeom prst="rect">
            <a:avLst/>
          </a:prstGeom>
          <a:pattFill prst="wdDn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 w="12700" cmpd="dbl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17" y="2016822"/>
            <a:ext cx="4526233" cy="453637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952" y="2002924"/>
            <a:ext cx="3189683" cy="22554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953" y="4297723"/>
            <a:ext cx="3189683" cy="22554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534" y="2002923"/>
            <a:ext cx="3189684" cy="22554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133" y="4297723"/>
            <a:ext cx="3189684" cy="22554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2099" y="386828"/>
            <a:ext cx="731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Modélisation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3D d’un local </a:t>
            </a:r>
            <a:r>
              <a:rPr lang="fr-FR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Trigénération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pour une usine de brique en Tunisie. 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182239"/>
            <a:ext cx="11738344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20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2135875"/>
          </a:xfrm>
          <a:prstGeom prst="rect">
            <a:avLst/>
          </a:prstGeom>
          <a:pattFill prst="wdDn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 w="12700" cmpd="dbl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0" y="2447115"/>
            <a:ext cx="5567117" cy="271397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268" y="2548521"/>
            <a:ext cx="5359105" cy="26125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8"/>
          <a:stretch/>
        </p:blipFill>
        <p:spPr>
          <a:xfrm>
            <a:off x="6013268" y="5412370"/>
            <a:ext cx="5363362" cy="128250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0" y="5412370"/>
            <a:ext cx="5567117" cy="12781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1063" y="339209"/>
            <a:ext cx="10547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Concours National d'Architecture : Projet de construction d'un complexe des jeunes à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Rejich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Mehdia /Tunisie </a:t>
            </a:r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734689"/>
            <a:ext cx="11738344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271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5400000">
            <a:off x="7695062" y="2361064"/>
            <a:ext cx="6858000" cy="2135875"/>
          </a:xfrm>
          <a:prstGeom prst="rect">
            <a:avLst/>
          </a:prstGeom>
          <a:pattFill prst="wdDn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 w="12700" cmpd="dbl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46" y="0"/>
            <a:ext cx="963599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56124" y="200709"/>
            <a:ext cx="20313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Concours national d'architecture du siège de la Douane de 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Nabeul/Tunisie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10056123" y="1399720"/>
            <a:ext cx="2224481" cy="1926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masses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évoluent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hauteur, s’articulent, s’étalent, se rapprochent d’une coté et s’éloigne de l’autre, afin de créer des ombres et des écrans qui limitent l’exposition directe au fort soleil de Nabeul.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056123" y="3429000"/>
            <a:ext cx="1904204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87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00" y="0"/>
            <a:ext cx="12192000" cy="4722125"/>
          </a:xfrm>
          <a:prstGeom prst="rect">
            <a:avLst/>
          </a:prstGeom>
          <a:pattFill prst="wdDn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 w="12700" cmpd="dbl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2" name="Imag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516" y="953831"/>
            <a:ext cx="2044666" cy="313793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reflection blurRad="6350" stA="52000" endA="300" endPos="7000" dir="5400000" sy="-100000" algn="bl" rotWithShape="0"/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3606762" y="5239792"/>
            <a:ext cx="8048420" cy="97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Double compétence: admissible à l’école d’ingénieur CESI-Paris en mastère spécialisé Management de projets de construction option BIM et architecte de formation avec près de 5 ans d’expériences cumulées depuis la conception jusqu’à la réalisation.</a:t>
            </a:r>
          </a:p>
          <a:p>
            <a:pPr marR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Maitrise de logiciels : Revit, </a:t>
            </a:r>
            <a:r>
              <a:rPr lang="fr-FR" alt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Autocad</a:t>
            </a:r>
            <a:r>
              <a:rPr lang="fr-FR" alt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 2d et 3d, </a:t>
            </a:r>
            <a:r>
              <a:rPr lang="fr-FR" alt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Sketchup</a:t>
            </a:r>
            <a:r>
              <a:rPr lang="fr-FR" alt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, </a:t>
            </a:r>
            <a:r>
              <a:rPr lang="fr-FR" alt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Vray</a:t>
            </a:r>
            <a:r>
              <a:rPr lang="fr-FR" alt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, </a:t>
            </a:r>
            <a:r>
              <a:rPr lang="fr-FR" alt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Lumion</a:t>
            </a:r>
            <a:r>
              <a:rPr lang="fr-FR" alt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, Photoshop, Microsoft office...   </a:t>
            </a:r>
          </a:p>
          <a:p>
            <a:pPr marR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    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2667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0" y="4272548"/>
            <a:ext cx="11655183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 de texte 2"/>
          <p:cNvSpPr txBox="1">
            <a:spLocks noChangeArrowheads="1"/>
          </p:cNvSpPr>
          <p:nvPr/>
        </p:nvSpPr>
        <p:spPr bwMode="auto">
          <a:xfrm>
            <a:off x="180753" y="5239792"/>
            <a:ext cx="3859619" cy="120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Architecte </a:t>
            </a:r>
            <a:r>
              <a:rPr lang="fr-FR" alt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/ BIM Manager Junior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3 semaines en entreprise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1 semaine à l’école   /  07 58 39 05 57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Permis B  / fakhfakh.omar@gmail.com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45E Boulevard Jourdan,75014, Paris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0753" y="4796292"/>
            <a:ext cx="1802096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95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 SemiCondensed" panose="020B0502040204020203" pitchFamily="34" charset="0"/>
              </a:rPr>
              <a:t>FAKHFAKH Omar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753" y="2887553"/>
            <a:ext cx="104152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Je suis fasciné par la création des environnements de qualité qui reflètent les besoins,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les valeurs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et les désirs de nos clients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.</a:t>
            </a:r>
          </a:p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Je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crois que l’architecture a la capacité de nous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affecter profondément.</a:t>
            </a:r>
          </a:p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En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tant que tel, mon processus de conception est la création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d'espaces élégants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qui améliorent l'expérience et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améliorent</a:t>
            </a:r>
          </a:p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la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qualité de la vie quotidienne.</a:t>
            </a:r>
          </a:p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Mon travail insiste délibérément sur la valeur des matériaux et sur la manière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dont l’articulation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réfléchie de matériaux </a:t>
            </a:r>
            <a:endParaRPr lang="fr-FR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SegoeUI-Identity-H"/>
            </a:endParaRPr>
          </a:p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qui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egoeUI-Identity-H"/>
              </a:rPr>
              <a:t>se combinent donne vie aux formes architecturales.</a:t>
            </a:r>
          </a:p>
        </p:txBody>
      </p:sp>
    </p:spTree>
    <p:extLst>
      <p:ext uri="{BB962C8B-B14F-4D97-AF65-F5344CB8AC3E}">
        <p14:creationId xmlns:p14="http://schemas.microsoft.com/office/powerpoint/2010/main" val="156888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2135875"/>
          </a:xfrm>
          <a:prstGeom prst="rect">
            <a:avLst/>
          </a:prstGeom>
          <a:pattFill prst="wdDn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 w="12700" cmpd="dbl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40632" y="2218006"/>
            <a:ext cx="573906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1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EXPERIENCE PROFESSIONNELLE: </a:t>
            </a: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fr-FR" sz="11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2018 &gt; 2020 (30 mois) Architecte chef de projet / Atelier archi et déco / Tunis.</a:t>
            </a: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Projet: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Réhabilitation d’une usine agroalimentaire sise Tunis / 1200m² / Société TIC.</a:t>
            </a:r>
          </a:p>
          <a:p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Etude architecturale pour l’agrément sanitaire vétérinaire et production des plans de flux.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Production des dossiers de l’ensemble des phases du projet.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Coordination avec les différents intervenants et suivi de chantier.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Réalisation des plans et des dossiers d’ouvrages exécutés en fin d’opération.</a:t>
            </a:r>
          </a:p>
          <a:p>
            <a:pPr>
              <a:lnSpc>
                <a:spcPct val="150000"/>
              </a:lnSpc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Projet: 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Construction d’un immeuble R+2 à usage mixte sis Tunis/ 950m² / Société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Sweet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SARL.</a:t>
            </a:r>
          </a:p>
          <a:p>
            <a:pPr>
              <a:lnSpc>
                <a:spcPct val="150000"/>
              </a:lnSpc>
            </a:pP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Production des dossiers de l’ensemble des phases du projet.</a:t>
            </a:r>
          </a:p>
          <a:p>
            <a:pPr lvl="0"/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Coordination 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avec les différents intervenants et suivi de chantier. </a:t>
            </a:r>
          </a:p>
          <a:p>
            <a:pPr>
              <a:lnSpc>
                <a:spcPct val="150000"/>
              </a:lnSpc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Projet: 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Aménagement de 15 points de vente d’une chaine de restauration rapide à l’échelle national / </a:t>
            </a: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Société 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Plan B Tunisie.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Etude de faisabilité pour l’acquisition des locaux au client.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Production 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dossiers de l’ensemble des phases du projet.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Planification du programme générale du projet de sa phase en amont à la livraison au client.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Coordination avec les différents intervenants et le suivi de chantier.</a:t>
            </a:r>
          </a:p>
          <a:p>
            <a:pPr>
              <a:lnSpc>
                <a:spcPct val="150000"/>
              </a:lnSpc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Projet : 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Réaménagement d’une villa sis à Jardin el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Menzeh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II/ 320m² / R.Z.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Etude architecturale et production des plans et du dossier de permis de bâtir.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Assistance 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la commission municipale du permis de bâtir. 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Coordination avec les différents intervenants et suivi de chantier.</a:t>
            </a:r>
          </a:p>
          <a:p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79696" y="2524747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1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2015 &gt; 2018 (30 mois) Architecte chef de projet / Agence d’architecture HZ / Sfax.</a:t>
            </a: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Projet: 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Construction d’un immeuble R+5 à usage d’habitation sis Sfax / 3000m² / Bravo immobilière.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Production 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dossiers de l’ensemble de la phase APD.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Coordination des plans avec les différents intervenants.</a:t>
            </a:r>
          </a:p>
          <a:p>
            <a:pPr>
              <a:lnSpc>
                <a:spcPct val="150000"/>
              </a:lnSpc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Projet: 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Construction d’une usine sise Gabes/ 1150m² / Société SOPISUD.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Production des dossiers de l’ensemble des phases du projet de l’APS jusqu’au PRO.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Coordination des plans avec les différents intervenants et suivi de chantier. </a:t>
            </a:r>
          </a:p>
          <a:p>
            <a:pPr>
              <a:lnSpc>
                <a:spcPct val="150000"/>
              </a:lnSpc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Projet: 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Construction d’un immeuble à usage mixte R+4 sis Sfax/ 2800m² /A.CH.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Production 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images de synthèses extérieures. 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Modélisation 3D et projection avec les différents plans </a:t>
            </a: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d’exécution.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Production des plans de vente. </a:t>
            </a:r>
            <a:endParaRPr lang="fr-FR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11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2014 &gt; 2015 (10 mois) Architecte stagiaire / Agence Architectura / Sfax.</a:t>
            </a: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Projet : 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Concours d’architecture de la direction régionale de la santé à Sfax / 5500m² / Ministère de la santé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Production 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dossiers de l’ensemble de la phase APS.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Modélisation </a:t>
            </a: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3D.</a:t>
            </a: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Production des dossiers de la phase APD.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697767"/>
            <a:ext cx="11738344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63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00" y="0"/>
            <a:ext cx="12192000" cy="4722125"/>
          </a:xfrm>
          <a:prstGeom prst="rect">
            <a:avLst/>
          </a:prstGeom>
          <a:pattFill prst="wdDn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 w="12700" cmpd="dbl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09107" y="4722125"/>
            <a:ext cx="5875821" cy="1446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11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SegoeUI-Identity-H"/>
              </a:rPr>
              <a:t>FORMATION ACADEMIQUE:</a:t>
            </a:r>
            <a:endParaRPr lang="fr-FR" sz="11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0510" marR="179705" indent="-270510">
              <a:lnSpc>
                <a:spcPct val="107000"/>
              </a:lnSpc>
              <a:spcAft>
                <a:spcPts val="0"/>
              </a:spcAft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2020 &gt; 2021: Mastère spécialisé Management de projets de construction option BIM / maquette numérique à l’école d’ingénieur CESI-Paris </a:t>
            </a: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(Management de projet BTP et BIM / Management des hommes dans les transitions / Stratégies et développement du BIM / Pilotage stratégique et économique des projets et des entreprises / Pilotage de projet BIM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fr-FR" sz="11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70510" marR="179705" indent="-270510">
              <a:lnSpc>
                <a:spcPct val="107000"/>
              </a:lnSpc>
              <a:spcAft>
                <a:spcPts val="0"/>
              </a:spcAft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11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179705" algn="just">
              <a:lnSpc>
                <a:spcPct val="115000"/>
              </a:lnSpc>
              <a:spcAft>
                <a:spcPts val="0"/>
              </a:spcAft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2008 &gt;2015: Diplôme national d’architecte à L’Ecole National d’architecture et d’urbanisme à Tunis</a:t>
            </a: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fr-FR" sz="11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84928" y="4775923"/>
            <a:ext cx="6096000" cy="20874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1100" b="1" u="sng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SegoeUI-Identity-H"/>
              </a:rPr>
              <a:t>INFORMATIQUE:</a:t>
            </a: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Revit Architecture /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Autocad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2D et 3D/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SketchUp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/ 3Ds Max-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Vray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/ C4D-Vray /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Lumion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/ Photoshop / Microsoft office 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11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SegoeUI-Identity-H"/>
              </a:rPr>
              <a:t>CERTIFICATION</a:t>
            </a:r>
            <a:r>
              <a:rPr lang="fr-FR" sz="1100" b="1" u="sng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SegoeUI-Identity-H"/>
              </a:rPr>
              <a:t>:</a:t>
            </a: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2020: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Certificat professionnel Revit Architecture / Examen métrique / ID:  </a:t>
            </a:r>
            <a:r>
              <a:rPr lang="fr-FR" sz="11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mK4E-Dwsa</a:t>
            </a:r>
            <a:endParaRPr lang="fr-FR" sz="11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100" b="1" u="sng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SegoeUI-Identity-H"/>
              </a:rPr>
              <a:t>EXTRA </a:t>
            </a:r>
            <a:r>
              <a:rPr lang="fr-FR" sz="11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SegoeUI-Identity-H"/>
              </a:rPr>
              <a:t>FORMATION:</a:t>
            </a:r>
            <a:endParaRPr lang="fr-FR" sz="1100" b="1" u="sng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SegoeUI-Identity-H"/>
            </a:endParaRPr>
          </a:p>
          <a:p>
            <a:r>
              <a:rPr lang="fr-F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2019:</a:t>
            </a:r>
            <a:r>
              <a:rPr lang="fr-FR" b="1" dirty="0" smtClean="0"/>
              <a:t> 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Formation Revit 90h (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Colors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Made).</a:t>
            </a:r>
          </a:p>
          <a:p>
            <a:r>
              <a:rPr lang="fr-F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2018: 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Formation Revit 60h (Saphir).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281488"/>
            <a:ext cx="11738344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253" y="5781949"/>
            <a:ext cx="910046" cy="91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0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386" y="2346811"/>
            <a:ext cx="8761227" cy="430279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prstMaterial="dkEdge"/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2135875"/>
          </a:xfrm>
          <a:prstGeom prst="rect">
            <a:avLst/>
          </a:prstGeom>
          <a:pattFill prst="wdDn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 w="12700" cmpd="dbl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41063" y="339209"/>
            <a:ext cx="5854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Projet: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Réhabilitation d’une usine agroalimentaire sise Tunis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514350" y="708541"/>
            <a:ext cx="731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Etude architecturale pour l’agrément sanitaire vétérinaire et production des plans de flux.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Production des dossiers de l’ensemble des phases du projet.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Coordination avec les différents intervenants et suivi de chantier.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Réalisation des plans et des dossiers d’ouvrages exécutés en fin d’opération.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754851"/>
            <a:ext cx="11738344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514350" y="6280269"/>
            <a:ext cx="2643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Schéma de principe</a:t>
            </a:r>
          </a:p>
        </p:txBody>
      </p:sp>
    </p:spTree>
    <p:extLst>
      <p:ext uri="{BB962C8B-B14F-4D97-AF65-F5344CB8AC3E}">
        <p14:creationId xmlns:p14="http://schemas.microsoft.com/office/powerpoint/2010/main" val="266978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1306531"/>
              </p:ext>
            </p:extLst>
          </p:nvPr>
        </p:nvGraphicFramePr>
        <p:xfrm>
          <a:off x="6563542" y="1628625"/>
          <a:ext cx="5156200" cy="3645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" name="Acrobat Document" r:id="rId3" imgW="11343907" imgH="8019809" progId="AcroExch.Document.DC">
                  <p:embed/>
                </p:oleObj>
              </mc:Choice>
              <mc:Fallback>
                <p:oleObj name="Acrobat Document" r:id="rId3" imgW="11343907" imgH="8019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63542" y="1628625"/>
                        <a:ext cx="5156200" cy="3645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9535296"/>
              </p:ext>
            </p:extLst>
          </p:nvPr>
        </p:nvGraphicFramePr>
        <p:xfrm>
          <a:off x="215900" y="1628625"/>
          <a:ext cx="5156200" cy="3645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2" name="Acrobat Document" r:id="rId5" imgW="11343907" imgH="8019809" progId="AcroExch.Document.DC">
                  <p:embed/>
                </p:oleObj>
              </mc:Choice>
              <mc:Fallback>
                <p:oleObj name="Acrobat Document" r:id="rId5" imgW="11343907" imgH="8019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5900" y="1628625"/>
                        <a:ext cx="5156200" cy="3645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4655093"/>
              </p:ext>
            </p:extLst>
          </p:nvPr>
        </p:nvGraphicFramePr>
        <p:xfrm>
          <a:off x="6563542" y="4528323"/>
          <a:ext cx="5156200" cy="3645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" name="Acrobat Document" r:id="rId7" imgW="11343907" imgH="8019809" progId="AcroExch.Document.DC">
                  <p:embed/>
                </p:oleObj>
              </mc:Choice>
              <mc:Fallback>
                <p:oleObj name="Acrobat Document" r:id="rId7" imgW="11343907" imgH="8019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63542" y="4528323"/>
                        <a:ext cx="5156200" cy="3645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455467"/>
              </p:ext>
            </p:extLst>
          </p:nvPr>
        </p:nvGraphicFramePr>
        <p:xfrm>
          <a:off x="215900" y="4528323"/>
          <a:ext cx="5156201" cy="3645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" name="Acrobat Document" r:id="rId9" imgW="11343907" imgH="8019809" progId="AcroExch.Document.DC">
                  <p:embed/>
                </p:oleObj>
              </mc:Choice>
              <mc:Fallback>
                <p:oleObj name="Acrobat Document" r:id="rId9" imgW="11343907" imgH="8019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5900" y="4528323"/>
                        <a:ext cx="5156201" cy="3645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12192000" cy="2135875"/>
          </a:xfrm>
          <a:prstGeom prst="rect">
            <a:avLst/>
          </a:prstGeom>
          <a:pattFill prst="wdDn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 w="12700" cmpd="dbl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41063" y="339209"/>
            <a:ext cx="4517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Etude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architectural pour l’agrément 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sanitaire.</a:t>
            </a:r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754851"/>
            <a:ext cx="11738344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1313120" y="4407195"/>
            <a:ext cx="1297172" cy="121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059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2135875"/>
          </a:xfrm>
          <a:prstGeom prst="rect">
            <a:avLst/>
          </a:prstGeom>
          <a:pattFill prst="wdDn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 w="12700" cmpd="dbl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41063" y="339209"/>
            <a:ext cx="11753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Projet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Aménagement de 15 points de vente d’une chaine de restauration rapide à l’échelle national /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Société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Plan B Tunisie.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514350" y="708541"/>
            <a:ext cx="7315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Etude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faisabilité pour l’acquisition des locaux au client.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Production des dossiers de l’ensemble des phases du projet.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Planification du programme générale du projet de sa phase en amont à la livraison au client.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Coordination avec les différents intervenants et le suivi de chantier.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14" y="2247424"/>
            <a:ext cx="4152452" cy="4277614"/>
          </a:xfrm>
          <a:prstGeom prst="rect">
            <a:avLst/>
          </a:prstGeom>
        </p:spPr>
      </p:pic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5380856"/>
              </p:ext>
            </p:extLst>
          </p:nvPr>
        </p:nvGraphicFramePr>
        <p:xfrm>
          <a:off x="4647166" y="2297146"/>
          <a:ext cx="2818021" cy="3985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Acrobat Document" r:id="rId4" imgW="8020012" imgH="11344245" progId="AcroExch.Document.DC">
                  <p:embed/>
                </p:oleObj>
              </mc:Choice>
              <mc:Fallback>
                <p:oleObj name="Acrobat Document" r:id="rId4" imgW="8020012" imgH="11344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47166" y="2297146"/>
                        <a:ext cx="2818021" cy="3985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0"/>
          <a:stretch/>
        </p:blipFill>
        <p:spPr>
          <a:xfrm>
            <a:off x="7240905" y="2292035"/>
            <a:ext cx="4699228" cy="293525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905" y="5306827"/>
            <a:ext cx="1626369" cy="121943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6"/>
          <a:stretch/>
        </p:blipFill>
        <p:spPr>
          <a:xfrm>
            <a:off x="8903371" y="5306827"/>
            <a:ext cx="1783370" cy="121821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838" y="5306827"/>
            <a:ext cx="1217295" cy="12172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754851"/>
            <a:ext cx="11738344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68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087018"/>
              </p:ext>
            </p:extLst>
          </p:nvPr>
        </p:nvGraphicFramePr>
        <p:xfrm>
          <a:off x="-400220" y="1954213"/>
          <a:ext cx="3830638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name="Acrobat Document" r:id="rId3" imgW="8020012" imgH="11344245" progId="AcroExch.Document.DC">
                  <p:embed/>
                </p:oleObj>
              </mc:Choice>
              <mc:Fallback>
                <p:oleObj name="Acrobat Document" r:id="rId3" imgW="8020012" imgH="11344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00220" y="1954213"/>
                        <a:ext cx="3830638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12192000" cy="2135875"/>
          </a:xfrm>
          <a:prstGeom prst="rect">
            <a:avLst/>
          </a:prstGeom>
          <a:pattFill prst="wdDn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 w="12700" cmpd="dbl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3305301"/>
              </p:ext>
            </p:extLst>
          </p:nvPr>
        </p:nvGraphicFramePr>
        <p:xfrm>
          <a:off x="2958167" y="2219463"/>
          <a:ext cx="3483610" cy="4927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" name="Acrobat Document" r:id="rId5" imgW="8020012" imgH="11344245" progId="AcroExch.Document.DC">
                  <p:embed/>
                </p:oleObj>
              </mc:Choice>
              <mc:Fallback>
                <p:oleObj name="Acrobat Document" r:id="rId5" imgW="8020012" imgH="1134424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58167" y="2219463"/>
                        <a:ext cx="3483610" cy="4927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582310"/>
              </p:ext>
            </p:extLst>
          </p:nvPr>
        </p:nvGraphicFramePr>
        <p:xfrm>
          <a:off x="5865377" y="2159939"/>
          <a:ext cx="6653784" cy="4703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name="Acrobat Document" r:id="rId7" imgW="11343907" imgH="8019809" progId="AcroExch.Document.DC">
                  <p:embed/>
                </p:oleObj>
              </mc:Choice>
              <mc:Fallback>
                <p:oleObj name="Acrobat Document" r:id="rId7" imgW="11343907" imgH="8019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65377" y="2159939"/>
                        <a:ext cx="6653784" cy="4703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1754851"/>
            <a:ext cx="11738344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037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1570878"/>
          </a:xfrm>
          <a:prstGeom prst="rect">
            <a:avLst/>
          </a:prstGeom>
          <a:pattFill prst="wdDn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 w="12700" cmpd="dbl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3" y="1570878"/>
            <a:ext cx="4235403" cy="2334218"/>
          </a:xfrm>
          <a:prstGeom prst="rect">
            <a:avLst/>
          </a:prstGeom>
        </p:spPr>
      </p:pic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046049"/>
              </p:ext>
            </p:extLst>
          </p:nvPr>
        </p:nvGraphicFramePr>
        <p:xfrm>
          <a:off x="241063" y="4017091"/>
          <a:ext cx="4235403" cy="253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0" name="Image" r:id="rId4" imgW="16698240" imgH="9993600" progId="Photoshop.Image.13">
                  <p:embed/>
                </p:oleObj>
              </mc:Choice>
              <mc:Fallback>
                <p:oleObj name="Image" r:id="rId4" imgW="16698240" imgH="9993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1063" y="4017091"/>
                        <a:ext cx="4235403" cy="2539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0944237"/>
              </p:ext>
            </p:extLst>
          </p:nvPr>
        </p:nvGraphicFramePr>
        <p:xfrm>
          <a:off x="4458220" y="4850592"/>
          <a:ext cx="4178371" cy="2953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1" name="Acrobat Document" r:id="rId6" imgW="11343907" imgH="8019809" progId="AcroExch.Document.DC">
                  <p:embed/>
                </p:oleObj>
              </mc:Choice>
              <mc:Fallback>
                <p:oleObj name="Acrobat Document" r:id="rId6" imgW="11343907" imgH="8019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58220" y="4850592"/>
                        <a:ext cx="4178371" cy="2953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480353"/>
              </p:ext>
            </p:extLst>
          </p:nvPr>
        </p:nvGraphicFramePr>
        <p:xfrm>
          <a:off x="8197702" y="4843769"/>
          <a:ext cx="4178371" cy="2953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2" name="Acrobat Document" r:id="rId8" imgW="11343907" imgH="8019809" progId="AcroExch.Document.DC">
                  <p:embed/>
                </p:oleObj>
              </mc:Choice>
              <mc:Fallback>
                <p:oleObj name="Acrobat Document" r:id="rId8" imgW="11343907" imgH="8019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97702" y="4843769"/>
                        <a:ext cx="4178371" cy="2953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92118"/>
              </p:ext>
            </p:extLst>
          </p:nvPr>
        </p:nvGraphicFramePr>
        <p:xfrm>
          <a:off x="4698854" y="2035255"/>
          <a:ext cx="3697101" cy="2613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3" name="Acrobat Document" r:id="rId9" imgW="11343907" imgH="8019809" progId="AcroExch.Document.DC">
                  <p:embed/>
                </p:oleObj>
              </mc:Choice>
              <mc:Fallback>
                <p:oleObj name="Acrobat Document" r:id="rId9" imgW="11343907" imgH="8019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98854" y="2035255"/>
                        <a:ext cx="3697101" cy="2613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979920"/>
              </p:ext>
            </p:extLst>
          </p:nvPr>
        </p:nvGraphicFramePr>
        <p:xfrm>
          <a:off x="8395955" y="2048900"/>
          <a:ext cx="3739520" cy="2643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4" name="Acrobat Document" r:id="rId11" imgW="11343907" imgH="8019809" progId="AcroExch.Document.DC">
                  <p:embed/>
                </p:oleObj>
              </mc:Choice>
              <mc:Fallback>
                <p:oleObj name="Acrobat Document" r:id="rId11" imgW="11343907" imgH="801980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395955" y="2048900"/>
                        <a:ext cx="3739520" cy="2643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241063" y="339209"/>
            <a:ext cx="117532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Projet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: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Construction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d’une villa sis à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Sfax / 360m²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H.D.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  <a:p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514350" y="708541"/>
            <a:ext cx="7315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Etude architecturale et production des plans et du dossier de permis de bâtir.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Assistance à la commission municipale du permis de bâtir. 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Coordination avec les différents intervenants et suivi de chantier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88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1228</TotalTime>
  <Words>821</Words>
  <Application>Microsoft Office PowerPoint</Application>
  <PresentationFormat>Grand écran</PresentationFormat>
  <Paragraphs>114</Paragraphs>
  <Slides>18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8" baseType="lpstr">
      <vt:lpstr>Adobe Arabic</vt:lpstr>
      <vt:lpstr>Arial</vt:lpstr>
      <vt:lpstr>Bahnschrift Light SemiCondensed</vt:lpstr>
      <vt:lpstr>Calibri</vt:lpstr>
      <vt:lpstr>Calibri Light</vt:lpstr>
      <vt:lpstr>SegoeUI-Identity-H</vt:lpstr>
      <vt:lpstr>Wingdings</vt:lpstr>
      <vt:lpstr>Thème Office</vt:lpstr>
      <vt:lpstr>Acrobat Document</vt:lpstr>
      <vt:lpstr>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fakhfakh omar</dc:creator>
  <cp:lastModifiedBy>fakhfakh omar</cp:lastModifiedBy>
  <cp:revision>64</cp:revision>
  <dcterms:created xsi:type="dcterms:W3CDTF">2020-10-17T12:19:45Z</dcterms:created>
  <dcterms:modified xsi:type="dcterms:W3CDTF">2020-10-18T15:32:27Z</dcterms:modified>
</cp:coreProperties>
</file>